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8416DE-2816-4482-8C72-32338976B189}" v="266" dt="2025-04-22T09:14:11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03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67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7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0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7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44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4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learno/workshops/blob/dev/mongo/mongo_installation_windows.m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eveloper/products/mongodb/cheat-sheet/?msockid=07b4a3b05e98638b209bb67c5f2a6256" TargetMode="External"/><Relationship Id="rId2" Type="http://schemas.openxmlformats.org/officeDocument/2006/relationships/hyperlink" Target="https://github.com/olearno/workshops/blob/dev/mongo/mongo_basic_shell_command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utorialspoint.com/mongodb/mongodb_tutori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3680" y="5329238"/>
            <a:ext cx="2641600" cy="1096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/>
              <a:buChar char="-"/>
            </a:pPr>
            <a:r>
              <a:rPr lang="en-US" dirty="0" err="1"/>
              <a:t>Ruhulla</a:t>
            </a:r>
            <a:r>
              <a:rPr lang="en-US" dirty="0"/>
              <a:t> Sheik </a:t>
            </a:r>
          </a:p>
          <a:p>
            <a:r>
              <a:rPr lang="en-US" dirty="0"/>
              <a:t>     </a:t>
            </a:r>
            <a:r>
              <a:rPr lang="en-US" sz="1400" err="1"/>
              <a:t>OlearnO</a:t>
            </a:r>
            <a:endParaRPr lang="en-US" sz="1400"/>
          </a:p>
        </p:txBody>
      </p:sp>
      <p:pic>
        <p:nvPicPr>
          <p:cNvPr id="4" name="Picture 3" descr="¿Qué es MongoDB? Definición | Base de datos relacionales - Tecno Simple">
            <a:extLst>
              <a:ext uri="{FF2B5EF4-FFF2-40B4-BE49-F238E27FC236}">
                <a16:creationId xmlns:a16="http://schemas.microsoft.com/office/drawing/2014/main" id="{2E0CC1DE-F2AA-E32B-1933-54FDDF0A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66" y="-2943"/>
            <a:ext cx="8801486" cy="68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0DA2-4BDB-DCAC-A66D-40967CAB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890A-E418-C3CC-4B62-9D2EF5AA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41145"/>
            <a:ext cx="11257280" cy="457485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Database Management System (DBMS)</a:t>
            </a:r>
            <a:r>
              <a:rPr lang="en-US" dirty="0">
                <a:ea typeface="+mn-lt"/>
                <a:cs typeface="+mn-lt"/>
              </a:rPr>
              <a:t> is software that manages databases, enabling users to store, retrieve, update, and organize data efficiently. It acts as an intermediary between users/applications and the database, ensuring data integrity, security, and consistency.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Key functions of a DBMS include:</a:t>
            </a:r>
            <a:endParaRPr lang="en-US" b="1" dirty="0"/>
          </a:p>
          <a:p>
            <a:r>
              <a:rPr lang="en-US" b="1" dirty="0">
                <a:ea typeface="+mn-lt"/>
                <a:cs typeface="+mn-lt"/>
              </a:rPr>
              <a:t>Data Storage</a:t>
            </a:r>
            <a:r>
              <a:rPr lang="en-US" dirty="0">
                <a:ea typeface="+mn-lt"/>
                <a:cs typeface="+mn-lt"/>
              </a:rPr>
              <a:t>: Organizes data in structured formats (e.g., tables in relational DBMS).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Retrieval</a:t>
            </a:r>
            <a:r>
              <a:rPr lang="en-US" dirty="0">
                <a:ea typeface="+mn-lt"/>
                <a:cs typeface="+mn-lt"/>
              </a:rPr>
              <a:t>: Allows querying data using languages like SQL.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Manipulation</a:t>
            </a:r>
            <a:r>
              <a:rPr lang="en-US" dirty="0">
                <a:ea typeface="+mn-lt"/>
                <a:cs typeface="+mn-lt"/>
              </a:rPr>
              <a:t>: Supports adding, updating, or deleting data.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Data Security</a:t>
            </a:r>
            <a:r>
              <a:rPr lang="en-US" dirty="0">
                <a:ea typeface="+mn-lt"/>
                <a:cs typeface="+mn-lt"/>
              </a:rPr>
              <a:t>: Enforces access controls and authentication.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Concurrency Control</a:t>
            </a:r>
            <a:r>
              <a:rPr lang="en-US" dirty="0">
                <a:ea typeface="+mn-lt"/>
                <a:cs typeface="+mn-lt"/>
              </a:rPr>
              <a:t>: Manages simultaneous data access by multiple users.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Backup and Recovery</a:t>
            </a:r>
            <a:r>
              <a:rPr lang="en-US" dirty="0">
                <a:ea typeface="+mn-lt"/>
                <a:cs typeface="+mn-lt"/>
              </a:rPr>
              <a:t>: Protects data from loss or corruption.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Examples: MySQL, PostgreSQL, Oracle, MongoDB (NoSQL), Microsoft SQL Server.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9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BC026-676C-9A3B-E812-7AD3809B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Types of DBMS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0F623-794D-CD45-48AD-E663D82E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58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Relational DBMS</a:t>
            </a:r>
            <a:r>
              <a:rPr lang="en-US" dirty="0">
                <a:ea typeface="+mn-lt"/>
                <a:cs typeface="+mn-lt"/>
              </a:rPr>
              <a:t>: Uses tables with rows and columns (e.g., MySQL).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NoSQL DBMS</a:t>
            </a:r>
            <a:r>
              <a:rPr lang="en-US" dirty="0">
                <a:ea typeface="+mn-lt"/>
                <a:cs typeface="+mn-lt"/>
              </a:rPr>
              <a:t>: Handles unstructured/semi-structured data (e.g., MongoDB).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Hierarchical DBMS</a:t>
            </a:r>
            <a:r>
              <a:rPr lang="en-US" dirty="0">
                <a:ea typeface="+mn-lt"/>
                <a:cs typeface="+mn-lt"/>
              </a:rPr>
              <a:t>: Organizes data in a tree-like structure.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Network DBMS</a:t>
            </a:r>
            <a:r>
              <a:rPr lang="en-US" dirty="0">
                <a:ea typeface="+mn-lt"/>
                <a:cs typeface="+mn-lt"/>
              </a:rPr>
              <a:t>: Uses a graph structure.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5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atabase Schema Design">
            <a:extLst>
              <a:ext uri="{FF2B5EF4-FFF2-40B4-BE49-F238E27FC236}">
                <a16:creationId xmlns:a16="http://schemas.microsoft.com/office/drawing/2014/main" id="{16E1E44B-9D3C-8E9C-F3B0-801D39B87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5121A-04CE-EE35-8B31-61722E37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05695"/>
            <a:ext cx="10333471" cy="7679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SQL/NoSQL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36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EB7-2A71-E7ED-DEF3-1329CB17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76" y="197227"/>
            <a:ext cx="2443567" cy="1338478"/>
          </a:xfrm>
        </p:spPr>
        <p:txBody>
          <a:bodyPr/>
          <a:lstStyle/>
          <a:p>
            <a:r>
              <a:rPr lang="en-US" dirty="0"/>
              <a:t>NoSQL DBs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C64FF6-19E6-61B8-9F4C-C783D25B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705" y="692434"/>
            <a:ext cx="10079060" cy="57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94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8E6-1D3C-7188-7892-958A3931D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BA05-8DA8-93D6-ACCE-62D0FC7E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76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Follow the instructions at</a:t>
            </a:r>
            <a:endParaRPr lang="en-US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  <a:hlinkClick r:id="rId2"/>
              </a:rPr>
              <a:t>workshops/mongo/mongo_installation_windows.md at dev · olearno/workshops ·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389E-12DD-5CC3-599E-CF47B5D6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 Concepts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916A884-C6D3-8257-67AC-272A26145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58348"/>
            <a:ext cx="10918968" cy="4631315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Database</a:t>
            </a:r>
            <a:r>
              <a:rPr lang="en-US" dirty="0">
                <a:ea typeface="+mn-lt"/>
                <a:cs typeface="+mn-lt"/>
              </a:rPr>
              <a:t>: A container for collections. Each database is a separate namespace with its own set of collections and permissions. Example: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Collection</a:t>
            </a:r>
            <a:r>
              <a:rPr lang="en-US" dirty="0">
                <a:ea typeface="+mn-lt"/>
                <a:cs typeface="+mn-lt"/>
              </a:rPr>
              <a:t>: A group of MongoDB documents, similar to a table in a relational database but without a fixed schema. Collections are stored within a database. Example: users.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Document</a:t>
            </a:r>
            <a:r>
              <a:rPr lang="en-US" dirty="0">
                <a:ea typeface="+mn-lt"/>
                <a:cs typeface="+mn-lt"/>
              </a:rPr>
              <a:t>: A single record in a collection, stored as a JSON-like structure (BSON, MongoDB’s binary JSON format). Documents are flexible and can have varying fields. Example: {"name": "John", "age": 30}.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Field</a:t>
            </a:r>
            <a:r>
              <a:rPr lang="en-US" dirty="0">
                <a:ea typeface="+mn-lt"/>
                <a:cs typeface="+mn-lt"/>
              </a:rPr>
              <a:t>: A key-value pair within a document. The key is a string, and the value can be a string, number, array, object, etc. Example: In {"name": "John"}, name is the field, and John is the value.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_id</a:t>
            </a:r>
            <a:r>
              <a:rPr lang="en-US" dirty="0">
                <a:ea typeface="+mn-lt"/>
                <a:cs typeface="+mn-lt"/>
              </a:rPr>
              <a:t>: A unique identifier automatically assigned to each document in a collection. If not provided, MongoDB generates an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 Structure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Database: </a:t>
            </a:r>
            <a:r>
              <a:rPr lang="en-US" dirty="0" err="1">
                <a:ea typeface="+mn-lt"/>
                <a:cs typeface="+mn-lt"/>
              </a:rPr>
              <a:t>mydb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Collection: users 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("123"), "name": "John", "age": 30}</a:t>
            </a:r>
            <a:endParaRPr lang="en-US" dirty="0"/>
          </a:p>
          <a:p>
            <a:pPr lvl="2"/>
            <a:r>
              <a:rPr lang="en-US" dirty="0">
                <a:ea typeface="+mn-lt"/>
                <a:cs typeface="+mn-lt"/>
              </a:rPr>
              <a:t>Document: {"_id": </a:t>
            </a:r>
            <a:r>
              <a:rPr lang="en-US" dirty="0" err="1">
                <a:ea typeface="+mn-lt"/>
                <a:cs typeface="+mn-lt"/>
              </a:rPr>
              <a:t>ObjectId</a:t>
            </a:r>
            <a:r>
              <a:rPr lang="en-US" dirty="0">
                <a:ea typeface="+mn-lt"/>
                <a:cs typeface="+mn-lt"/>
              </a:rPr>
              <a:t>("124"), "name": "Jane", "city": "NY"}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88DBF-38C9-738F-D2D7-22EA0218C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Terminology</a:t>
            </a:r>
          </a:p>
        </p:txBody>
      </p:sp>
      <p:pic>
        <p:nvPicPr>
          <p:cNvPr id="4" name="Picture 3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B4FBCCD1-01BB-3261-CD54-55040CC8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16" y="1713972"/>
            <a:ext cx="11388307" cy="474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53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001B-644F-7EB2-0048-899EC6FD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Commands (Using Shell)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031FF-9D85-7B11-A0C7-88C5B2AA6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235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https://github.com/olearno/workshops/blob/dev/mongo/mongo_basic_shell_commands.pdf</a:t>
            </a:r>
            <a:endParaRPr lang="en-US"/>
          </a:p>
          <a:p>
            <a:r>
              <a:rPr lang="en-US" dirty="0">
                <a:ea typeface="+mn-lt"/>
                <a:cs typeface="+mn-lt"/>
                <a:hlinkClick r:id="rId3"/>
              </a:rPr>
              <a:t>https://www.mongodb.com/developer/products/mongodb/cheat-sheet/?msockid=07b4a3b05e98638b209bb67c5f2a6256</a:t>
            </a:r>
          </a:p>
          <a:p>
            <a:r>
              <a:rPr lang="en-US" dirty="0">
                <a:ea typeface="+mn-lt"/>
                <a:cs typeface="+mn-lt"/>
                <a:hlinkClick r:id="rId4"/>
              </a:rPr>
              <a:t>https://www.tutorialspoint.com/mongodb/mongodb_tutorial.pdf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979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DBMS</vt:lpstr>
      <vt:lpstr>Types of DBMS</vt:lpstr>
      <vt:lpstr>SQL/NoSQL</vt:lpstr>
      <vt:lpstr>NoSQL DBs</vt:lpstr>
      <vt:lpstr>Mongo Installation</vt:lpstr>
      <vt:lpstr>Mongo Concepts</vt:lpstr>
      <vt:lpstr>Terminology</vt:lpstr>
      <vt:lpstr>Try Commands (Using Shell)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113</cp:revision>
  <dcterms:created xsi:type="dcterms:W3CDTF">2025-04-22T08:35:50Z</dcterms:created>
  <dcterms:modified xsi:type="dcterms:W3CDTF">2025-04-22T09:19:16Z</dcterms:modified>
</cp:coreProperties>
</file>