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416DE-2816-4482-8C72-32338976B189}" v="266" dt="2025-04-22T09:14:11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3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7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0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7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4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5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4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earno/workshops/blob/dev/mongo/mongo_installation_windows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eveloper/products/mongodb/cheat-sheet/?msockid=07b4a3b05e98638b209bb67c5f2a6256" TargetMode="External"/><Relationship Id="rId2" Type="http://schemas.openxmlformats.org/officeDocument/2006/relationships/hyperlink" Target="https://github.com/olearno/workshops/blob/dev/mongo/mongo_basic_shell_command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mongodb/mongodb_tutorial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/>
              <a:buChar char="-"/>
            </a:pPr>
            <a:r>
              <a:rPr lang="en-US"/>
              <a:t>Ruhulla Sheik </a:t>
            </a:r>
          </a:p>
        </p:txBody>
      </p:sp>
      <p:sp>
        <p:nvSpPr>
          <p:cNvPr id="105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85089-C129-7003-53C0-6F2A9FCF9EC3}"/>
              </a:ext>
            </a:extLst>
          </p:cNvPr>
          <p:cNvSpPr txBox="1"/>
          <p:nvPr/>
        </p:nvSpPr>
        <p:spPr>
          <a:xfrm>
            <a:off x="5288973" y="591670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 workshop on</a:t>
            </a:r>
          </a:p>
        </p:txBody>
      </p:sp>
      <p:pic>
        <p:nvPicPr>
          <p:cNvPr id="5" name="Picture 2" descr="MongoDB Launches Advanced Data Management Capabilities to Run ...">
            <a:extLst>
              <a:ext uri="{FF2B5EF4-FFF2-40B4-BE49-F238E27FC236}">
                <a16:creationId xmlns:a16="http://schemas.microsoft.com/office/drawing/2014/main" id="{AB86326E-94BE-0CC5-3F4C-8C0A557A5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2270" y="1307747"/>
            <a:ext cx="5222864" cy="274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2EC5A0-558E-7404-65FB-AAC426274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EBE8E4-4FA6-375F-3DAF-70267C7AE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0121C8-3BF6-D213-A857-06852A96A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33FC3-3343-9131-9F58-B262B7FA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877983-FD2C-04B4-56E4-9C69D7639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C8AD0D-D5A5-D83A-0C04-C5FFB4683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1B5AD0-C659-CC94-D3AC-1DEA05BE3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122162E-5BAB-A7BA-567B-0F1B8EF6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0B5642-C443-19C8-9CB6-01CB747EF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7573D83-F0BB-022C-FB92-87DFE372F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609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0B946-1050-1CCC-0BC4-95834BA1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D955426-5546-3C53-B05F-B0245C03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04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90DA2-4BDB-DCAC-A66D-40967CAB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DBMS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890A-E418-C3CC-4B62-9D2EF5AA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A </a:t>
            </a:r>
            <a:r>
              <a:rPr lang="en-US" sz="1800" b="1">
                <a:ea typeface="+mn-lt"/>
                <a:cs typeface="+mn-lt"/>
              </a:rPr>
              <a:t>Database Management System (DBMS)</a:t>
            </a:r>
            <a:r>
              <a:rPr lang="en-US" sz="1800">
                <a:ea typeface="+mn-lt"/>
                <a:cs typeface="+mn-lt"/>
              </a:rPr>
              <a:t> is software that manages databases, enabling users to store, retrieve, update, and organize data efficiently. It acts as an intermediary between users/applications and the database, ensuring data integrity, security, and consistency.</a:t>
            </a:r>
            <a:endParaRPr lang="en-US" sz="1800"/>
          </a:p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Key functions of a DBMS include:</a:t>
            </a:r>
            <a:endParaRPr lang="en-US" sz="1800" b="1"/>
          </a:p>
          <a:p>
            <a:r>
              <a:rPr lang="en-US" sz="1800" b="1">
                <a:ea typeface="+mn-lt"/>
                <a:cs typeface="+mn-lt"/>
              </a:rPr>
              <a:t>Data Storage</a:t>
            </a:r>
            <a:r>
              <a:rPr lang="en-US" sz="1800">
                <a:ea typeface="+mn-lt"/>
                <a:cs typeface="+mn-lt"/>
              </a:rPr>
              <a:t>: Organizes data in structured formats (e.g., tables in relational DBMS).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Data Retrieval</a:t>
            </a:r>
            <a:r>
              <a:rPr lang="en-US" sz="1800">
                <a:ea typeface="+mn-lt"/>
                <a:cs typeface="+mn-lt"/>
              </a:rPr>
              <a:t>: Allows querying data using languages like SQL.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Data Manipulation</a:t>
            </a:r>
            <a:r>
              <a:rPr lang="en-US" sz="1800">
                <a:ea typeface="+mn-lt"/>
                <a:cs typeface="+mn-lt"/>
              </a:rPr>
              <a:t>: Supports adding, updating, or deleting data.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Data Security</a:t>
            </a:r>
            <a:r>
              <a:rPr lang="en-US" sz="1800">
                <a:ea typeface="+mn-lt"/>
                <a:cs typeface="+mn-lt"/>
              </a:rPr>
              <a:t>: Enforces access controls and authentication.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Concurrency Control</a:t>
            </a:r>
            <a:r>
              <a:rPr lang="en-US" sz="1800">
                <a:ea typeface="+mn-lt"/>
                <a:cs typeface="+mn-lt"/>
              </a:rPr>
              <a:t>: Manages simultaneous data access by multiple users.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Backup and Recovery</a:t>
            </a:r>
            <a:r>
              <a:rPr lang="en-US" sz="1800">
                <a:ea typeface="+mn-lt"/>
                <a:cs typeface="+mn-lt"/>
              </a:rPr>
              <a:t>: Protects data from loss or corruption.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Examples: MySQL, PostgreSQL, Oracle, MongoDB (NoSQL), Microsoft SQL Server.</a:t>
            </a: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1279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BC026-676C-9A3B-E812-7AD3809B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Types of DBMS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0F623-794D-CD45-48AD-E663D82E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Relational DBMS</a:t>
            </a:r>
            <a:r>
              <a:rPr lang="en-US" sz="2400">
                <a:ea typeface="+mn-lt"/>
                <a:cs typeface="+mn-lt"/>
              </a:rPr>
              <a:t>: Uses tables with rows and columns (e.g., MySQL).</a:t>
            </a:r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NoSQL DBMS</a:t>
            </a:r>
            <a:r>
              <a:rPr lang="en-US" sz="2400">
                <a:ea typeface="+mn-lt"/>
                <a:cs typeface="+mn-lt"/>
              </a:rPr>
              <a:t>: Handles unstructured/semi-structured data (e.g., MongoDB).</a:t>
            </a:r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Hierarchical DBMS</a:t>
            </a:r>
            <a:r>
              <a:rPr lang="en-US" sz="2400">
                <a:ea typeface="+mn-lt"/>
                <a:cs typeface="+mn-lt"/>
              </a:rPr>
              <a:t>: Organizes data in a tree-like structure.</a:t>
            </a:r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Network DBMS</a:t>
            </a:r>
            <a:r>
              <a:rPr lang="en-US" sz="2400">
                <a:ea typeface="+mn-lt"/>
                <a:cs typeface="+mn-lt"/>
              </a:rPr>
              <a:t>: Uses a graph structure.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1195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A8EB7-2A71-E7ED-DEF3-1329CB17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NoSQL DBs</a:t>
            </a:r>
          </a:p>
        </p:txBody>
      </p:sp>
      <p:pic>
        <p:nvPicPr>
          <p:cNvPr id="2050" name="Picture 2" descr="Design (LLD) NoSQL database - Machine Coding">
            <a:extLst>
              <a:ext uri="{FF2B5EF4-FFF2-40B4-BE49-F238E27FC236}">
                <a16:creationId xmlns:a16="http://schemas.microsoft.com/office/drawing/2014/main" id="{3B8045F8-7622-3506-A9E1-FCE88AA5C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5319" y="390832"/>
            <a:ext cx="8033981" cy="451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94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18E6-1D3C-7188-7892-958A393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 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BA05-8DA8-93D6-ACCE-62D0FC7E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7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Follow the instructions at</a:t>
            </a:r>
            <a:endParaRPr lang="en-US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  <a:hlinkClick r:id="rId2"/>
              </a:rPr>
              <a:t>workshops/mongo/mongo_installation_windows.md at dev · olearno/workshops ·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8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389E-12DD-5CC3-599E-CF47B5D6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 Concepts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916A884-C6D3-8257-67AC-272A26145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58348"/>
            <a:ext cx="10918968" cy="463131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Database</a:t>
            </a:r>
            <a:r>
              <a:rPr lang="en-US" dirty="0">
                <a:ea typeface="+mn-lt"/>
                <a:cs typeface="+mn-lt"/>
              </a:rPr>
              <a:t>: A container for collections. Each database is a separate namespace with its own set of collections and permissions. Example: </a:t>
            </a:r>
            <a:r>
              <a:rPr lang="en-US" dirty="0" err="1">
                <a:ea typeface="+mn-lt"/>
                <a:cs typeface="+mn-lt"/>
              </a:rPr>
              <a:t>mydb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Collection</a:t>
            </a:r>
            <a:r>
              <a:rPr lang="en-US" dirty="0">
                <a:ea typeface="+mn-lt"/>
                <a:cs typeface="+mn-lt"/>
              </a:rPr>
              <a:t>: A group of MongoDB documents, similar to a table in a relational database but without a fixed schema. Collections are stored within a database. Example: users.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Document</a:t>
            </a:r>
            <a:r>
              <a:rPr lang="en-US" dirty="0">
                <a:ea typeface="+mn-lt"/>
                <a:cs typeface="+mn-lt"/>
              </a:rPr>
              <a:t>: A single record in a collection, stored as a JSON-like structure (BSON, MongoDB’s binary JSON format). Documents are flexible and can have varying fields. Example: {"name": "John", "age": 30}.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Field</a:t>
            </a:r>
            <a:r>
              <a:rPr lang="en-US" dirty="0">
                <a:ea typeface="+mn-lt"/>
                <a:cs typeface="+mn-lt"/>
              </a:rPr>
              <a:t>: A key-value pair within a document. The key is a string, and the value can be a string, number, array, object, etc. Example: In {"name": "John"}, name is the field, and John is the value.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_id</a:t>
            </a:r>
            <a:r>
              <a:rPr lang="en-US" dirty="0">
                <a:ea typeface="+mn-lt"/>
                <a:cs typeface="+mn-lt"/>
              </a:rPr>
              <a:t>: A unique identifier automatically assigned to each document in a collection. If not provided, MongoDB generates an </a:t>
            </a:r>
            <a:r>
              <a:rPr lang="en-US" dirty="0" err="1">
                <a:ea typeface="+mn-lt"/>
                <a:cs typeface="+mn-lt"/>
              </a:rPr>
              <a:t>ObjectId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Example Structure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Database: </a:t>
            </a:r>
            <a:r>
              <a:rPr lang="en-US" dirty="0" err="1">
                <a:ea typeface="+mn-lt"/>
                <a:cs typeface="+mn-lt"/>
              </a:rPr>
              <a:t>mydb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Collection: users 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Document: {"_id": </a:t>
            </a:r>
            <a:r>
              <a:rPr lang="en-US" dirty="0" err="1">
                <a:ea typeface="+mn-lt"/>
                <a:cs typeface="+mn-lt"/>
              </a:rPr>
              <a:t>ObjectId</a:t>
            </a:r>
            <a:r>
              <a:rPr lang="en-US" dirty="0">
                <a:ea typeface="+mn-lt"/>
                <a:cs typeface="+mn-lt"/>
              </a:rPr>
              <a:t>("123"), "name": "John", "age": 30}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Document: {"_id": </a:t>
            </a:r>
            <a:r>
              <a:rPr lang="en-US" dirty="0" err="1">
                <a:ea typeface="+mn-lt"/>
                <a:cs typeface="+mn-lt"/>
              </a:rPr>
              <a:t>ObjectId</a:t>
            </a:r>
            <a:r>
              <a:rPr lang="en-US" dirty="0">
                <a:ea typeface="+mn-lt"/>
                <a:cs typeface="+mn-lt"/>
              </a:rPr>
              <a:t>("124"), "name": "Jane", "city": "NY"}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3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88DBF-38C9-738F-D2D7-22EA0218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Terminology</a:t>
            </a:r>
          </a:p>
        </p:txBody>
      </p:sp>
      <p:pic>
        <p:nvPicPr>
          <p:cNvPr id="4" name="Picture 3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B4FBCCD1-01BB-3261-CD54-55040CC8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16" y="1713972"/>
            <a:ext cx="11388307" cy="47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5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001B-644F-7EB2-0048-899EC6FD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Commands (Using Shell)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31FF-9D85-7B11-A0C7-88C5B2AA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52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  <a:hlinkClick r:id="rId2"/>
              </a:rPr>
              <a:t>https://github.com/olearno/workshops/blob/dev/mongo/mongo_basic_shell_commands.pdf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You can practice more here</a:t>
            </a:r>
          </a:p>
          <a:p>
            <a:r>
              <a:rPr lang="en-US" sz="2000" dirty="0">
                <a:ea typeface="+mn-lt"/>
                <a:cs typeface="+mn-lt"/>
                <a:hlinkClick r:id="rId2"/>
              </a:rPr>
              <a:t>https://www.w3schools.com/mongodb/</a:t>
            </a:r>
          </a:p>
          <a:p>
            <a:r>
              <a:rPr lang="en-US" sz="2000" dirty="0">
                <a:ea typeface="+mn-lt"/>
                <a:cs typeface="+mn-lt"/>
                <a:hlinkClick r:id="rId3"/>
              </a:rPr>
              <a:t>https://www.mongodb.com/developer/products/mongodb/cheat-sheet/?msockid=07b4a3b05e98638b209bb67c5f2a6256</a:t>
            </a:r>
          </a:p>
          <a:p>
            <a:r>
              <a:rPr lang="en-US" sz="2000" dirty="0">
                <a:ea typeface="+mn-lt"/>
                <a:cs typeface="+mn-lt"/>
                <a:hlinkClick r:id="rId4"/>
              </a:rPr>
              <a:t>https://www.tutorialspoint.com/mongodb/mongodb_tutorial.pdf</a:t>
            </a: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979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B22BF-6CF2-8805-1D60-F23047B7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Real-World Applications Using MongoDB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D78DCF-B4BA-8A6C-2B61-AB416CCC2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028" y="525855"/>
            <a:ext cx="6089745" cy="58062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5370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547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Aptos</vt:lpstr>
      <vt:lpstr>Aptos Display</vt:lpstr>
      <vt:lpstr>Arial</vt:lpstr>
      <vt:lpstr>Calibri</vt:lpstr>
      <vt:lpstr>Office Theme</vt:lpstr>
      <vt:lpstr>PowerPoint Presentation</vt:lpstr>
      <vt:lpstr>DBMS</vt:lpstr>
      <vt:lpstr>Types of DBMS</vt:lpstr>
      <vt:lpstr>NoSQL DBs</vt:lpstr>
      <vt:lpstr>Mongo Installation</vt:lpstr>
      <vt:lpstr>Mongo Concepts</vt:lpstr>
      <vt:lpstr>Terminology</vt:lpstr>
      <vt:lpstr>Try Commands (Using Shell)</vt:lpstr>
      <vt:lpstr>Real-World Applications Using MongoDB</vt:lpstr>
      <vt:lpstr>Questions 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Ruhulla Sheik</cp:lastModifiedBy>
  <cp:revision>131</cp:revision>
  <dcterms:created xsi:type="dcterms:W3CDTF">2025-04-22T08:35:50Z</dcterms:created>
  <dcterms:modified xsi:type="dcterms:W3CDTF">2025-04-22T18:08:50Z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b831a0-9dea-48c9-a503-27b6991cf745_Enabled">
    <vt:lpwstr>true</vt:lpwstr>
  </property>
  <property fmtid="{D5CDD505-2E9C-101B-9397-08002B2CF9AE}" pid="3" name="MSIP_Label_f6b831a0-9dea-48c9-a503-27b6991cf745_SetDate">
    <vt:lpwstr>2025-04-22T10:54:52Z</vt:lpwstr>
  </property>
  <property fmtid="{D5CDD505-2E9C-101B-9397-08002B2CF9AE}" pid="4" name="MSIP_Label_f6b831a0-9dea-48c9-a503-27b6991cf745_Method">
    <vt:lpwstr>Standard</vt:lpwstr>
  </property>
  <property fmtid="{D5CDD505-2E9C-101B-9397-08002B2CF9AE}" pid="5" name="MSIP_Label_f6b831a0-9dea-48c9-a503-27b6991cf745_Name">
    <vt:lpwstr>defa4170-0d19-0005-0004-bc88714345d2</vt:lpwstr>
  </property>
  <property fmtid="{D5CDD505-2E9C-101B-9397-08002B2CF9AE}" pid="6" name="MSIP_Label_f6b831a0-9dea-48c9-a503-27b6991cf745_SiteId">
    <vt:lpwstr>a760b4ce-2498-4033-92d9-66ad581ec423</vt:lpwstr>
  </property>
  <property fmtid="{D5CDD505-2E9C-101B-9397-08002B2CF9AE}" pid="7" name="MSIP_Label_f6b831a0-9dea-48c9-a503-27b6991cf745_ActionId">
    <vt:lpwstr>12065648-41fb-441b-8021-82a47860692e</vt:lpwstr>
  </property>
  <property fmtid="{D5CDD505-2E9C-101B-9397-08002B2CF9AE}" pid="8" name="MSIP_Label_f6b831a0-9dea-48c9-a503-27b6991cf745_ContentBits">
    <vt:lpwstr>0</vt:lpwstr>
  </property>
  <property fmtid="{D5CDD505-2E9C-101B-9397-08002B2CF9AE}" pid="9" name="MSIP_Label_f6b831a0-9dea-48c9-a503-27b6991cf745_Tag">
    <vt:lpwstr>10, 3, 0, 1</vt:lpwstr>
  </property>
</Properties>
</file>