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6" r:id="rId6"/>
    <p:sldId id="259" r:id="rId7"/>
    <p:sldId id="263" r:id="rId8"/>
    <p:sldId id="260" r:id="rId9"/>
    <p:sldId id="25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93AD-2028-4E33-2CAB-6FA2ABFEB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F49CD-24FD-189D-A9A7-20E3D4AA0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723B-AB2F-0FF3-13F5-5E313202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61AE-10FC-FCDD-5660-4C61B2E8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41A67-5186-3C64-6689-E7813C5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D6EA-D659-E094-C19A-7FD6FD7B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F06C-E8AC-1487-AB84-410FCD47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6927-0F17-AF22-2232-AC6AA13D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446E-766D-72C3-AD3D-2C067E10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5851-9DD6-D472-B39A-01BE9AA8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985A4-4B5A-AF23-097E-57EC88A7F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D3F1-E85A-FECD-AD04-99DFF941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B0FF-0AC9-105A-75A1-5FA52ADB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02F5-54F7-53F0-B443-223FBE0B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4836-BE23-0173-966F-9D6D799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63E4-5F4E-F384-C146-77AC28E7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C4B2-3150-E064-00CA-6D9B20E6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71F3-1CDD-5A44-CF4A-C3FE14BE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20F7-FDA7-B79B-18CA-15D6BB14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FB36-E8CC-2A2C-B216-7A0E5D89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2111-1CE3-78AD-12BC-D54E60EA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9674-1F49-6220-4965-748B1ADD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2549-E5C4-A8BD-0F22-21923A3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41D7-5099-9A42-EC4E-696D9A56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8F4B-4BD5-5644-D52F-51E10DC3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7E45-CCD5-5F4D-C838-F83A2F31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A4FA-41A6-1BDC-9CD3-DCAEBBDFD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62F48-BE8C-4F33-CEA1-53B91A11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A911D-DF49-F8BC-0694-797665D0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6EA4-F93A-0097-FBD8-FAEC12B5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DEDB3-3B05-67AE-5D16-5522D1BE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67C1-2D4D-0506-F533-051C7E84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7066-0513-4771-DBA9-59ACD17C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9EF6F-F7E9-EECC-D8CE-65990CA5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6BA50-6869-334F-001A-073151A79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5D4D0-864A-E86B-CBE5-9C4A17C1A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A8111-174A-7F36-C85A-8BA1AFA0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FBB53-50E0-8A7D-2C48-7FC137CB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4DF1A-E8D0-26D9-A862-68B524A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8B4D-F5FE-D465-9C16-76A2C014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825D9-A5C6-5895-8509-B408D23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62E13-A56B-C317-93F9-2B97B05C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9A8A-9E1B-64D8-5671-9E5C0D96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5C25-7BC4-ED0C-17F9-84511DAE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D671D-E9AB-4DE6-D378-3FB0491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8A65-90E5-8C1B-320C-0974C4E6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E47-C02C-029F-EC02-24CE9CCC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6540-9D92-4ABE-E01A-66716359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5D437-1B93-C613-7157-7656DD49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A0C2C-7D3C-5108-7DBD-6014294C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F3D94-F33D-2A0B-1DFC-7D211FF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CA07-DFD7-C873-435E-8B1DBBFB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8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0E73-347A-9003-94F6-ECE9D7FD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A2492-2AE0-6F9A-EA95-086CFE58A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D66FE-F82C-E51C-6058-6E068317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D9BB2-45C0-1892-26C3-7C41954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EA714-C8B7-E3F5-27CD-2EEC4BCA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3A5B-F737-20B7-FE55-E617EA35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48146-DA08-30E0-B233-22ED7730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0F84-ECC0-B1FF-CDF8-CE4F3378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E07C-C265-1FD5-30CC-73D84B9AE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7A39-3D96-F345-59F5-A5DFB038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3A8-6ADD-9B47-054C-21E849DAC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5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uru99.com/pdf/pl_sql_preview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FCCA6-DE9D-E8BA-4B7F-4A33B60E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2B5AC-EA9E-7584-6315-3F66345C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Ruhulla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3C3593-599E-8BBD-D5B5-18C92F38E053}"/>
              </a:ext>
            </a:extLst>
          </p:cNvPr>
          <p:cNvSpPr txBox="1"/>
          <p:nvPr/>
        </p:nvSpPr>
        <p:spPr>
          <a:xfrm>
            <a:off x="3800475" y="3428682"/>
            <a:ext cx="507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Procedural Language/Structured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93345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1E8E-D76C-D11C-E26F-51148D2D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5" y="2584450"/>
            <a:ext cx="6515100" cy="1325563"/>
          </a:xfrm>
        </p:spPr>
        <p:txBody>
          <a:bodyPr/>
          <a:lstStyle/>
          <a:p>
            <a:r>
              <a:rPr lang="en-US" dirty="0"/>
              <a:t>Practice Queries</a:t>
            </a:r>
          </a:p>
        </p:txBody>
      </p:sp>
    </p:spTree>
    <p:extLst>
      <p:ext uri="{BB962C8B-B14F-4D97-AF65-F5344CB8AC3E}">
        <p14:creationId xmlns:p14="http://schemas.microsoft.com/office/powerpoint/2010/main" val="355787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EFA9BB-6E08-AF56-6005-9AEC9442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Covered Topics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50AA74-5149-0CC1-30C9-2E3FA0EB0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8986" y="346689"/>
            <a:ext cx="6906491" cy="61922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Fundamental Concepts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Introduction to PL/SQL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Understanding PL/SQL Blocks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DECLARE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BEGIN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EXCEPTION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END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Variables &amp; Data Types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NUMBER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VARCHAR2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BOOLEAN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etc.)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Control Statements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IF-ELSE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CASE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loops)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Working with SQL in PL/SQL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Writing &amp; Executing SQL Queries in PL/SQL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Using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SELECT INTO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for variable assignment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Handling DML Operations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INSERT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UPDATE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DELETE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Procedures &amp; Functions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Creating and Executing Stored Procedures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Writing User-Defined Functions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Passing Parameters in Procedures and Functions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Exception Handling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Handling Errors using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EXCEPTION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blocks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Predefined Exceptions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NO_DATA_FOUND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TOO_MANY_ROWS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OTHERS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Cursors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Using Implicit Cursors for SQL operations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Declaring Explicit Cursors for multi-row processing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Looping through cursor records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Triggers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Creating Triggers for Automatic Execution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BEFORE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AFTER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Triggers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Row-level vs. Statement-level triggers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Transactions &amp; Performance Optimization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Using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COMMIT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ROLLBACK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SAVEPOINT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Ensuring Data Integrity with Transactions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Performance Optimization Techniques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Real-World Applications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Writing PL/SQL Code for Inventory Management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Implementing PL/SQL for Sales &amp; Revenue Analysis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Automating Error Handling &amp; Logging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Practical Assignments &amp; Workshop Challenges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8D333-286C-B554-C68B-07B885D3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Install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9A68-9D96-8804-D4B4-B9A82D95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7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Install any RDBMS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Oracle Database Logo">
            <a:extLst>
              <a:ext uri="{FF2B5EF4-FFF2-40B4-BE49-F238E27FC236}">
                <a16:creationId xmlns:a16="http://schemas.microsoft.com/office/drawing/2014/main" id="{CDC5B13A-542C-AD4A-5CAC-6E1F6EAB4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39" y="883463"/>
            <a:ext cx="2523744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 es SQL server? - InsightX - Materializa tu ventaja competitiva ...">
            <a:extLst>
              <a:ext uri="{FF2B5EF4-FFF2-40B4-BE49-F238E27FC236}">
                <a16:creationId xmlns:a16="http://schemas.microsoft.com/office/drawing/2014/main" id="{FC0DF25A-C810-C10A-36D9-5DCEB9D3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1689" y="883463"/>
            <a:ext cx="3135085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logo and symbol, meaning, history, PNG">
            <a:extLst>
              <a:ext uri="{FF2B5EF4-FFF2-40B4-BE49-F238E27FC236}">
                <a16:creationId xmlns:a16="http://schemas.microsoft.com/office/drawing/2014/main" id="{40EE0DA7-DCB5-38F5-62F6-6E02B108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4251" y="3669558"/>
            <a:ext cx="370332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cli commands - Blog - Sujan">
            <a:extLst>
              <a:ext uri="{FF2B5EF4-FFF2-40B4-BE49-F238E27FC236}">
                <a16:creationId xmlns:a16="http://schemas.microsoft.com/office/drawing/2014/main" id="{21910149-4C9D-07F8-E1B8-5A0779C8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2998" y="3901015"/>
            <a:ext cx="3703320" cy="18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7F3-DF19-319F-32F9-2ACA19D2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7548-B5EE-C430-1A6A-766B1118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403" y="1825625"/>
            <a:ext cx="4707194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name, salary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department = 'HR';</a:t>
            </a:r>
          </a:p>
        </p:txBody>
      </p:sp>
    </p:spTree>
    <p:extLst>
      <p:ext uri="{BB962C8B-B14F-4D97-AF65-F5344CB8AC3E}">
        <p14:creationId xmlns:p14="http://schemas.microsoft.com/office/powerpoint/2010/main" val="162361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5E9F-B5D6-32AD-DF4F-3DCF41C8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6050"/>
            <a:ext cx="10515600" cy="1325563"/>
          </a:xfrm>
        </p:spPr>
        <p:txBody>
          <a:bodyPr/>
          <a:lstStyle/>
          <a:p>
            <a:r>
              <a:rPr lang="en-US" dirty="0"/>
              <a:t>PLSQL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7A266-B6E6-EA18-4BDE-8D5C620ECFD3}"/>
              </a:ext>
            </a:extLst>
          </p:cNvPr>
          <p:cNvSpPr txBox="1"/>
          <p:nvPr/>
        </p:nvSpPr>
        <p:spPr>
          <a:xfrm>
            <a:off x="590551" y="1471613"/>
            <a:ext cx="10515599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v_salary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v_salary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v_salary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DBMS_OUTPUT.PUT_LINE(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'High salary'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DBMS_OUTPUT.PUT_LINE(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'Low salary'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38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408366-2200-FCA1-53C7-1385FBBDA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31414-6BF3-8301-4227-700E8190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PLSQL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B4FE-81B6-74D1-3082-95B2460E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200026"/>
            <a:ext cx="6997911" cy="5995502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&lt;&lt;label&gt;&gt;  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this is optional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endParaRPr lang="en-US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this section is optional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number1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number2 number1%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value default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text1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:=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    Hello world       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text2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:=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current date and time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this section is mandatory, must contain at least one executable statement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street_number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number1</a:t>
            </a: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address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'INU'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1" dirty="0">
                <a:solidFill>
                  <a:srgbClr val="0925B3"/>
                </a:solidFill>
                <a:effectLst/>
                <a:latin typeface="Consolas" panose="020B0609020204030204" pitchFamily="49" charset="0"/>
              </a:rPr>
              <a:t>EXCEPTION</a:t>
            </a: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this section is optional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OTHERS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DBMS_OUTPUT.PUT_LINE(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Code is 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TO_CHAR(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DBMS_OUTPUT.PUT_LINE(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Message is 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sqlerrm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535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DE401-3423-45D3-0230-3E38CB5C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Why 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A6FF-4769-0F51-D458-0075B532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PL/SQL (Procedural Language/Structured Query Language) is an extension of SQL that adds procedural capabilities to manage databases more efficiently. Here are some key reasons why PL/SQL is useful, along with a simple example:</a:t>
            </a:r>
          </a:p>
          <a:p>
            <a:pPr>
              <a:buNone/>
            </a:pPr>
            <a:r>
              <a:rPr lang="en-US" sz="1700" b="1" dirty="0"/>
              <a:t>Why Use PL/SQL?</a:t>
            </a: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Block Structure</a:t>
            </a:r>
            <a:r>
              <a:rPr lang="en-US" sz="1700" dirty="0"/>
              <a:t> – PL/SQL organizes code into blocks for better readability and modularity.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Error Handling</a:t>
            </a:r>
            <a:r>
              <a:rPr lang="en-US" sz="1700" dirty="0"/>
              <a:t> – It provides robust exception handling to manage runtime errors effectively.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Improved Performance</a:t>
            </a:r>
            <a:r>
              <a:rPr lang="en-US" sz="1700" dirty="0"/>
              <a:t> – Reduces network traffic by executing multiple SQL statements in one go.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Procedural Features</a:t>
            </a:r>
            <a:r>
              <a:rPr lang="en-US" sz="1700" dirty="0"/>
              <a:t> – Supports loops, conditions, and functions, allowing complex business logic.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Security</a:t>
            </a:r>
            <a:r>
              <a:rPr lang="en-US" sz="1700" dirty="0"/>
              <a:t> – Encapsulates business logic inside stored procedures, reducing direct SQL access.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3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45E8B-C3DF-E9CA-E13E-EEF112DF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vs PLSQL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8398C-5003-4B70-FC81-E24D3169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23" y="1675227"/>
            <a:ext cx="101005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4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80EC-301E-0437-5BCC-C5243577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177646"/>
            <a:ext cx="4608871" cy="637765"/>
          </a:xfrm>
        </p:spPr>
        <p:txBody>
          <a:bodyPr>
            <a:normAutofit fontScale="90000"/>
          </a:bodyPr>
          <a:lstStyle/>
          <a:p>
            <a:r>
              <a:rPr lang="en-US" dirty="0"/>
              <a:t>Realtime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2371-0D71-F694-AEFF-CF758525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904568"/>
            <a:ext cx="11375923" cy="54569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PL/SQL is widely used in real-world applications where procedural logic is required to handle complex database operations efficiently. </a:t>
            </a:r>
          </a:p>
          <a:p>
            <a:pPr>
              <a:buNone/>
            </a:pPr>
            <a:r>
              <a:rPr lang="en-US" sz="1600" dirty="0"/>
              <a:t>Here are some real-time scenarios where PL/SQL becomes essential:</a:t>
            </a:r>
          </a:p>
          <a:p>
            <a:pPr>
              <a:buNone/>
            </a:pPr>
            <a:r>
              <a:rPr lang="en-US" sz="1600" b="1" dirty="0"/>
              <a:t>1. Automated Salary Calculation</a:t>
            </a:r>
            <a:endParaRPr lang="en-US" sz="1600" dirty="0"/>
          </a:p>
          <a:p>
            <a:pPr lvl="1"/>
            <a:r>
              <a:rPr lang="en-US" sz="1400" dirty="0"/>
              <a:t>In an HR system, PL/SQL procedures can calculate salaries based on employee records, deductions, bonuses, and tax regulations.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stored procedure calculates net salary and updates the payroll table automatically.</a:t>
            </a:r>
          </a:p>
          <a:p>
            <a:pPr>
              <a:buNone/>
            </a:pPr>
            <a:r>
              <a:rPr lang="en-US" sz="1600" b="1" dirty="0"/>
              <a:t>2. Banking Transactions (Funds Transfer)</a:t>
            </a:r>
            <a:endParaRPr lang="en-US" sz="1600" dirty="0"/>
          </a:p>
          <a:p>
            <a:pPr lvl="1"/>
            <a:r>
              <a:rPr lang="en-US" sz="1400" dirty="0"/>
              <a:t>Banks use PL/SQL to ensure transactional integrity when transferring funds between accounts.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PL/SQL block checks balances, deducts from the sender, adds to the receiver, and ensures rollback in case of failure.</a:t>
            </a:r>
          </a:p>
          <a:p>
            <a:pPr>
              <a:buNone/>
            </a:pPr>
            <a:r>
              <a:rPr lang="en-US" sz="1600" b="1" dirty="0"/>
              <a:t>3. Inventory Management</a:t>
            </a:r>
            <a:endParaRPr lang="en-US" sz="1600" dirty="0"/>
          </a:p>
          <a:p>
            <a:pPr lvl="1"/>
            <a:r>
              <a:rPr lang="en-US" sz="1400" dirty="0"/>
              <a:t>Companies track stock levels and automate reordering processes using PL/SQL triggers.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trigger detects when stock falls below a threshold and places an automated purchase request.</a:t>
            </a:r>
          </a:p>
          <a:p>
            <a:pPr>
              <a:buNone/>
            </a:pPr>
            <a:r>
              <a:rPr lang="en-US" sz="1600" b="1" dirty="0"/>
              <a:t>4. Loan Processing System</a:t>
            </a:r>
            <a:endParaRPr lang="en-US" sz="1600" dirty="0"/>
          </a:p>
          <a:p>
            <a:pPr lvl="1"/>
            <a:r>
              <a:rPr lang="en-US" sz="1400" dirty="0"/>
              <a:t>Financial institutions use PL/SQL to validate loan eligibility and calculate EMI amounts.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function calculates loan eligibility based on customer credit score and transaction history.</a:t>
            </a:r>
          </a:p>
          <a:p>
            <a:pPr>
              <a:buNone/>
            </a:pPr>
            <a:r>
              <a:rPr lang="en-US" sz="1600" b="1" dirty="0"/>
              <a:t>5. Audit Logs &amp; Security Tracking</a:t>
            </a:r>
            <a:endParaRPr lang="en-US" sz="1600" dirty="0"/>
          </a:p>
          <a:p>
            <a:pPr lvl="1"/>
            <a:r>
              <a:rPr lang="en-US" sz="1400" dirty="0"/>
              <a:t>Many organizations need detailed logging for compliance purposes, which PL/SQL can handle efficiently.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trigger records changes made to customer data for audit purposes.</a:t>
            </a:r>
          </a:p>
          <a:p>
            <a:pPr>
              <a:buNone/>
            </a:pPr>
            <a:r>
              <a:rPr lang="en-US" sz="1600" b="1" dirty="0"/>
              <a:t>6. Bulk Data Processing &amp; Report Generation</a:t>
            </a:r>
            <a:endParaRPr lang="en-US" sz="1600" dirty="0"/>
          </a:p>
          <a:p>
            <a:pPr lvl="1"/>
            <a:r>
              <a:rPr lang="en-US" sz="1400" dirty="0"/>
              <a:t>PL/SQL can process large sets of data efficiently for reporting purposes.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procedure aggregates sales data from different branches and generates monthly performance reports.</a:t>
            </a:r>
          </a:p>
        </p:txBody>
      </p:sp>
    </p:spTree>
    <p:extLst>
      <p:ext uri="{BB962C8B-B14F-4D97-AF65-F5344CB8AC3E}">
        <p14:creationId xmlns:p14="http://schemas.microsoft.com/office/powerpoint/2010/main" val="61820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DDCF7-4E31-611A-9968-24DACA23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5EE2B-9968-2CEE-2E18-81263251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20701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https://www.guru99.com/pdf/pl_sql_preview.pdf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04C68-A618-5F2E-2FCE-8D56F386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61" y="1317409"/>
            <a:ext cx="306747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4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895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Consolas</vt:lpstr>
      <vt:lpstr>Office Theme</vt:lpstr>
      <vt:lpstr>PL/SQL</vt:lpstr>
      <vt:lpstr>Install DBMS</vt:lpstr>
      <vt:lpstr>Query</vt:lpstr>
      <vt:lpstr>PLSQL</vt:lpstr>
      <vt:lpstr>PLSQL (Cont.)</vt:lpstr>
      <vt:lpstr>Why PL/SQL</vt:lpstr>
      <vt:lpstr>Query vs PLSQL</vt:lpstr>
      <vt:lpstr>Realtime scenarios</vt:lpstr>
      <vt:lpstr>More background</vt:lpstr>
      <vt:lpstr>Practice Queries</vt:lpstr>
      <vt:lpstr>Covered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Ruhulla Sheik</dc:creator>
  <cp:lastModifiedBy>Ruhulla Sheik</cp:lastModifiedBy>
  <cp:revision>23</cp:revision>
  <dcterms:created xsi:type="dcterms:W3CDTF">2025-04-22T11:11:18Z</dcterms:created>
  <dcterms:modified xsi:type="dcterms:W3CDTF">2025-04-22T18:18:00Z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b831a0-9dea-48c9-a503-27b6991cf745_Enabled">
    <vt:lpwstr>true</vt:lpwstr>
  </property>
  <property fmtid="{D5CDD505-2E9C-101B-9397-08002B2CF9AE}" pid="3" name="MSIP_Label_f6b831a0-9dea-48c9-a503-27b6991cf745_SetDate">
    <vt:lpwstr>2025-04-22T11:11:45Z</vt:lpwstr>
  </property>
  <property fmtid="{D5CDD505-2E9C-101B-9397-08002B2CF9AE}" pid="4" name="MSIP_Label_f6b831a0-9dea-48c9-a503-27b6991cf745_Method">
    <vt:lpwstr>Standard</vt:lpwstr>
  </property>
  <property fmtid="{D5CDD505-2E9C-101B-9397-08002B2CF9AE}" pid="5" name="MSIP_Label_f6b831a0-9dea-48c9-a503-27b6991cf745_Name">
    <vt:lpwstr>defa4170-0d19-0005-0004-bc88714345d2</vt:lpwstr>
  </property>
  <property fmtid="{D5CDD505-2E9C-101B-9397-08002B2CF9AE}" pid="6" name="MSIP_Label_f6b831a0-9dea-48c9-a503-27b6991cf745_SiteId">
    <vt:lpwstr>a760b4ce-2498-4033-92d9-66ad581ec423</vt:lpwstr>
  </property>
  <property fmtid="{D5CDD505-2E9C-101B-9397-08002B2CF9AE}" pid="7" name="MSIP_Label_f6b831a0-9dea-48c9-a503-27b6991cf745_ActionId">
    <vt:lpwstr>77e1f4f3-01ef-4bc9-96aa-f7027d2634ee</vt:lpwstr>
  </property>
  <property fmtid="{D5CDD505-2E9C-101B-9397-08002B2CF9AE}" pid="8" name="MSIP_Label_f6b831a0-9dea-48c9-a503-27b6991cf745_ContentBits">
    <vt:lpwstr>0</vt:lpwstr>
  </property>
  <property fmtid="{D5CDD505-2E9C-101B-9397-08002B2CF9AE}" pid="9" name="MSIP_Label_f6b831a0-9dea-48c9-a503-27b6991cf745_Tag">
    <vt:lpwstr>10, 3, 0, 1</vt:lpwstr>
  </property>
</Properties>
</file>