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21" Target="slides/slide16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slide" Id="rId22" Target="slides/slide17.xml"/><Relationship Type="http://schemas.openxmlformats.org/officeDocument/2006/relationships/theme" Id="rId1" Target="theme/theme1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6" id="1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7" id="1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0" id="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1" id="2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2" id="2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7" id="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8" id="2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9" id="2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3" id="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4" id="2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5" id="2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9" id="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0" id="2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1" id="2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4" id="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5" id="2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6" id="2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0" id="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1" id="2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2" id="2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5" id="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6" id="2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7" id="2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5" id="1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1" id="12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1" id="1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1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1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1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1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Scalable Activity Stream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Marcos Rebelo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oleber@gmail.com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Organize by Consumer</a:t>
            </a:r>
          </a:p>
        </p:txBody>
      </p:sp>
      <p:sp>
        <p:nvSpPr>
          <p:cNvPr name="Shape 194" id="19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Insert by 'consumer_id' =&gt; 'time'</a:t>
            </a:r>
          </a:p>
          <a:p>
            <a:pPr rtl="0" lvl="0">
              <a:buNone/>
            </a:pPr>
            <a:r>
              <a:rPr lang="en" b="1"/>
              <a:t>Advantages: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Simple query to get the data.</a:t>
            </a:r>
          </a:p>
          <a:p>
            <a:pPr rtl="0" lvl="0">
              <a:buNone/>
            </a:pPr>
            <a:r>
              <a:rPr lang="en" b="1"/>
              <a:t>Disadvantages: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Copied information in each Consumer.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Heavy Insert/Update/Delete of the Activities. Write upfront is disastrously slow for Sources with many Consumers. 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Complex maintenance of the Consumers following sources.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8" id="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9" id="19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Organize by Time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3" id="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4" id="204"/>
          <p:cNvSpPr/>
          <p:nvPr/>
        </p:nvSpPr>
        <p:spPr>
          <a:xfrm>
            <a:off y="807850" x="5358400"/>
            <a:ext cy="5716500" cx="55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5" id="205"/>
          <p:cNvSpPr/>
          <p:nvPr/>
        </p:nvSpPr>
        <p:spPr>
          <a:xfrm>
            <a:off y="807850" x="4596400"/>
            <a:ext cy="5716500" cx="55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6" id="206"/>
          <p:cNvSpPr/>
          <p:nvPr/>
        </p:nvSpPr>
        <p:spPr>
          <a:xfrm>
            <a:off y="807850" x="3834400"/>
            <a:ext cy="5716500" cx="55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7" id="207"/>
          <p:cNvSpPr/>
          <p:nvPr/>
        </p:nvSpPr>
        <p:spPr>
          <a:xfrm>
            <a:off y="807850" x="3072400"/>
            <a:ext cy="5716500" cx="55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8" id="208"/>
          <p:cNvSpPr/>
          <p:nvPr/>
        </p:nvSpPr>
        <p:spPr>
          <a:xfrm>
            <a:off y="807850" x="2310400"/>
            <a:ext cy="5716500" cx="55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9" id="209"/>
          <p:cNvSpPr/>
          <p:nvPr/>
        </p:nvSpPr>
        <p:spPr>
          <a:xfrm>
            <a:off y="807850" x="6120400"/>
            <a:ext cy="5716500" cx="55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0" id="210"/>
          <p:cNvSpPr/>
          <p:nvPr/>
        </p:nvSpPr>
        <p:spPr>
          <a:xfrm>
            <a:off y="3191375" x="4826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211" id="211"/>
          <p:cNvCxnSpPr/>
          <p:nvPr/>
        </p:nvCxnSpPr>
        <p:spPr>
          <a:xfrm>
            <a:off y="711275" x="1744025"/>
            <a:ext cy="5874599" cx="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212" id="212"/>
          <p:cNvSpPr txBox="1"/>
          <p:nvPr/>
        </p:nvSpPr>
        <p:spPr>
          <a:xfrm>
            <a:off y="148975" x="-967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Insert</a:t>
            </a:r>
          </a:p>
        </p:txBody>
      </p:sp>
      <p:cxnSp>
        <p:nvCxnSpPr>
          <p:cNvPr name="Shape 213" id="213"/>
          <p:cNvCxnSpPr/>
          <p:nvPr/>
        </p:nvCxnSpPr>
        <p:spPr>
          <a:xfrm>
            <a:off y="711275" x="7078025"/>
            <a:ext cy="5874599" cx="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214" id="214"/>
          <p:cNvSpPr txBox="1"/>
          <p:nvPr/>
        </p:nvSpPr>
        <p:spPr>
          <a:xfrm>
            <a:off y="148975" x="52373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Query</a:t>
            </a:r>
          </a:p>
        </p:txBody>
      </p:sp>
      <p:sp>
        <p:nvSpPr>
          <p:cNvPr name="Shape 215" id="215"/>
          <p:cNvSpPr/>
          <p:nvPr/>
        </p:nvSpPr>
        <p:spPr>
          <a:xfrm>
            <a:off y="3191375" x="74930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216" id="216"/>
          <p:cNvCxnSpPr/>
          <p:nvPr/>
        </p:nvCxnSpPr>
        <p:spPr>
          <a:xfrm rot="10800000" flipH="1">
            <a:off y="588400" x="2968000"/>
            <a:ext cy="8699" cx="29768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217" id="217"/>
          <p:cNvSpPr txBox="1"/>
          <p:nvPr/>
        </p:nvSpPr>
        <p:spPr>
          <a:xfrm>
            <a:off y="116975" x="28235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2400"/>
              <a:t>Time</a:t>
            </a:r>
          </a:p>
        </p:txBody>
      </p:sp>
      <p:sp>
        <p:nvSpPr>
          <p:cNvPr name="Shape 218" id="218"/>
          <p:cNvSpPr/>
          <p:nvPr/>
        </p:nvSpPr>
        <p:spPr>
          <a:xfrm>
            <a:off y="10499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9" id="219"/>
          <p:cNvSpPr/>
          <p:nvPr/>
        </p:nvSpPr>
        <p:spPr>
          <a:xfrm>
            <a:off y="22691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0" id="220"/>
          <p:cNvSpPr/>
          <p:nvPr/>
        </p:nvSpPr>
        <p:spPr>
          <a:xfrm>
            <a:off y="34466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1" id="221"/>
          <p:cNvSpPr/>
          <p:nvPr/>
        </p:nvSpPr>
        <p:spPr>
          <a:xfrm>
            <a:off y="47075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2" id="222"/>
          <p:cNvSpPr/>
          <p:nvPr/>
        </p:nvSpPr>
        <p:spPr>
          <a:xfrm>
            <a:off y="59267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3" id="223"/>
          <p:cNvSpPr/>
          <p:nvPr/>
        </p:nvSpPr>
        <p:spPr>
          <a:xfrm>
            <a:off y="10499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4" id="224"/>
          <p:cNvSpPr/>
          <p:nvPr/>
        </p:nvSpPr>
        <p:spPr>
          <a:xfrm>
            <a:off y="22691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5" id="225"/>
          <p:cNvSpPr/>
          <p:nvPr/>
        </p:nvSpPr>
        <p:spPr>
          <a:xfrm>
            <a:off y="34466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6" id="226"/>
          <p:cNvSpPr/>
          <p:nvPr/>
        </p:nvSpPr>
        <p:spPr>
          <a:xfrm>
            <a:off y="47075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7" id="227"/>
          <p:cNvSpPr/>
          <p:nvPr/>
        </p:nvSpPr>
        <p:spPr>
          <a:xfrm>
            <a:off y="59267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8" id="228"/>
          <p:cNvSpPr/>
          <p:nvPr/>
        </p:nvSpPr>
        <p:spPr>
          <a:xfrm>
            <a:off y="10499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9" id="229"/>
          <p:cNvSpPr/>
          <p:nvPr/>
        </p:nvSpPr>
        <p:spPr>
          <a:xfrm>
            <a:off y="22691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0" id="230"/>
          <p:cNvSpPr/>
          <p:nvPr/>
        </p:nvSpPr>
        <p:spPr>
          <a:xfrm>
            <a:off y="34466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1" id="231"/>
          <p:cNvSpPr/>
          <p:nvPr/>
        </p:nvSpPr>
        <p:spPr>
          <a:xfrm>
            <a:off y="47075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2" id="232"/>
          <p:cNvSpPr/>
          <p:nvPr/>
        </p:nvSpPr>
        <p:spPr>
          <a:xfrm>
            <a:off y="59267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3" id="233"/>
          <p:cNvSpPr/>
          <p:nvPr/>
        </p:nvSpPr>
        <p:spPr>
          <a:xfrm>
            <a:off y="10499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4" id="234"/>
          <p:cNvSpPr/>
          <p:nvPr/>
        </p:nvSpPr>
        <p:spPr>
          <a:xfrm>
            <a:off y="22691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5" id="235"/>
          <p:cNvSpPr/>
          <p:nvPr/>
        </p:nvSpPr>
        <p:spPr>
          <a:xfrm>
            <a:off y="34466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6" id="236"/>
          <p:cNvSpPr/>
          <p:nvPr/>
        </p:nvSpPr>
        <p:spPr>
          <a:xfrm>
            <a:off y="47075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7" id="237"/>
          <p:cNvSpPr/>
          <p:nvPr/>
        </p:nvSpPr>
        <p:spPr>
          <a:xfrm>
            <a:off y="59267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8" id="238"/>
          <p:cNvSpPr/>
          <p:nvPr/>
        </p:nvSpPr>
        <p:spPr>
          <a:xfrm>
            <a:off y="10499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9" id="239"/>
          <p:cNvSpPr/>
          <p:nvPr/>
        </p:nvSpPr>
        <p:spPr>
          <a:xfrm>
            <a:off y="22691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0" id="240"/>
          <p:cNvSpPr/>
          <p:nvPr/>
        </p:nvSpPr>
        <p:spPr>
          <a:xfrm>
            <a:off y="34466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1" id="241"/>
          <p:cNvSpPr/>
          <p:nvPr/>
        </p:nvSpPr>
        <p:spPr>
          <a:xfrm>
            <a:off y="59267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2" id="242"/>
          <p:cNvSpPr/>
          <p:nvPr/>
        </p:nvSpPr>
        <p:spPr>
          <a:xfrm>
            <a:off y="1049975" x="6209775"/>
            <a:ext cy="403799" cx="395099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3" id="243"/>
          <p:cNvSpPr/>
          <p:nvPr/>
        </p:nvSpPr>
        <p:spPr>
          <a:xfrm>
            <a:off y="5926775" x="6209775"/>
            <a:ext cy="403799" cx="395099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4" id="244"/>
          <p:cNvSpPr/>
          <p:nvPr/>
        </p:nvSpPr>
        <p:spPr>
          <a:xfrm>
            <a:off y="5629775" x="74930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5" id="245"/>
          <p:cNvSpPr/>
          <p:nvPr/>
        </p:nvSpPr>
        <p:spPr>
          <a:xfrm>
            <a:off y="905375" x="74930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6" id="246"/>
          <p:cNvSpPr/>
          <p:nvPr/>
        </p:nvSpPr>
        <p:spPr>
          <a:xfrm>
            <a:off y="905375" x="4826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7" id="247"/>
          <p:cNvSpPr/>
          <p:nvPr/>
        </p:nvSpPr>
        <p:spPr>
          <a:xfrm>
            <a:off y="5553575" x="4826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248" id="248"/>
          <p:cNvCxnSpPr>
            <a:stCxn id="246" idx="6"/>
            <a:endCxn id="218" idx="2"/>
          </p:cNvCxnSpPr>
          <p:nvPr/>
        </p:nvCxnSpPr>
        <p:spPr>
          <a:xfrm rot="10800000" flipH="1">
            <a:off y="1251874" x="1397050"/>
            <a:ext cy="110700" cx="10027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49" id="249"/>
          <p:cNvCxnSpPr>
            <a:stCxn id="210" idx="6"/>
            <a:endCxn id="208" idx="1"/>
          </p:cNvCxnSpPr>
          <p:nvPr/>
        </p:nvCxnSpPr>
        <p:spPr>
          <a:xfrm>
            <a:off y="3648575" x="1397050"/>
            <a:ext cy="17525" cx="9133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50" id="250"/>
          <p:cNvCxnSpPr>
            <a:stCxn id="247" idx="6"/>
            <a:endCxn id="222" idx="2"/>
          </p:cNvCxnSpPr>
          <p:nvPr/>
        </p:nvCxnSpPr>
        <p:spPr>
          <a:xfrm>
            <a:off y="6010775" x="1397050"/>
            <a:ext cy="117899" cx="10027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51" id="251"/>
          <p:cNvCxnSpPr>
            <a:stCxn id="242" idx="6"/>
            <a:endCxn id="245" idx="2"/>
          </p:cNvCxnSpPr>
          <p:nvPr/>
        </p:nvCxnSpPr>
        <p:spPr>
          <a:xfrm>
            <a:off y="1251874" x="6604874"/>
            <a:ext cy="110700" cx="8881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52" id="252"/>
          <p:cNvCxnSpPr>
            <a:stCxn id="242" idx="4"/>
            <a:endCxn id="244" idx="1"/>
          </p:cNvCxnSpPr>
          <p:nvPr/>
        </p:nvCxnSpPr>
        <p:spPr>
          <a:xfrm>
            <a:off y="1453774" x="6407324"/>
            <a:ext cy="4309910" cx="121963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53" id="253"/>
          <p:cNvCxnSpPr>
            <a:stCxn id="242" idx="5"/>
            <a:endCxn id="215" idx="1"/>
          </p:cNvCxnSpPr>
          <p:nvPr/>
        </p:nvCxnSpPr>
        <p:spPr>
          <a:xfrm>
            <a:off y="1394639" x="6547013"/>
            <a:ext cy="1930645" cx="107994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54" id="254"/>
          <p:cNvCxnSpPr>
            <a:stCxn id="243" idx="6"/>
            <a:endCxn id="244" idx="2"/>
          </p:cNvCxnSpPr>
          <p:nvPr/>
        </p:nvCxnSpPr>
        <p:spPr>
          <a:xfrm rot="10800000" flipH="1">
            <a:off y="6086975" x="6604874"/>
            <a:ext cy="41699" cx="8881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55" id="255"/>
          <p:cNvCxnSpPr>
            <a:stCxn id="243" idx="7"/>
            <a:endCxn id="215" idx="3"/>
          </p:cNvCxnSpPr>
          <p:nvPr/>
        </p:nvCxnSpPr>
        <p:spPr>
          <a:xfrm rot="10800000" flipH="1">
            <a:off y="3971864" x="6547013"/>
            <a:ext cy="2014045" cx="107994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56" id="256"/>
          <p:cNvCxnSpPr>
            <a:stCxn id="243" idx="0"/>
            <a:endCxn id="245" idx="3"/>
          </p:cNvCxnSpPr>
          <p:nvPr/>
        </p:nvCxnSpPr>
        <p:spPr>
          <a:xfrm rot="10800000" flipH="1">
            <a:off y="1685864" x="6407324"/>
            <a:ext cy="4240910" cx="121963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0" id="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1" id="2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Organize by Time</a:t>
            </a:r>
          </a:p>
        </p:txBody>
      </p:sp>
      <p:sp>
        <p:nvSpPr>
          <p:cNvPr name="Shape 262" id="26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Index by 'time' =&gt; 'source_id'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b="1"/>
              <a:t>Advantages: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data isn't repeated.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Just actual data on memory (index).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Old Activity from inactive Sources is ignored.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b="1"/>
              <a:t>Disadvantages: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Querying each Source every time the data is needed but not so bad Consumers following many Sources.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6" id="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7" id="2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Managing time</a:t>
            </a:r>
          </a:p>
        </p:txBody>
      </p:sp>
      <p:sp>
        <p:nvSpPr>
          <p:cNvPr name="Shape 268" id="26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idea is to Cluster information by time. 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Usually time has a granularity of a second, this means that in a day 86400 buckets.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 resolve this unmanageable number of buckets, it is better to add a new field grouping multiple buckets.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example add the field 'day' or 'week' and index by 'day' =&gt; 'source_id'.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2" id="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3" id="27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Caching Results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7" id="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8" id="2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Cache Results</a:t>
            </a:r>
          </a:p>
        </p:txBody>
      </p:sp>
      <p:sp>
        <p:nvSpPr>
          <p:cNvPr name="Shape 279" id="27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To avoid loading multiple times data from disk for active Consumers, it is possible to aggregate results previous requests. </a:t>
            </a:r>
          </a:p>
          <a:p>
            <a:pPr rtl="0" lvl="0">
              <a:buNone/>
            </a:pPr>
            <a:r>
              <a:rPr lang="en"/>
              <a:t>The problem is detecting Source changes. 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Solution: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a 'status' field on each Source Cluster that changes every time that data changes.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On the Consumer Cluster, keep the last Source Cluster 'status' for that period.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the 'status' to the Source Cluster index.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3" id="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4" id="284"/>
          <p:cNvSpPr txBox="1"/>
          <p:nvPr>
            <p:ph type="ctrTitle"/>
          </p:nvPr>
        </p:nvSpPr>
        <p:spPr>
          <a:xfrm>
            <a:off y="26445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9600"/>
              <a:t>Q. 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Famous Quote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/>
              <a:t>“Well done is better than well said.”</a:t>
            </a:r>
          </a:p>
          <a:p>
            <a:pPr rtl="0" lvl="0">
              <a:buNone/>
            </a:pPr>
            <a:r>
              <a:rPr lang="en"/>
              <a:t>by Benjamin Franklin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Talk is cheap. Talking about a project won't get it completed. Taking action and seeing the task through to completion is the only way to get the job done.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Some terms</a:t>
            </a:r>
          </a:p>
        </p:txBody>
      </p:sp>
      <p:sp>
        <p:nvSpPr>
          <p:cNvPr name="Shape 36" id="3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/>
              <a:t>Activity:</a:t>
            </a:r>
            <a:r>
              <a:rPr lang="en"/>
              <a:t> Something made by a Source, and that will be seen by Consumers.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b="1"/>
              <a:t>Source:</a:t>
            </a:r>
            <a:r>
              <a:rPr lang="en"/>
              <a:t> Someone that generate Activities.</a:t>
            </a:r>
          </a:p>
          <a:p>
            <a:r>
              <a:t/>
            </a:r>
          </a:p>
          <a:p>
            <a:pPr>
              <a:buNone/>
            </a:pPr>
            <a:r>
              <a:rPr lang="en" b="1"/>
              <a:t>Consumer:</a:t>
            </a:r>
            <a:r>
              <a:rPr lang="en"/>
              <a:t> Someone that follow 1 or more Source Activities.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Some solutions Solutions</a:t>
            </a:r>
          </a:p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Organize the data by: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Source: the Consumers will search for all the Sources when requesting for the data.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Consumer: copies of the data will be spread for all the consumers upfront.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Date: to be discussed after.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Organize by Source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/>
        </p:nvSpPr>
        <p:spPr>
          <a:xfrm>
            <a:off y="8633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3" id="53"/>
          <p:cNvSpPr/>
          <p:nvPr/>
        </p:nvSpPr>
        <p:spPr>
          <a:xfrm>
            <a:off y="20825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4" id="54"/>
          <p:cNvSpPr/>
          <p:nvPr/>
        </p:nvSpPr>
        <p:spPr>
          <a:xfrm>
            <a:off y="33017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5" id="55"/>
          <p:cNvSpPr/>
          <p:nvPr/>
        </p:nvSpPr>
        <p:spPr>
          <a:xfrm>
            <a:off y="45209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6" id="56"/>
          <p:cNvSpPr/>
          <p:nvPr/>
        </p:nvSpPr>
        <p:spPr>
          <a:xfrm>
            <a:off y="57401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7" id="57"/>
          <p:cNvSpPr/>
          <p:nvPr/>
        </p:nvSpPr>
        <p:spPr>
          <a:xfrm>
            <a:off y="3191375" x="4826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58" id="58"/>
          <p:cNvCxnSpPr/>
          <p:nvPr/>
        </p:nvCxnSpPr>
        <p:spPr>
          <a:xfrm>
            <a:off y="711275" x="1744025"/>
            <a:ext cy="5874599" cx="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59" id="59"/>
          <p:cNvSpPr txBox="1"/>
          <p:nvPr/>
        </p:nvSpPr>
        <p:spPr>
          <a:xfrm>
            <a:off y="148975" x="-967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Insert</a:t>
            </a:r>
          </a:p>
        </p:txBody>
      </p:sp>
      <p:cxnSp>
        <p:nvCxnSpPr>
          <p:cNvPr name="Shape 60" id="60"/>
          <p:cNvCxnSpPr/>
          <p:nvPr/>
        </p:nvCxnSpPr>
        <p:spPr>
          <a:xfrm>
            <a:off y="711275" x="7078025"/>
            <a:ext cy="5874599" cx="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61" id="61"/>
          <p:cNvSpPr txBox="1"/>
          <p:nvPr/>
        </p:nvSpPr>
        <p:spPr>
          <a:xfrm>
            <a:off y="148975" x="52373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Query</a:t>
            </a:r>
          </a:p>
        </p:txBody>
      </p:sp>
      <p:cxnSp>
        <p:nvCxnSpPr>
          <p:cNvPr name="Shape 62" id="62"/>
          <p:cNvCxnSpPr/>
          <p:nvPr/>
        </p:nvCxnSpPr>
        <p:spPr>
          <a:xfrm rot="10800000" flipH="1">
            <a:off y="588400" x="2968000"/>
            <a:ext cy="8699" cx="29768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63" id="63"/>
          <p:cNvSpPr txBox="1"/>
          <p:nvPr/>
        </p:nvSpPr>
        <p:spPr>
          <a:xfrm>
            <a:off y="116975" x="28235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Time</a:t>
            </a:r>
          </a:p>
        </p:txBody>
      </p:sp>
      <p:sp>
        <p:nvSpPr>
          <p:cNvPr name="Shape 64" id="64"/>
          <p:cNvSpPr/>
          <p:nvPr/>
        </p:nvSpPr>
        <p:spPr>
          <a:xfrm>
            <a:off y="10499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5" id="65"/>
          <p:cNvSpPr/>
          <p:nvPr/>
        </p:nvSpPr>
        <p:spPr>
          <a:xfrm>
            <a:off y="22691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6" id="66"/>
          <p:cNvSpPr/>
          <p:nvPr/>
        </p:nvSpPr>
        <p:spPr>
          <a:xfrm>
            <a:off y="34466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7" id="67"/>
          <p:cNvSpPr/>
          <p:nvPr/>
        </p:nvSpPr>
        <p:spPr>
          <a:xfrm>
            <a:off y="47075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8" id="68"/>
          <p:cNvSpPr/>
          <p:nvPr/>
        </p:nvSpPr>
        <p:spPr>
          <a:xfrm>
            <a:off y="59267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9" id="69"/>
          <p:cNvSpPr/>
          <p:nvPr/>
        </p:nvSpPr>
        <p:spPr>
          <a:xfrm>
            <a:off y="10499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0" id="70"/>
          <p:cNvSpPr/>
          <p:nvPr/>
        </p:nvSpPr>
        <p:spPr>
          <a:xfrm>
            <a:off y="22691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1" id="71"/>
          <p:cNvSpPr/>
          <p:nvPr/>
        </p:nvSpPr>
        <p:spPr>
          <a:xfrm>
            <a:off y="34466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2" id="72"/>
          <p:cNvSpPr/>
          <p:nvPr/>
        </p:nvSpPr>
        <p:spPr>
          <a:xfrm>
            <a:off y="47075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3" id="73"/>
          <p:cNvSpPr/>
          <p:nvPr/>
        </p:nvSpPr>
        <p:spPr>
          <a:xfrm>
            <a:off y="59267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4" id="74"/>
          <p:cNvSpPr/>
          <p:nvPr/>
        </p:nvSpPr>
        <p:spPr>
          <a:xfrm>
            <a:off y="10499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5" id="75"/>
          <p:cNvSpPr/>
          <p:nvPr/>
        </p:nvSpPr>
        <p:spPr>
          <a:xfrm>
            <a:off y="22691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6" id="76"/>
          <p:cNvSpPr/>
          <p:nvPr/>
        </p:nvSpPr>
        <p:spPr>
          <a:xfrm>
            <a:off y="34466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7" id="77"/>
          <p:cNvSpPr/>
          <p:nvPr/>
        </p:nvSpPr>
        <p:spPr>
          <a:xfrm>
            <a:off y="47075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8" id="78"/>
          <p:cNvSpPr/>
          <p:nvPr/>
        </p:nvSpPr>
        <p:spPr>
          <a:xfrm>
            <a:off y="59267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9" id="79"/>
          <p:cNvSpPr/>
          <p:nvPr/>
        </p:nvSpPr>
        <p:spPr>
          <a:xfrm>
            <a:off y="10499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0" id="80"/>
          <p:cNvSpPr/>
          <p:nvPr/>
        </p:nvSpPr>
        <p:spPr>
          <a:xfrm>
            <a:off y="22691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1" id="81"/>
          <p:cNvSpPr/>
          <p:nvPr/>
        </p:nvSpPr>
        <p:spPr>
          <a:xfrm>
            <a:off y="34466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2" id="82"/>
          <p:cNvSpPr/>
          <p:nvPr/>
        </p:nvSpPr>
        <p:spPr>
          <a:xfrm>
            <a:off y="47075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3" id="83"/>
          <p:cNvSpPr/>
          <p:nvPr/>
        </p:nvSpPr>
        <p:spPr>
          <a:xfrm>
            <a:off y="59267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4" id="84"/>
          <p:cNvSpPr/>
          <p:nvPr/>
        </p:nvSpPr>
        <p:spPr>
          <a:xfrm>
            <a:off y="10499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5" id="85"/>
          <p:cNvSpPr/>
          <p:nvPr/>
        </p:nvSpPr>
        <p:spPr>
          <a:xfrm>
            <a:off y="22691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6" id="86"/>
          <p:cNvSpPr/>
          <p:nvPr/>
        </p:nvSpPr>
        <p:spPr>
          <a:xfrm>
            <a:off y="34466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7" id="87"/>
          <p:cNvSpPr/>
          <p:nvPr/>
        </p:nvSpPr>
        <p:spPr>
          <a:xfrm>
            <a:off y="59267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8" id="88"/>
          <p:cNvSpPr/>
          <p:nvPr/>
        </p:nvSpPr>
        <p:spPr>
          <a:xfrm>
            <a:off y="1049975" x="6209775"/>
            <a:ext cy="403799" cx="395099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9" id="89"/>
          <p:cNvSpPr/>
          <p:nvPr/>
        </p:nvSpPr>
        <p:spPr>
          <a:xfrm>
            <a:off y="5926775" x="6209775"/>
            <a:ext cy="403799" cx="395099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90" id="90"/>
          <p:cNvCxnSpPr>
            <a:stCxn id="57" idx="6"/>
            <a:endCxn id="54" idx="1"/>
          </p:cNvCxnSpPr>
          <p:nvPr/>
        </p:nvCxnSpPr>
        <p:spPr>
          <a:xfrm>
            <a:off y="3648575" x="1397050"/>
            <a:ext cy="30750" cx="79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1" id="91"/>
          <p:cNvCxnSpPr>
            <a:stCxn id="52" idx="3"/>
            <a:endCxn id="92" idx="0"/>
          </p:cNvCxnSpPr>
          <p:nvPr/>
        </p:nvCxnSpPr>
        <p:spPr>
          <a:xfrm>
            <a:off y="1240925" x="6770249"/>
            <a:ext cy="1950449" cx="118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3" id="93"/>
          <p:cNvCxnSpPr>
            <a:stCxn id="53" idx="3"/>
            <a:endCxn id="92" idx="1"/>
          </p:cNvCxnSpPr>
          <p:nvPr/>
        </p:nvCxnSpPr>
        <p:spPr>
          <a:xfrm>
            <a:off y="2460125" x="6770249"/>
            <a:ext cy="865160" cx="8567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4" id="94"/>
          <p:cNvCxnSpPr>
            <a:stCxn id="54" idx="3"/>
            <a:endCxn id="92" idx="2"/>
          </p:cNvCxnSpPr>
          <p:nvPr/>
        </p:nvCxnSpPr>
        <p:spPr>
          <a:xfrm rot="10800000" flipH="1">
            <a:off y="3648575" x="6770249"/>
            <a:ext cy="30750" cx="72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5" id="95"/>
          <p:cNvCxnSpPr>
            <a:stCxn id="55" idx="3"/>
            <a:endCxn id="92" idx="3"/>
          </p:cNvCxnSpPr>
          <p:nvPr/>
        </p:nvCxnSpPr>
        <p:spPr>
          <a:xfrm rot="10800000" flipH="1">
            <a:off y="3971864" x="6770249"/>
            <a:ext cy="926660" cx="8567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6" id="96"/>
          <p:cNvCxnSpPr>
            <a:stCxn id="56" idx="3"/>
            <a:endCxn id="92" idx="4"/>
          </p:cNvCxnSpPr>
          <p:nvPr/>
        </p:nvCxnSpPr>
        <p:spPr>
          <a:xfrm rot="10800000" flipH="1">
            <a:off y="4105775" x="6770249"/>
            <a:ext cy="2011950" cx="118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7" id="97"/>
          <p:cNvSpPr/>
          <p:nvPr/>
        </p:nvSpPr>
        <p:spPr>
          <a:xfrm>
            <a:off y="5629775" x="4826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8" id="98"/>
          <p:cNvSpPr/>
          <p:nvPr/>
        </p:nvSpPr>
        <p:spPr>
          <a:xfrm>
            <a:off y="829175" x="4826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99" id="99"/>
          <p:cNvCxnSpPr>
            <a:stCxn id="98" idx="6"/>
            <a:endCxn id="52" idx="1"/>
          </p:cNvCxnSpPr>
          <p:nvPr/>
        </p:nvCxnSpPr>
        <p:spPr>
          <a:xfrm rot="10800000" flipH="1">
            <a:off y="1240925" x="1397050"/>
            <a:ext cy="45449" cx="79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0" id="100"/>
          <p:cNvCxnSpPr>
            <a:stCxn id="97" idx="6"/>
            <a:endCxn id="56" idx="1"/>
          </p:cNvCxnSpPr>
          <p:nvPr/>
        </p:nvCxnSpPr>
        <p:spPr>
          <a:xfrm>
            <a:off y="6086975" x="1397050"/>
            <a:ext cy="30750" cx="79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1" id="101"/>
          <p:cNvSpPr/>
          <p:nvPr/>
        </p:nvSpPr>
        <p:spPr>
          <a:xfrm>
            <a:off y="5629775" x="74930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02" id="102"/>
          <p:cNvCxnSpPr>
            <a:stCxn id="56" idx="3"/>
            <a:endCxn id="101" idx="3"/>
          </p:cNvCxnSpPr>
          <p:nvPr/>
        </p:nvCxnSpPr>
        <p:spPr>
          <a:xfrm>
            <a:off y="6117725" x="6770249"/>
            <a:ext cy="292539" cx="8567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3" id="103"/>
          <p:cNvCxnSpPr>
            <a:stCxn id="55" idx="3"/>
            <a:endCxn id="101" idx="2"/>
          </p:cNvCxnSpPr>
          <p:nvPr/>
        </p:nvCxnSpPr>
        <p:spPr>
          <a:xfrm>
            <a:off y="4898525" x="6770249"/>
            <a:ext cy="1188449" cx="72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4" id="104"/>
          <p:cNvCxnSpPr>
            <a:stCxn id="54" idx="3"/>
            <a:endCxn id="101" idx="1"/>
          </p:cNvCxnSpPr>
          <p:nvPr/>
        </p:nvCxnSpPr>
        <p:spPr>
          <a:xfrm>
            <a:off y="3679325" x="6770249"/>
            <a:ext cy="2084360" cx="8567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5" id="105"/>
          <p:cNvCxnSpPr>
            <a:stCxn id="53" idx="3"/>
            <a:endCxn id="101" idx="0"/>
          </p:cNvCxnSpPr>
          <p:nvPr/>
        </p:nvCxnSpPr>
        <p:spPr>
          <a:xfrm>
            <a:off y="2460125" x="6770249"/>
            <a:ext cy="3169649" cx="118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6" id="106"/>
          <p:cNvCxnSpPr>
            <a:stCxn id="52" idx="3"/>
            <a:endCxn id="101" idx="7"/>
          </p:cNvCxnSpPr>
          <p:nvPr/>
        </p:nvCxnSpPr>
        <p:spPr>
          <a:xfrm>
            <a:off y="1240925" x="6770249"/>
            <a:ext cy="4522760" cx="150328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07" id="107"/>
          <p:cNvSpPr/>
          <p:nvPr/>
        </p:nvSpPr>
        <p:spPr>
          <a:xfrm>
            <a:off y="829175" x="74930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08" id="108"/>
          <p:cNvCxnSpPr>
            <a:stCxn id="52" idx="3"/>
            <a:endCxn id="107" idx="1"/>
          </p:cNvCxnSpPr>
          <p:nvPr/>
        </p:nvCxnSpPr>
        <p:spPr>
          <a:xfrm rot="10800000" flipH="1">
            <a:off y="963085" x="6770249"/>
            <a:ext cy="277839" cx="8567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09" id="109"/>
          <p:cNvCxnSpPr>
            <a:stCxn id="53" idx="3"/>
            <a:endCxn id="107" idx="2"/>
          </p:cNvCxnSpPr>
          <p:nvPr/>
        </p:nvCxnSpPr>
        <p:spPr>
          <a:xfrm rot="10800000" flipH="1">
            <a:off y="1286375" x="6770249"/>
            <a:ext cy="1173750" cx="72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0" id="110"/>
          <p:cNvCxnSpPr>
            <a:stCxn id="54" idx="3"/>
            <a:endCxn id="107" idx="3"/>
          </p:cNvCxnSpPr>
          <p:nvPr/>
        </p:nvCxnSpPr>
        <p:spPr>
          <a:xfrm rot="10800000" flipH="1">
            <a:off y="1609664" x="6770249"/>
            <a:ext cy="2069660" cx="8567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1" id="111"/>
          <p:cNvCxnSpPr>
            <a:stCxn id="55" idx="3"/>
            <a:endCxn id="107" idx="4"/>
          </p:cNvCxnSpPr>
          <p:nvPr/>
        </p:nvCxnSpPr>
        <p:spPr>
          <a:xfrm rot="10800000" flipH="1">
            <a:off y="1743575" x="6770249"/>
            <a:ext cy="3154950" cx="118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12" id="112"/>
          <p:cNvCxnSpPr>
            <a:endCxn id="107" idx="5"/>
          </p:cNvCxnSpPr>
          <p:nvPr/>
        </p:nvCxnSpPr>
        <p:spPr>
          <a:xfrm rot="10800000" flipH="1">
            <a:off y="1609664" x="6761539"/>
            <a:ext cy="4528200" cx="151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2" id="92"/>
          <p:cNvSpPr/>
          <p:nvPr/>
        </p:nvSpPr>
        <p:spPr>
          <a:xfrm>
            <a:off y="3191375" x="74930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Organize by Source</a:t>
            </a:r>
          </a:p>
        </p:txBody>
      </p:sp>
      <p:sp>
        <p:nvSpPr>
          <p:cNvPr name="Shape 118" id="11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Index by 'source_id' =&gt; 'time'</a:t>
            </a:r>
          </a:p>
          <a:p>
            <a:pPr rtl="0" lvl="0">
              <a:buNone/>
            </a:pPr>
            <a:r>
              <a:rPr lang="en" b="1"/>
              <a:t>Advantages: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data isn't repeated.</a:t>
            </a:r>
          </a:p>
          <a:p>
            <a:pPr rtl="0" lvl="0">
              <a:buNone/>
            </a:pPr>
            <a:r>
              <a:rPr lang="en" b="1"/>
              <a:t>Disadvantages: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Querying each Source every time the data is needed, even inactive Sources. 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Old data is maintained in memory (index) for inactive Sources.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Disastrous for Consumers following many Sources.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Organize by Consumer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/>
          <p:nvPr/>
        </p:nvSpPr>
        <p:spPr>
          <a:xfrm>
            <a:off y="20825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9" id="129"/>
          <p:cNvSpPr/>
          <p:nvPr/>
        </p:nvSpPr>
        <p:spPr>
          <a:xfrm>
            <a:off y="32255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0" id="130"/>
          <p:cNvSpPr/>
          <p:nvPr/>
        </p:nvSpPr>
        <p:spPr>
          <a:xfrm>
            <a:off y="45209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1" id="131"/>
          <p:cNvSpPr/>
          <p:nvPr/>
        </p:nvSpPr>
        <p:spPr>
          <a:xfrm>
            <a:off y="57401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2" id="132"/>
          <p:cNvSpPr/>
          <p:nvPr/>
        </p:nvSpPr>
        <p:spPr>
          <a:xfrm>
            <a:off y="863375" x="2195250"/>
            <a:ext cy="755100" cx="457499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33" id="133"/>
          <p:cNvCxnSpPr/>
          <p:nvPr/>
        </p:nvCxnSpPr>
        <p:spPr>
          <a:xfrm>
            <a:off y="711275" x="1744025"/>
            <a:ext cy="5874599" cx="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134" id="134"/>
          <p:cNvSpPr txBox="1"/>
          <p:nvPr/>
        </p:nvSpPr>
        <p:spPr>
          <a:xfrm>
            <a:off y="148975" x="-967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Insert</a:t>
            </a:r>
          </a:p>
        </p:txBody>
      </p:sp>
      <p:cxnSp>
        <p:nvCxnSpPr>
          <p:cNvPr name="Shape 135" id="135"/>
          <p:cNvCxnSpPr/>
          <p:nvPr/>
        </p:nvCxnSpPr>
        <p:spPr>
          <a:xfrm>
            <a:off y="711275" x="7078025"/>
            <a:ext cy="5874599" cx="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136" id="136"/>
          <p:cNvSpPr txBox="1"/>
          <p:nvPr/>
        </p:nvSpPr>
        <p:spPr>
          <a:xfrm>
            <a:off y="148975" x="52373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Query</a:t>
            </a:r>
          </a:p>
        </p:txBody>
      </p:sp>
      <p:sp>
        <p:nvSpPr>
          <p:cNvPr name="Shape 137" id="137"/>
          <p:cNvSpPr/>
          <p:nvPr/>
        </p:nvSpPr>
        <p:spPr>
          <a:xfrm>
            <a:off y="3191375" x="74930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38" id="138"/>
          <p:cNvCxnSpPr/>
          <p:nvPr/>
        </p:nvCxnSpPr>
        <p:spPr>
          <a:xfrm rot="10800000" flipH="1">
            <a:off y="588400" x="2968000"/>
            <a:ext cy="8699" cx="29768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39" id="139"/>
          <p:cNvSpPr txBox="1"/>
          <p:nvPr/>
        </p:nvSpPr>
        <p:spPr>
          <a:xfrm>
            <a:off y="116975" x="28235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Time</a:t>
            </a:r>
          </a:p>
        </p:txBody>
      </p:sp>
      <p:sp>
        <p:nvSpPr>
          <p:cNvPr name="Shape 140" id="140"/>
          <p:cNvSpPr/>
          <p:nvPr/>
        </p:nvSpPr>
        <p:spPr>
          <a:xfrm>
            <a:off y="10499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1" id="141"/>
          <p:cNvSpPr/>
          <p:nvPr/>
        </p:nvSpPr>
        <p:spPr>
          <a:xfrm>
            <a:off y="22691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2" id="142"/>
          <p:cNvSpPr/>
          <p:nvPr/>
        </p:nvSpPr>
        <p:spPr>
          <a:xfrm>
            <a:off y="34466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3" id="143"/>
          <p:cNvSpPr/>
          <p:nvPr/>
        </p:nvSpPr>
        <p:spPr>
          <a:xfrm>
            <a:off y="47075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4" id="144"/>
          <p:cNvSpPr/>
          <p:nvPr/>
        </p:nvSpPr>
        <p:spPr>
          <a:xfrm>
            <a:off y="5926775" x="2399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5" id="145"/>
          <p:cNvSpPr/>
          <p:nvPr/>
        </p:nvSpPr>
        <p:spPr>
          <a:xfrm>
            <a:off y="10499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6" id="146"/>
          <p:cNvSpPr/>
          <p:nvPr/>
        </p:nvSpPr>
        <p:spPr>
          <a:xfrm>
            <a:off y="22691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7" id="147"/>
          <p:cNvSpPr/>
          <p:nvPr/>
        </p:nvSpPr>
        <p:spPr>
          <a:xfrm>
            <a:off y="34466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8" id="148"/>
          <p:cNvSpPr/>
          <p:nvPr/>
        </p:nvSpPr>
        <p:spPr>
          <a:xfrm>
            <a:off y="47075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9" id="149"/>
          <p:cNvSpPr/>
          <p:nvPr/>
        </p:nvSpPr>
        <p:spPr>
          <a:xfrm>
            <a:off y="5926775" x="3161775"/>
            <a:ext cy="403799" cx="395099"/>
          </a:xfrm>
          <a:prstGeom prst="ellipse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0" id="150"/>
          <p:cNvSpPr/>
          <p:nvPr/>
        </p:nvSpPr>
        <p:spPr>
          <a:xfrm>
            <a:off y="10499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1" id="151"/>
          <p:cNvSpPr/>
          <p:nvPr/>
        </p:nvSpPr>
        <p:spPr>
          <a:xfrm>
            <a:off y="22691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2" id="152"/>
          <p:cNvSpPr/>
          <p:nvPr/>
        </p:nvSpPr>
        <p:spPr>
          <a:xfrm>
            <a:off y="34466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" id="153"/>
          <p:cNvSpPr/>
          <p:nvPr/>
        </p:nvSpPr>
        <p:spPr>
          <a:xfrm>
            <a:off y="47075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" id="154"/>
          <p:cNvSpPr/>
          <p:nvPr/>
        </p:nvSpPr>
        <p:spPr>
          <a:xfrm>
            <a:off y="5926775" x="3923775"/>
            <a:ext cy="403799" cx="3950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5" id="155"/>
          <p:cNvSpPr/>
          <p:nvPr/>
        </p:nvSpPr>
        <p:spPr>
          <a:xfrm>
            <a:off y="10499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6" id="156"/>
          <p:cNvSpPr/>
          <p:nvPr/>
        </p:nvSpPr>
        <p:spPr>
          <a:xfrm>
            <a:off y="22691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7" id="157"/>
          <p:cNvSpPr/>
          <p:nvPr/>
        </p:nvSpPr>
        <p:spPr>
          <a:xfrm>
            <a:off y="34466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8" id="158"/>
          <p:cNvSpPr/>
          <p:nvPr/>
        </p:nvSpPr>
        <p:spPr>
          <a:xfrm>
            <a:off y="47075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9" id="159"/>
          <p:cNvSpPr/>
          <p:nvPr/>
        </p:nvSpPr>
        <p:spPr>
          <a:xfrm>
            <a:off y="5926775" x="4685775"/>
            <a:ext cy="403799" cx="395099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0" id="160"/>
          <p:cNvSpPr/>
          <p:nvPr/>
        </p:nvSpPr>
        <p:spPr>
          <a:xfrm>
            <a:off y="10499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1" id="161"/>
          <p:cNvSpPr/>
          <p:nvPr/>
        </p:nvSpPr>
        <p:spPr>
          <a:xfrm>
            <a:off y="22691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2" id="162"/>
          <p:cNvSpPr/>
          <p:nvPr/>
        </p:nvSpPr>
        <p:spPr>
          <a:xfrm>
            <a:off y="34466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3" id="163"/>
          <p:cNvSpPr/>
          <p:nvPr/>
        </p:nvSpPr>
        <p:spPr>
          <a:xfrm>
            <a:off y="5926775" x="5447775"/>
            <a:ext cy="403799" cx="395099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4" id="164"/>
          <p:cNvSpPr/>
          <p:nvPr/>
        </p:nvSpPr>
        <p:spPr>
          <a:xfrm>
            <a:off y="1049975" x="6209775"/>
            <a:ext cy="403799" cx="395099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5" id="165"/>
          <p:cNvSpPr/>
          <p:nvPr/>
        </p:nvSpPr>
        <p:spPr>
          <a:xfrm>
            <a:off y="5926775" x="6209775"/>
            <a:ext cy="403799" cx="395099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66" id="166"/>
          <p:cNvCxnSpPr>
            <a:endCxn id="132" idx="1"/>
          </p:cNvCxnSpPr>
          <p:nvPr/>
        </p:nvCxnSpPr>
        <p:spPr>
          <a:xfrm rot="10800000" flipH="1">
            <a:off y="1240925" x="939450"/>
            <a:ext cy="1955399" cx="1255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67" id="167"/>
          <p:cNvCxnSpPr>
            <a:stCxn id="168" idx="7"/>
            <a:endCxn id="128" idx="1"/>
          </p:cNvCxnSpPr>
          <p:nvPr/>
        </p:nvCxnSpPr>
        <p:spPr>
          <a:xfrm rot="10800000" flipH="1">
            <a:off y="2460125" x="1263139"/>
            <a:ext cy="865160" cx="9321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69" id="169"/>
          <p:cNvCxnSpPr>
            <a:stCxn id="168" idx="6"/>
            <a:endCxn id="129" idx="1"/>
          </p:cNvCxnSpPr>
          <p:nvPr/>
        </p:nvCxnSpPr>
        <p:spPr>
          <a:xfrm rot="10800000" flipH="1">
            <a:off y="3603125" x="1397050"/>
            <a:ext cy="45449" cx="79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70" id="170"/>
          <p:cNvCxnSpPr>
            <a:stCxn id="168" idx="5"/>
            <a:endCxn id="130" idx="1"/>
          </p:cNvCxnSpPr>
          <p:nvPr/>
        </p:nvCxnSpPr>
        <p:spPr>
          <a:xfrm>
            <a:off y="3971864" x="1263139"/>
            <a:ext cy="926660" cx="9321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71" id="171"/>
          <p:cNvCxnSpPr>
            <a:stCxn id="168" idx="4"/>
            <a:endCxn id="131" idx="1"/>
          </p:cNvCxnSpPr>
          <p:nvPr/>
        </p:nvCxnSpPr>
        <p:spPr>
          <a:xfrm>
            <a:off y="4105775" x="939850"/>
            <a:ext cy="2011950" cx="1255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72" id="172"/>
          <p:cNvCxnSpPr>
            <a:stCxn id="129" idx="3"/>
            <a:endCxn id="137" idx="2"/>
          </p:cNvCxnSpPr>
          <p:nvPr/>
        </p:nvCxnSpPr>
        <p:spPr>
          <a:xfrm>
            <a:off y="3603125" x="6770249"/>
            <a:ext cy="45449" cx="72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73" id="173"/>
          <p:cNvSpPr/>
          <p:nvPr/>
        </p:nvSpPr>
        <p:spPr>
          <a:xfrm>
            <a:off y="829175" x="4826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4" id="174"/>
          <p:cNvSpPr/>
          <p:nvPr/>
        </p:nvSpPr>
        <p:spPr>
          <a:xfrm>
            <a:off y="5553575" x="4826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75" id="175"/>
          <p:cNvCxnSpPr>
            <a:stCxn id="174" idx="5"/>
            <a:endCxn id="131" idx="1"/>
          </p:cNvCxnSpPr>
          <p:nvPr/>
        </p:nvCxnSpPr>
        <p:spPr>
          <a:xfrm rot="10800000" flipH="1">
            <a:off y="6117725" x="1263139"/>
            <a:ext cy="216339" cx="9321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76" id="176"/>
          <p:cNvCxnSpPr>
            <a:stCxn id="174" idx="6"/>
            <a:endCxn id="130" idx="1"/>
          </p:cNvCxnSpPr>
          <p:nvPr/>
        </p:nvCxnSpPr>
        <p:spPr>
          <a:xfrm rot="10800000" flipH="1">
            <a:off y="4898525" x="1397050"/>
            <a:ext cy="1112249" cx="79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77" id="177"/>
          <p:cNvCxnSpPr>
            <a:stCxn id="174" idx="7"/>
            <a:endCxn id="129" idx="1"/>
          </p:cNvCxnSpPr>
          <p:nvPr/>
        </p:nvCxnSpPr>
        <p:spPr>
          <a:xfrm rot="10800000" flipH="1">
            <a:off y="3603125" x="1263139"/>
            <a:ext cy="2084360" cx="9321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78" id="178"/>
          <p:cNvCxnSpPr>
            <a:stCxn id="174" idx="0"/>
            <a:endCxn id="128" idx="1"/>
          </p:cNvCxnSpPr>
          <p:nvPr/>
        </p:nvCxnSpPr>
        <p:spPr>
          <a:xfrm rot="10800000" flipH="1">
            <a:off y="2460125" x="939850"/>
            <a:ext cy="3093449" cx="1255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79" id="179"/>
          <p:cNvCxnSpPr>
            <a:stCxn id="174" idx="1"/>
            <a:endCxn id="132" idx="1"/>
          </p:cNvCxnSpPr>
          <p:nvPr/>
        </p:nvCxnSpPr>
        <p:spPr>
          <a:xfrm rot="10800000" flipH="1">
            <a:off y="1240925" x="616560"/>
            <a:ext cy="4446560" cx="157868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80" id="180"/>
          <p:cNvCxnSpPr>
            <a:stCxn id="173" idx="7"/>
            <a:endCxn id="132" idx="1"/>
          </p:cNvCxnSpPr>
          <p:nvPr/>
        </p:nvCxnSpPr>
        <p:spPr>
          <a:xfrm>
            <a:off y="963085" x="1263139"/>
            <a:ext cy="277839" cx="9321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81" id="181"/>
          <p:cNvCxnSpPr>
            <a:stCxn id="173" idx="6"/>
            <a:endCxn id="128" idx="1"/>
          </p:cNvCxnSpPr>
          <p:nvPr/>
        </p:nvCxnSpPr>
        <p:spPr>
          <a:xfrm>
            <a:off y="1286375" x="1397050"/>
            <a:ext cy="1173750" cx="79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82" id="182"/>
          <p:cNvCxnSpPr>
            <a:stCxn id="173" idx="5"/>
            <a:endCxn id="129" idx="1"/>
          </p:cNvCxnSpPr>
          <p:nvPr/>
        </p:nvCxnSpPr>
        <p:spPr>
          <a:xfrm>
            <a:off y="1609664" x="1263139"/>
            <a:ext cy="1993460" cx="9321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83" id="183"/>
          <p:cNvCxnSpPr>
            <a:stCxn id="173" idx="4"/>
            <a:endCxn id="130" idx="1"/>
          </p:cNvCxnSpPr>
          <p:nvPr/>
        </p:nvCxnSpPr>
        <p:spPr>
          <a:xfrm>
            <a:off y="1743575" x="939850"/>
            <a:ext cy="3154950" cx="1255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84" id="184"/>
          <p:cNvCxnSpPr>
            <a:stCxn id="173" idx="3"/>
            <a:endCxn id="131" idx="1"/>
          </p:cNvCxnSpPr>
          <p:nvPr/>
        </p:nvCxnSpPr>
        <p:spPr>
          <a:xfrm>
            <a:off y="1609664" x="616560"/>
            <a:ext cy="4508060" cx="157868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68" id="168"/>
          <p:cNvSpPr/>
          <p:nvPr/>
        </p:nvSpPr>
        <p:spPr>
          <a:xfrm>
            <a:off y="3191375" x="4826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5" id="185"/>
          <p:cNvSpPr/>
          <p:nvPr/>
        </p:nvSpPr>
        <p:spPr>
          <a:xfrm>
            <a:off y="5629775" x="74930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86" id="186"/>
          <p:cNvCxnSpPr>
            <a:stCxn id="131" idx="3"/>
            <a:endCxn id="185" idx="2"/>
          </p:cNvCxnSpPr>
          <p:nvPr/>
        </p:nvCxnSpPr>
        <p:spPr>
          <a:xfrm rot="10800000" flipH="1">
            <a:off y="6086975" x="6770249"/>
            <a:ext cy="30750" cx="72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187" id="187"/>
          <p:cNvSpPr/>
          <p:nvPr/>
        </p:nvSpPr>
        <p:spPr>
          <a:xfrm>
            <a:off y="829175" x="7493050"/>
            <a:ext cy="914400" cx="914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cxnSp>
        <p:nvCxnSpPr>
          <p:cNvPr name="Shape 188" id="188"/>
          <p:cNvCxnSpPr>
            <a:stCxn id="132" idx="3"/>
            <a:endCxn id="187" idx="2"/>
          </p:cNvCxnSpPr>
          <p:nvPr/>
        </p:nvCxnSpPr>
        <p:spPr>
          <a:xfrm>
            <a:off y="1240925" x="6770249"/>
            <a:ext cy="45449" cx="72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