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7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42DD97-BA50-4815-A3FA-F2D21764098F}">
  <a:tblStyle styleId="{D142DD97-BA50-4815-A3FA-F2D21764098F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each type of crime.</a:t>
            </a:r>
            <a:br>
              <a:rPr lang="en-US"/>
            </a:b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 of crime has had the largest increase? Decrease?</a:t>
            </a:r>
            <a:br>
              <a:rPr lang="en-US"/>
            </a:b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crime is the highest in 2020 and how does it compare to 2021?</a:t>
            </a:r>
            <a:endParaRPr/>
          </a:p>
        </p:txBody>
      </p:sp>
      <p:sp>
        <p:nvSpPr>
          <p:cNvPr id="182" name="Google Shape;18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9" name="Google Shape;59;p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9" name="Google Shape;109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rotWithShape="1">
            <a:blip r:embed="rId4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2" name="Google Shape;112;p13"/>
          <p:cNvSpPr txBox="1">
            <a:spLocks noGrp="1"/>
          </p:cNvSpPr>
          <p:nvPr>
            <p:ph type="ctrTitle"/>
          </p:nvPr>
        </p:nvSpPr>
        <p:spPr>
          <a:xfrm>
            <a:off x="6400800" y="484632"/>
            <a:ext cx="5299586" cy="20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ckwell"/>
              <a:buNone/>
            </a:pPr>
            <a:r>
              <a:rPr lang="en-US" sz="4800"/>
              <a:t>DID CRIME ACTUALLY DECREASE DUE TO COVID19?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6400799" y="2743200"/>
            <a:ext cx="529958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By top experts: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None/>
            </a:pPr>
            <a:r>
              <a:rPr lang="en-US" sz="3200"/>
              <a:t>Orlando Leckie</a:t>
            </a:r>
            <a:br>
              <a:rPr lang="en-US" sz="3200"/>
            </a:br>
            <a:r>
              <a:rPr lang="en-US" sz="3200"/>
              <a:t>Adriana Alcantara                                           Samuel Schlunsen</a:t>
            </a:r>
            <a:br>
              <a:rPr lang="en-US" sz="3200"/>
            </a:br>
            <a:r>
              <a:rPr lang="en-US" sz="3200"/>
              <a:t>Robert Allison</a:t>
            </a:r>
            <a:endParaRPr/>
          </a:p>
        </p:txBody>
      </p:sp>
      <p:pic>
        <p:nvPicPr>
          <p:cNvPr id="113" name="Google Shape;113;p13" descr="Abstract background of mesh"/>
          <p:cNvPicPr preferRelativeResize="0"/>
          <p:nvPr/>
        </p:nvPicPr>
        <p:blipFill rotWithShape="1">
          <a:blip r:embed="rId5">
            <a:alphaModFix/>
          </a:blip>
          <a:srcRect l="40954" r="-1" b="-1"/>
          <a:stretch/>
        </p:blipFill>
        <p:spPr>
          <a:xfrm>
            <a:off x="1" y="10"/>
            <a:ext cx="6066502" cy="68579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6" name="Google Shape;116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TOP 10 CRIME COMPARISONS FOR 2020/2021</a:t>
            </a:r>
            <a:endParaRPr/>
          </a:p>
        </p:txBody>
      </p:sp>
      <p:graphicFrame>
        <p:nvGraphicFramePr>
          <p:cNvPr id="185" name="Google Shape;185;p19"/>
          <p:cNvGraphicFramePr/>
          <p:nvPr/>
        </p:nvGraphicFramePr>
        <p:xfrm>
          <a:off x="1069975" y="2120900"/>
          <a:ext cx="9530975" cy="4079350"/>
        </p:xfrm>
        <a:graphic>
          <a:graphicData uri="http://schemas.openxmlformats.org/drawingml/2006/table">
            <a:tbl>
              <a:tblPr firstRow="1" bandRow="1">
                <a:noFill/>
                <a:tableStyleId>{D142DD97-BA50-4815-A3FA-F2D21764098F}</a:tableStyleId>
              </a:tblPr>
              <a:tblGrid>
                <a:gridCol w="282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BATTERY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41411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40320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THEFT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40224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39262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CRIMINAL DAMAGE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24695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24846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ASSAULT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18206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20256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DECEPTIVE PRACTICE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15904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15037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OTHER OFFENSE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12396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13638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MOTOR VEHICLE THEFT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9896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10489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BURGLARY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8704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6613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WEAPONS VIOLATION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8416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8945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ROBBERY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7847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7902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 idx="4294967295"/>
          </p:nvPr>
        </p:nvSpPr>
        <p:spPr>
          <a:xfrm>
            <a:off x="2133600" y="231775"/>
            <a:ext cx="10058400" cy="117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2020</a:t>
            </a:r>
            <a:endParaRPr/>
          </a:p>
        </p:txBody>
      </p:sp>
      <p:pic>
        <p:nvPicPr>
          <p:cNvPr id="199" name="Google Shape;199;p2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204913"/>
            <a:ext cx="11872913" cy="51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069848" y="203200"/>
            <a:ext cx="10058400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2021</a:t>
            </a:r>
            <a:endParaRPr/>
          </a:p>
        </p:txBody>
      </p:sp>
      <p:pic>
        <p:nvPicPr>
          <p:cNvPr id="205" name="Google Shape;205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4171" y="1219201"/>
            <a:ext cx="11117943" cy="515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rotWithShape="1">
            <a:blip r:embed="rId3">
              <a:alphaModFix amt="5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477011" y="480059"/>
            <a:ext cx="11237976" cy="58978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3" name="Google Shape;213;p2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0" y="803275"/>
            <a:ext cx="9861550" cy="52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145" y="1050059"/>
            <a:ext cx="4345106" cy="4726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 descr="Report of Crime and Security Information––1998 Calendar Ye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6649" y="1050059"/>
            <a:ext cx="3455253" cy="424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9493" y="203812"/>
            <a:ext cx="6310194" cy="62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8338782" y="1323833"/>
            <a:ext cx="32618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District 11 </a:t>
            </a: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= 27692 reported crimes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WHAT WE CAN CONCLUDE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Over the course of the 2 years has overall crime increased or decreased? </a:t>
            </a: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Interesting facts during this time: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Gun shops were considered essential businesses and stayed open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 300% increase in criminal background checks for guns in March 2020 compared to the previous year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41" name="Google Shape;241;p2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44" name="Google Shape;244;p27" descr="Question mark against red wall"/>
          <p:cNvPicPr preferRelativeResize="0"/>
          <p:nvPr/>
        </p:nvPicPr>
        <p:blipFill rotWithShape="1">
          <a:blip r:embed="rId5">
            <a:alphaModFix/>
          </a:blip>
          <a:srcRect b="7025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blipFill rotWithShape="1">
            <a:blip r:embed="rId6">
              <a:alphaModFix amt="30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ckwell"/>
              <a:buNone/>
            </a:pPr>
            <a:r>
              <a:rPr lang="en-US" sz="9600">
                <a:solidFill>
                  <a:srgbClr val="FFFFFF"/>
                </a:solidFill>
              </a:rPr>
              <a:t>Q&amp;A</a:t>
            </a:r>
            <a:endParaRPr sz="9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rotWithShape="1">
            <a:blip r:embed="rId3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ockwell"/>
              <a:buNone/>
            </a:pPr>
            <a:r>
              <a:rPr lang="en-US" sz="4000"/>
              <a:t>OVERVIEW</a:t>
            </a:r>
            <a:endParaRPr/>
          </a:p>
        </p:txBody>
      </p:sp>
      <p:pic>
        <p:nvPicPr>
          <p:cNvPr id="124" name="Google Shape;124;p14" descr="An abstract design with lines and financial symbols"/>
          <p:cNvPicPr preferRelativeResize="0"/>
          <p:nvPr/>
        </p:nvPicPr>
        <p:blipFill rotWithShape="1">
          <a:blip r:embed="rId4">
            <a:alphaModFix/>
          </a:blip>
          <a:srcRect l="20142" r="21033"/>
          <a:stretch/>
        </p:blipFill>
        <p:spPr>
          <a:xfrm>
            <a:off x="1" y="10"/>
            <a:ext cx="6066502" cy="68579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4"/>
          <p:cNvGrpSpPr/>
          <p:nvPr/>
        </p:nvGrpSpPr>
        <p:grpSpPr>
          <a:xfrm>
            <a:off x="6400799" y="2411783"/>
            <a:ext cx="5299585" cy="3470041"/>
            <a:chOff x="0" y="290375"/>
            <a:chExt cx="5299585" cy="3470041"/>
          </a:xfrm>
        </p:grpSpPr>
        <p:sp>
          <p:nvSpPr>
            <p:cNvPr id="126" name="Google Shape;126;p14"/>
            <p:cNvSpPr/>
            <p:nvPr/>
          </p:nvSpPr>
          <p:spPr>
            <a:xfrm>
              <a:off x="0" y="290375"/>
              <a:ext cx="5299585" cy="631800"/>
            </a:xfrm>
            <a:prstGeom prst="roundRect">
              <a:avLst>
                <a:gd name="adj" fmla="val 16667"/>
              </a:avLst>
            </a:prstGeom>
            <a:solidFill>
              <a:srgbClr val="D3461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30842" y="321217"/>
              <a:ext cx="5237901" cy="570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Rockwell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Hypothesis</a:t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0" y="999935"/>
              <a:ext cx="5299585" cy="631800"/>
            </a:xfrm>
            <a:prstGeom prst="roundRect">
              <a:avLst>
                <a:gd name="adj" fmla="val 16667"/>
              </a:avLst>
            </a:prstGeom>
            <a:solidFill>
              <a:srgbClr val="D3461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30842" y="1030777"/>
              <a:ext cx="5237901" cy="570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Rockwell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Data </a:t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0" y="1709496"/>
              <a:ext cx="5299585" cy="631800"/>
            </a:xfrm>
            <a:prstGeom prst="roundRect">
              <a:avLst>
                <a:gd name="adj" fmla="val 16667"/>
              </a:avLst>
            </a:prstGeom>
            <a:solidFill>
              <a:srgbClr val="D3461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30842" y="1740338"/>
              <a:ext cx="5237901" cy="570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Rockwell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Visualizations and comparisons</a:t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0" y="2419056"/>
              <a:ext cx="5299585" cy="631800"/>
            </a:xfrm>
            <a:prstGeom prst="roundRect">
              <a:avLst>
                <a:gd name="adj" fmla="val 16667"/>
              </a:avLst>
            </a:prstGeom>
            <a:solidFill>
              <a:srgbClr val="D3461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30842" y="2449898"/>
              <a:ext cx="5237901" cy="570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Rockwell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Conclusion</a:t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0" y="3128616"/>
              <a:ext cx="5299585" cy="631800"/>
            </a:xfrm>
            <a:prstGeom prst="roundRect">
              <a:avLst>
                <a:gd name="adj" fmla="val 16667"/>
              </a:avLst>
            </a:prstGeom>
            <a:solidFill>
              <a:srgbClr val="D3461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30842" y="3159458"/>
              <a:ext cx="5237901" cy="570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Rockwell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Q&amp;A</a:t>
              </a:r>
              <a:endParaRPr/>
            </a:p>
          </p:txBody>
        </p:sp>
      </p:grpSp>
      <p:grpSp>
        <p:nvGrpSpPr>
          <p:cNvPr id="136" name="Google Shape;136;p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7" name="Google Shape;137;p1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5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rgbClr val="4E4A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438656" y="841248"/>
            <a:ext cx="4660914" cy="473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Rockwell"/>
              <a:buNone/>
            </a:pPr>
            <a:r>
              <a:rPr lang="en-US" sz="5500" dirty="0">
                <a:solidFill>
                  <a:schemeClr val="lt1"/>
                </a:solidFill>
              </a:rPr>
              <a:t>HYPOTHESIS</a:t>
            </a:r>
            <a:r>
              <a:rPr lang="en-US" sz="6600" dirty="0">
                <a:solidFill>
                  <a:schemeClr val="lt1"/>
                </a:solidFill>
              </a:rPr>
              <a:t>: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6548284" y="1060704"/>
            <a:ext cx="5093110" cy="473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If there are less people on the street due to COVID19 quarantine protocols, then there is less crime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Information observed using a crime report data set in Chicago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ckwell"/>
              <a:buNone/>
            </a:pPr>
            <a:r>
              <a:rPr lang="en-US" sz="4800"/>
              <a:t>DATA WE’LL EXPLORE AND COMPARE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6386286" y="2456596"/>
            <a:ext cx="4741962" cy="371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Crime Type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endParaRPr lang="en-US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Crime Type Distribution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endParaRPr lang="en-US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Top Crimes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endParaRPr lang="en-US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Crime Change Through Time Period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endParaRPr lang="en-US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Crime Distribution by Area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endParaRPr lang="en-US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Forecast</a:t>
            </a:r>
            <a:endParaRPr dirty="0"/>
          </a:p>
        </p:txBody>
      </p:sp>
      <p:sp>
        <p:nvSpPr>
          <p:cNvPr id="155" name="Google Shape;155;p16"/>
          <p:cNvSpPr/>
          <p:nvPr/>
        </p:nvSpPr>
        <p:spPr>
          <a:xfrm>
            <a:off x="2" y="3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 extrusionOk="0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6" name="Google Shape;156;p16" descr="Statisti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396" y="1687625"/>
            <a:ext cx="3573675" cy="3573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9" name="Google Shape;159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0" y="-7315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1069848" y="2320413"/>
            <a:ext cx="10058400" cy="89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Eliminated values that were null to have a full data set:</a:t>
            </a:r>
            <a:endParaRPr dirty="0"/>
          </a:p>
        </p:txBody>
      </p:sp>
      <p:sp>
        <p:nvSpPr>
          <p:cNvPr id="171" name="Google Shape;171;p17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A0420-10B9-2B3B-F074-B0192B462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854" y="3076047"/>
            <a:ext cx="2219635" cy="3781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417A4-46D4-B921-B11B-B36CD85FE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078" y="3025145"/>
            <a:ext cx="2295845" cy="381053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94931F7-FD07-AECE-88E7-A91FAB564F2C}"/>
              </a:ext>
            </a:extLst>
          </p:cNvPr>
          <p:cNvSpPr/>
          <p:nvPr/>
        </p:nvSpPr>
        <p:spPr>
          <a:xfrm>
            <a:off x="3587495" y="4443984"/>
            <a:ext cx="3590545" cy="89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body" idx="4294967295"/>
          </p:nvPr>
        </p:nvSpPr>
        <p:spPr>
          <a:xfrm>
            <a:off x="7504113" y="1030288"/>
            <a:ext cx="4687887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In comparison to all other crimes the “Top 10” ranked most crimes reported during this time</a:t>
            </a:r>
            <a:endParaRPr/>
          </a:p>
        </p:txBody>
      </p:sp>
      <p:pic>
        <p:nvPicPr>
          <p:cNvPr id="178" name="Google Shape;178;p18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754063"/>
            <a:ext cx="5646738" cy="598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E606-1845-5825-CA1E-01C127DE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9767"/>
            <a:ext cx="10058400" cy="1393611"/>
          </a:xfrm>
        </p:spPr>
        <p:txBody>
          <a:bodyPr/>
          <a:lstStyle/>
          <a:p>
            <a:r>
              <a:rPr lang="en-US" dirty="0"/>
              <a:t>Crime Differentiation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E129C-BE79-B2C7-E344-B2E1A2A8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752" y="1187313"/>
            <a:ext cx="1546743" cy="692130"/>
          </a:xfrm>
        </p:spPr>
        <p:txBody>
          <a:bodyPr>
            <a:normAutofit/>
          </a:bodyPr>
          <a:lstStyle/>
          <a:p>
            <a:pPr marL="131445" indent="0">
              <a:buNone/>
            </a:pPr>
            <a:r>
              <a:rPr lang="en-US" dirty="0"/>
              <a:t>Theft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FBF4C-A8D9-E84C-1BD9-F9B1D38D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8" y="1656438"/>
            <a:ext cx="3118201" cy="5061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568CD-817C-C942-7C95-849E55A68E62}"/>
              </a:ext>
            </a:extLst>
          </p:cNvPr>
          <p:cNvSpPr txBox="1"/>
          <p:nvPr/>
        </p:nvSpPr>
        <p:spPr>
          <a:xfrm>
            <a:off x="4988628" y="1256328"/>
            <a:ext cx="122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Rockwell"/>
                <a:sym typeface="Rockwell"/>
              </a:rPr>
              <a:t>Burglary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D72E1-F540-A7B8-7449-717668DC0F36}"/>
              </a:ext>
            </a:extLst>
          </p:cNvPr>
          <p:cNvSpPr txBox="1"/>
          <p:nvPr/>
        </p:nvSpPr>
        <p:spPr>
          <a:xfrm>
            <a:off x="9319128" y="1333323"/>
            <a:ext cx="122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Rockwell"/>
              </a:rPr>
              <a:t>Robbery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9A9A92-CFB0-895D-5A84-66BC6306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33" y="1656438"/>
            <a:ext cx="4195619" cy="5061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1230F5-A164-0381-3BBE-14141A1EA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938" y="1659545"/>
            <a:ext cx="3745270" cy="50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2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rotWithShape="1">
            <a:blip r:embed="rId3">
              <a:alphaModFix amt="5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477011" y="480059"/>
            <a:ext cx="11237976" cy="58978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114" y="443483"/>
            <a:ext cx="9593943" cy="6174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6BE3-7FEF-BBCB-2C1A-77CBB674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Crimes by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0D98F-66E0-D4A1-81EE-F5ECC26C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12" y="2093974"/>
            <a:ext cx="9015128" cy="676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CDB0E-C15C-7C3B-5BEF-566685C7D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9" y="4764026"/>
            <a:ext cx="5851780" cy="115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9EB70-8065-496D-D097-A8A679D72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64025"/>
            <a:ext cx="5851780" cy="108850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D21BC8-E726-1C1E-C879-0E9F411C40C6}"/>
              </a:ext>
            </a:extLst>
          </p:cNvPr>
          <p:cNvSpPr/>
          <p:nvPr/>
        </p:nvSpPr>
        <p:spPr>
          <a:xfrm rot="7095749">
            <a:off x="2947617" y="3802979"/>
            <a:ext cx="1651519" cy="31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EFF1FB-676D-5717-D8D1-418F7F4837D0}"/>
              </a:ext>
            </a:extLst>
          </p:cNvPr>
          <p:cNvSpPr/>
          <p:nvPr/>
        </p:nvSpPr>
        <p:spPr>
          <a:xfrm rot="3770052">
            <a:off x="6757435" y="3798315"/>
            <a:ext cx="1651519" cy="31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94702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</TotalTime>
  <Words>269</Words>
  <Application>Microsoft Office PowerPoint</Application>
  <PresentationFormat>Widescreen</PresentationFormat>
  <Paragraphs>77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Noto Sans Symbols</vt:lpstr>
      <vt:lpstr>Rockwell</vt:lpstr>
      <vt:lpstr>Wood Type</vt:lpstr>
      <vt:lpstr>DID CRIME ACTUALLY DECREASE DUE TO COVID19?</vt:lpstr>
      <vt:lpstr>OVERVIEW</vt:lpstr>
      <vt:lpstr>HYPOTHESIS:</vt:lpstr>
      <vt:lpstr>DATA WE’LL EXPLORE AND COMPARE</vt:lpstr>
      <vt:lpstr>DATA </vt:lpstr>
      <vt:lpstr>PowerPoint Presentation</vt:lpstr>
      <vt:lpstr>Crime Differentiation</vt:lpstr>
      <vt:lpstr>PowerPoint Presentation</vt:lpstr>
      <vt:lpstr>Separation of Crimes by Year</vt:lpstr>
      <vt:lpstr>TOP 10 CRIME COMPARISONS FOR 2020/2021</vt:lpstr>
      <vt:lpstr>2020</vt:lpstr>
      <vt:lpstr>2021</vt:lpstr>
      <vt:lpstr>PowerPoint Presentation</vt:lpstr>
      <vt:lpstr>PowerPoint Presentation</vt:lpstr>
      <vt:lpstr>PowerPoint Presentation</vt:lpstr>
      <vt:lpstr>WHAT WE CAN CONCLUDE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CRIME ACTUALLY DECREASE DUE TO COVID19?</dc:title>
  <dc:creator>Orlando Leckie</dc:creator>
  <cp:lastModifiedBy>Orlando Leckie</cp:lastModifiedBy>
  <cp:revision>3</cp:revision>
  <dcterms:modified xsi:type="dcterms:W3CDTF">2022-05-14T17:49:27Z</dcterms:modified>
</cp:coreProperties>
</file>