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61" r:id="rId4"/>
    <p:sldId id="262" r:id="rId5"/>
    <p:sldId id="263" r:id="rId6"/>
    <p:sldId id="259" r:id="rId7"/>
    <p:sldId id="264" r:id="rId8"/>
    <p:sldId id="265" r:id="rId9"/>
    <p:sldId id="258" r:id="rId10"/>
    <p:sldId id="266" r:id="rId11"/>
    <p:sldId id="269" r:id="rId12"/>
    <p:sldId id="267" r:id="rId13"/>
    <p:sldId id="273" r:id="rId14"/>
    <p:sldId id="274" r:id="rId15"/>
    <p:sldId id="270" r:id="rId16"/>
    <p:sldId id="28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32D95B-A41D-BDF1-023F-ECFE8D814198}" v="22" dt="2024-09-10T17:13:40.048"/>
    <p1510:client id="{640E46F0-F4D8-4948-BBE8-6009D1B2EAFB}" v="502" dt="2024-09-11T11:00:13.919"/>
    <p1510:client id="{9C3E3ED9-4993-94FB-D5D7-9CB4A7AE9EAB}" v="26" dt="2024-09-11T06:57:02.904"/>
    <p1510:client id="{E88C71B6-08F3-2D97-F3DB-1CDDFC9DF0E1}" v="12" dt="2024-09-10T16:54:25.5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0F7273-D903-4272-9FB1-3C292645D7D4}" type="datetimeFigureOut">
              <a:t>11.09.2024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B577C-8EB0-4DD1-A52F-6D9791437D81}" type="slidenum"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53717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8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6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78842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102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89642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639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1002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35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69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06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166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12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20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6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526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43BDC-0553-40FA-A4DB-EDAAA606CFF6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367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ohshitgit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zhiminzhan.medium.com/10-minutes-guide-to-git-version-control-for-testers-f58e059bb5e7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zhiminzhan.medium.com/10-minutes-guide-to-git-version-control-for-testers-f58e059bb5e7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zhiminzhan.medium.com/10-minutes-guide-to-git-version-control-for-testers-f58e059bb5e7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zhiminzhan.medium.com/10-minutes-guide-to-git-version-control-for-testers-f58e059bb5e7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zhiminzhan.medium.com/10-minutes-guide-to-git-version-control-for-testers-f58e059bb5e7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Versjonskontroll</a:t>
            </a:r>
            <a:r>
              <a:rPr lang="en-US"/>
              <a:t> </a:t>
            </a:r>
            <a:br>
              <a:rPr lang="en-US"/>
            </a:br>
            <a:r>
              <a:rPr lang="en-US"/>
              <a:t>- Git </a:t>
            </a:r>
            <a:r>
              <a:rPr lang="en-US" err="1"/>
              <a:t>og</a:t>
            </a:r>
            <a:r>
              <a:rPr lang="en-US"/>
              <a:t> </a:t>
            </a:r>
            <a:r>
              <a:rPr lang="en-US" err="1"/>
              <a:t>Github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24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A328-0ED4-208F-564E-081403EB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Bruk av GitHub og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4C11D-5FC7-A92C-E697-6B73429B7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b-NO" err="1"/>
              <a:t>Github</a:t>
            </a:r>
            <a:r>
              <a:rPr lang="nb-NO"/>
              <a:t>: </a:t>
            </a:r>
            <a:r>
              <a:rPr lang="nb-NO">
                <a:hlinkClick r:id="rId2"/>
              </a:rPr>
              <a:t>https://github.com/</a:t>
            </a:r>
            <a:endParaRPr lang="nb-NO"/>
          </a:p>
          <a:p>
            <a:endParaRPr lang="nb-NO"/>
          </a:p>
          <a:p>
            <a:r>
              <a:rPr lang="nb-NO"/>
              <a:t>Hvert gruppemedlem SKAL benytte en </a:t>
            </a:r>
            <a:r>
              <a:rPr lang="nb-NO" err="1"/>
              <a:t>Github</a:t>
            </a:r>
            <a:r>
              <a:rPr lang="nb-NO"/>
              <a:t>-konto</a:t>
            </a:r>
          </a:p>
          <a:p>
            <a:endParaRPr lang="nb-NO"/>
          </a:p>
          <a:p>
            <a:r>
              <a:rPr lang="nb-NO"/>
              <a:t>Ett gruppemedlem bør lage et </a:t>
            </a:r>
            <a:r>
              <a:rPr lang="nb-NO" b="1" err="1"/>
              <a:t>public</a:t>
            </a:r>
            <a:r>
              <a:rPr lang="nb-NO"/>
              <a:t> </a:t>
            </a:r>
            <a:r>
              <a:rPr lang="nb-NO" err="1"/>
              <a:t>repo</a:t>
            </a:r>
            <a:r>
              <a:rPr lang="nb-NO"/>
              <a:t> for prosjektet</a:t>
            </a:r>
          </a:p>
          <a:p>
            <a:pPr lvl="1"/>
            <a:r>
              <a:rPr lang="nb-NO"/>
              <a:t>Foreslått navn: </a:t>
            </a:r>
            <a:r>
              <a:rPr lang="nb-NO" err="1"/>
              <a:t>SET_Gruppe</a:t>
            </a:r>
            <a:r>
              <a:rPr lang="nb-NO"/>
              <a:t>_[deres gruppenummer]</a:t>
            </a:r>
          </a:p>
          <a:p>
            <a:pPr lvl="1"/>
            <a:r>
              <a:rPr lang="nb-NO"/>
              <a:t>Inviter andre gruppemedlemmer som </a:t>
            </a:r>
            <a:r>
              <a:rPr lang="nb-NO" err="1"/>
              <a:t>collaborators</a:t>
            </a:r>
            <a:endParaRPr lang="nb-NO"/>
          </a:p>
          <a:p>
            <a:pPr lvl="1"/>
            <a:r>
              <a:rPr lang="nb-NO"/>
              <a:t>Dette vil være "prosjektmappen" deres</a:t>
            </a:r>
          </a:p>
          <a:p>
            <a:pPr lvl="1"/>
            <a:r>
              <a:rPr lang="nb-NO"/>
              <a:t>Må være </a:t>
            </a:r>
            <a:r>
              <a:rPr lang="nb-NO" err="1"/>
              <a:t>public</a:t>
            </a:r>
            <a:r>
              <a:rPr lang="nb-NO"/>
              <a:t> slik at vi som veileder også kan se</a:t>
            </a:r>
          </a:p>
          <a:p>
            <a:pPr lvl="1"/>
            <a:endParaRPr lang="nb-NO"/>
          </a:p>
          <a:p>
            <a:endParaRPr lang="nb-NO"/>
          </a:p>
        </p:txBody>
      </p:sp>
      <p:pic>
        <p:nvPicPr>
          <p:cNvPr id="4" name="Picture 2" descr="Github Logo - Free social media icons">
            <a:extLst>
              <a:ext uri="{FF2B5EF4-FFF2-40B4-BE49-F238E27FC236}">
                <a16:creationId xmlns:a16="http://schemas.microsoft.com/office/drawing/2014/main" id="{3320A6AF-0855-C44A-FBF8-7165039AB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2644" y="379411"/>
            <a:ext cx="1302025" cy="130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85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6A3EC19-FC41-B2BE-E85F-3BA6ED10A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err="1"/>
              <a:t>Git</a:t>
            </a:r>
            <a:r>
              <a:rPr lang="nb-NO"/>
              <a:t>-funksjonalitet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B398734-69E4-3C39-3A12-5B3ABB31B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346693" cy="388077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nb-NO" err="1"/>
              <a:t>Git</a:t>
            </a:r>
            <a:r>
              <a:rPr lang="nb-NO"/>
              <a:t> har en rekke funksjonalitet som er viktig å forstå for å bruke det</a:t>
            </a:r>
          </a:p>
          <a:p>
            <a:endParaRPr lang="nb-NO"/>
          </a:p>
          <a:p>
            <a:r>
              <a:rPr lang="nb-NO"/>
              <a:t>I utgangspunktet er dette CLI kommandoer som benyttet gjennom terminal</a:t>
            </a:r>
          </a:p>
          <a:p>
            <a:pPr lvl="1">
              <a:buFont typeface="Courier New" charset="2"/>
              <a:buChar char="o"/>
            </a:pPr>
            <a:r>
              <a:rPr lang="nb-NO" sz="1800">
                <a:hlinkClick r:id="rId2"/>
              </a:rPr>
              <a:t>https://ohshitgit.com/</a:t>
            </a:r>
            <a:endParaRPr lang="nb-NO"/>
          </a:p>
          <a:p>
            <a:r>
              <a:rPr lang="nb-NO"/>
              <a:t>… men det finnes i dag mange GUI-applikasjoner som gjør bruk av </a:t>
            </a:r>
            <a:r>
              <a:rPr lang="nb-NO" err="1"/>
              <a:t>Git</a:t>
            </a:r>
            <a:r>
              <a:rPr lang="nb-NO"/>
              <a:t> mer intuitivt</a:t>
            </a:r>
          </a:p>
          <a:p>
            <a:pPr lvl="1">
              <a:buFont typeface="Courier New" charset="2"/>
              <a:buChar char="o"/>
            </a:pPr>
            <a:r>
              <a:rPr lang="nb-NO" err="1"/>
              <a:t>GitKraken</a:t>
            </a:r>
            <a:r>
              <a:rPr lang="nb-NO"/>
              <a:t> </a:t>
            </a:r>
          </a:p>
          <a:p>
            <a:pPr lvl="1">
              <a:buFont typeface="Courier New" charset="2"/>
              <a:buChar char="o"/>
            </a:pPr>
            <a:r>
              <a:rPr lang="nb-NO" err="1"/>
              <a:t>Github</a:t>
            </a:r>
            <a:r>
              <a:rPr lang="nb-NO"/>
              <a:t> Desktop</a:t>
            </a:r>
          </a:p>
          <a:p>
            <a:pPr lvl="1">
              <a:buFont typeface="Courier New" charset="2"/>
              <a:buChar char="o"/>
            </a:pPr>
            <a:r>
              <a:rPr lang="nb-NO"/>
              <a:t>Integrert i </a:t>
            </a:r>
            <a:r>
              <a:rPr lang="nb-NO" err="1"/>
              <a:t>IntelliJ</a:t>
            </a:r>
            <a:r>
              <a:rPr lang="nb-NO"/>
              <a:t> IDEA</a:t>
            </a:r>
          </a:p>
          <a:p>
            <a:pPr lvl="1">
              <a:buFont typeface="Courier New" charset="2"/>
              <a:buChar char="o"/>
            </a:pPr>
            <a:r>
              <a:rPr lang="nb-NO" err="1"/>
              <a:t>Git</a:t>
            </a:r>
            <a:r>
              <a:rPr lang="nb-NO"/>
              <a:t> GUI</a:t>
            </a:r>
          </a:p>
          <a:p>
            <a:pPr lvl="1">
              <a:buFont typeface="Courier New" charset="2"/>
              <a:buChar char="o"/>
            </a:pPr>
            <a:r>
              <a:rPr lang="nb-NO"/>
              <a:t>Osv. </a:t>
            </a:r>
          </a:p>
        </p:txBody>
      </p:sp>
      <p:pic>
        <p:nvPicPr>
          <p:cNvPr id="4" name="Bilde 3" descr="Et bilde som inneholder tekst, diagram, Font, skjermbilde&#10;&#10;Automatisk generert beskrivelse">
            <a:extLst>
              <a:ext uri="{FF2B5EF4-FFF2-40B4-BE49-F238E27FC236}">
                <a16:creationId xmlns:a16="http://schemas.microsoft.com/office/drawing/2014/main" id="{1E1A1C1D-09E7-CA5A-E8E9-CDCB74DAF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8882" y="2267146"/>
            <a:ext cx="6039078" cy="3039805"/>
          </a:xfrm>
          <a:prstGeom prst="rect">
            <a:avLst/>
          </a:prstGeom>
        </p:spPr>
      </p:pic>
      <p:sp>
        <p:nvSpPr>
          <p:cNvPr id="5" name="TekstSylinder 4">
            <a:extLst>
              <a:ext uri="{FF2B5EF4-FFF2-40B4-BE49-F238E27FC236}">
                <a16:creationId xmlns:a16="http://schemas.microsoft.com/office/drawing/2014/main" id="{858DA860-0664-079D-E2A3-FB13602CC968}"/>
              </a:ext>
            </a:extLst>
          </p:cNvPr>
          <p:cNvSpPr txBox="1"/>
          <p:nvPr/>
        </p:nvSpPr>
        <p:spPr>
          <a:xfrm>
            <a:off x="6018882" y="5302786"/>
            <a:ext cx="6039079" cy="200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700">
                <a:hlinkClick r:id="rId4"/>
              </a:rPr>
              <a:t>https://zhiminzhan.medium.com/10-minutes-guide-to-git-version-control-for-testers-f58e059bb5e7</a:t>
            </a:r>
            <a:r>
              <a:rPr lang="en-US" sz="700"/>
              <a:t> </a:t>
            </a:r>
            <a:endParaRPr lang="nb-NO" sz="1600"/>
          </a:p>
        </p:txBody>
      </p:sp>
    </p:spTree>
    <p:extLst>
      <p:ext uri="{BB962C8B-B14F-4D97-AF65-F5344CB8AC3E}">
        <p14:creationId xmlns:p14="http://schemas.microsoft.com/office/powerpoint/2010/main" val="1182046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DA300-FA0B-7FF2-27D3-76B4D8965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Git-funksjonalitet - Kloning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F5C56-54DF-91F9-1392-FB8BFC7B2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254885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b-NO"/>
              <a:t>Klone: Å lage en lokal kopi av et </a:t>
            </a:r>
            <a:r>
              <a:rPr lang="nb-NO" err="1"/>
              <a:t>remote</a:t>
            </a:r>
            <a:r>
              <a:rPr lang="nb-NO"/>
              <a:t> </a:t>
            </a:r>
            <a:r>
              <a:rPr lang="nb-NO" err="1"/>
              <a:t>repo</a:t>
            </a:r>
            <a:endParaRPr lang="nb-NO"/>
          </a:p>
          <a:p>
            <a:pPr lvl="1">
              <a:buFont typeface="Courier New" charset="2"/>
              <a:buChar char="o"/>
            </a:pPr>
            <a:r>
              <a:rPr lang="nb-NO"/>
              <a:t>Lager en mappe med samme innhold som </a:t>
            </a:r>
            <a:r>
              <a:rPr lang="nb-NO" err="1"/>
              <a:t>remote</a:t>
            </a:r>
            <a:r>
              <a:rPr lang="nb-NO"/>
              <a:t> </a:t>
            </a:r>
            <a:r>
              <a:rPr lang="nb-NO" err="1"/>
              <a:t>repo</a:t>
            </a:r>
            <a:endParaRPr lang="nb-NO"/>
          </a:p>
          <a:p>
            <a:pPr lvl="1">
              <a:buFont typeface="Courier New" charset="2"/>
              <a:buChar char="o"/>
            </a:pPr>
            <a:r>
              <a:rPr lang="nb-NO"/>
              <a:t>Merk at den lokale kopien er separat fra </a:t>
            </a:r>
            <a:r>
              <a:rPr lang="nb-NO" err="1"/>
              <a:t>remote</a:t>
            </a:r>
            <a:r>
              <a:rPr lang="nb-NO"/>
              <a:t> </a:t>
            </a:r>
            <a:r>
              <a:rPr lang="nb-NO" err="1"/>
              <a:t>repo</a:t>
            </a:r>
            <a:r>
              <a:rPr lang="nb-NO"/>
              <a:t>-et og det må synkroniseres med hverandre</a:t>
            </a:r>
          </a:p>
          <a:p>
            <a:endParaRPr lang="nb-NO"/>
          </a:p>
          <a:p>
            <a:endParaRPr lang="nb-NO"/>
          </a:p>
        </p:txBody>
      </p:sp>
      <p:pic>
        <p:nvPicPr>
          <p:cNvPr id="5" name="Bilde 4" descr="Et bilde som inneholder tekst, diagram, Font, skjermbilde&#10;&#10;Automatisk generert beskrivelse">
            <a:extLst>
              <a:ext uri="{FF2B5EF4-FFF2-40B4-BE49-F238E27FC236}">
                <a16:creationId xmlns:a16="http://schemas.microsoft.com/office/drawing/2014/main" id="{9BAD46F6-6E00-2BCC-B915-85F58A23E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8882" y="2267146"/>
            <a:ext cx="6039078" cy="3039805"/>
          </a:xfrm>
          <a:prstGeom prst="rect">
            <a:avLst/>
          </a:prstGeom>
        </p:spPr>
      </p:pic>
      <p:sp>
        <p:nvSpPr>
          <p:cNvPr id="7" name="TekstSylinder 6">
            <a:extLst>
              <a:ext uri="{FF2B5EF4-FFF2-40B4-BE49-F238E27FC236}">
                <a16:creationId xmlns:a16="http://schemas.microsoft.com/office/drawing/2014/main" id="{FD106494-8BE3-004C-D705-0854D3E66139}"/>
              </a:ext>
            </a:extLst>
          </p:cNvPr>
          <p:cNvSpPr txBox="1"/>
          <p:nvPr/>
        </p:nvSpPr>
        <p:spPr>
          <a:xfrm>
            <a:off x="6018882" y="5302786"/>
            <a:ext cx="6039079" cy="200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700">
                <a:hlinkClick r:id="rId3"/>
              </a:rPr>
              <a:t>https://zhiminzhan.medium.com/10-minutes-guide-to-git-version-control-for-testers-f58e059bb5e7</a:t>
            </a:r>
            <a:r>
              <a:rPr lang="en-US" sz="700"/>
              <a:t> </a:t>
            </a:r>
            <a:endParaRPr lang="nb-NO" sz="1600"/>
          </a:p>
        </p:txBody>
      </p:sp>
    </p:spTree>
    <p:extLst>
      <p:ext uri="{BB962C8B-B14F-4D97-AF65-F5344CB8AC3E}">
        <p14:creationId xmlns:p14="http://schemas.microsoft.com/office/powerpoint/2010/main" val="528228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8224335-3D40-A3CE-41C9-160A95BD8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Git-funksjonalitet - Commit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87E2C5D-AC65-3D57-FA8D-546559A34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8928"/>
            <a:ext cx="5420139" cy="4624409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nb-NO"/>
              <a:t>Når man gjør endringer på de lokale filene blir ikke disse automatisk lagret i versjonskontroll-systemet</a:t>
            </a:r>
          </a:p>
          <a:p>
            <a:endParaRPr lang="nb-NO"/>
          </a:p>
          <a:p>
            <a:r>
              <a:rPr lang="nb-NO"/>
              <a:t>Vi må "</a:t>
            </a:r>
            <a:r>
              <a:rPr lang="nb-NO" err="1"/>
              <a:t>committe</a:t>
            </a:r>
            <a:r>
              <a:rPr lang="nb-NO"/>
              <a:t>" endringer for å lage en ny "versjon" av prosjektet som vi kan observere eller gjenopprette senere</a:t>
            </a:r>
          </a:p>
          <a:p>
            <a:pPr lvl="1">
              <a:buFont typeface="Courier New" charset="2"/>
              <a:buChar char="o"/>
            </a:pPr>
            <a:r>
              <a:rPr lang="nb-NO" err="1"/>
              <a:t>Commit</a:t>
            </a:r>
            <a:r>
              <a:rPr lang="nb-NO"/>
              <a:t>: Vi deklarerer en endring til versjonskontroll-systemet</a:t>
            </a:r>
          </a:p>
          <a:p>
            <a:endParaRPr lang="nb-NO"/>
          </a:p>
          <a:p>
            <a:r>
              <a:rPr lang="nb-NO"/>
              <a:t>En </a:t>
            </a:r>
            <a:r>
              <a:rPr lang="nb-NO" err="1"/>
              <a:t>commit</a:t>
            </a:r>
            <a:r>
              <a:rPr lang="nb-NO"/>
              <a:t> består av to ting</a:t>
            </a:r>
          </a:p>
          <a:p>
            <a:pPr lvl="1">
              <a:buFont typeface="Courier New" charset="2"/>
              <a:buChar char="o"/>
            </a:pPr>
            <a:r>
              <a:rPr lang="nb-NO" err="1"/>
              <a:t>Add</a:t>
            </a:r>
            <a:r>
              <a:rPr lang="nb-NO"/>
              <a:t>/stage - Vi må spesifisere hvilke endrede filer vi vil inkludere i </a:t>
            </a:r>
            <a:r>
              <a:rPr lang="nb-NO" err="1"/>
              <a:t>commit</a:t>
            </a:r>
            <a:r>
              <a:rPr lang="nb-NO"/>
              <a:t>-en</a:t>
            </a:r>
          </a:p>
          <a:p>
            <a:pPr lvl="1">
              <a:buFont typeface="Courier New" charset="2"/>
              <a:buChar char="o"/>
            </a:pPr>
            <a:r>
              <a:rPr lang="nb-NO"/>
              <a:t>Selve </a:t>
            </a:r>
            <a:r>
              <a:rPr lang="nb-NO" err="1"/>
              <a:t>commit</a:t>
            </a:r>
            <a:r>
              <a:rPr lang="nb-NO"/>
              <a:t>-en – Gis et navn og evt. en beskrivelse</a:t>
            </a:r>
          </a:p>
          <a:p>
            <a:pPr lvl="1">
              <a:buFont typeface="Courier New" charset="2"/>
              <a:buChar char="o"/>
            </a:pPr>
            <a:endParaRPr lang="nb-NO"/>
          </a:p>
          <a:p>
            <a:r>
              <a:rPr lang="nb-NO"/>
              <a:t>Merk at en </a:t>
            </a:r>
            <a:r>
              <a:rPr lang="nb-NO" err="1"/>
              <a:t>commit</a:t>
            </a:r>
            <a:r>
              <a:rPr lang="nb-NO"/>
              <a:t> i et lokalt </a:t>
            </a:r>
            <a:r>
              <a:rPr lang="nb-NO" err="1"/>
              <a:t>repo</a:t>
            </a:r>
            <a:r>
              <a:rPr lang="nb-NO"/>
              <a:t> ikke automatisk følger til </a:t>
            </a:r>
            <a:r>
              <a:rPr lang="nb-NO" err="1"/>
              <a:t>remote</a:t>
            </a:r>
            <a:r>
              <a:rPr lang="nb-NO"/>
              <a:t> </a:t>
            </a:r>
            <a:r>
              <a:rPr lang="nb-NO" err="1"/>
              <a:t>repo</a:t>
            </a:r>
            <a:r>
              <a:rPr lang="nb-NO"/>
              <a:t>-et...</a:t>
            </a:r>
          </a:p>
        </p:txBody>
      </p:sp>
      <p:pic>
        <p:nvPicPr>
          <p:cNvPr id="4" name="Bilde 3" descr="Checkpoint, game, flag icon - Download on Iconfinder">
            <a:extLst>
              <a:ext uri="{FF2B5EF4-FFF2-40B4-BE49-F238E27FC236}">
                <a16:creationId xmlns:a16="http://schemas.microsoft.com/office/drawing/2014/main" id="{5B174823-D5A9-8188-2873-A7C814A87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834" y="175351"/>
            <a:ext cx="1384454" cy="1329369"/>
          </a:xfrm>
          <a:prstGeom prst="rect">
            <a:avLst/>
          </a:prstGeom>
        </p:spPr>
      </p:pic>
      <p:pic>
        <p:nvPicPr>
          <p:cNvPr id="6" name="Bilde 5" descr="Et bilde som inneholder tekst, diagram, Font, skjermbilde&#10;&#10;Automatisk generert beskrivelse">
            <a:extLst>
              <a:ext uri="{FF2B5EF4-FFF2-40B4-BE49-F238E27FC236}">
                <a16:creationId xmlns:a16="http://schemas.microsoft.com/office/drawing/2014/main" id="{D4EEB5E1-3199-E6E9-1D90-8B583D079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8882" y="2267146"/>
            <a:ext cx="6039078" cy="3039805"/>
          </a:xfrm>
          <a:prstGeom prst="rect">
            <a:avLst/>
          </a:prstGeom>
        </p:spPr>
      </p:pic>
      <p:sp>
        <p:nvSpPr>
          <p:cNvPr id="7" name="TekstSylinder 6">
            <a:extLst>
              <a:ext uri="{FF2B5EF4-FFF2-40B4-BE49-F238E27FC236}">
                <a16:creationId xmlns:a16="http://schemas.microsoft.com/office/drawing/2014/main" id="{DCAEFB52-0FDD-6F4A-95E9-1F1938A48D7A}"/>
              </a:ext>
            </a:extLst>
          </p:cNvPr>
          <p:cNvSpPr txBox="1"/>
          <p:nvPr/>
        </p:nvSpPr>
        <p:spPr>
          <a:xfrm>
            <a:off x="6018882" y="5302786"/>
            <a:ext cx="6039079" cy="200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700">
                <a:hlinkClick r:id="rId4"/>
              </a:rPr>
              <a:t>https://zhiminzhan.medium.com/10-minutes-guide-to-git-version-control-for-testers-f58e059bb5e7</a:t>
            </a:r>
            <a:r>
              <a:rPr lang="en-US" sz="700"/>
              <a:t> </a:t>
            </a:r>
            <a:endParaRPr lang="nb-NO" sz="1600"/>
          </a:p>
        </p:txBody>
      </p:sp>
    </p:spTree>
    <p:extLst>
      <p:ext uri="{BB962C8B-B14F-4D97-AF65-F5344CB8AC3E}">
        <p14:creationId xmlns:p14="http://schemas.microsoft.com/office/powerpoint/2010/main" val="7964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7B5B125-A8CC-752E-DC3A-41D8E77AA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Git-funksjonalitet - Push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518FCA6-449A-8A55-8C26-04AE0328C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135536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b-NO"/>
              <a:t>For å oppdatere </a:t>
            </a:r>
            <a:r>
              <a:rPr lang="nb-NO" err="1"/>
              <a:t>remote</a:t>
            </a:r>
            <a:r>
              <a:rPr lang="nb-NO"/>
              <a:t> </a:t>
            </a:r>
            <a:r>
              <a:rPr lang="nb-NO" err="1"/>
              <a:t>repo</a:t>
            </a:r>
            <a:r>
              <a:rPr lang="nb-NO"/>
              <a:t>-et med lokale endringer (</a:t>
            </a:r>
            <a:r>
              <a:rPr lang="nb-NO" err="1"/>
              <a:t>commits</a:t>
            </a:r>
            <a:r>
              <a:rPr lang="nb-NO"/>
              <a:t>) må vi "pushe" disse</a:t>
            </a:r>
          </a:p>
          <a:p>
            <a:pPr lvl="1">
              <a:buFont typeface="Courier New" charset="2"/>
              <a:buChar char="o"/>
            </a:pPr>
            <a:r>
              <a:rPr lang="nb-NO"/>
              <a:t>Push: Å sende endringene til </a:t>
            </a:r>
            <a:r>
              <a:rPr lang="nb-NO" err="1"/>
              <a:t>remote</a:t>
            </a:r>
            <a:r>
              <a:rPr lang="nb-NO"/>
              <a:t> </a:t>
            </a:r>
            <a:r>
              <a:rPr lang="nb-NO" err="1"/>
              <a:t>repo</a:t>
            </a:r>
            <a:endParaRPr lang="nb-NO"/>
          </a:p>
          <a:p>
            <a:pPr lvl="1">
              <a:buFont typeface="Courier New" charset="2"/>
              <a:buChar char="o"/>
            </a:pPr>
            <a:r>
              <a:rPr lang="nb-NO"/>
              <a:t>Konseptuelt: Vi deler våre endringer med resten av </a:t>
            </a:r>
            <a:r>
              <a:rPr lang="nb-NO" err="1"/>
              <a:t>utviklerene</a:t>
            </a:r>
            <a:endParaRPr lang="nb-NO"/>
          </a:p>
          <a:p>
            <a:pPr lvl="1">
              <a:buFont typeface="Courier New" charset="2"/>
              <a:buChar char="o"/>
            </a:pPr>
            <a:endParaRPr lang="nb-NO"/>
          </a:p>
          <a:p>
            <a:endParaRPr lang="nb-NO"/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617CA9BB-BD37-DAB4-D5F1-EBE3CAEBF1AB}"/>
              </a:ext>
            </a:extLst>
          </p:cNvPr>
          <p:cNvSpPr txBox="1"/>
          <p:nvPr/>
        </p:nvSpPr>
        <p:spPr>
          <a:xfrm>
            <a:off x="6018882" y="5302786"/>
            <a:ext cx="6039079" cy="200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700">
                <a:hlinkClick r:id="rId2"/>
              </a:rPr>
              <a:t>https://zhiminzhan.medium.com/10-minutes-guide-to-git-version-control-for-testers-f58e059bb5e7</a:t>
            </a:r>
            <a:r>
              <a:rPr lang="en-US" sz="700"/>
              <a:t> </a:t>
            </a:r>
            <a:endParaRPr lang="nb-NO" sz="1600"/>
          </a:p>
        </p:txBody>
      </p:sp>
      <p:pic>
        <p:nvPicPr>
          <p:cNvPr id="7" name="Bilde 6" descr="Et bilde som inneholder tekst, diagram, Font, skjermbilde&#10;&#10;Automatisk generert beskrivelse">
            <a:extLst>
              <a:ext uri="{FF2B5EF4-FFF2-40B4-BE49-F238E27FC236}">
                <a16:creationId xmlns:a16="http://schemas.microsoft.com/office/drawing/2014/main" id="{CED863FF-7B57-F6C0-7296-0777F10CD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8882" y="2267146"/>
            <a:ext cx="6039078" cy="303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824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D02774C-EDBB-DB23-3C81-5D11450F5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err="1"/>
              <a:t>Git</a:t>
            </a:r>
            <a:r>
              <a:rPr lang="nb-NO"/>
              <a:t>-funksjonalitet – </a:t>
            </a:r>
            <a:r>
              <a:rPr lang="nb-NO" err="1"/>
              <a:t>Fetch</a:t>
            </a:r>
            <a:r>
              <a:rPr lang="nb-NO"/>
              <a:t> og Pull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54409CA-5285-A6BD-03E6-FF0D81933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0734"/>
            <a:ext cx="5420138" cy="433062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nb-NO"/>
              <a:t>Det lokale </a:t>
            </a:r>
            <a:r>
              <a:rPr lang="nb-NO" err="1"/>
              <a:t>repoet</a:t>
            </a:r>
            <a:r>
              <a:rPr lang="nb-NO"/>
              <a:t> kan fort ende opp med å bli utdatert </a:t>
            </a:r>
          </a:p>
          <a:p>
            <a:pPr lvl="1">
              <a:buFont typeface="Courier New" charset="2"/>
              <a:buChar char="o"/>
            </a:pPr>
            <a:r>
              <a:rPr lang="nb-NO"/>
              <a:t>Andre utviklere pusher sine </a:t>
            </a:r>
            <a:r>
              <a:rPr lang="nb-NO" err="1"/>
              <a:t>commits</a:t>
            </a:r>
            <a:endParaRPr lang="nb-NO"/>
          </a:p>
          <a:p>
            <a:pPr lvl="1">
              <a:buFont typeface="Courier New" charset="2"/>
              <a:buChar char="o"/>
            </a:pPr>
            <a:r>
              <a:rPr lang="nb-NO"/>
              <a:t>Du har selv pushet endringer, men fra en annen maskin</a:t>
            </a:r>
          </a:p>
          <a:p>
            <a:endParaRPr lang="nb-NO"/>
          </a:p>
          <a:p>
            <a:r>
              <a:rPr lang="nb-NO" err="1"/>
              <a:t>Fetch</a:t>
            </a:r>
            <a:r>
              <a:rPr lang="nb-NO"/>
              <a:t> – Ser etter endringer fra </a:t>
            </a:r>
            <a:r>
              <a:rPr lang="nb-NO" err="1"/>
              <a:t>remote</a:t>
            </a:r>
            <a:r>
              <a:rPr lang="nb-NO"/>
              <a:t> </a:t>
            </a:r>
            <a:r>
              <a:rPr lang="nb-NO" err="1"/>
              <a:t>repo</a:t>
            </a:r>
            <a:r>
              <a:rPr lang="nb-NO"/>
              <a:t>-et, uten å oppdatere det lokale</a:t>
            </a:r>
          </a:p>
          <a:p>
            <a:pPr lvl="1">
              <a:buFont typeface="Courier New" charset="2"/>
              <a:buChar char="o"/>
            </a:pPr>
            <a:r>
              <a:rPr lang="nb-NO"/>
              <a:t>Mange </a:t>
            </a:r>
            <a:r>
              <a:rPr lang="nb-NO" err="1"/>
              <a:t>Git</a:t>
            </a:r>
            <a:r>
              <a:rPr lang="nb-NO"/>
              <a:t> GUI-applikasjoner automatiserer dette</a:t>
            </a:r>
          </a:p>
          <a:p>
            <a:pPr lvl="1">
              <a:buFont typeface="Courier New" charset="2"/>
              <a:buChar char="o"/>
            </a:pPr>
            <a:endParaRPr lang="nb-NO"/>
          </a:p>
          <a:p>
            <a:r>
              <a:rPr lang="nb-NO"/>
              <a:t>Pull – Oppdaterer det lokale </a:t>
            </a:r>
            <a:r>
              <a:rPr lang="nb-NO" err="1"/>
              <a:t>repo</a:t>
            </a:r>
            <a:r>
              <a:rPr lang="nb-NO"/>
              <a:t>-et med endringer fra </a:t>
            </a:r>
            <a:r>
              <a:rPr lang="nb-NO" err="1"/>
              <a:t>remote</a:t>
            </a:r>
            <a:r>
              <a:rPr lang="nb-NO"/>
              <a:t> </a:t>
            </a:r>
            <a:r>
              <a:rPr lang="nb-NO" err="1"/>
              <a:t>repo</a:t>
            </a:r>
            <a:r>
              <a:rPr lang="nb-NO"/>
              <a:t>-et</a:t>
            </a:r>
          </a:p>
          <a:p>
            <a:pPr lvl="1">
              <a:buFont typeface="Courier New" charset="2"/>
              <a:buChar char="o"/>
            </a:pPr>
            <a:r>
              <a:rPr lang="nb-NO"/>
              <a:t>Vi henter endringene</a:t>
            </a:r>
          </a:p>
          <a:p>
            <a:pPr lvl="1">
              <a:buFont typeface="Courier New" charset="2"/>
              <a:buChar char="o"/>
            </a:pPr>
            <a:r>
              <a:rPr lang="nb-NO"/>
              <a:t>Kan føre til konflikter</a:t>
            </a:r>
          </a:p>
          <a:p>
            <a:pPr lvl="1">
              <a:buFont typeface="Courier New" charset="2"/>
              <a:buChar char="o"/>
            </a:pPr>
            <a:endParaRPr lang="nb-NO"/>
          </a:p>
        </p:txBody>
      </p:sp>
      <p:pic>
        <p:nvPicPr>
          <p:cNvPr id="5" name="Bilde 4" descr="Et bilde som inneholder tekst, diagram, Font, skjermbilde&#10;&#10;Automatisk generert beskrivelse">
            <a:extLst>
              <a:ext uri="{FF2B5EF4-FFF2-40B4-BE49-F238E27FC236}">
                <a16:creationId xmlns:a16="http://schemas.microsoft.com/office/drawing/2014/main" id="{12833A27-EB1D-69F8-B1D6-7828BE2AB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8882" y="2267146"/>
            <a:ext cx="6039078" cy="3039805"/>
          </a:xfrm>
          <a:prstGeom prst="rect">
            <a:avLst/>
          </a:prstGeom>
        </p:spPr>
      </p:pic>
      <p:sp>
        <p:nvSpPr>
          <p:cNvPr id="7" name="TekstSylinder 6">
            <a:extLst>
              <a:ext uri="{FF2B5EF4-FFF2-40B4-BE49-F238E27FC236}">
                <a16:creationId xmlns:a16="http://schemas.microsoft.com/office/drawing/2014/main" id="{FD0E4D60-A046-CC41-794B-3FBAEE7A973E}"/>
              </a:ext>
            </a:extLst>
          </p:cNvPr>
          <p:cNvSpPr txBox="1"/>
          <p:nvPr/>
        </p:nvSpPr>
        <p:spPr>
          <a:xfrm>
            <a:off x="6018882" y="5302786"/>
            <a:ext cx="6039079" cy="200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700">
                <a:hlinkClick r:id="rId3"/>
              </a:rPr>
              <a:t>https://zhiminzhan.medium.com/10-minutes-guide-to-git-version-control-for-testers-f58e059bb5e7</a:t>
            </a:r>
            <a:r>
              <a:rPr lang="en-US" sz="700"/>
              <a:t> </a:t>
            </a:r>
            <a:endParaRPr lang="nb-NO" sz="1600"/>
          </a:p>
        </p:txBody>
      </p:sp>
    </p:spTree>
    <p:extLst>
      <p:ext uri="{BB962C8B-B14F-4D97-AF65-F5344CB8AC3E}">
        <p14:creationId xmlns:p14="http://schemas.microsoft.com/office/powerpoint/2010/main" val="2109985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b-NO"/>
            </a:p>
          </p:txBody>
        </p:sp>
        <p:sp>
          <p:nvSpPr>
            <p:cNvPr id="4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b-NO"/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b-NO"/>
            </a:p>
          </p:txBody>
        </p:sp>
        <p:sp>
          <p:nvSpPr>
            <p:cNvPr id="4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b-NO"/>
            </a:p>
          </p:txBody>
        </p:sp>
        <p:sp>
          <p:nvSpPr>
            <p:cNvPr id="4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b-NO"/>
            </a:p>
          </p:txBody>
        </p:sp>
        <p:sp>
          <p:nvSpPr>
            <p:cNvPr id="4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b-NO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b-NO"/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b-NO"/>
            </a:p>
          </p:txBody>
        </p:sp>
      </p:grp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b-NO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b-NO"/>
          </a:p>
        </p:txBody>
      </p:sp>
      <p:sp>
        <p:nvSpPr>
          <p:cNvPr id="55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b-NO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F85164-CD1A-B64E-A228-CEB421418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7067" y="4050833"/>
            <a:ext cx="7766936" cy="10968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7AABD5-1691-9B37-94DC-AF8C99453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1397000"/>
            <a:ext cx="7766936" cy="26538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/>
              <a:t>Eksempel – </a:t>
            </a:r>
            <a:br>
              <a:rPr lang="en-US" sz="4400"/>
            </a:br>
            <a:r>
              <a:rPr lang="en-US" sz="4400" err="1"/>
              <a:t>Github</a:t>
            </a:r>
            <a:r>
              <a:rPr lang="en-US" sz="4400"/>
              <a:t>-repo, Clone, Commit, Push </a:t>
            </a:r>
            <a:r>
              <a:rPr lang="en-US" sz="4400" err="1"/>
              <a:t>og</a:t>
            </a:r>
            <a:r>
              <a:rPr lang="en-US" sz="4400"/>
              <a:t> Pull</a:t>
            </a:r>
          </a:p>
        </p:txBody>
      </p:sp>
    </p:spTree>
    <p:extLst>
      <p:ext uri="{BB962C8B-B14F-4D97-AF65-F5344CB8AC3E}">
        <p14:creationId xmlns:p14="http://schemas.microsoft.com/office/powerpoint/2010/main" val="1116080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41092-BA9E-1367-7070-00FCB230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94483-EABE-3CC7-D2FF-19EC1E861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b-NO"/>
              <a:t>Versjonskontroll: Hva og hvorfor</a:t>
            </a:r>
          </a:p>
          <a:p>
            <a:r>
              <a:rPr lang="nb-NO"/>
              <a:t>Source Code Management og </a:t>
            </a:r>
            <a:r>
              <a:rPr lang="nb-NO" err="1"/>
              <a:t>Git</a:t>
            </a:r>
            <a:endParaRPr lang="nb-NO"/>
          </a:p>
          <a:p>
            <a:r>
              <a:rPr lang="nb-NO" err="1"/>
              <a:t>Github</a:t>
            </a:r>
          </a:p>
          <a:p>
            <a:r>
              <a:rPr lang="nb-NO" err="1"/>
              <a:t>Git</a:t>
            </a:r>
            <a:r>
              <a:rPr lang="nb-NO"/>
              <a:t>-funksjonalitet</a:t>
            </a:r>
          </a:p>
          <a:p>
            <a:r>
              <a:rPr lang="nb-NO"/>
              <a:t>Anbefalt arbeidsflyt (team og hver enkelt utvikler)</a:t>
            </a:r>
          </a:p>
        </p:txBody>
      </p:sp>
    </p:spTree>
    <p:extLst>
      <p:ext uri="{BB962C8B-B14F-4D97-AF65-F5344CB8AC3E}">
        <p14:creationId xmlns:p14="http://schemas.microsoft.com/office/powerpoint/2010/main" val="3312584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099084-0156-208B-CB31-B8F63EA42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nb-NO"/>
              <a:t>Vi har et fundamentalt problem...</a:t>
            </a: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b-NO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0C812-C989-F07D-F6E6-68CE7810F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r>
              <a:rPr lang="nb-NO"/>
              <a:t>ALLE GJØR FEIL...!</a:t>
            </a:r>
          </a:p>
          <a:p>
            <a:pPr lvl="1"/>
            <a:r>
              <a:rPr lang="nb-NO"/>
              <a:t>Sletter feil fil</a:t>
            </a:r>
          </a:p>
          <a:p>
            <a:pPr lvl="1"/>
            <a:r>
              <a:rPr lang="nb-NO"/>
              <a:t>Sletter feil kode</a:t>
            </a:r>
          </a:p>
          <a:p>
            <a:pPr lvl="1"/>
            <a:r>
              <a:rPr lang="nb-NO"/>
              <a:t>Finner ikke frem etter opprydning (mappestruktur, navngivning, osv.)</a:t>
            </a:r>
          </a:p>
          <a:p>
            <a:pPr lvl="1"/>
            <a:r>
              <a:rPr lang="nb-NO"/>
              <a:t>«Det funka jo tidligere ...!»</a:t>
            </a:r>
          </a:p>
          <a:p>
            <a:pPr lvl="1"/>
            <a:r>
              <a:rPr lang="nb-NO"/>
              <a:t>Glemmer hvorfor vi gjorde noe på en spesifikk måte</a:t>
            </a:r>
          </a:p>
          <a:p>
            <a:pPr lvl="1"/>
            <a:r>
              <a:rPr lang="nb-NO"/>
              <a:t>En tiltenkt </a:t>
            </a:r>
            <a:r>
              <a:rPr lang="nb-NO" err="1"/>
              <a:t>fix</a:t>
            </a:r>
            <a:r>
              <a:rPr lang="nb-NO"/>
              <a:t> gjør problemet verre</a:t>
            </a:r>
          </a:p>
          <a:p>
            <a:pPr lvl="1"/>
            <a:r>
              <a:rPr lang="nb-NO"/>
              <a:t>...</a:t>
            </a:r>
          </a:p>
          <a:p>
            <a:pPr lvl="1"/>
            <a:endParaRPr lang="nb-NO"/>
          </a:p>
          <a:p>
            <a:r>
              <a:rPr lang="nb-NO"/>
              <a:t>Gang frekvens av feil med antall personer i teamet...</a:t>
            </a:r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24164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63AED-8415-8DA1-4320-AD82E7F09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nb-NO"/>
              <a:t>If I Could Turn Back Time ...</a:t>
            </a:r>
          </a:p>
        </p:txBody>
      </p:sp>
      <p:pic>
        <p:nvPicPr>
          <p:cNvPr id="5" name="Picture 4" descr="Tomme snakkebobler">
            <a:extLst>
              <a:ext uri="{FF2B5EF4-FFF2-40B4-BE49-F238E27FC236}">
                <a16:creationId xmlns:a16="http://schemas.microsoft.com/office/drawing/2014/main" id="{5ADE1567-819D-2EB3-38BC-9908E8D3A73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4332" t="142" r="29133" b="-1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1A0BB-C435-D914-835A-A474D5B13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2" y="2160589"/>
            <a:ext cx="6424440" cy="3880773"/>
          </a:xfrm>
        </p:spPr>
        <p:txBody>
          <a:bodyPr>
            <a:normAutofit/>
          </a:bodyPr>
          <a:lstStyle/>
          <a:p>
            <a:r>
              <a:rPr lang="nb-NO"/>
              <a:t>Når det skjer noe feil ønsker vi ofte å kunne gå tilbake</a:t>
            </a:r>
          </a:p>
          <a:p>
            <a:pPr lvl="1"/>
            <a:r>
              <a:rPr lang="nb-NO"/>
              <a:t>«Jeg vil bare at det skal funke igjen...»</a:t>
            </a:r>
          </a:p>
          <a:p>
            <a:pPr lvl="1"/>
            <a:r>
              <a:rPr lang="nb-NO"/>
              <a:t>«Jeg skulle ønske jeg gjorde det annerledes...»</a:t>
            </a:r>
          </a:p>
          <a:p>
            <a:pPr lvl="1"/>
            <a:r>
              <a:rPr lang="nb-NO"/>
              <a:t>«Hvordan fikset jeg dette sist?»</a:t>
            </a:r>
          </a:p>
          <a:p>
            <a:pPr lvl="1"/>
            <a:r>
              <a:rPr lang="nb-NO"/>
              <a:t>«Hvordan endte egentlig jeg opp her...?»</a:t>
            </a:r>
          </a:p>
          <a:p>
            <a:pPr lvl="1"/>
            <a:endParaRPr lang="nb-NO"/>
          </a:p>
          <a:p>
            <a:pPr lvl="1"/>
            <a:endParaRPr lang="nb-NO"/>
          </a:p>
          <a:p>
            <a:r>
              <a:rPr lang="nb-NO"/>
              <a:t>Løsningen:</a:t>
            </a:r>
            <a:r>
              <a:rPr lang="nb-NO">
                <a:sym typeface="Wingdings" panose="05000000000000000000" pitchFamily="2" charset="2"/>
              </a:rPr>
              <a:t> Versjonskontroll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6674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0F0D1-28AB-7CB8-A4DD-922722853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Versjonskontroll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8549D-58E3-ABD6-9C7C-0911D943C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nb-NO"/>
              <a:t>Lar oss spore:</a:t>
            </a:r>
          </a:p>
          <a:p>
            <a:pPr lvl="1"/>
            <a:r>
              <a:rPr lang="nb-NO"/>
              <a:t>HVA som er endret</a:t>
            </a:r>
          </a:p>
          <a:p>
            <a:pPr lvl="1"/>
            <a:r>
              <a:rPr lang="nb-NO"/>
              <a:t>NÅR det ble endret</a:t>
            </a:r>
          </a:p>
          <a:p>
            <a:pPr lvl="1"/>
            <a:r>
              <a:rPr lang="nb-NO"/>
              <a:t>HVEM som endret</a:t>
            </a:r>
          </a:p>
          <a:p>
            <a:pPr lvl="1"/>
            <a:r>
              <a:rPr lang="nb-NO"/>
              <a:t>HVORFOR det ble endret (viktig!)</a:t>
            </a:r>
          </a:p>
          <a:p>
            <a:endParaRPr lang="nb-NO"/>
          </a:p>
          <a:p>
            <a:r>
              <a:rPr lang="nb-NO"/>
              <a:t>Vi kan revertere til tidligere versjoner</a:t>
            </a:r>
          </a:p>
          <a:p>
            <a:endParaRPr lang="nb-NO"/>
          </a:p>
          <a:p>
            <a:r>
              <a:rPr lang="nb-NO"/>
              <a:t>Altså: En backup i form av en tidslinje med endringer</a:t>
            </a:r>
          </a:p>
        </p:txBody>
      </p:sp>
    </p:spTree>
    <p:extLst>
      <p:ext uri="{BB962C8B-B14F-4D97-AF65-F5344CB8AC3E}">
        <p14:creationId xmlns:p14="http://schemas.microsoft.com/office/powerpoint/2010/main" val="223638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F0D9B-6BF7-C376-9D1F-F603AA6EA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nb-NO"/>
              <a:t>Source Code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66FAD-2C35-935E-DA4D-429242C00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21796"/>
            <a:ext cx="5908293" cy="431908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nb-NO" sz="1600"/>
              <a:t>Kildekoden er et sentralt bruksområde for versjonskontroll</a:t>
            </a:r>
          </a:p>
          <a:p>
            <a:pPr lvl="1">
              <a:lnSpc>
                <a:spcPct val="90000"/>
              </a:lnSpc>
            </a:pPr>
            <a:r>
              <a:rPr lang="nb-NO"/>
              <a:t>Merk at versjonskontroll kan gjelde mer</a:t>
            </a:r>
          </a:p>
          <a:p>
            <a:pPr>
              <a:lnSpc>
                <a:spcPct val="90000"/>
              </a:lnSpc>
            </a:pPr>
            <a:endParaRPr lang="nb-NO" sz="1600"/>
          </a:p>
          <a:p>
            <a:pPr>
              <a:lnSpc>
                <a:spcPct val="90000"/>
              </a:lnSpc>
            </a:pPr>
            <a:endParaRPr lang="nb-NO" sz="1600"/>
          </a:p>
          <a:p>
            <a:pPr>
              <a:lnSpc>
                <a:spcPct val="90000"/>
              </a:lnSpc>
            </a:pPr>
            <a:r>
              <a:rPr lang="nb-NO" sz="1600"/>
              <a:t>Source Code Management Systemer</a:t>
            </a:r>
          </a:p>
          <a:p>
            <a:pPr lvl="1">
              <a:lnSpc>
                <a:spcPct val="90000"/>
              </a:lnSpc>
            </a:pPr>
            <a:r>
              <a:rPr lang="nb-NO"/>
              <a:t>Fungerer som en sentral og felles lagringsplass for prosjektet</a:t>
            </a:r>
          </a:p>
          <a:p>
            <a:pPr lvl="2">
              <a:lnSpc>
                <a:spcPct val="90000"/>
              </a:lnSpc>
            </a:pPr>
            <a:r>
              <a:rPr lang="nb-NO" sz="1600"/>
              <a:t>Kildekode, filer, </a:t>
            </a:r>
            <a:r>
              <a:rPr lang="nb-NO" sz="1600" err="1"/>
              <a:t>config</a:t>
            </a:r>
            <a:r>
              <a:rPr lang="nb-NO" sz="1600"/>
              <a:t>-filer, biblioteker, verktøy, osv.</a:t>
            </a:r>
          </a:p>
          <a:p>
            <a:pPr lvl="2">
              <a:lnSpc>
                <a:spcPct val="90000"/>
              </a:lnSpc>
            </a:pPr>
            <a:r>
              <a:rPr lang="nb-NO" sz="1600"/>
              <a:t>Er i praksis en mappe med filer</a:t>
            </a:r>
          </a:p>
          <a:p>
            <a:pPr lvl="2">
              <a:lnSpc>
                <a:spcPct val="90000"/>
              </a:lnSpc>
            </a:pPr>
            <a:r>
              <a:rPr lang="nb-NO" sz="1600"/>
              <a:t>Kalles typisk et «</a:t>
            </a:r>
            <a:r>
              <a:rPr lang="nb-NO" sz="1600" err="1"/>
              <a:t>repository</a:t>
            </a:r>
            <a:r>
              <a:rPr lang="nb-NO" sz="1600"/>
              <a:t>» (forkortes </a:t>
            </a:r>
            <a:r>
              <a:rPr lang="nb-NO" sz="1600" err="1"/>
              <a:t>repo</a:t>
            </a:r>
            <a:r>
              <a:rPr lang="nb-NO" sz="1600"/>
              <a:t>)</a:t>
            </a:r>
          </a:p>
          <a:p>
            <a:pPr lvl="1">
              <a:lnSpc>
                <a:spcPct val="90000"/>
              </a:lnSpc>
            </a:pPr>
            <a:r>
              <a:rPr lang="nb-NO"/>
              <a:t>Støtter parallelt arbeid mellom flere utviklere</a:t>
            </a:r>
          </a:p>
          <a:p>
            <a:pPr lvl="1">
              <a:lnSpc>
                <a:spcPct val="90000"/>
              </a:lnSpc>
            </a:pPr>
            <a:endParaRPr lang="nb-NO"/>
          </a:p>
        </p:txBody>
      </p:sp>
      <p:pic>
        <p:nvPicPr>
          <p:cNvPr id="5" name="Graphic 4" descr="Disconnected">
            <a:extLst>
              <a:ext uri="{FF2B5EF4-FFF2-40B4-BE49-F238E27FC236}">
                <a16:creationId xmlns:a16="http://schemas.microsoft.com/office/drawing/2014/main" id="{5A00AD53-BBA7-4A20-AEFB-7AB7197C7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85626" y="2182108"/>
            <a:ext cx="3145536" cy="314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50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99AC6-BDB1-C17B-6471-E02131494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Source Code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2AE12-9644-88F7-126C-841EA3B54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29984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b-NO"/>
              <a:t>Fire generelle </a:t>
            </a:r>
            <a:r>
              <a:rPr lang="nb-NO" err="1"/>
              <a:t>features</a:t>
            </a:r>
            <a:r>
              <a:rPr lang="nb-NO"/>
              <a:t>:</a:t>
            </a:r>
          </a:p>
          <a:p>
            <a:pPr lvl="1"/>
            <a:r>
              <a:rPr lang="nb-NO"/>
              <a:t>Code transfer</a:t>
            </a:r>
          </a:p>
          <a:p>
            <a:pPr lvl="2"/>
            <a:r>
              <a:rPr lang="nb-NO" err="1"/>
              <a:t>Uviklere</a:t>
            </a:r>
            <a:r>
              <a:rPr lang="nb-NO"/>
              <a:t> kan laste ned filene for arbeid, og laste dem opp når de er ferdig</a:t>
            </a:r>
          </a:p>
          <a:p>
            <a:pPr lvl="1"/>
            <a:r>
              <a:rPr lang="nb-NO"/>
              <a:t>Version </a:t>
            </a:r>
            <a:r>
              <a:rPr lang="nb-NO" err="1"/>
              <a:t>storage</a:t>
            </a:r>
            <a:r>
              <a:rPr lang="nb-NO"/>
              <a:t> and </a:t>
            </a:r>
            <a:r>
              <a:rPr lang="nb-NO" err="1"/>
              <a:t>retrieval</a:t>
            </a:r>
            <a:r>
              <a:rPr lang="nb-NO"/>
              <a:t> </a:t>
            </a:r>
          </a:p>
          <a:p>
            <a:pPr lvl="2"/>
            <a:r>
              <a:rPr lang="nb-NO"/>
              <a:t>Tidligere versjoner av </a:t>
            </a:r>
            <a:r>
              <a:rPr lang="nb-NO" err="1"/>
              <a:t>prosjektfiler</a:t>
            </a:r>
            <a:r>
              <a:rPr lang="nb-NO"/>
              <a:t> lagres og kan hentes</a:t>
            </a:r>
          </a:p>
          <a:p>
            <a:pPr lvl="1"/>
            <a:r>
              <a:rPr lang="nb-NO"/>
              <a:t>Version </a:t>
            </a:r>
            <a:r>
              <a:rPr lang="nb-NO" err="1"/>
              <a:t>information</a:t>
            </a:r>
            <a:endParaRPr lang="en-US" err="1">
              <a:solidFill>
                <a:srgbClr val="000000"/>
              </a:solidFill>
            </a:endParaRPr>
          </a:p>
          <a:p>
            <a:pPr lvl="2"/>
            <a:r>
              <a:rPr lang="nb-NO"/>
              <a:t>Informasjon om de forskjellige versjonene lagres og kan hentes</a:t>
            </a:r>
          </a:p>
          <a:p>
            <a:pPr lvl="1"/>
            <a:r>
              <a:rPr lang="nb-NO" err="1"/>
              <a:t>Branching</a:t>
            </a:r>
            <a:r>
              <a:rPr lang="nb-NO"/>
              <a:t> and </a:t>
            </a:r>
            <a:r>
              <a:rPr lang="nb-NO" err="1"/>
              <a:t>merging</a:t>
            </a:r>
            <a:endParaRPr lang="nb-NO"/>
          </a:p>
          <a:p>
            <a:pPr lvl="2"/>
            <a:r>
              <a:rPr lang="nb-NO"/>
              <a:t>Utviklere kan lage </a:t>
            </a:r>
            <a:r>
              <a:rPr lang="nb-NO" err="1"/>
              <a:t>branches</a:t>
            </a:r>
            <a:r>
              <a:rPr lang="nb-NO"/>
              <a:t> for å jobbe parallelt uten å forstyrre andre. </a:t>
            </a:r>
            <a:r>
              <a:rPr lang="nb-NO" err="1"/>
              <a:t>Branches</a:t>
            </a:r>
            <a:r>
              <a:rPr lang="nb-NO"/>
              <a:t> kan </a:t>
            </a:r>
            <a:r>
              <a:rPr lang="nb-NO" err="1"/>
              <a:t>merges</a:t>
            </a:r>
            <a:r>
              <a:rPr lang="nb-NO"/>
              <a:t> for å slå sammen arbeidet til ett</a:t>
            </a:r>
          </a:p>
          <a:p>
            <a:pPr lvl="1"/>
            <a:endParaRPr lang="nb-NO"/>
          </a:p>
          <a:p>
            <a:endParaRPr lang="nb-NO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7E4C4D-7CF3-2FC8-D06E-81F57F4041F3}"/>
              </a:ext>
            </a:extLst>
          </p:cNvPr>
          <p:cNvSpPr txBox="1"/>
          <p:nvPr/>
        </p:nvSpPr>
        <p:spPr>
          <a:xfrm>
            <a:off x="677334" y="6009941"/>
            <a:ext cx="27004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50"/>
              <a:t>(Sommerville, 2021)</a:t>
            </a:r>
          </a:p>
        </p:txBody>
      </p:sp>
    </p:spTree>
    <p:extLst>
      <p:ext uri="{BB962C8B-B14F-4D97-AF65-F5344CB8AC3E}">
        <p14:creationId xmlns:p14="http://schemas.microsoft.com/office/powerpoint/2010/main" val="840000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D1322-92C8-0119-F004-80617F341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9B0B6-4CCE-549C-8AB9-3F81FD938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93120"/>
            <a:ext cx="8596668" cy="388077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nb-NO"/>
              <a:t>Source Code Management Systemer har eksistert siden 1970-tallet</a:t>
            </a:r>
          </a:p>
          <a:p>
            <a:r>
              <a:rPr lang="nb-NO" err="1"/>
              <a:t>Centralized</a:t>
            </a:r>
            <a:r>
              <a:rPr lang="nb-NO"/>
              <a:t> Source Code Management var dominant i mange år</a:t>
            </a:r>
          </a:p>
          <a:p>
            <a:pPr lvl="1"/>
            <a:r>
              <a:rPr lang="nb-NO"/>
              <a:t>Utviklere </a:t>
            </a:r>
            <a:r>
              <a:rPr lang="nb-NO" err="1"/>
              <a:t>check</a:t>
            </a:r>
            <a:r>
              <a:rPr lang="nb-NO"/>
              <a:t>-er filer ut og inn</a:t>
            </a:r>
          </a:p>
          <a:p>
            <a:pPr lvl="1"/>
            <a:r>
              <a:rPr lang="nb-NO"/>
              <a:t>En advarsel blir gitt hvis en fil allerede er </a:t>
            </a:r>
            <a:r>
              <a:rPr lang="nb-NO" err="1"/>
              <a:t>check</a:t>
            </a:r>
            <a:r>
              <a:rPr lang="nb-NO"/>
              <a:t>-et ut av noen andre</a:t>
            </a:r>
          </a:p>
          <a:p>
            <a:pPr lvl="1"/>
            <a:r>
              <a:rPr lang="nb-NO"/>
              <a:t>Filer må lastes ned over nettet (avhengig av tilgjengelighet)</a:t>
            </a:r>
          </a:p>
          <a:p>
            <a:pPr lvl="1"/>
            <a:endParaRPr lang="nb-NO"/>
          </a:p>
          <a:p>
            <a:r>
              <a:rPr lang="nb-NO"/>
              <a:t>Men: I 2005 ble </a:t>
            </a:r>
            <a:r>
              <a:rPr lang="nb-NO" err="1"/>
              <a:t>Git</a:t>
            </a:r>
            <a:r>
              <a:rPr lang="nb-NO"/>
              <a:t> utviklet av Linus Thorvalds</a:t>
            </a:r>
          </a:p>
          <a:p>
            <a:pPr lvl="1"/>
            <a:r>
              <a:rPr lang="nb-NO"/>
              <a:t>Distributed Source Code Management</a:t>
            </a:r>
          </a:p>
          <a:p>
            <a:pPr lvl="1"/>
            <a:r>
              <a:rPr lang="nb-NO"/>
              <a:t>Utviklere kopierer ikke bare filer, men laster ned hele «</a:t>
            </a:r>
            <a:r>
              <a:rPr lang="nb-NO" err="1"/>
              <a:t>repositoriet</a:t>
            </a:r>
            <a:r>
              <a:rPr lang="nb-NO"/>
              <a:t>» til sin PC</a:t>
            </a:r>
          </a:p>
          <a:p>
            <a:pPr lvl="1"/>
            <a:r>
              <a:rPr lang="nb-NO"/>
              <a:t>Utviklere kan jobbe uten tilgang til nettet (sikrere og raskere)</a:t>
            </a:r>
          </a:p>
          <a:p>
            <a:pPr lvl="1"/>
            <a:r>
              <a:rPr lang="nb-NO"/>
              <a:t>Det er tryggere å eksperimentere lokalt</a:t>
            </a:r>
          </a:p>
          <a:p>
            <a:pPr lvl="1"/>
            <a:r>
              <a:rPr lang="nb-NO"/>
              <a:t>Main/Master </a:t>
            </a:r>
            <a:r>
              <a:rPr lang="nb-NO" err="1"/>
              <a:t>branch</a:t>
            </a:r>
            <a:r>
              <a:rPr lang="nb-NO"/>
              <a:t> blir introdusert</a:t>
            </a:r>
          </a:p>
          <a:p>
            <a:pPr marL="457200" lvl="1" indent="0">
              <a:buNone/>
            </a:pPr>
            <a:endParaRPr lang="nb-NO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85B47C-B4BF-1CA5-742F-444303868BAD}"/>
              </a:ext>
            </a:extLst>
          </p:cNvPr>
          <p:cNvSpPr txBox="1"/>
          <p:nvPr/>
        </p:nvSpPr>
        <p:spPr>
          <a:xfrm>
            <a:off x="677334" y="6009941"/>
            <a:ext cx="27004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50"/>
              <a:t>(Sommerville, 2021)</a:t>
            </a:r>
          </a:p>
        </p:txBody>
      </p:sp>
      <p:pic>
        <p:nvPicPr>
          <p:cNvPr id="2052" name="Picture 4" descr="Revisiting the Pain: The World without Git - DEV Community">
            <a:extLst>
              <a:ext uri="{FF2B5EF4-FFF2-40B4-BE49-F238E27FC236}">
                <a16:creationId xmlns:a16="http://schemas.microsoft.com/office/drawing/2014/main" id="{823E6026-F128-75BC-CCD5-25087415F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108" y="452524"/>
            <a:ext cx="2155135" cy="905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2504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572BD-D59D-E5D2-7AD9-8162A8764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9CD0D-EAA0-3158-1A18-A0F438A8F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b-NO"/>
              <a:t>GitHub er en av flere tjenester for </a:t>
            </a:r>
            <a:r>
              <a:rPr lang="nb-NO" err="1"/>
              <a:t>Git</a:t>
            </a:r>
            <a:r>
              <a:rPr lang="nb-NO"/>
              <a:t>-hosting</a:t>
            </a:r>
          </a:p>
          <a:p>
            <a:pPr lvl="1"/>
            <a:r>
              <a:rPr lang="nb-NO"/>
              <a:t>Hoster repos og gir verktøy for administrasjon</a:t>
            </a:r>
          </a:p>
          <a:p>
            <a:pPr lvl="2"/>
            <a:r>
              <a:rPr lang="nb-NO"/>
              <a:t>Tilgang, oversikt, samarbeid ...</a:t>
            </a:r>
          </a:p>
          <a:p>
            <a:pPr lvl="1"/>
            <a:r>
              <a:rPr lang="nb-NO"/>
              <a:t>Gratis</a:t>
            </a:r>
          </a:p>
          <a:p>
            <a:pPr lvl="1"/>
            <a:r>
              <a:rPr lang="nb-NO"/>
              <a:t>Utviklere kan jobbe på mange så mange repos de ønsker</a:t>
            </a:r>
          </a:p>
          <a:p>
            <a:pPr lvl="1"/>
            <a:r>
              <a:rPr lang="nb-NO"/>
              <a:t>Man kan lage sin egen versjon av et eksisterende prosjekt ved å "fork"-e</a:t>
            </a:r>
          </a:p>
          <a:p>
            <a:pPr lvl="2"/>
            <a:r>
              <a:rPr lang="nb-NO"/>
              <a:t>Typisk at noen lager en egentilpasset versjon av et </a:t>
            </a:r>
            <a:r>
              <a:rPr lang="nb-NO" err="1"/>
              <a:t>open</a:t>
            </a:r>
            <a:r>
              <a:rPr lang="nb-NO"/>
              <a:t> </a:t>
            </a:r>
            <a:r>
              <a:rPr lang="nb-NO" err="1"/>
              <a:t>source</a:t>
            </a:r>
            <a:r>
              <a:rPr lang="nb-NO"/>
              <a:t> prosjekt</a:t>
            </a:r>
          </a:p>
          <a:p>
            <a:pPr lvl="1"/>
            <a:r>
              <a:rPr lang="nb-NO"/>
              <a:t>Funker også som et alternativ til enkeltpersoners bruk av skylagringstjenester</a:t>
            </a:r>
          </a:p>
          <a:p>
            <a:pPr lvl="2"/>
            <a:r>
              <a:rPr lang="nb-NO"/>
              <a:t>Og er bedre egnet til utviklingsprosjekter (større kontroll)</a:t>
            </a:r>
          </a:p>
          <a:p>
            <a:endParaRPr lang="nb-NO"/>
          </a:p>
        </p:txBody>
      </p:sp>
      <p:pic>
        <p:nvPicPr>
          <p:cNvPr id="1026" name="Picture 2" descr="Github Logo - Free social media icons">
            <a:extLst>
              <a:ext uri="{FF2B5EF4-FFF2-40B4-BE49-F238E27FC236}">
                <a16:creationId xmlns:a16="http://schemas.microsoft.com/office/drawing/2014/main" id="{1778D71E-0305-38C0-EE9E-8E19B4ABF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2644" y="379411"/>
            <a:ext cx="1302025" cy="130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7353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Facet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</TotalTime>
  <Words>933</Words>
  <Application>Microsoft Office PowerPoint</Application>
  <PresentationFormat>Widescreen</PresentationFormat>
  <Paragraphs>140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Courier New</vt:lpstr>
      <vt:lpstr>Trebuchet MS</vt:lpstr>
      <vt:lpstr>Wingdings</vt:lpstr>
      <vt:lpstr>Wingdings 3</vt:lpstr>
      <vt:lpstr>Facet</vt:lpstr>
      <vt:lpstr>Versjonskontroll  - Git og Github</vt:lpstr>
      <vt:lpstr>Agenda</vt:lpstr>
      <vt:lpstr>Vi har et fundamentalt problem...</vt:lpstr>
      <vt:lpstr>If I Could Turn Back Time ...</vt:lpstr>
      <vt:lpstr>Versjonskontroll</vt:lpstr>
      <vt:lpstr>Source Code Management</vt:lpstr>
      <vt:lpstr>Source Code Management</vt:lpstr>
      <vt:lpstr>Git</vt:lpstr>
      <vt:lpstr>Github</vt:lpstr>
      <vt:lpstr>Bruk av GitHub og Git</vt:lpstr>
      <vt:lpstr>Git-funksjonalitet</vt:lpstr>
      <vt:lpstr>Git-funksjonalitet - Kloning</vt:lpstr>
      <vt:lpstr>Git-funksjonalitet - Commit</vt:lpstr>
      <vt:lpstr>Git-funksjonalitet - Push</vt:lpstr>
      <vt:lpstr>Git-funksjonalitet – Fetch og Pull</vt:lpstr>
      <vt:lpstr>Eksempel –  Github-repo, Clone, Commit, Push og Pull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Ole-Edvard Ørebæk</dc:creator>
  <cp:lastModifiedBy>Ole-Edvard Ørebæk</cp:lastModifiedBy>
  <cp:revision>2</cp:revision>
  <dcterms:created xsi:type="dcterms:W3CDTF">2024-08-05T11:45:50Z</dcterms:created>
  <dcterms:modified xsi:type="dcterms:W3CDTF">2024-09-11T11:00:13Z</dcterms:modified>
</cp:coreProperties>
</file>