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75" r:id="rId5"/>
    <p:sldId id="277" r:id="rId6"/>
    <p:sldId id="278" r:id="rId7"/>
    <p:sldId id="279" r:id="rId8"/>
    <p:sldId id="280" r:id="rId9"/>
    <p:sldId id="281" r:id="rId10"/>
    <p:sldId id="285" r:id="rId11"/>
    <p:sldId id="282" r:id="rId12"/>
    <p:sldId id="284" r:id="rId13"/>
    <p:sldId id="283" r:id="rId14"/>
    <p:sldId id="276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ADE54-7772-44DF-AE40-6C22CFA1EA7E}" v="306" dt="2024-09-13T07:34:34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69E58-C996-48A6-B98A-4589ED23E520}" type="datetimeFigureOut">
              <a:rPr lang="nb-NO" smtClean="0"/>
              <a:t>13.09.2024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9CC1-77B4-4E8E-B164-9137B5E756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670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ukemerrett.com/different-merge-types-in-g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https://lukemerrett.com/different-merge-types-in-git/</a:t>
            </a:r>
            <a:r>
              <a:rPr lang="en-US"/>
              <a:t> 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B577C-8EB0-4DD1-A52F-6D9791437D81}" type="slidenum"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14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Forenklet versjon av </a:t>
            </a:r>
            <a:r>
              <a:rPr lang="nb-NO" err="1"/>
              <a:t>git</a:t>
            </a:r>
            <a:r>
              <a:rPr lang="nb-NO"/>
              <a:t> </a:t>
            </a:r>
            <a:r>
              <a:rPr lang="nb-NO" err="1"/>
              <a:t>flow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B577C-8EB0-4DD1-A52F-6D9791437D81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35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66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3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9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register.com/2015/01/06/dev_blunder_shows_github_crawling_with_keyslurping_bot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osyan/version-control-branching-strategies-e68e8d5ef1e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dmosyan/version-control-branching-strategies-e68e8d5ef1e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kemerrett.com/different-merge-types-in-gi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kemerrett.com/different-merge-types-in-gi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kemerrett.com/different-merge-types-in-gi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ukemerrett.com/different-merge-types-in-gi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Versjonskontroll</a:t>
            </a:r>
            <a:br>
              <a:rPr lang="en-US" dirty="0"/>
            </a:br>
            <a:r>
              <a:rPr lang="en-US" dirty="0"/>
              <a:t>- git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756B3-FBB8-AB88-485D-997E8D194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C1A12-7445-590D-1BAA-BA98D556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Eksempel </a:t>
            </a:r>
            <a:r>
              <a:rPr lang="en-US" sz="5400"/>
              <a:t>– </a:t>
            </a:r>
            <a:br>
              <a:rPr lang="en-US" sz="5400"/>
            </a:br>
            <a:r>
              <a:rPr lang="en-US" sz="5400"/>
              <a:t>Branches</a:t>
            </a:r>
            <a:r>
              <a:rPr lang="en-US" sz="5400" dirty="0"/>
              <a:t>, merging </a:t>
            </a:r>
            <a:r>
              <a:rPr lang="en-US" sz="5400" dirty="0" err="1"/>
              <a:t>og</a:t>
            </a:r>
            <a:r>
              <a:rPr lang="en-US" sz="5400" dirty="0"/>
              <a:t>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61815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FAE332-4B56-F79C-D668-5830F8DA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Git</a:t>
            </a:r>
            <a:r>
              <a:rPr lang="nb-NO"/>
              <a:t>-funksjonalitet - .</a:t>
            </a:r>
            <a:r>
              <a:rPr lang="nb-NO" err="1"/>
              <a:t>gitignore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61DA9B-B7FE-A8D7-004D-04411580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023"/>
            <a:ext cx="8238620" cy="46519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b-NO" dirty="0"/>
              <a:t>.</a:t>
            </a:r>
            <a:r>
              <a:rPr lang="nb-NO" dirty="0" err="1"/>
              <a:t>gitignore</a:t>
            </a:r>
            <a:r>
              <a:rPr lang="nb-NO" dirty="0"/>
              <a:t> er en fil som spesifiserer en liste med filer i lokale repos som aldri skal </a:t>
            </a:r>
            <a:r>
              <a:rPr lang="nb-NO" dirty="0" err="1"/>
              <a:t>commites</a:t>
            </a:r>
            <a:r>
              <a:rPr lang="nb-NO" dirty="0"/>
              <a:t> eller pushes</a:t>
            </a:r>
          </a:p>
          <a:p>
            <a:pPr lvl="1">
              <a:buFont typeface="Courier New" charset="2"/>
              <a:buChar char="o"/>
            </a:pPr>
            <a:r>
              <a:rPr lang="nb-NO" dirty="0" err="1"/>
              <a:t>Git</a:t>
            </a:r>
            <a:r>
              <a:rPr lang="nb-NO" dirty="0"/>
              <a:t> ignorerer disse fullstendig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 dirty="0"/>
              <a:t>Nyttig for slikt som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Filer generert fra kode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Temp-filer under kjøring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Personlige IDE konfigurasjoner</a:t>
            </a:r>
          </a:p>
          <a:p>
            <a:pPr lvl="1">
              <a:buFont typeface="Courier New" charset="2"/>
              <a:buChar char="o"/>
            </a:pPr>
            <a:r>
              <a:rPr lang="nb-NO" dirty="0">
                <a:ea typeface="+mn-lt"/>
                <a:cs typeface="+mn-lt"/>
                <a:hlinkClick r:id="rId2"/>
              </a:rPr>
              <a:t>Typiske filer som ignoreres for forskjellige språk</a:t>
            </a:r>
            <a:endParaRPr lang="nb-NO" dirty="0">
              <a:hlinkClick r:id="" action="ppaction://noaction"/>
            </a:endParaRP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 dirty="0"/>
              <a:t>Ekstra viktig for </a:t>
            </a:r>
            <a:r>
              <a:rPr lang="nb-NO" b="1" dirty="0"/>
              <a:t>HEMMELIGHETER</a:t>
            </a:r>
            <a:r>
              <a:rPr lang="nb-NO" dirty="0"/>
              <a:t> (passord, </a:t>
            </a:r>
            <a:br>
              <a:rPr lang="nb-NO" dirty="0"/>
            </a:br>
            <a:r>
              <a:rPr lang="nb-NO" dirty="0"/>
              <a:t>kryptografiske nøkler, osv.)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Egentlig best å håndtere disse utenfor prosjektet</a:t>
            </a:r>
          </a:p>
          <a:p>
            <a:pPr lvl="2">
              <a:buFont typeface="Wingdings" charset="2"/>
              <a:buChar char="§"/>
            </a:pPr>
            <a:r>
              <a:rPr lang="nb-NO" dirty="0"/>
              <a:t>Settes inn fra miljøet rundt applikasjonen</a:t>
            </a:r>
          </a:p>
          <a:p>
            <a:pPr lvl="2">
              <a:buFont typeface="Wingdings" charset="2"/>
              <a:buChar char="§"/>
            </a:pPr>
            <a:r>
              <a:rPr lang="nb-NO" dirty="0"/>
              <a:t>En egen </a:t>
            </a:r>
            <a:r>
              <a:rPr lang="nb-NO" dirty="0" err="1"/>
              <a:t>config</a:t>
            </a:r>
            <a:r>
              <a:rPr lang="nb-NO" dirty="0"/>
              <a:t>-fil som ignoreres</a:t>
            </a:r>
          </a:p>
          <a:p>
            <a:pPr lvl="2">
              <a:buFont typeface="Wingdings" charset="2"/>
              <a:buChar char="§"/>
            </a:pPr>
            <a:r>
              <a:rPr lang="nb-NO" dirty="0"/>
              <a:t>Et eget privat </a:t>
            </a:r>
            <a:r>
              <a:rPr lang="nb-NO" dirty="0" err="1"/>
              <a:t>repo</a:t>
            </a:r>
            <a:r>
              <a:rPr lang="nb-NO" dirty="0"/>
              <a:t> som er reservert for hemmeligheter</a:t>
            </a:r>
          </a:p>
        </p:txBody>
      </p:sp>
      <p:pic>
        <p:nvPicPr>
          <p:cNvPr id="4" name="Bilde 3" descr="Et bilde som inneholder tekst, skjermbilde, Font&#10;&#10;Automatisk generert beskrivelse">
            <a:extLst>
              <a:ext uri="{FF2B5EF4-FFF2-40B4-BE49-F238E27FC236}">
                <a16:creationId xmlns:a16="http://schemas.microsoft.com/office/drawing/2014/main" id="{F51DF201-899B-DBC4-CC6C-F564DB13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61" y="4134606"/>
            <a:ext cx="4323203" cy="1922903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41CF61A-11A7-765B-E552-3BBBD637D395}"/>
              </a:ext>
            </a:extLst>
          </p:cNvPr>
          <p:cNvSpPr txBox="1"/>
          <p:nvPr/>
        </p:nvSpPr>
        <p:spPr>
          <a:xfrm>
            <a:off x="6317425" y="5949787"/>
            <a:ext cx="43232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hlinkClick r:id="rId4"/>
              </a:rPr>
              <a:t>https://www.theregister.com/2015/01/06/dev_blunder_shows_github_crawling_with_keyslurping_bots/</a:t>
            </a:r>
            <a:r>
              <a:rPr lang="en-US" sz="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43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D4A4-1F98-0A74-61F8-99F5D189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566A-9B41-4846-DF46-00E46B9E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/>
              <a:t>En fork er en komplett, men selvstendig versjon av et eksisterende prosjekt</a:t>
            </a:r>
          </a:p>
          <a:p>
            <a:pPr lvl="1"/>
            <a:r>
              <a:rPr lang="nb-NO"/>
              <a:t>I praksis at vi kopierer et eksisterende </a:t>
            </a:r>
            <a:r>
              <a:rPr lang="nb-NO" err="1"/>
              <a:t>public</a:t>
            </a:r>
            <a:r>
              <a:rPr lang="nb-NO"/>
              <a:t> prosjekt til vårt eget </a:t>
            </a:r>
            <a:r>
              <a:rPr lang="nb-NO" err="1"/>
              <a:t>repo</a:t>
            </a:r>
            <a:endParaRPr lang="nb-NO"/>
          </a:p>
          <a:p>
            <a:pPr lvl="1"/>
            <a:r>
              <a:rPr lang="nb-NO"/>
              <a:t>«Forken» beholder fullstendig historikk</a:t>
            </a:r>
          </a:p>
          <a:p>
            <a:pPr lvl="1"/>
            <a:endParaRPr lang="nb-NO"/>
          </a:p>
          <a:p>
            <a:r>
              <a:rPr lang="nb-NO"/>
              <a:t>Vanlig for at utviklere som ikke har direkte tilgang skal kunne jobbe på prosjektet (privat eller komme med forslag)</a:t>
            </a:r>
          </a:p>
          <a:p>
            <a:endParaRPr lang="nb-NO"/>
          </a:p>
          <a:p>
            <a:r>
              <a:rPr lang="nb-NO"/>
              <a:t>Skjer også ofte med </a:t>
            </a:r>
            <a:r>
              <a:rPr lang="nb-NO" err="1"/>
              <a:t>open</a:t>
            </a:r>
            <a:r>
              <a:rPr lang="nb-NO"/>
              <a:t> </a:t>
            </a:r>
            <a:r>
              <a:rPr lang="nb-NO" err="1"/>
              <a:t>source</a:t>
            </a:r>
            <a:r>
              <a:rPr lang="nb-NO"/>
              <a:t>-prosjekter </a:t>
            </a:r>
          </a:p>
          <a:p>
            <a:pPr lvl="1"/>
            <a:r>
              <a:rPr lang="nb-NO"/>
              <a:t>Uenigheter: Noen utviklere forker og forsetter i en annen retning</a:t>
            </a:r>
          </a:p>
          <a:p>
            <a:pPr lvl="2"/>
            <a:r>
              <a:rPr lang="nb-NO"/>
              <a:t>F.eks. MySQL </a:t>
            </a:r>
            <a:r>
              <a:rPr lang="nb-NO">
                <a:sym typeface="Wingdings" panose="05000000000000000000" pitchFamily="2" charset="2"/>
              </a:rPr>
              <a:t> </a:t>
            </a:r>
            <a:r>
              <a:rPr lang="nb-NO" err="1">
                <a:sym typeface="Wingdings" panose="05000000000000000000" pitchFamily="2" charset="2"/>
              </a:rPr>
              <a:t>MariaDB</a:t>
            </a:r>
            <a:r>
              <a:rPr lang="nb-NO">
                <a:sym typeface="Wingdings" panose="05000000000000000000" pitchFamily="2" charset="2"/>
              </a:rPr>
              <a:t> og </a:t>
            </a:r>
            <a:r>
              <a:rPr lang="nb-NO" err="1">
                <a:sym typeface="Wingdings" panose="05000000000000000000" pitchFamily="2" charset="2"/>
              </a:rPr>
              <a:t>Percona</a:t>
            </a:r>
            <a:endParaRPr lang="nb-NO">
              <a:sym typeface="Wingdings" panose="05000000000000000000" pitchFamily="2" charset="2"/>
            </a:endParaRPr>
          </a:p>
          <a:p>
            <a:pPr lvl="1"/>
            <a:r>
              <a:rPr lang="nb-NO">
                <a:sym typeface="Wingdings" panose="05000000000000000000" pitchFamily="2" charset="2"/>
              </a:rPr>
              <a:t>Andre bruker </a:t>
            </a:r>
            <a:r>
              <a:rPr lang="nb-NO" err="1">
                <a:sym typeface="Wingdings" panose="05000000000000000000" pitchFamily="2" charset="2"/>
              </a:rPr>
              <a:t>open</a:t>
            </a:r>
            <a:r>
              <a:rPr lang="nb-NO">
                <a:sym typeface="Wingdings" panose="05000000000000000000" pitchFamily="2" charset="2"/>
              </a:rPr>
              <a:t> </a:t>
            </a:r>
            <a:r>
              <a:rPr lang="nb-NO" err="1">
                <a:sym typeface="Wingdings" panose="05000000000000000000" pitchFamily="2" charset="2"/>
              </a:rPr>
              <a:t>source</a:t>
            </a:r>
            <a:r>
              <a:rPr lang="nb-NO">
                <a:sym typeface="Wingdings" panose="05000000000000000000" pitchFamily="2" charset="2"/>
              </a:rPr>
              <a:t>-prosjektet som et fundament for et eget prosjekt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521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9D3E19-B9EE-E38C-76E9-E45EE81B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Git</a:t>
            </a:r>
            <a:r>
              <a:rPr lang="nb-NO"/>
              <a:t>-funksjonalitet – Pull </a:t>
            </a:r>
            <a:r>
              <a:rPr lang="nb-NO" err="1"/>
              <a:t>requests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E5B5FE-847E-B996-EC74-B384AB7D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/>
              <a:t>En pull </a:t>
            </a:r>
            <a:r>
              <a:rPr lang="nb-NO" err="1"/>
              <a:t>request</a:t>
            </a:r>
            <a:r>
              <a:rPr lang="nb-NO"/>
              <a:t> er et forslag til endringer </a:t>
            </a:r>
          </a:p>
          <a:p>
            <a:pPr lvl="1"/>
            <a:r>
              <a:rPr lang="nb-NO"/>
              <a:t>Endringene blir gjort på en egen lokal </a:t>
            </a:r>
            <a:r>
              <a:rPr lang="nb-NO" err="1"/>
              <a:t>branch</a:t>
            </a:r>
            <a:r>
              <a:rPr lang="nb-NO"/>
              <a:t> (i prosjektet eller i en fork)</a:t>
            </a:r>
          </a:p>
          <a:p>
            <a:pPr lvl="1"/>
            <a:r>
              <a:rPr lang="nb-NO"/>
              <a:t>Endringene forsøkes å </a:t>
            </a:r>
            <a:r>
              <a:rPr lang="nb-NO" err="1"/>
              <a:t>pulles</a:t>
            </a:r>
            <a:r>
              <a:rPr lang="nb-NO"/>
              <a:t> (</a:t>
            </a:r>
            <a:r>
              <a:rPr lang="nb-NO" err="1"/>
              <a:t>merges</a:t>
            </a:r>
            <a:r>
              <a:rPr lang="nb-NO"/>
              <a:t>) inn i «</a:t>
            </a:r>
            <a:r>
              <a:rPr lang="nb-NO" err="1"/>
              <a:t>hovedbranchen</a:t>
            </a:r>
            <a:r>
              <a:rPr lang="nb-NO"/>
              <a:t>» men må godkjennes av prosjekteier(e)</a:t>
            </a:r>
          </a:p>
          <a:p>
            <a:pPr lvl="2"/>
            <a:r>
              <a:rPr lang="nb-NO"/>
              <a:t>Altså begrepet «pull </a:t>
            </a:r>
            <a:r>
              <a:rPr lang="nb-NO" err="1"/>
              <a:t>request</a:t>
            </a:r>
            <a:r>
              <a:rPr lang="nb-NO"/>
              <a:t>»</a:t>
            </a:r>
          </a:p>
          <a:p>
            <a:endParaRPr lang="nb-NO"/>
          </a:p>
          <a:p>
            <a:r>
              <a:rPr lang="nb-NO"/>
              <a:t>Fungerer som en måte å starte diskusjoner rundt endringene</a:t>
            </a:r>
          </a:p>
          <a:p>
            <a:pPr lvl="1"/>
            <a:r>
              <a:rPr lang="nb-NO"/>
              <a:t>Er de fornuftige?</a:t>
            </a:r>
          </a:p>
          <a:p>
            <a:pPr lvl="1"/>
            <a:endParaRPr lang="nb-NO"/>
          </a:p>
          <a:p>
            <a:r>
              <a:rPr lang="nb-NO"/>
              <a:t>Dette er hvordan </a:t>
            </a:r>
            <a:r>
              <a:rPr lang="nb-NO" err="1"/>
              <a:t>open</a:t>
            </a:r>
            <a:r>
              <a:rPr lang="nb-NO"/>
              <a:t> </a:t>
            </a:r>
            <a:r>
              <a:rPr lang="nb-NO" err="1"/>
              <a:t>source</a:t>
            </a:r>
            <a:r>
              <a:rPr lang="nb-NO"/>
              <a:t>-prosjekter blir utviklet</a:t>
            </a:r>
          </a:p>
          <a:p>
            <a:pPr lvl="1"/>
            <a:r>
              <a:rPr lang="nb-NO"/>
              <a:t>Alle kan bidra, men endringer må godkjennes</a:t>
            </a:r>
          </a:p>
          <a:p>
            <a:r>
              <a:rPr lang="nb-NO"/>
              <a:t>Kan også være nyttig i interne prosjekter</a:t>
            </a:r>
          </a:p>
        </p:txBody>
      </p:sp>
    </p:spTree>
    <p:extLst>
      <p:ext uri="{BB962C8B-B14F-4D97-AF65-F5344CB8AC3E}">
        <p14:creationId xmlns:p14="http://schemas.microsoft.com/office/powerpoint/2010/main" val="206787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57D704-E1E0-D721-9D31-FCFE059E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Anbefalt arbeidsflyt (Team)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7E7DF0-B158-5E3A-BCBA-FBF109D0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99115"/>
            <a:ext cx="4351586" cy="476397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nb-NO"/>
              <a:t>Del opp i </a:t>
            </a:r>
            <a:r>
              <a:rPr lang="nb-NO" err="1"/>
              <a:t>branches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 err="1"/>
              <a:t>main</a:t>
            </a:r>
            <a:endParaRPr lang="nb-NO"/>
          </a:p>
          <a:p>
            <a:pPr lvl="2">
              <a:buFont typeface="Wingdings" charset="2"/>
              <a:buChar char="§"/>
            </a:pPr>
            <a:r>
              <a:rPr lang="nb-NO"/>
              <a:t>Oppdateres hver sprint / innlevering</a:t>
            </a:r>
          </a:p>
          <a:p>
            <a:pPr lvl="1">
              <a:buFont typeface="Courier New" charset="2"/>
              <a:buChar char="o"/>
            </a:pPr>
            <a:r>
              <a:rPr lang="nb-NO" err="1"/>
              <a:t>develop</a:t>
            </a:r>
            <a:r>
              <a:rPr lang="nb-NO"/>
              <a:t> </a:t>
            </a:r>
          </a:p>
          <a:p>
            <a:pPr lvl="2">
              <a:buFont typeface="Wingdings" charset="2"/>
              <a:buChar char="§"/>
            </a:pPr>
            <a:r>
              <a:rPr lang="nb-NO"/>
              <a:t>Inneholder alle nyeste </a:t>
            </a:r>
            <a:r>
              <a:rPr lang="nb-NO" err="1"/>
              <a:t>features</a:t>
            </a:r>
            <a:r>
              <a:rPr lang="nb-NO"/>
              <a:t> </a:t>
            </a:r>
          </a:p>
          <a:p>
            <a:pPr lvl="2">
              <a:buFont typeface="Wingdings" charset="2"/>
              <a:buChar char="§"/>
            </a:pPr>
            <a:r>
              <a:rPr lang="nb-NO" err="1"/>
              <a:t>Merges</a:t>
            </a:r>
            <a:r>
              <a:rPr lang="nb-NO"/>
              <a:t> til </a:t>
            </a:r>
            <a:r>
              <a:rPr lang="nb-NO" err="1"/>
              <a:t>main</a:t>
            </a:r>
            <a:r>
              <a:rPr lang="nb-NO"/>
              <a:t> mot slutten av hver sprint</a:t>
            </a:r>
          </a:p>
          <a:p>
            <a:pPr lvl="1">
              <a:buFont typeface="Courier New" charset="2"/>
              <a:buChar char="o"/>
            </a:pPr>
            <a:r>
              <a:rPr lang="nb-NO" err="1"/>
              <a:t>feature</a:t>
            </a:r>
            <a:r>
              <a:rPr lang="nb-NO"/>
              <a:t> </a:t>
            </a:r>
          </a:p>
          <a:p>
            <a:pPr lvl="2">
              <a:buFont typeface="Wingdings" charset="2"/>
              <a:buChar char="§"/>
            </a:pPr>
            <a:r>
              <a:rPr lang="nb-NO"/>
              <a:t>Lag en unik </a:t>
            </a:r>
            <a:r>
              <a:rPr lang="nb-NO" err="1"/>
              <a:t>branch</a:t>
            </a:r>
            <a:r>
              <a:rPr lang="nb-NO"/>
              <a:t> for hver </a:t>
            </a:r>
            <a:r>
              <a:rPr lang="nb-NO" err="1"/>
              <a:t>feature</a:t>
            </a:r>
            <a:r>
              <a:rPr lang="nb-NO"/>
              <a:t> (Brukes av én person)</a:t>
            </a:r>
          </a:p>
          <a:p>
            <a:pPr lvl="2">
              <a:buFont typeface="Wingdings" charset="2"/>
              <a:buChar char="§"/>
            </a:pPr>
            <a:r>
              <a:rPr lang="nb-NO"/>
              <a:t>Brukes til </a:t>
            </a:r>
            <a:r>
              <a:rPr lang="nb-NO" err="1"/>
              <a:t>commits</a:t>
            </a:r>
            <a:r>
              <a:rPr lang="nb-NO"/>
              <a:t> mot en spesifikk </a:t>
            </a:r>
            <a:r>
              <a:rPr lang="nb-NO" err="1"/>
              <a:t>feature</a:t>
            </a:r>
            <a:endParaRPr lang="nb-NO"/>
          </a:p>
          <a:p>
            <a:pPr lvl="2">
              <a:buFont typeface="Wingdings" charset="2"/>
              <a:buChar char="§"/>
            </a:pPr>
            <a:endParaRPr lang="nb-NO"/>
          </a:p>
          <a:p>
            <a:r>
              <a:rPr lang="nb-NO"/>
              <a:t>Hver sprint</a:t>
            </a:r>
          </a:p>
          <a:p>
            <a:pPr lvl="1">
              <a:buFont typeface="Courier New" charset="2"/>
              <a:buChar char="o"/>
            </a:pPr>
            <a:r>
              <a:rPr lang="nb-NO"/>
              <a:t>Oppdater </a:t>
            </a:r>
            <a:r>
              <a:rPr lang="nb-NO" err="1"/>
              <a:t>backlog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 err="1"/>
              <a:t>Uviklere</a:t>
            </a:r>
            <a:r>
              <a:rPr lang="nb-NO"/>
              <a:t> velger / fordeler </a:t>
            </a:r>
            <a:r>
              <a:rPr lang="nb-NO" err="1"/>
              <a:t>features</a:t>
            </a:r>
            <a:r>
              <a:rPr lang="nb-NO"/>
              <a:t> og lager sine </a:t>
            </a:r>
            <a:r>
              <a:rPr lang="nb-NO" err="1"/>
              <a:t>egene</a:t>
            </a:r>
            <a:r>
              <a:rPr lang="nb-NO"/>
              <a:t> </a:t>
            </a:r>
            <a:r>
              <a:rPr lang="nb-NO" err="1"/>
              <a:t>branches</a:t>
            </a:r>
            <a:r>
              <a:rPr lang="nb-NO"/>
              <a:t> fra </a:t>
            </a:r>
            <a:r>
              <a:rPr lang="nb-NO" err="1"/>
              <a:t>develop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 err="1"/>
              <a:t>Merge</a:t>
            </a:r>
            <a:r>
              <a:rPr lang="nb-NO"/>
              <a:t> </a:t>
            </a:r>
            <a:r>
              <a:rPr lang="nb-NO" err="1"/>
              <a:t>feature-branches</a:t>
            </a:r>
            <a:r>
              <a:rPr lang="nb-NO"/>
              <a:t> inn i </a:t>
            </a:r>
            <a:r>
              <a:rPr lang="nb-NO" err="1"/>
              <a:t>develop</a:t>
            </a:r>
            <a:r>
              <a:rPr lang="nb-NO"/>
              <a:t> når de er ferdige og slett dem</a:t>
            </a:r>
          </a:p>
          <a:p>
            <a:pPr lvl="1">
              <a:buFont typeface="Courier New" charset="2"/>
              <a:buChar char="o"/>
            </a:pPr>
            <a:r>
              <a:rPr lang="nb-NO"/>
              <a:t>Når sprint nærmer seg slutten </a:t>
            </a:r>
            <a:r>
              <a:rPr lang="nb-NO" err="1"/>
              <a:t>merge</a:t>
            </a:r>
            <a:r>
              <a:rPr lang="nb-NO"/>
              <a:t> </a:t>
            </a:r>
            <a:r>
              <a:rPr lang="nb-NO" err="1"/>
              <a:t>develop</a:t>
            </a:r>
            <a:r>
              <a:rPr lang="nb-NO"/>
              <a:t> inn i </a:t>
            </a:r>
            <a:r>
              <a:rPr lang="nb-NO" err="1"/>
              <a:t>main</a:t>
            </a:r>
            <a:r>
              <a:rPr lang="nb-NO"/>
              <a:t> (men ikke slett den)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pPr marL="457200" lvl="1" indent="0">
              <a:buNone/>
            </a:pPr>
            <a:endParaRPr lang="nb-NO"/>
          </a:p>
          <a:p>
            <a:pPr lvl="1">
              <a:buFont typeface="Courier New" charset="2"/>
              <a:buChar char="o"/>
            </a:pPr>
            <a:endParaRPr lang="nb-NO"/>
          </a:p>
          <a:p>
            <a:pPr lvl="1">
              <a:buFont typeface="Courier New" charset="2"/>
              <a:buChar char="o"/>
            </a:pPr>
            <a:endParaRPr lang="nb-NO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CCEB72-A5A4-EB03-AC12-5A022C2D34AD}"/>
              </a:ext>
            </a:extLst>
          </p:cNvPr>
          <p:cNvCxnSpPr>
            <a:cxnSpLocks/>
          </p:cNvCxnSpPr>
          <p:nvPr/>
        </p:nvCxnSpPr>
        <p:spPr>
          <a:xfrm>
            <a:off x="5107417" y="2496862"/>
            <a:ext cx="4599991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719EF3-82E2-0D3A-FEDB-AFFBF871C5EA}"/>
              </a:ext>
            </a:extLst>
          </p:cNvPr>
          <p:cNvSpPr txBox="1"/>
          <p:nvPr/>
        </p:nvSpPr>
        <p:spPr>
          <a:xfrm>
            <a:off x="9006302" y="2083641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/>
              <a:t>Sprint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82B08-B085-7AB4-799B-11BC3DE9D05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32674" y="2337557"/>
            <a:ext cx="0" cy="22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92ABA-FEC4-F203-0530-08DC79EBC356}"/>
              </a:ext>
            </a:extLst>
          </p:cNvPr>
          <p:cNvCxnSpPr>
            <a:cxnSpLocks/>
          </p:cNvCxnSpPr>
          <p:nvPr/>
        </p:nvCxnSpPr>
        <p:spPr>
          <a:xfrm flipV="1">
            <a:off x="5611565" y="3168039"/>
            <a:ext cx="4106138" cy="9951"/>
          </a:xfrm>
          <a:prstGeom prst="straightConnector1">
            <a:avLst/>
          </a:prstGeom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90FCDD6-72DC-B25D-F429-02CF6D3E869D}"/>
              </a:ext>
            </a:extLst>
          </p:cNvPr>
          <p:cNvSpPr/>
          <p:nvPr/>
        </p:nvSpPr>
        <p:spPr>
          <a:xfrm>
            <a:off x="8937613" y="2486911"/>
            <a:ext cx="405353" cy="678871"/>
          </a:xfrm>
          <a:custGeom>
            <a:avLst/>
            <a:gdLst>
              <a:gd name="connsiteX0" fmla="*/ 405353 w 405353"/>
              <a:gd name="connsiteY0" fmla="*/ 141 h 678871"/>
              <a:gd name="connsiteX1" fmla="*/ 254524 w 405353"/>
              <a:gd name="connsiteY1" fmla="*/ 94409 h 678871"/>
              <a:gd name="connsiteX2" fmla="*/ 226243 w 405353"/>
              <a:gd name="connsiteY2" fmla="*/ 575176 h 678871"/>
              <a:gd name="connsiteX3" fmla="*/ 0 w 405353"/>
              <a:gd name="connsiteY3" fmla="*/ 678871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53" h="678871">
                <a:moveTo>
                  <a:pt x="405353" y="141"/>
                </a:moveTo>
                <a:cubicBezTo>
                  <a:pt x="344864" y="-645"/>
                  <a:pt x="284376" y="-1430"/>
                  <a:pt x="254524" y="94409"/>
                </a:cubicBezTo>
                <a:cubicBezTo>
                  <a:pt x="224672" y="190248"/>
                  <a:pt x="268664" y="477766"/>
                  <a:pt x="226243" y="575176"/>
                </a:cubicBezTo>
                <a:cubicBezTo>
                  <a:pt x="183822" y="672586"/>
                  <a:pt x="39278" y="661589"/>
                  <a:pt x="0" y="67887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DF9D7D-F80B-AC8A-14BD-E0D33523F76D}"/>
              </a:ext>
            </a:extLst>
          </p:cNvPr>
          <p:cNvSpPr/>
          <p:nvPr/>
        </p:nvSpPr>
        <p:spPr>
          <a:xfrm flipH="1">
            <a:off x="5222508" y="2499119"/>
            <a:ext cx="405353" cy="678871"/>
          </a:xfrm>
          <a:custGeom>
            <a:avLst/>
            <a:gdLst>
              <a:gd name="connsiteX0" fmla="*/ 405353 w 405353"/>
              <a:gd name="connsiteY0" fmla="*/ 141 h 678871"/>
              <a:gd name="connsiteX1" fmla="*/ 254524 w 405353"/>
              <a:gd name="connsiteY1" fmla="*/ 94409 h 678871"/>
              <a:gd name="connsiteX2" fmla="*/ 226243 w 405353"/>
              <a:gd name="connsiteY2" fmla="*/ 575176 h 678871"/>
              <a:gd name="connsiteX3" fmla="*/ 0 w 405353"/>
              <a:gd name="connsiteY3" fmla="*/ 678871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53" h="678871">
                <a:moveTo>
                  <a:pt x="405353" y="141"/>
                </a:moveTo>
                <a:cubicBezTo>
                  <a:pt x="344864" y="-645"/>
                  <a:pt x="284376" y="-1430"/>
                  <a:pt x="254524" y="94409"/>
                </a:cubicBezTo>
                <a:cubicBezTo>
                  <a:pt x="224672" y="190248"/>
                  <a:pt x="268664" y="477766"/>
                  <a:pt x="226243" y="575176"/>
                </a:cubicBezTo>
                <a:cubicBezTo>
                  <a:pt x="183822" y="672586"/>
                  <a:pt x="39278" y="661589"/>
                  <a:pt x="0" y="67887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BA511-F32B-C104-4F1E-C9841BB656B3}"/>
              </a:ext>
            </a:extLst>
          </p:cNvPr>
          <p:cNvSpPr txBox="1"/>
          <p:nvPr/>
        </p:nvSpPr>
        <p:spPr>
          <a:xfrm>
            <a:off x="6822177" y="2488865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err="1"/>
              <a:t>main</a:t>
            </a:r>
            <a:r>
              <a:rPr lang="nb-NO" sz="1100"/>
              <a:t> </a:t>
            </a:r>
            <a:r>
              <a:rPr lang="nb-NO" sz="1100" err="1"/>
              <a:t>branch</a:t>
            </a:r>
            <a:endParaRPr lang="nb-NO" sz="11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3A0F0D-0024-1828-C7CC-C0A0773B03E9}"/>
              </a:ext>
            </a:extLst>
          </p:cNvPr>
          <p:cNvSpPr txBox="1"/>
          <p:nvPr/>
        </p:nvSpPr>
        <p:spPr>
          <a:xfrm>
            <a:off x="6727599" y="317301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err="1"/>
              <a:t>develop</a:t>
            </a:r>
            <a:r>
              <a:rPr lang="nb-NO" sz="1100"/>
              <a:t> </a:t>
            </a:r>
            <a:r>
              <a:rPr lang="nb-NO" sz="1100" err="1"/>
              <a:t>branch</a:t>
            </a:r>
            <a:endParaRPr lang="nb-NO" sz="11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E8207F1-516B-1007-5DE3-5FD9F2EBC34E}"/>
              </a:ext>
            </a:extLst>
          </p:cNvPr>
          <p:cNvSpPr/>
          <p:nvPr/>
        </p:nvSpPr>
        <p:spPr>
          <a:xfrm flipH="1">
            <a:off x="5724524" y="3180247"/>
            <a:ext cx="405353" cy="678871"/>
          </a:xfrm>
          <a:custGeom>
            <a:avLst/>
            <a:gdLst>
              <a:gd name="connsiteX0" fmla="*/ 405353 w 405353"/>
              <a:gd name="connsiteY0" fmla="*/ 141 h 678871"/>
              <a:gd name="connsiteX1" fmla="*/ 254524 w 405353"/>
              <a:gd name="connsiteY1" fmla="*/ 94409 h 678871"/>
              <a:gd name="connsiteX2" fmla="*/ 226243 w 405353"/>
              <a:gd name="connsiteY2" fmla="*/ 575176 h 678871"/>
              <a:gd name="connsiteX3" fmla="*/ 0 w 405353"/>
              <a:gd name="connsiteY3" fmla="*/ 678871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53" h="678871">
                <a:moveTo>
                  <a:pt x="405353" y="141"/>
                </a:moveTo>
                <a:cubicBezTo>
                  <a:pt x="344864" y="-645"/>
                  <a:pt x="284376" y="-1430"/>
                  <a:pt x="254524" y="94409"/>
                </a:cubicBezTo>
                <a:cubicBezTo>
                  <a:pt x="224672" y="190248"/>
                  <a:pt x="268664" y="477766"/>
                  <a:pt x="226243" y="575176"/>
                </a:cubicBezTo>
                <a:cubicBezTo>
                  <a:pt x="183822" y="672586"/>
                  <a:pt x="39278" y="661589"/>
                  <a:pt x="0" y="67887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2DB69EE-F943-C92A-C6A1-D6B33E5BDE4C}"/>
              </a:ext>
            </a:extLst>
          </p:cNvPr>
          <p:cNvSpPr/>
          <p:nvPr/>
        </p:nvSpPr>
        <p:spPr>
          <a:xfrm>
            <a:off x="7789108" y="3180247"/>
            <a:ext cx="368999" cy="678871"/>
          </a:xfrm>
          <a:custGeom>
            <a:avLst/>
            <a:gdLst>
              <a:gd name="connsiteX0" fmla="*/ 405353 w 405353"/>
              <a:gd name="connsiteY0" fmla="*/ 141 h 678871"/>
              <a:gd name="connsiteX1" fmla="*/ 254524 w 405353"/>
              <a:gd name="connsiteY1" fmla="*/ 94409 h 678871"/>
              <a:gd name="connsiteX2" fmla="*/ 226243 w 405353"/>
              <a:gd name="connsiteY2" fmla="*/ 575176 h 678871"/>
              <a:gd name="connsiteX3" fmla="*/ 0 w 405353"/>
              <a:gd name="connsiteY3" fmla="*/ 678871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53" h="678871">
                <a:moveTo>
                  <a:pt x="405353" y="141"/>
                </a:moveTo>
                <a:cubicBezTo>
                  <a:pt x="344864" y="-645"/>
                  <a:pt x="284376" y="-1430"/>
                  <a:pt x="254524" y="94409"/>
                </a:cubicBezTo>
                <a:cubicBezTo>
                  <a:pt x="224672" y="190248"/>
                  <a:pt x="268664" y="477766"/>
                  <a:pt x="226243" y="575176"/>
                </a:cubicBezTo>
                <a:cubicBezTo>
                  <a:pt x="183822" y="672586"/>
                  <a:pt x="39278" y="661589"/>
                  <a:pt x="0" y="67887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D15883-421F-5C42-2410-286E3D73AE3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129877" y="3859118"/>
            <a:ext cx="165465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491907-6BAA-3B29-60CD-4A81BC86180D}"/>
              </a:ext>
            </a:extLst>
          </p:cNvPr>
          <p:cNvSpPr txBox="1"/>
          <p:nvPr/>
        </p:nvSpPr>
        <p:spPr>
          <a:xfrm>
            <a:off x="6415524" y="383160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err="1"/>
              <a:t>feature</a:t>
            </a:r>
            <a:r>
              <a:rPr lang="nb-NO" sz="1100"/>
              <a:t> </a:t>
            </a:r>
            <a:r>
              <a:rPr lang="nb-NO" sz="1100" err="1"/>
              <a:t>X</a:t>
            </a:r>
            <a:r>
              <a:rPr lang="nb-NO" sz="1100"/>
              <a:t> </a:t>
            </a:r>
            <a:r>
              <a:rPr lang="nb-NO" sz="1100" err="1"/>
              <a:t>branch</a:t>
            </a:r>
            <a:endParaRPr lang="nb-NO" sz="11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D9B1F11-6BD9-50EE-9B5A-D9701D5B8D10}"/>
              </a:ext>
            </a:extLst>
          </p:cNvPr>
          <p:cNvSpPr/>
          <p:nvPr/>
        </p:nvSpPr>
        <p:spPr>
          <a:xfrm flipH="1">
            <a:off x="6105895" y="3180247"/>
            <a:ext cx="405353" cy="1214018"/>
          </a:xfrm>
          <a:custGeom>
            <a:avLst/>
            <a:gdLst>
              <a:gd name="connsiteX0" fmla="*/ 405353 w 405353"/>
              <a:gd name="connsiteY0" fmla="*/ 141 h 678871"/>
              <a:gd name="connsiteX1" fmla="*/ 254524 w 405353"/>
              <a:gd name="connsiteY1" fmla="*/ 94409 h 678871"/>
              <a:gd name="connsiteX2" fmla="*/ 226243 w 405353"/>
              <a:gd name="connsiteY2" fmla="*/ 575176 h 678871"/>
              <a:gd name="connsiteX3" fmla="*/ 0 w 405353"/>
              <a:gd name="connsiteY3" fmla="*/ 678871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53" h="678871">
                <a:moveTo>
                  <a:pt x="405353" y="141"/>
                </a:moveTo>
                <a:cubicBezTo>
                  <a:pt x="344864" y="-645"/>
                  <a:pt x="284376" y="-1430"/>
                  <a:pt x="254524" y="94409"/>
                </a:cubicBezTo>
                <a:cubicBezTo>
                  <a:pt x="224672" y="190248"/>
                  <a:pt x="268664" y="477766"/>
                  <a:pt x="226243" y="575176"/>
                </a:cubicBezTo>
                <a:cubicBezTo>
                  <a:pt x="183822" y="672586"/>
                  <a:pt x="39278" y="661589"/>
                  <a:pt x="0" y="67887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9152C6D-2C9F-BC80-B239-830951482835}"/>
              </a:ext>
            </a:extLst>
          </p:cNvPr>
          <p:cNvSpPr/>
          <p:nvPr/>
        </p:nvSpPr>
        <p:spPr>
          <a:xfrm>
            <a:off x="8416768" y="3169095"/>
            <a:ext cx="423828" cy="1214018"/>
          </a:xfrm>
          <a:custGeom>
            <a:avLst/>
            <a:gdLst>
              <a:gd name="connsiteX0" fmla="*/ 405353 w 405353"/>
              <a:gd name="connsiteY0" fmla="*/ 141 h 678871"/>
              <a:gd name="connsiteX1" fmla="*/ 254524 w 405353"/>
              <a:gd name="connsiteY1" fmla="*/ 94409 h 678871"/>
              <a:gd name="connsiteX2" fmla="*/ 226243 w 405353"/>
              <a:gd name="connsiteY2" fmla="*/ 575176 h 678871"/>
              <a:gd name="connsiteX3" fmla="*/ 0 w 405353"/>
              <a:gd name="connsiteY3" fmla="*/ 678871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53" h="678871">
                <a:moveTo>
                  <a:pt x="405353" y="141"/>
                </a:moveTo>
                <a:cubicBezTo>
                  <a:pt x="344864" y="-645"/>
                  <a:pt x="284376" y="-1430"/>
                  <a:pt x="254524" y="94409"/>
                </a:cubicBezTo>
                <a:cubicBezTo>
                  <a:pt x="224672" y="190248"/>
                  <a:pt x="268664" y="477766"/>
                  <a:pt x="226243" y="575176"/>
                </a:cubicBezTo>
                <a:cubicBezTo>
                  <a:pt x="183822" y="672586"/>
                  <a:pt x="39278" y="661589"/>
                  <a:pt x="0" y="67887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72D915-E88B-BA4E-AB56-08BD7310C6D8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flipV="1">
            <a:off x="6511248" y="4383113"/>
            <a:ext cx="1905520" cy="11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D779FD-5DF1-BA5D-1151-9451A1655BBE}"/>
              </a:ext>
            </a:extLst>
          </p:cNvPr>
          <p:cNvSpPr txBox="1"/>
          <p:nvPr/>
        </p:nvSpPr>
        <p:spPr>
          <a:xfrm>
            <a:off x="6849986" y="4365926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err="1"/>
              <a:t>feature</a:t>
            </a:r>
            <a:r>
              <a:rPr lang="nb-NO" sz="1100"/>
              <a:t> Y </a:t>
            </a:r>
            <a:r>
              <a:rPr lang="nb-NO" sz="1100" err="1"/>
              <a:t>branch</a:t>
            </a:r>
            <a:endParaRPr lang="nb-NO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B44ED2-675B-677F-EF60-8BDAFF2B1223}"/>
              </a:ext>
            </a:extLst>
          </p:cNvPr>
          <p:cNvSpPr txBox="1"/>
          <p:nvPr/>
        </p:nvSpPr>
        <p:spPr>
          <a:xfrm>
            <a:off x="7778200" y="2704060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err="1"/>
              <a:t>feature</a:t>
            </a:r>
            <a:r>
              <a:rPr lang="nb-NO" sz="1050"/>
              <a:t> </a:t>
            </a:r>
            <a:r>
              <a:rPr lang="nb-NO" sz="1050" err="1"/>
              <a:t>X</a:t>
            </a:r>
            <a:endParaRPr lang="nb-NO" sz="105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A07D21-7AB8-F4A4-5217-E9740EE42E30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8151860" y="2957976"/>
            <a:ext cx="6247" cy="2224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06C8EB4-ED83-1AA0-9816-0A33E305C13B}"/>
              </a:ext>
            </a:extLst>
          </p:cNvPr>
          <p:cNvSpPr txBox="1"/>
          <p:nvPr/>
        </p:nvSpPr>
        <p:spPr>
          <a:xfrm>
            <a:off x="8466134" y="2704061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err="1"/>
              <a:t>feature</a:t>
            </a:r>
            <a:r>
              <a:rPr lang="nb-NO" sz="1050"/>
              <a:t> 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EBB33F-4D88-552C-CC09-0B9AEA7D70D2}"/>
              </a:ext>
            </a:extLst>
          </p:cNvPr>
          <p:cNvCxnSpPr>
            <a:cxnSpLocks/>
            <a:stCxn id="42" idx="2"/>
            <a:endCxn id="34" idx="0"/>
          </p:cNvCxnSpPr>
          <p:nvPr/>
        </p:nvCxnSpPr>
        <p:spPr>
          <a:xfrm>
            <a:off x="8840596" y="2957977"/>
            <a:ext cx="0" cy="21137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2" grpId="0"/>
      <p:bldP spid="33" grpId="0" animBg="1"/>
      <p:bldP spid="34" grpId="0" animBg="1"/>
      <p:bldP spid="37" grpId="0"/>
      <p:bldP spid="4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FF0952-B85E-05A2-646C-9B50B9C4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/>
              <a:t>Anbefalt Arbeidsflyt (Hver enkelt utvikler)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30DA58-D2E8-4C87-15E6-59EDA3F4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915"/>
            <a:ext cx="8596668" cy="43214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dirty="0"/>
              <a:t>Velg en </a:t>
            </a:r>
            <a:r>
              <a:rPr lang="nb-NO" dirty="0" err="1"/>
              <a:t>feature</a:t>
            </a:r>
            <a:r>
              <a:rPr lang="nb-NO" dirty="0"/>
              <a:t>/oppgave fra </a:t>
            </a:r>
            <a:r>
              <a:rPr lang="nb-NO" dirty="0" err="1"/>
              <a:t>backlog</a:t>
            </a:r>
            <a:r>
              <a:rPr lang="nb-NO" dirty="0"/>
              <a:t>-en</a:t>
            </a:r>
          </a:p>
          <a:p>
            <a:r>
              <a:rPr lang="nb-NO" dirty="0"/>
              <a:t>Lag en ny </a:t>
            </a:r>
            <a:r>
              <a:rPr lang="nb-NO" dirty="0" err="1"/>
              <a:t>branch</a:t>
            </a:r>
            <a:r>
              <a:rPr lang="nb-NO" dirty="0"/>
              <a:t> og oppkall den etter feature-en</a:t>
            </a:r>
          </a:p>
          <a:p>
            <a:r>
              <a:rPr lang="nb-NO" dirty="0"/>
              <a:t>Jobb på </a:t>
            </a:r>
            <a:r>
              <a:rPr lang="nb-NO" dirty="0" err="1"/>
              <a:t>feature-branchen</a:t>
            </a:r>
            <a:endParaRPr lang="nb-NO" dirty="0"/>
          </a:p>
          <a:p>
            <a:pPr lvl="1">
              <a:buFont typeface="Courier New" charset="2"/>
              <a:buChar char="o"/>
            </a:pPr>
            <a:r>
              <a:rPr lang="nb-NO" dirty="0" err="1"/>
              <a:t>Commit</a:t>
            </a:r>
            <a:r>
              <a:rPr lang="nb-NO" dirty="0"/>
              <a:t> ofte – Kan være en ide å navngi etter featuren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Hvis </a:t>
            </a:r>
            <a:r>
              <a:rPr lang="nb-NO" dirty="0" err="1"/>
              <a:t>develop</a:t>
            </a:r>
            <a:r>
              <a:rPr lang="nb-NO" dirty="0"/>
              <a:t> oppdaterer seg betydelig i mellomtiden – MERGE </a:t>
            </a:r>
            <a:r>
              <a:rPr lang="nb-NO" dirty="0" err="1"/>
              <a:t>develop</a:t>
            </a:r>
            <a:r>
              <a:rPr lang="nb-NO" dirty="0"/>
              <a:t> inn i </a:t>
            </a:r>
            <a:r>
              <a:rPr lang="nb-NO" dirty="0" err="1"/>
              <a:t>feature-branchen</a:t>
            </a:r>
            <a:r>
              <a:rPr lang="nb-NO" dirty="0"/>
              <a:t> (IKKE </a:t>
            </a:r>
            <a:r>
              <a:rPr lang="nb-NO" dirty="0" err="1"/>
              <a:t>rebase</a:t>
            </a:r>
            <a:r>
              <a:rPr lang="nb-NO" dirty="0"/>
              <a:t>!)</a:t>
            </a:r>
          </a:p>
          <a:p>
            <a:pPr lvl="2">
              <a:buFont typeface="Wingdings" charset="2"/>
              <a:buChar char="§"/>
            </a:pPr>
            <a:r>
              <a:rPr lang="nb-NO" dirty="0"/>
              <a:t>Ideen: Løse </a:t>
            </a:r>
            <a:r>
              <a:rPr lang="nb-NO" dirty="0" err="1"/>
              <a:t>merge</a:t>
            </a:r>
            <a:r>
              <a:rPr lang="nb-NO" dirty="0"/>
              <a:t> konflikter ofte for unngå store senere</a:t>
            </a:r>
          </a:p>
          <a:p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feature-brachen</a:t>
            </a:r>
            <a:r>
              <a:rPr lang="nb-NO" dirty="0"/>
              <a:t> inn i </a:t>
            </a:r>
            <a:r>
              <a:rPr lang="nb-NO" dirty="0" err="1"/>
              <a:t>develop</a:t>
            </a:r>
            <a:r>
              <a:rPr lang="nb-NO" dirty="0"/>
              <a:t> når featuren er ferdig (Evt. pull </a:t>
            </a:r>
            <a:r>
              <a:rPr lang="nb-NO" dirty="0" err="1"/>
              <a:t>request</a:t>
            </a:r>
            <a:r>
              <a:rPr lang="nb-NO" dirty="0"/>
              <a:t>)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Løs eventuelle </a:t>
            </a:r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conflicts</a:t>
            </a:r>
            <a:r>
              <a:rPr lang="nb-NO" dirty="0"/>
              <a:t> </a:t>
            </a:r>
          </a:p>
          <a:p>
            <a:pPr lvl="2">
              <a:buFont typeface="Wingdings" charset="2"/>
              <a:buChar char="§"/>
            </a:pPr>
            <a:r>
              <a:rPr lang="nb-NO" dirty="0"/>
              <a:t>Husk at du skal BYGGE på </a:t>
            </a:r>
            <a:r>
              <a:rPr lang="nb-NO" dirty="0" err="1"/>
              <a:t>develop</a:t>
            </a:r>
            <a:r>
              <a:rPr lang="nb-NO" dirty="0"/>
              <a:t>. Altså oftest naturlig at du justerer ditt eget arbeid</a:t>
            </a:r>
          </a:p>
          <a:p>
            <a:pPr lvl="2">
              <a:buFont typeface="Wingdings" charset="2"/>
              <a:buChar char="§"/>
            </a:pPr>
            <a:r>
              <a:rPr lang="nb-NO" dirty="0"/>
              <a:t>Ta eventuelt kontakt med utvikleren(e) av det som det krasjer med</a:t>
            </a:r>
          </a:p>
          <a:p>
            <a:r>
              <a:rPr lang="nb-NO" dirty="0"/>
              <a:t>Slett </a:t>
            </a:r>
            <a:r>
              <a:rPr lang="nb-NO" dirty="0" err="1"/>
              <a:t>feature-branchen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61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E6F60B-00D9-A41B-D587-6FA2D30C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Workshop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C8E559-FC78-6CDE-8A48-56C639EF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b-NO" dirty="0"/>
              <a:t>Opprett GitHub-konto (hvis ikke du allerede har en)</a:t>
            </a:r>
          </a:p>
          <a:p>
            <a:r>
              <a:rPr lang="nb-NO" dirty="0"/>
              <a:t>Opprett et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og inviter andre gruppemedlemmer som </a:t>
            </a:r>
            <a:r>
              <a:rPr lang="nb-NO" dirty="0" err="1"/>
              <a:t>collaborators</a:t>
            </a:r>
            <a:endParaRPr lang="nb-NO" dirty="0"/>
          </a:p>
          <a:p>
            <a:r>
              <a:rPr lang="nb-NO" dirty="0"/>
              <a:t>Opprett en </a:t>
            </a:r>
            <a:r>
              <a:rPr lang="nb-NO" dirty="0" err="1"/>
              <a:t>develop-branch</a:t>
            </a:r>
            <a:endParaRPr lang="nb-NO" dirty="0"/>
          </a:p>
          <a:p>
            <a:r>
              <a:rPr lang="nb-NO" dirty="0"/>
              <a:t>Last ned en </a:t>
            </a:r>
            <a:r>
              <a:rPr lang="nb-NO" dirty="0" err="1"/>
              <a:t>Git</a:t>
            </a:r>
            <a:r>
              <a:rPr lang="nb-NO" dirty="0"/>
              <a:t> GUI-applikasjon (for eksempel </a:t>
            </a:r>
            <a:r>
              <a:rPr lang="nb-NO" dirty="0" err="1"/>
              <a:t>GitKraken</a:t>
            </a:r>
            <a:r>
              <a:rPr lang="nb-NO" dirty="0"/>
              <a:t>)</a:t>
            </a:r>
          </a:p>
          <a:p>
            <a:r>
              <a:rPr lang="nb-NO" dirty="0"/>
              <a:t>Lag hver en lokal </a:t>
            </a:r>
            <a:r>
              <a:rPr lang="nb-NO" dirty="0" err="1"/>
              <a:t>branch</a:t>
            </a:r>
            <a:r>
              <a:rPr lang="nb-NO" dirty="0"/>
              <a:t> (fra </a:t>
            </a:r>
            <a:r>
              <a:rPr lang="nb-NO" dirty="0" err="1"/>
              <a:t>develop</a:t>
            </a:r>
            <a:r>
              <a:rPr lang="nb-NO" dirty="0"/>
              <a:t>) gjennom applikasjonen for å teste </a:t>
            </a:r>
          </a:p>
          <a:p>
            <a:pPr lvl="1"/>
            <a:r>
              <a:rPr lang="nb-NO" dirty="0"/>
              <a:t>Velg navn selv</a:t>
            </a:r>
          </a:p>
          <a:p>
            <a:pPr lvl="1"/>
            <a:r>
              <a:rPr lang="nb-NO" dirty="0"/>
              <a:t>Opprett noen filer med vilkårlig innhold</a:t>
            </a:r>
          </a:p>
          <a:p>
            <a:r>
              <a:rPr lang="nb-NO" dirty="0"/>
              <a:t>Push </a:t>
            </a:r>
            <a:r>
              <a:rPr lang="nb-NO" dirty="0" err="1"/>
              <a:t>branchen</a:t>
            </a:r>
            <a:r>
              <a:rPr lang="nb-NO" dirty="0"/>
              <a:t> og endringene til </a:t>
            </a:r>
            <a:r>
              <a:rPr lang="nb-NO" dirty="0" err="1"/>
              <a:t>remote</a:t>
            </a:r>
            <a:endParaRPr lang="nb-NO" dirty="0"/>
          </a:p>
          <a:p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branches</a:t>
            </a:r>
            <a:r>
              <a:rPr lang="nb-NO" dirty="0"/>
              <a:t> inn i </a:t>
            </a:r>
            <a:r>
              <a:rPr lang="nb-NO" dirty="0" err="1"/>
              <a:t>develop</a:t>
            </a:r>
            <a:r>
              <a:rPr lang="nb-NO" dirty="0"/>
              <a:t>, og så </a:t>
            </a:r>
            <a:r>
              <a:rPr lang="nb-NO" dirty="0" err="1"/>
              <a:t>develop</a:t>
            </a:r>
            <a:r>
              <a:rPr lang="nb-NO" dirty="0"/>
              <a:t> inn i </a:t>
            </a:r>
            <a:r>
              <a:rPr lang="nb-NO" dirty="0" err="1"/>
              <a:t>main</a:t>
            </a:r>
            <a:endParaRPr lang="nb-NO" dirty="0"/>
          </a:p>
          <a:p>
            <a:r>
              <a:rPr lang="nb-NO" dirty="0"/>
              <a:t>Prøv gjerne å lage overlappende innhold i samme fil for å bli kjent med </a:t>
            </a:r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conflicts</a:t>
            </a:r>
            <a:endParaRPr lang="nb-NO" dirty="0"/>
          </a:p>
          <a:p>
            <a:pPr lvl="1">
              <a:buFont typeface="Courier New" charset="2"/>
              <a:buChar char="o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26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1092-BA9E-1367-7070-00FCB230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4483-EABE-3CC7-D2FF-19EC1E86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Versjonskontroll: Hva og hvorfor</a:t>
            </a:r>
          </a:p>
          <a:p>
            <a:r>
              <a:rPr lang="nb-NO"/>
              <a:t>Source Code Management og </a:t>
            </a:r>
            <a:r>
              <a:rPr lang="nb-NO" err="1"/>
              <a:t>Git</a:t>
            </a:r>
            <a:endParaRPr lang="nb-NO"/>
          </a:p>
          <a:p>
            <a:r>
              <a:rPr lang="nb-NO" err="1"/>
              <a:t>Github</a:t>
            </a:r>
          </a:p>
          <a:p>
            <a:r>
              <a:rPr lang="nb-NO" err="1"/>
              <a:t>Git</a:t>
            </a:r>
            <a:r>
              <a:rPr lang="nb-NO"/>
              <a:t>-funksjonalitet</a:t>
            </a:r>
          </a:p>
          <a:p>
            <a:r>
              <a:rPr lang="nb-NO"/>
              <a:t>Anbefalt arbeidsflyt (team og hver enkelt utvikler)</a:t>
            </a:r>
          </a:p>
        </p:txBody>
      </p:sp>
    </p:spTree>
    <p:extLst>
      <p:ext uri="{BB962C8B-B14F-4D97-AF65-F5344CB8AC3E}">
        <p14:creationId xmlns:p14="http://schemas.microsoft.com/office/powerpoint/2010/main" val="331258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D1108B-4BF7-6362-DC8D-C74A0C75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Git</a:t>
            </a:r>
            <a:r>
              <a:rPr lang="nb-NO"/>
              <a:t>-funksjonalitet - </a:t>
            </a:r>
            <a:r>
              <a:rPr lang="nb-NO" err="1"/>
              <a:t>Branches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EF53CF-DD86-0400-172C-B266544A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024"/>
            <a:ext cx="5649656" cy="46703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 dirty="0"/>
              <a:t>En </a:t>
            </a:r>
            <a:r>
              <a:rPr lang="nb-NO" dirty="0" err="1"/>
              <a:t>branch</a:t>
            </a:r>
            <a:r>
              <a:rPr lang="nb-NO" dirty="0"/>
              <a:t> er en parallell versjon av </a:t>
            </a:r>
            <a:r>
              <a:rPr lang="nb-NO" dirty="0" err="1"/>
              <a:t>repo</a:t>
            </a:r>
            <a:r>
              <a:rPr lang="nb-NO" dirty="0"/>
              <a:t>-et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Kan være </a:t>
            </a:r>
            <a:r>
              <a:rPr lang="nb-NO" dirty="0" err="1"/>
              <a:t>remote</a:t>
            </a:r>
            <a:r>
              <a:rPr lang="nb-NO" dirty="0"/>
              <a:t> eller lokal (ofte begge deler)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Fordelaktig for at utviklere skal kunne jobbe samtidig og trygt</a:t>
            </a:r>
          </a:p>
          <a:p>
            <a:endParaRPr lang="nb-NO" dirty="0"/>
          </a:p>
          <a:p>
            <a:r>
              <a:rPr lang="nb-NO" dirty="0"/>
              <a:t>master/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branch</a:t>
            </a:r>
            <a:endParaRPr lang="nb-NO" dirty="0"/>
          </a:p>
          <a:p>
            <a:pPr lvl="1">
              <a:buFont typeface="Courier New" charset="2"/>
              <a:buChar char="o"/>
            </a:pPr>
            <a:r>
              <a:rPr lang="nb-NO" dirty="0"/>
              <a:t>Opprettes samtidig som </a:t>
            </a:r>
            <a:r>
              <a:rPr lang="nb-NO" dirty="0" err="1"/>
              <a:t>repo</a:t>
            </a:r>
            <a:r>
              <a:rPr lang="nb-NO" dirty="0"/>
              <a:t>-et og representerer "</a:t>
            </a:r>
            <a:r>
              <a:rPr lang="nb-NO" dirty="0" err="1"/>
              <a:t>hovedversjonen</a:t>
            </a:r>
            <a:r>
              <a:rPr lang="nb-NO" dirty="0"/>
              <a:t>"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Navn kan variere (kalles </a:t>
            </a:r>
            <a:r>
              <a:rPr lang="nb-NO" dirty="0" err="1"/>
              <a:t>main</a:t>
            </a:r>
            <a:r>
              <a:rPr lang="nb-NO" dirty="0"/>
              <a:t> i GitHub)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Når vi jobber i et team burde vi unngå å jobbe direkte i </a:t>
            </a:r>
            <a:r>
              <a:rPr lang="nb-NO" dirty="0" err="1"/>
              <a:t>main</a:t>
            </a:r>
            <a:endParaRPr lang="nb-NO" dirty="0"/>
          </a:p>
          <a:p>
            <a:endParaRPr lang="nb-NO" dirty="0"/>
          </a:p>
          <a:p>
            <a:r>
              <a:rPr lang="nb-NO" dirty="0"/>
              <a:t>Vi kan i tillegg lage andre </a:t>
            </a:r>
            <a:r>
              <a:rPr lang="nb-NO" dirty="0" err="1"/>
              <a:t>branches</a:t>
            </a:r>
            <a:r>
              <a:rPr lang="nb-NO" dirty="0"/>
              <a:t> for forskjellige formål</a:t>
            </a:r>
          </a:p>
          <a:p>
            <a:pPr lvl="1">
              <a:buFont typeface="Courier New" charset="2"/>
              <a:buChar char="o"/>
            </a:pPr>
            <a:r>
              <a:rPr lang="nb-NO" dirty="0" err="1"/>
              <a:t>Develop</a:t>
            </a:r>
            <a:r>
              <a:rPr lang="nb-NO" dirty="0"/>
              <a:t>, </a:t>
            </a:r>
            <a:r>
              <a:rPr lang="nb-NO" dirty="0" err="1"/>
              <a:t>Feature</a:t>
            </a:r>
            <a:r>
              <a:rPr lang="nb-NO" dirty="0"/>
              <a:t>, </a:t>
            </a:r>
            <a:r>
              <a:rPr lang="nb-NO" dirty="0" err="1"/>
              <a:t>Hotfix</a:t>
            </a:r>
            <a:r>
              <a:rPr lang="nb-NO" dirty="0"/>
              <a:t>, </a:t>
            </a:r>
            <a:r>
              <a:rPr lang="nb-NO" dirty="0" err="1"/>
              <a:t>Release</a:t>
            </a:r>
            <a:r>
              <a:rPr lang="nb-NO" dirty="0"/>
              <a:t> …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Finnes flere </a:t>
            </a:r>
            <a:r>
              <a:rPr lang="nb-NO" dirty="0" err="1"/>
              <a:t>stategier</a:t>
            </a:r>
            <a:r>
              <a:rPr lang="nb-NO" dirty="0"/>
              <a:t>, men ingen fasist</a:t>
            </a:r>
          </a:p>
        </p:txBody>
      </p:sp>
      <p:pic>
        <p:nvPicPr>
          <p:cNvPr id="4" name="Bilde 3" descr="Et bilde som inneholder skjermbilde, diagram, tekst, line&#10;&#10;Automatisk generert beskrivelse">
            <a:extLst>
              <a:ext uri="{FF2B5EF4-FFF2-40B4-BE49-F238E27FC236}">
                <a16:creationId xmlns:a16="http://schemas.microsoft.com/office/drawing/2014/main" id="{29A265D8-B448-9D0F-A1E4-E8C8AA2D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316" y="1930410"/>
            <a:ext cx="5469874" cy="375918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96551180-AE58-F45B-B66A-2D5C541EA4D3}"/>
              </a:ext>
            </a:extLst>
          </p:cNvPr>
          <p:cNvSpPr txBox="1"/>
          <p:nvPr/>
        </p:nvSpPr>
        <p:spPr>
          <a:xfrm>
            <a:off x="6321846" y="5697557"/>
            <a:ext cx="40744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hlinkClick r:id="rId3"/>
              </a:rPr>
              <a:t>https://medium.com/@dmosyan/version-control-branching-strategies-e68e8d5ef1e0</a:t>
            </a:r>
            <a:r>
              <a:rPr lang="en-US" sz="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97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912A97-83F3-930D-0A55-D687952C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Git-funksjonalitet - Merging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39C690-FF98-75D4-0A39-AA4D87C1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5227343" cy="42347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/>
              <a:t>Selv om </a:t>
            </a:r>
            <a:r>
              <a:rPr lang="nb-NO" err="1"/>
              <a:t>branches</a:t>
            </a:r>
            <a:r>
              <a:rPr lang="nb-NO"/>
              <a:t> er nyttige ønsker vi til slutt ett produkt (samlet på en </a:t>
            </a:r>
            <a:r>
              <a:rPr lang="nb-NO" err="1"/>
              <a:t>branch</a:t>
            </a:r>
            <a:r>
              <a:rPr lang="nb-NO"/>
              <a:t>)</a:t>
            </a:r>
          </a:p>
          <a:p>
            <a:endParaRPr lang="nb-NO"/>
          </a:p>
          <a:p>
            <a:r>
              <a:rPr lang="nb-NO"/>
              <a:t>Vi må på et vis slå sammen funksjonalitet utviklet på forskjellige </a:t>
            </a:r>
            <a:r>
              <a:rPr lang="nb-NO" err="1"/>
              <a:t>branches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Dette kalles </a:t>
            </a:r>
            <a:r>
              <a:rPr lang="nb-NO" err="1"/>
              <a:t>merging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I praksis: En «base-</a:t>
            </a:r>
            <a:r>
              <a:rPr lang="nb-NO" err="1"/>
              <a:t>branch</a:t>
            </a:r>
            <a:r>
              <a:rPr lang="nb-NO"/>
              <a:t>» pull-er en annen </a:t>
            </a:r>
            <a:r>
              <a:rPr lang="nb-NO" err="1"/>
              <a:t>branch</a:t>
            </a:r>
            <a:r>
              <a:rPr lang="nb-NO"/>
              <a:t> inn i seg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Det finnes flere typer </a:t>
            </a:r>
            <a:r>
              <a:rPr lang="nb-NO" err="1"/>
              <a:t>merging</a:t>
            </a:r>
          </a:p>
          <a:p>
            <a:pPr lvl="1">
              <a:buFont typeface="Courier New" charset="2"/>
              <a:buChar char="o"/>
            </a:pPr>
            <a:r>
              <a:rPr lang="nb-NO" err="1"/>
              <a:t>Merge</a:t>
            </a:r>
            <a:r>
              <a:rPr lang="nb-NO"/>
              <a:t> </a:t>
            </a:r>
          </a:p>
          <a:p>
            <a:pPr lvl="1">
              <a:buFont typeface="Courier New" charset="2"/>
              <a:buChar char="o"/>
            </a:pPr>
            <a:r>
              <a:rPr lang="nb-NO"/>
              <a:t>Fast forward </a:t>
            </a:r>
            <a:r>
              <a:rPr lang="nb-NO" err="1"/>
              <a:t>merge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Squash and </a:t>
            </a:r>
            <a:r>
              <a:rPr lang="nb-NO" err="1"/>
              <a:t>merge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 err="1"/>
              <a:t>Rebase</a:t>
            </a:r>
            <a:r>
              <a:rPr lang="nb-NO"/>
              <a:t> and </a:t>
            </a:r>
            <a:r>
              <a:rPr lang="nb-NO" err="1"/>
              <a:t>merge</a:t>
            </a:r>
          </a:p>
        </p:txBody>
      </p:sp>
      <p:pic>
        <p:nvPicPr>
          <p:cNvPr id="5" name="Bilde 4" descr="Et bilde som inneholder skjermbilde, diagram, tekst, line&#10;&#10;Automatisk generert beskrivelse">
            <a:extLst>
              <a:ext uri="{FF2B5EF4-FFF2-40B4-BE49-F238E27FC236}">
                <a16:creationId xmlns:a16="http://schemas.microsoft.com/office/drawing/2014/main" id="{ACB447E4-3BCF-67B6-D01A-20105D33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16" y="1930410"/>
            <a:ext cx="5469874" cy="375918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F2FD1949-B965-FF4D-E770-B3BCEE4FF0AB}"/>
              </a:ext>
            </a:extLst>
          </p:cNvPr>
          <p:cNvSpPr txBox="1"/>
          <p:nvPr/>
        </p:nvSpPr>
        <p:spPr>
          <a:xfrm>
            <a:off x="6321846" y="5697557"/>
            <a:ext cx="407440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hlinkClick r:id="rId4"/>
              </a:rPr>
              <a:t>https://medium.com/@dmosyan/version-control-branching-strategies-e68e8d5ef1e0</a:t>
            </a:r>
            <a:r>
              <a:rPr lang="en-US" sz="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36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D7A3FE-7E9E-9874-4026-1EEEBD3E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Git</a:t>
            </a:r>
            <a:r>
              <a:rPr lang="nb-NO" dirty="0"/>
              <a:t>-funksjonalitet - </a:t>
            </a:r>
            <a:r>
              <a:rPr lang="nb-NO" dirty="0" err="1"/>
              <a:t>Merge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FA8E24-D945-BEE7-BB0B-C3C7574BC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72115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b-NO" sz="1600" dirty="0" err="1"/>
              <a:t>Merge</a:t>
            </a:r>
            <a:r>
              <a:rPr lang="nb-NO" sz="1600" dirty="0"/>
              <a:t> – Setter sammen </a:t>
            </a:r>
            <a:r>
              <a:rPr lang="nb-NO" sz="1600" dirty="0" err="1"/>
              <a:t>commits</a:t>
            </a:r>
            <a:r>
              <a:rPr lang="nb-NO" sz="1600" dirty="0"/>
              <a:t> i en </a:t>
            </a:r>
            <a:r>
              <a:rPr lang="nb-NO" sz="1600" dirty="0" err="1"/>
              <a:t>branch</a:t>
            </a:r>
            <a:r>
              <a:rPr lang="nb-NO" sz="1600" dirty="0"/>
              <a:t> med en annen basert på tidspunkt </a:t>
            </a:r>
            <a:r>
              <a:rPr lang="nb-NO" dirty="0"/>
              <a:t>	</a:t>
            </a:r>
          </a:p>
          <a:p>
            <a:pPr lvl="1"/>
            <a:r>
              <a:rPr lang="nb-NO" sz="1400" dirty="0"/>
              <a:t>Endringen slås egentlig sammen samtidig i en </a:t>
            </a:r>
            <a:r>
              <a:rPr lang="nb-NO" sz="1400" dirty="0" err="1"/>
              <a:t>merge-commit</a:t>
            </a:r>
            <a:endParaRPr lang="nb-NO" sz="1400" dirty="0"/>
          </a:p>
          <a:p>
            <a:pPr lvl="1"/>
            <a:endParaRPr lang="nb-NO" sz="1400" dirty="0"/>
          </a:p>
          <a:p>
            <a:r>
              <a:rPr lang="nb-NO" sz="1600" dirty="0"/>
              <a:t>Fordeler</a:t>
            </a:r>
          </a:p>
          <a:p>
            <a:pPr lvl="1">
              <a:buFont typeface="Courier New" charset="2"/>
              <a:buChar char="o"/>
            </a:pPr>
            <a:r>
              <a:rPr lang="nb-NO" sz="1400" dirty="0"/>
              <a:t>Beholder alle </a:t>
            </a:r>
            <a:r>
              <a:rPr lang="nb-NO" sz="1400" dirty="0" err="1"/>
              <a:t>commits</a:t>
            </a:r>
            <a:endParaRPr lang="nb-NO" sz="1400" dirty="0"/>
          </a:p>
          <a:p>
            <a:pPr lvl="1">
              <a:buFont typeface="Courier New" charset="2"/>
              <a:buChar char="o"/>
            </a:pPr>
            <a:r>
              <a:rPr lang="nb-NO" sz="1400" dirty="0"/>
              <a:t>Beholder tidspunkt av endringer</a:t>
            </a:r>
          </a:p>
          <a:p>
            <a:pPr lvl="1">
              <a:buFont typeface="Courier New" charset="2"/>
              <a:buChar char="o"/>
            </a:pPr>
            <a:r>
              <a:rPr lang="nb-NO" sz="1400" dirty="0"/>
              <a:t>Beholder informasjon om </a:t>
            </a:r>
            <a:r>
              <a:rPr lang="nb-NO" sz="1400" dirty="0" err="1"/>
              <a:t>branches</a:t>
            </a:r>
            <a:endParaRPr lang="nb-NO" sz="1400" dirty="0"/>
          </a:p>
          <a:p>
            <a:pPr lvl="1">
              <a:buFont typeface="Courier New" charset="2"/>
              <a:buChar char="o"/>
            </a:pPr>
            <a:endParaRPr lang="nb-NO" sz="1400" dirty="0"/>
          </a:p>
          <a:p>
            <a:r>
              <a:rPr lang="nb-NO" sz="1600" dirty="0"/>
              <a:t>Ulemper</a:t>
            </a:r>
          </a:p>
          <a:p>
            <a:pPr lvl="1">
              <a:buFont typeface="Courier New" charset="2"/>
              <a:buChar char="o"/>
            </a:pPr>
            <a:r>
              <a:rPr lang="nb-NO" sz="1400" dirty="0"/>
              <a:t>Kan føre til rotete og uoversiktlig historikk</a:t>
            </a:r>
            <a:endParaRPr lang="nb-NO" dirty="0"/>
          </a:p>
        </p:txBody>
      </p:sp>
      <p:pic>
        <p:nvPicPr>
          <p:cNvPr id="4" name="Bilde 3" descr="Et bilde som inneholder diagram, skjermbilde&#10;&#10;Automatisk generert beskrivelse">
            <a:extLst>
              <a:ext uri="{FF2B5EF4-FFF2-40B4-BE49-F238E27FC236}">
                <a16:creationId xmlns:a16="http://schemas.microsoft.com/office/drawing/2014/main" id="{CE425B23-ED23-7A82-DBCE-39EA048B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64" y="1881140"/>
            <a:ext cx="4900244" cy="4451894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E4A6CCEE-7B81-9397-6D3A-91946C327369}"/>
              </a:ext>
            </a:extLst>
          </p:cNvPr>
          <p:cNvSpPr txBox="1"/>
          <p:nvPr/>
        </p:nvSpPr>
        <p:spPr>
          <a:xfrm>
            <a:off x="6098006" y="6328611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hlinkClick r:id="rId3"/>
              </a:rPr>
              <a:t>https://lukemerrett.com/different-merge-types-in-git/</a:t>
            </a:r>
            <a:r>
              <a:rPr lang="en-US" sz="60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8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4D5510-C256-7149-16FD-D45F6CEA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Git</a:t>
            </a:r>
            <a:r>
              <a:rPr lang="nb-NO"/>
              <a:t> funksjonalitet – Fast forward </a:t>
            </a:r>
            <a:r>
              <a:rPr lang="nb-NO" err="1"/>
              <a:t>merge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FA543C-7F2B-35A4-E84D-FA118EC1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616"/>
            <a:ext cx="5588774" cy="435200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 dirty="0"/>
              <a:t>Hvis base-</a:t>
            </a:r>
            <a:r>
              <a:rPr lang="nb-NO" dirty="0" err="1"/>
              <a:t>branchen</a:t>
            </a:r>
            <a:r>
              <a:rPr lang="nb-NO" dirty="0"/>
              <a:t> ikke har blitt oppdatert i mellomtiden kan </a:t>
            </a:r>
            <a:r>
              <a:rPr lang="nb-NO" dirty="0" err="1"/>
              <a:t>branch-commitene</a:t>
            </a:r>
            <a:r>
              <a:rPr lang="nb-NO" dirty="0"/>
              <a:t> legges på slutten av </a:t>
            </a:r>
            <a:r>
              <a:rPr lang="nb-NO" dirty="0" err="1"/>
              <a:t>main</a:t>
            </a:r>
            <a:r>
              <a:rPr lang="nb-NO" dirty="0"/>
              <a:t> uten en </a:t>
            </a:r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commit</a:t>
            </a:r>
            <a:r>
              <a:rPr lang="nb-NO" dirty="0"/>
              <a:t> 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Kalles Fast forward </a:t>
            </a:r>
            <a:r>
              <a:rPr lang="nb-NO" dirty="0" err="1"/>
              <a:t>merge</a:t>
            </a:r>
            <a:r>
              <a:rPr lang="nb-NO" dirty="0"/>
              <a:t> og gjøres ofte automatisk hvis mulig</a:t>
            </a:r>
          </a:p>
          <a:p>
            <a:endParaRPr lang="nb-NO" dirty="0"/>
          </a:p>
          <a:p>
            <a:r>
              <a:rPr lang="nb-NO" dirty="0"/>
              <a:t>Fordeler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Beholder </a:t>
            </a:r>
            <a:r>
              <a:rPr lang="nb-NO" dirty="0" err="1"/>
              <a:t>commits</a:t>
            </a:r>
            <a:endParaRPr lang="nb-NO" dirty="0"/>
          </a:p>
          <a:p>
            <a:pPr lvl="1">
              <a:buFont typeface="Courier New" charset="2"/>
              <a:buChar char="o"/>
            </a:pPr>
            <a:r>
              <a:rPr lang="nb-NO" dirty="0"/>
              <a:t>Viser </a:t>
            </a:r>
            <a:r>
              <a:rPr lang="nb-NO" dirty="0" err="1"/>
              <a:t>commits</a:t>
            </a:r>
            <a:r>
              <a:rPr lang="nb-NO" dirty="0"/>
              <a:t> som om de har blitt gjort direkte i base-</a:t>
            </a:r>
            <a:r>
              <a:rPr lang="nb-NO" dirty="0" err="1"/>
              <a:t>branchen</a:t>
            </a:r>
            <a:endParaRPr lang="nb-NO" dirty="0"/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 dirty="0"/>
              <a:t>Ulemper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Er bare relevant hvis det ikke har skjedd noen endringer i base-</a:t>
            </a:r>
            <a:r>
              <a:rPr lang="nb-NO" dirty="0" err="1"/>
              <a:t>branchen</a:t>
            </a:r>
            <a:endParaRPr lang="nb-NO" dirty="0"/>
          </a:p>
          <a:p>
            <a:pPr lvl="1">
              <a:buFont typeface="Courier New" charset="2"/>
              <a:buChar char="o"/>
            </a:pPr>
            <a:r>
              <a:rPr lang="nb-NO" dirty="0"/>
              <a:t>Mister informasjon om </a:t>
            </a:r>
            <a:r>
              <a:rPr lang="nb-NO" dirty="0" err="1"/>
              <a:t>branches</a:t>
            </a:r>
            <a:endParaRPr lang="nb-NO" dirty="0"/>
          </a:p>
        </p:txBody>
      </p:sp>
      <p:pic>
        <p:nvPicPr>
          <p:cNvPr id="4" name="Bilde 3" descr="Et bilde som inneholder skjermbilde, sirkel, diagram&#10;&#10;Automatisk generert beskrivelse">
            <a:extLst>
              <a:ext uri="{FF2B5EF4-FFF2-40B4-BE49-F238E27FC236}">
                <a16:creationId xmlns:a16="http://schemas.microsoft.com/office/drawing/2014/main" id="{45C0DA29-3E34-45FF-A5F6-9D48EFB0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795" y="1793394"/>
            <a:ext cx="4537909" cy="380260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7484ED41-8D8F-56D0-71FE-99952AD772FB}"/>
              </a:ext>
            </a:extLst>
          </p:cNvPr>
          <p:cNvSpPr txBox="1"/>
          <p:nvPr/>
        </p:nvSpPr>
        <p:spPr>
          <a:xfrm>
            <a:off x="6258427" y="5596690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hlinkClick r:id="rId3"/>
              </a:rPr>
              <a:t>https://lukemerrett.com/different-merge-types-in-git/</a:t>
            </a:r>
            <a:r>
              <a:rPr lang="en-US" sz="60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3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Et bilde som inneholder sirkel, diagram&#10;&#10;Automatisk generert beskrivelse">
            <a:extLst>
              <a:ext uri="{FF2B5EF4-FFF2-40B4-BE49-F238E27FC236}">
                <a16:creationId xmlns:a16="http://schemas.microsoft.com/office/drawing/2014/main" id="{97E7F578-1CA3-D6DA-A259-9F7711D4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49" t="-123" r="-182" b="-304"/>
          <a:stretch/>
        </p:blipFill>
        <p:spPr>
          <a:xfrm>
            <a:off x="5967663" y="1933074"/>
            <a:ext cx="4807837" cy="331869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47C1C9F-E7C5-18AB-DD7B-A94A2948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Git</a:t>
            </a:r>
            <a:r>
              <a:rPr lang="nb-NO"/>
              <a:t> funksjonalitet – Squash and </a:t>
            </a:r>
            <a:r>
              <a:rPr lang="nb-NO" err="1"/>
              <a:t>merge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8367EF-EA93-BE12-D7BD-CF35DACD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432"/>
            <a:ext cx="5418326" cy="432193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nb-NO"/>
              <a:t>Squash </a:t>
            </a:r>
            <a:r>
              <a:rPr lang="nb-NO" err="1"/>
              <a:t>merge</a:t>
            </a:r>
            <a:r>
              <a:rPr lang="nb-NO"/>
              <a:t> - Slår sammen </a:t>
            </a:r>
            <a:r>
              <a:rPr lang="nb-NO" err="1"/>
              <a:t>commitene</a:t>
            </a:r>
            <a:r>
              <a:rPr lang="nb-NO"/>
              <a:t> i en </a:t>
            </a:r>
            <a:r>
              <a:rPr lang="nb-NO" err="1"/>
              <a:t>branch</a:t>
            </a:r>
            <a:r>
              <a:rPr lang="nb-NO"/>
              <a:t> til én </a:t>
            </a:r>
            <a:r>
              <a:rPr lang="nb-NO" err="1"/>
              <a:t>commit</a:t>
            </a:r>
            <a:r>
              <a:rPr lang="nb-NO"/>
              <a:t> og </a:t>
            </a:r>
            <a:r>
              <a:rPr lang="nb-NO" err="1"/>
              <a:t>merger</a:t>
            </a:r>
            <a:r>
              <a:rPr lang="nb-NO"/>
              <a:t> denne </a:t>
            </a:r>
            <a:r>
              <a:rPr lang="nb-NO" err="1"/>
              <a:t>commiten</a:t>
            </a:r>
            <a:r>
              <a:rPr lang="nb-NO"/>
              <a:t> til base-</a:t>
            </a:r>
            <a:r>
              <a:rPr lang="nb-NO" err="1"/>
              <a:t>branch</a:t>
            </a:r>
            <a:endParaRPr lang="nb-NO"/>
          </a:p>
          <a:p>
            <a:endParaRPr lang="nb-NO"/>
          </a:p>
          <a:p>
            <a:r>
              <a:rPr lang="nb-NO"/>
              <a:t>Fordeler</a:t>
            </a:r>
          </a:p>
          <a:p>
            <a:pPr lvl="1">
              <a:buFont typeface="Courier New" charset="2"/>
              <a:buChar char="o"/>
            </a:pPr>
            <a:r>
              <a:rPr lang="nb-NO"/>
              <a:t>Luker vekk små-</a:t>
            </a:r>
            <a:r>
              <a:rPr lang="nb-NO" err="1"/>
              <a:t>commits</a:t>
            </a:r>
            <a:r>
              <a:rPr lang="nb-NO"/>
              <a:t> og fører ofte til en mer oversiktlig historie</a:t>
            </a:r>
          </a:p>
          <a:p>
            <a:pPr lvl="1">
              <a:buFont typeface="Courier New" charset="2"/>
              <a:buChar char="o"/>
            </a:pPr>
            <a:r>
              <a:rPr lang="nb-NO"/>
              <a:t>Samler mer overordnet arbeid i én </a:t>
            </a:r>
            <a:r>
              <a:rPr lang="nb-NO" err="1"/>
              <a:t>commit</a:t>
            </a:r>
            <a:endParaRPr lang="nb-NO"/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Ulemper </a:t>
            </a:r>
          </a:p>
          <a:p>
            <a:pPr lvl="1">
              <a:buFont typeface="Courier New" charset="2"/>
              <a:buChar char="o"/>
            </a:pPr>
            <a:r>
              <a:rPr lang="nb-NO"/>
              <a:t>Mister individuelle </a:t>
            </a:r>
            <a:r>
              <a:rPr lang="nb-NO" err="1"/>
              <a:t>commits</a:t>
            </a:r>
            <a:r>
              <a:rPr lang="nb-NO"/>
              <a:t> og dermed også muligheten til å se / </a:t>
            </a:r>
            <a:r>
              <a:rPr lang="nb-NO" err="1"/>
              <a:t>revertere</a:t>
            </a:r>
            <a:r>
              <a:rPr lang="nb-NO"/>
              <a:t> til mer spesifikke "tidspunkter"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Kan også selektivt </a:t>
            </a:r>
            <a:r>
              <a:rPr lang="nb-NO" err="1"/>
              <a:t>squashe</a:t>
            </a:r>
            <a:r>
              <a:rPr lang="nb-NO"/>
              <a:t> enkelte konseptuelle små-</a:t>
            </a:r>
            <a:r>
              <a:rPr lang="nb-NO" err="1"/>
              <a:t>commits</a:t>
            </a:r>
            <a:r>
              <a:rPr lang="nb-NO"/>
              <a:t>, mens la andre stå før man </a:t>
            </a:r>
            <a:r>
              <a:rPr lang="nb-NO" err="1"/>
              <a:t>merger</a:t>
            </a:r>
            <a:r>
              <a:rPr lang="nb-NO"/>
              <a:t> på vanlig måte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7860600-D292-D67B-EBB9-5DD2AF2554B8}"/>
              </a:ext>
            </a:extLst>
          </p:cNvPr>
          <p:cNvSpPr txBox="1"/>
          <p:nvPr/>
        </p:nvSpPr>
        <p:spPr>
          <a:xfrm>
            <a:off x="6087980" y="5255795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hlinkClick r:id="rId3"/>
              </a:rPr>
              <a:t>https://lukemerrett.com/different-merge-types-in-git/</a:t>
            </a:r>
            <a:r>
              <a:rPr lang="en-US" sz="60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89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B518C0-137E-6DD0-99E5-5D016CD4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Git funksjonalitet – Rebase and Merge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09D7B8-8265-0A23-7A6A-EADADD6D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9116"/>
            <a:ext cx="5067405" cy="444224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b-NO" err="1"/>
              <a:t>Rebase</a:t>
            </a:r>
            <a:r>
              <a:rPr lang="nb-NO"/>
              <a:t> and </a:t>
            </a:r>
            <a:r>
              <a:rPr lang="nb-NO" err="1"/>
              <a:t>merge</a:t>
            </a:r>
            <a:r>
              <a:rPr lang="nb-NO"/>
              <a:t> – Tar </a:t>
            </a:r>
            <a:r>
              <a:rPr lang="nb-NO" err="1"/>
              <a:t>commitene</a:t>
            </a:r>
            <a:r>
              <a:rPr lang="nb-NO"/>
              <a:t> i en </a:t>
            </a:r>
            <a:r>
              <a:rPr lang="nb-NO" err="1"/>
              <a:t>branch</a:t>
            </a:r>
            <a:r>
              <a:rPr lang="nb-NO"/>
              <a:t> og legger dem på slutten av base-</a:t>
            </a:r>
            <a:r>
              <a:rPr lang="nb-NO" err="1"/>
              <a:t>branch</a:t>
            </a:r>
            <a:r>
              <a:rPr lang="nb-NO"/>
              <a:t> uavhengig av tidsperspektiv</a:t>
            </a:r>
          </a:p>
          <a:p>
            <a:endParaRPr lang="nb-NO"/>
          </a:p>
          <a:p>
            <a:r>
              <a:rPr lang="nb-NO"/>
              <a:t>Fordeler</a:t>
            </a:r>
          </a:p>
          <a:p>
            <a:pPr lvl="1">
              <a:buFont typeface="Courier New" charset="2"/>
              <a:buChar char="o"/>
            </a:pPr>
            <a:r>
              <a:rPr lang="nb-NO"/>
              <a:t>Historikken blir ofte mer intuitiv, hvor </a:t>
            </a:r>
            <a:r>
              <a:rPr lang="nb-NO" err="1"/>
              <a:t>feature-commits</a:t>
            </a:r>
            <a:r>
              <a:rPr lang="nb-NO"/>
              <a:t> blir ryddig lagt til etter hverandre</a:t>
            </a:r>
          </a:p>
          <a:p>
            <a:pPr lvl="1">
              <a:buFont typeface="Courier New" charset="2"/>
              <a:buChar char="o"/>
            </a:pPr>
            <a:r>
              <a:rPr lang="nb-NO"/>
              <a:t>Beholder alle </a:t>
            </a:r>
            <a:r>
              <a:rPr lang="nb-NO" err="1"/>
              <a:t>commits</a:t>
            </a:r>
            <a:endParaRPr lang="nb-NO"/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Ulemper</a:t>
            </a:r>
          </a:p>
          <a:p>
            <a:pPr lvl="1">
              <a:buFont typeface="Courier New" charset="2"/>
              <a:buChar char="o"/>
            </a:pPr>
            <a:r>
              <a:rPr lang="nb-NO"/>
              <a:t>Føles mer komplisert ut enn andre </a:t>
            </a:r>
            <a:r>
              <a:rPr lang="nb-NO" err="1"/>
              <a:t>merge</a:t>
            </a:r>
            <a:r>
              <a:rPr lang="nb-NO"/>
              <a:t>-typer</a:t>
            </a:r>
          </a:p>
          <a:p>
            <a:pPr lvl="1">
              <a:buFont typeface="Courier New" charset="2"/>
              <a:buChar char="o"/>
            </a:pPr>
            <a:r>
              <a:rPr lang="nb-NO"/>
              <a:t>Vær bevisst på å ikke overskrive endringer som har skjedd i base-</a:t>
            </a:r>
            <a:r>
              <a:rPr lang="nb-NO" err="1"/>
              <a:t>branch</a:t>
            </a:r>
            <a:r>
              <a:rPr lang="nb-NO"/>
              <a:t> i mellomtiden</a:t>
            </a:r>
          </a:p>
          <a:p>
            <a:pPr lvl="1">
              <a:buFont typeface="Courier New" charset="2"/>
              <a:buChar char="o"/>
            </a:pPr>
            <a:r>
              <a:rPr lang="nb-NO"/>
              <a:t>Mister kontekst av </a:t>
            </a:r>
            <a:r>
              <a:rPr lang="nb-NO" err="1"/>
              <a:t>branches</a:t>
            </a:r>
            <a:endParaRPr lang="nb-NO"/>
          </a:p>
          <a:p>
            <a:pPr lvl="1">
              <a:buFont typeface="Courier New" charset="2"/>
              <a:buChar char="o"/>
            </a:pPr>
            <a:endParaRPr lang="nb-NO"/>
          </a:p>
        </p:txBody>
      </p:sp>
      <p:pic>
        <p:nvPicPr>
          <p:cNvPr id="4" name="Bilde 3" descr="Et bilde som inneholder sirkel&#10;&#10;Automatisk generert beskrivelse">
            <a:extLst>
              <a:ext uri="{FF2B5EF4-FFF2-40B4-BE49-F238E27FC236}">
                <a16:creationId xmlns:a16="http://schemas.microsoft.com/office/drawing/2014/main" id="{30583A68-8317-5BEF-6D9B-745B3E6A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4" y="1232944"/>
            <a:ext cx="3775910" cy="4392111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A597A64D-34CE-5656-1125-894A22036BF0}"/>
              </a:ext>
            </a:extLst>
          </p:cNvPr>
          <p:cNvSpPr txBox="1"/>
          <p:nvPr/>
        </p:nvSpPr>
        <p:spPr>
          <a:xfrm>
            <a:off x="6509085" y="5626769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hlinkClick r:id="rId3"/>
              </a:rPr>
              <a:t>https://lukemerrett.com/different-merge-types-in-git/</a:t>
            </a:r>
            <a:r>
              <a:rPr lang="en-US" sz="60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21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689D36-B1C5-A116-F1F5-EAA824AA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Git funksjonalitet – Merge conflicts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F43735-2582-885E-14A0-DC899FA0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Når vi </a:t>
            </a:r>
            <a:r>
              <a:rPr lang="nb-NO" dirty="0" err="1"/>
              <a:t>merger</a:t>
            </a:r>
            <a:r>
              <a:rPr lang="nb-NO" dirty="0"/>
              <a:t> kan det oppstå konflikter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Typisk overlappende endringer – F.eks. at begge har endret på en metode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 dirty="0"/>
              <a:t>I slike tilfeller må vi manuelt bestemme hvordan konflikten skal løses: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Velge én av endringene som skal beholdes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Beholde begge endringene</a:t>
            </a:r>
          </a:p>
          <a:p>
            <a:pPr lvl="1">
              <a:buFont typeface="Courier New" charset="2"/>
              <a:buChar char="o"/>
            </a:pPr>
            <a:r>
              <a:rPr lang="nb-NO" dirty="0"/>
              <a:t>Manuelt gå inn og skrive om til en ny og bedre løsning</a:t>
            </a:r>
          </a:p>
          <a:p>
            <a:pPr lvl="1">
              <a:buFont typeface="Courier New" charset="2"/>
              <a:buChar char="o"/>
            </a:pPr>
            <a:endParaRPr lang="nb-NO" dirty="0"/>
          </a:p>
          <a:p>
            <a:r>
              <a:rPr lang="nb-NO" dirty="0"/>
              <a:t>Løses typisk lokalt</a:t>
            </a:r>
          </a:p>
        </p:txBody>
      </p:sp>
    </p:spTree>
    <p:extLst>
      <p:ext uri="{BB962C8B-B14F-4D97-AF65-F5344CB8AC3E}">
        <p14:creationId xmlns:p14="http://schemas.microsoft.com/office/powerpoint/2010/main" val="33187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1194</Words>
  <Application>Microsoft Office PowerPoint</Application>
  <PresentationFormat>Widescreen</PresentationFormat>
  <Paragraphs>184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Courier New</vt:lpstr>
      <vt:lpstr>Trebuchet MS</vt:lpstr>
      <vt:lpstr>Wingdings</vt:lpstr>
      <vt:lpstr>Wingdings 3</vt:lpstr>
      <vt:lpstr>Facet</vt:lpstr>
      <vt:lpstr>Versjonskontroll - git og github</vt:lpstr>
      <vt:lpstr>Agenda</vt:lpstr>
      <vt:lpstr>Git-funksjonalitet - Branches</vt:lpstr>
      <vt:lpstr>Git-funksjonalitet - Merging</vt:lpstr>
      <vt:lpstr>Git-funksjonalitet - Merge</vt:lpstr>
      <vt:lpstr>Git funksjonalitet – Fast forward merge</vt:lpstr>
      <vt:lpstr>Git funksjonalitet – Squash and merge</vt:lpstr>
      <vt:lpstr>Git funksjonalitet – Rebase and Merge</vt:lpstr>
      <vt:lpstr>Git funksjonalitet – Merge conflicts</vt:lpstr>
      <vt:lpstr>Eksempel –  Branches, merging og merge conflicts</vt:lpstr>
      <vt:lpstr>Git-funksjonalitet - .gitignore</vt:lpstr>
      <vt:lpstr>Forking</vt:lpstr>
      <vt:lpstr>Git-funksjonalitet – Pull requests</vt:lpstr>
      <vt:lpstr>Anbefalt arbeidsflyt (Team)</vt:lpstr>
      <vt:lpstr>Anbefalt Arbeidsflyt (Hver enkelt utvikler)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Versjonskontroll - git og github</dc:title>
  <dc:creator>Ole-Edvard Ørebæk</dc:creator>
  <cp:lastModifiedBy>Ole-Edvard Ørebæk</cp:lastModifiedBy>
  <cp:revision>2</cp:revision>
  <dcterms:created xsi:type="dcterms:W3CDTF">2024-09-11T10:53:10Z</dcterms:created>
  <dcterms:modified xsi:type="dcterms:W3CDTF">2024-09-13T07:36:51Z</dcterms:modified>
</cp:coreProperties>
</file>