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7"/>
  </p:notesMasterIdLst>
  <p:sldIdLst>
    <p:sldId id="256" r:id="rId2"/>
    <p:sldId id="275" r:id="rId3"/>
    <p:sldId id="257" r:id="rId4"/>
    <p:sldId id="258" r:id="rId5"/>
    <p:sldId id="259" r:id="rId6"/>
    <p:sldId id="260" r:id="rId7"/>
    <p:sldId id="263" r:id="rId8"/>
    <p:sldId id="261" r:id="rId9"/>
    <p:sldId id="262" r:id="rId10"/>
    <p:sldId id="264" r:id="rId11"/>
    <p:sldId id="265" r:id="rId12"/>
    <p:sldId id="266" r:id="rId13"/>
    <p:sldId id="280" r:id="rId14"/>
    <p:sldId id="268" r:id="rId15"/>
    <p:sldId id="269" r:id="rId16"/>
    <p:sldId id="270" r:id="rId17"/>
    <p:sldId id="271" r:id="rId18"/>
    <p:sldId id="272" r:id="rId19"/>
    <p:sldId id="273" r:id="rId20"/>
    <p:sldId id="277" r:id="rId21"/>
    <p:sldId id="278" r:id="rId22"/>
    <p:sldId id="279" r:id="rId23"/>
    <p:sldId id="276" r:id="rId24"/>
    <p:sldId id="274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803E4-E7C3-434B-8B0B-C27ED11CB03E}" v="147" dt="2024-09-18T11:21:01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8EFC0-9C52-4F1B-8465-C1BE4AFFB873}" type="datetimeFigureOut">
              <a:rPr lang="nb-NO" smtClean="0"/>
              <a:t>18.09.2024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DA146-3479-4414-AFC5-CFC5E2EEC2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4000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DA146-3479-4414-AFC5-CFC5E2EEC20C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04468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9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3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3677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17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7978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6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84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5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0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9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4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4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4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0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1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5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3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 / </a:t>
            </a:r>
            <a:r>
              <a:rPr lang="en-US" dirty="0" err="1"/>
              <a:t>Enhetstesting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Introduksjon</a:t>
            </a:r>
            <a:endParaRPr lang="en-US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24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320F-D40F-894D-9FBF-E3D3EC5A7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Enhetstesting – Equivalence partitions</a:t>
            </a:r>
            <a:br>
              <a:rPr lang="en-US"/>
            </a:br>
            <a:r>
              <a:rPr lang="en-US"/>
              <a:t>Gode retningslinjer (1)</a:t>
            </a:r>
            <a:endParaRPr lang="nb-NO"/>
          </a:p>
        </p:txBody>
      </p:sp>
      <p:sp>
        <p:nvSpPr>
          <p:cNvPr id="6" name="Test edge cases If your partition has upper and lower bounds (e.g. length of strings, numbers, etc.) choose inputs at the edges of the range.…">
            <a:extLst>
              <a:ext uri="{FF2B5EF4-FFF2-40B4-BE49-F238E27FC236}">
                <a16:creationId xmlns:a16="http://schemas.microsoft.com/office/drawing/2014/main" id="{5D0B2D41-DC89-1CF4-A46C-3C8701C35997}"/>
              </a:ext>
            </a:extLst>
          </p:cNvPr>
          <p:cNvSpPr txBox="1">
            <a:spLocks/>
          </p:cNvSpPr>
          <p:nvPr/>
        </p:nvSpPr>
        <p:spPr>
          <a:xfrm>
            <a:off x="869373" y="2073564"/>
            <a:ext cx="8302336" cy="433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1"/>
              <a:t>Test edge cases</a:t>
            </a:r>
            <a:br>
              <a:rPr lang="en-US" sz="1600"/>
            </a:br>
            <a:r>
              <a:rPr lang="en-US" sz="1600"/>
              <a:t>If your partition has upper and lower bounds (e.g. length of strings, numbers, etc.) choose inputs at the edges of the range.</a:t>
            </a:r>
          </a:p>
          <a:p>
            <a:endParaRPr lang="en-US" sz="1600"/>
          </a:p>
          <a:p>
            <a:r>
              <a:rPr lang="en-US" sz="1600" b="1" i="1"/>
              <a:t>Force errors</a:t>
            </a:r>
            <a:br>
              <a:rPr lang="en-US" sz="1600"/>
            </a:br>
            <a:r>
              <a:rPr lang="en-US" sz="1600"/>
              <a:t>Choose test inputs that force the system to generate all error messages. Choose test inputs that should generate invalid outputs.</a:t>
            </a:r>
          </a:p>
          <a:p>
            <a:endParaRPr lang="en-US" sz="1600"/>
          </a:p>
          <a:p>
            <a:r>
              <a:rPr lang="en-US" sz="1600" b="1" i="1"/>
              <a:t>Fill buffers</a:t>
            </a:r>
            <a:br>
              <a:rPr lang="en-US" sz="1600"/>
            </a:br>
            <a:r>
              <a:rPr lang="en-US" sz="1600"/>
              <a:t>Choose test inputs that cause all input buffers to overflow.</a:t>
            </a:r>
          </a:p>
          <a:p>
            <a:endParaRPr lang="en-US" sz="1600"/>
          </a:p>
          <a:p>
            <a:r>
              <a:rPr lang="en-US" sz="1600" b="1" i="1"/>
              <a:t>Repeat yourself</a:t>
            </a:r>
            <a:br>
              <a:rPr lang="en-US" sz="1600"/>
            </a:br>
            <a:r>
              <a:rPr lang="en-US" sz="1600"/>
              <a:t>Repeat the same test input or series of inputs several times.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19ED4-F7B4-4570-7446-E261F3E1A5D9}"/>
              </a:ext>
            </a:extLst>
          </p:cNvPr>
          <p:cNvSpPr txBox="1"/>
          <p:nvPr/>
        </p:nvSpPr>
        <p:spPr>
          <a:xfrm>
            <a:off x="677334" y="6341073"/>
            <a:ext cx="2521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(Sommerville, 2021)</a:t>
            </a:r>
            <a:endParaRPr lang="nb-NO" sz="1000"/>
          </a:p>
        </p:txBody>
      </p:sp>
    </p:spTree>
    <p:extLst>
      <p:ext uri="{BB962C8B-B14F-4D97-AF65-F5344CB8AC3E}">
        <p14:creationId xmlns:p14="http://schemas.microsoft.com/office/powerpoint/2010/main" val="3504717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B00D-716D-69D2-9C79-2DDE6470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Enhetstesting – Equivalence partitions</a:t>
            </a:r>
            <a:br>
              <a:rPr lang="en-US"/>
            </a:br>
            <a:r>
              <a:rPr lang="en-US"/>
              <a:t>Gode retningslinjer (2)</a:t>
            </a:r>
            <a:endParaRPr lang="nb-NO"/>
          </a:p>
        </p:txBody>
      </p:sp>
      <p:sp>
        <p:nvSpPr>
          <p:cNvPr id="7" name="Overflow and underflow If your program does numeric calculations, choose test inputs that cause it to calculate very large or very small numbers.…">
            <a:extLst>
              <a:ext uri="{FF2B5EF4-FFF2-40B4-BE49-F238E27FC236}">
                <a16:creationId xmlns:a16="http://schemas.microsoft.com/office/drawing/2014/main" id="{40380EBB-8350-5546-1D09-203F183F7107}"/>
              </a:ext>
            </a:extLst>
          </p:cNvPr>
          <p:cNvSpPr txBox="1">
            <a:spLocks/>
          </p:cNvSpPr>
          <p:nvPr/>
        </p:nvSpPr>
        <p:spPr>
          <a:xfrm>
            <a:off x="897082" y="2152073"/>
            <a:ext cx="8376920" cy="409632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/>
              <a:t>Overflow and underflow</a:t>
            </a:r>
            <a:br>
              <a:rPr lang="en-US"/>
            </a:br>
            <a:r>
              <a:rPr lang="en-US"/>
              <a:t>If your program does numeric calculations, choose test inputs that cause it to calculate very large or very small numbers.</a:t>
            </a:r>
          </a:p>
          <a:p>
            <a:endParaRPr lang="en-US"/>
          </a:p>
          <a:p>
            <a:r>
              <a:rPr lang="en-US" b="1" i="1"/>
              <a:t>Don’t forget null and zero</a:t>
            </a:r>
            <a:br>
              <a:rPr lang="en-US"/>
            </a:br>
            <a:r>
              <a:rPr lang="en-US"/>
              <a:t>If your program uses pointers or strings, always test with null pointers and strings. If you use sequences, test with an empty sequence. For numeric inputs, always test with zero.</a:t>
            </a:r>
          </a:p>
          <a:p>
            <a:endParaRPr lang="en-US"/>
          </a:p>
          <a:p>
            <a:r>
              <a:rPr lang="en-US" b="1" i="1"/>
              <a:t>Keep count</a:t>
            </a:r>
            <a:br>
              <a:rPr lang="en-US" b="1" i="1"/>
            </a:br>
            <a:r>
              <a:rPr lang="en-US"/>
              <a:t>When dealing with lists and list transformation, keep count of the number of elements in each list and check that these are consistent after each transformation.</a:t>
            </a:r>
          </a:p>
          <a:p>
            <a:endParaRPr lang="en-US"/>
          </a:p>
          <a:p>
            <a:r>
              <a:rPr lang="en-US" b="1" i="1"/>
              <a:t>One is different</a:t>
            </a:r>
            <a:br>
              <a:rPr lang="en-US"/>
            </a:br>
            <a:r>
              <a:rPr lang="en-US"/>
              <a:t>If your program deals with sequences, always test with sequences that have a single value.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1F830-D1E2-854E-9459-B4F9C222F056}"/>
              </a:ext>
            </a:extLst>
          </p:cNvPr>
          <p:cNvSpPr txBox="1"/>
          <p:nvPr/>
        </p:nvSpPr>
        <p:spPr>
          <a:xfrm>
            <a:off x="677334" y="6341073"/>
            <a:ext cx="2521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(Sommerville, 2021)</a:t>
            </a:r>
            <a:endParaRPr lang="nb-NO" sz="1000"/>
          </a:p>
        </p:txBody>
      </p:sp>
    </p:spTree>
    <p:extLst>
      <p:ext uri="{BB962C8B-B14F-4D97-AF65-F5344CB8AC3E}">
        <p14:creationId xmlns:p14="http://schemas.microsoft.com/office/powerpoint/2010/main" val="1985088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153F-DA8E-A0CC-B903-B90D0E2C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Lage Enhetstester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98E25-6F3D-9678-7FFE-0FD5CE8B2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57743"/>
            <a:ext cx="8596668" cy="47002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 b="1" dirty="0"/>
              <a:t>Hver enhetstest er en bit med kjørbar kode definert av enhetens utvikler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r>
              <a:rPr lang="nb-NO" dirty="0"/>
              <a:t>En enhetstest er basert på å sammenligne to verdier (Er de like?)</a:t>
            </a:r>
          </a:p>
          <a:p>
            <a:pPr lvl="1"/>
            <a:r>
              <a:rPr lang="nb-NO" dirty="0"/>
              <a:t>Den ene verdien er resultatet av enhetens kjøring</a:t>
            </a:r>
          </a:p>
          <a:p>
            <a:pPr lvl="1"/>
            <a:r>
              <a:rPr lang="nb-NO" dirty="0"/>
              <a:t>Den andre er verdien utvikleren forventer av enhetens kjøring</a:t>
            </a:r>
          </a:p>
          <a:p>
            <a:pPr lvl="1"/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3166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D18E997-60F8-6276-7ABC-2022B031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Lage Enhetstester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52DE221-98DF-0F20-93B4-73AAC234B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317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 sz="1600" dirty="0"/>
              <a:t>Verdisammenligning gjør feilsøking ganske enkelt</a:t>
            </a:r>
            <a:endParaRPr lang="en-US" sz="1600" dirty="0">
              <a:solidFill>
                <a:srgbClr val="000000"/>
              </a:solidFill>
            </a:endParaRPr>
          </a:p>
          <a:p>
            <a:pPr lvl="1"/>
            <a:r>
              <a:rPr lang="nb-NO" dirty="0"/>
              <a:t>Hvis like verdier </a:t>
            </a:r>
            <a:r>
              <a:rPr lang="nb-NO" dirty="0">
                <a:sym typeface="Wingdings" panose="05000000000000000000" pitchFamily="2" charset="2"/>
              </a:rPr>
              <a:t></a:t>
            </a:r>
            <a:r>
              <a:rPr lang="nb-NO" dirty="0"/>
              <a:t> «</a:t>
            </a:r>
            <a:r>
              <a:rPr lang="nb-NO" dirty="0" err="1"/>
              <a:t>Yippi</a:t>
            </a:r>
            <a:r>
              <a:rPr lang="nb-NO" dirty="0"/>
              <a:t>! Enheten funker!»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nb-NO" dirty="0"/>
              <a:t>Hvis ulike verdier </a:t>
            </a:r>
            <a:r>
              <a:rPr lang="nb-NO" dirty="0">
                <a:sym typeface="Wingdings" panose="05000000000000000000" pitchFamily="2" charset="2"/>
              </a:rPr>
              <a:t></a:t>
            </a:r>
            <a:r>
              <a:rPr lang="nb-NO" dirty="0"/>
              <a:t> «Ok. Noe er feil med enheten og må fikses.»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nb-NO" dirty="0"/>
              <a:t>En enhet er typisk bare noen få linjer med kode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nb-NO" dirty="0"/>
              <a:t>Vi kan typisk også se nøyaktig hvilken input som medbringer feilen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endParaRPr lang="nb-NO" dirty="0">
              <a:solidFill>
                <a:srgbClr val="000000"/>
              </a:solidFill>
            </a:endParaRPr>
          </a:p>
          <a:p>
            <a:pPr lvl="1"/>
            <a:endParaRPr lang="nb-NO" dirty="0">
              <a:solidFill>
                <a:srgbClr val="000000"/>
              </a:solidFill>
            </a:endParaRPr>
          </a:p>
          <a:p>
            <a:r>
              <a:rPr lang="nb-NO" sz="1600" dirty="0"/>
              <a:t>Merk: En enhetstest må være deterministisk for å være nyttig (Samme input gir alltid samme resultat)</a:t>
            </a:r>
            <a:endParaRPr lang="en-US" sz="1600" dirty="0">
              <a:solidFill>
                <a:srgbClr val="000000"/>
              </a:solidFill>
            </a:endParaRPr>
          </a:p>
          <a:p>
            <a:pPr lvl="1"/>
            <a:r>
              <a:rPr lang="nb-NO" dirty="0"/>
              <a:t>Hvis ikke er det vanskelig å </a:t>
            </a:r>
            <a:r>
              <a:rPr lang="nb-NO" dirty="0" err="1"/>
              <a:t>feilsøke</a:t>
            </a:r>
            <a:r>
              <a:rPr lang="nb-NO" dirty="0"/>
              <a:t>...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nb-NO" dirty="0"/>
              <a:t>Hvis det som testes er basert på noe tilfeldig/uforutsigbart, må dette gjøres statisk i testen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215375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AE16-3E65-3C3B-E064-F453D511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Enhetstester</a:t>
            </a:r>
            <a:r>
              <a:rPr lang="en-US" dirty="0"/>
              <a:t> - </a:t>
            </a:r>
            <a:r>
              <a:rPr lang="en-US" dirty="0" err="1"/>
              <a:t>Rammeverk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70DD2-F6AF-C3E6-C9DC-B30D933D4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en-US" dirty="0"/>
              <a:t>Java – JUnit</a:t>
            </a:r>
          </a:p>
          <a:p>
            <a:r>
              <a:rPr lang="en-US" dirty="0"/>
              <a:t>Python – </a:t>
            </a:r>
            <a:r>
              <a:rPr lang="en-US" dirty="0" err="1"/>
              <a:t>PyTest</a:t>
            </a:r>
            <a:endParaRPr lang="en-US" dirty="0"/>
          </a:p>
          <a:p>
            <a:r>
              <a:rPr lang="en-US" dirty="0"/>
              <a:t>.NET – </a:t>
            </a:r>
            <a:r>
              <a:rPr lang="en-US" dirty="0" err="1"/>
              <a:t>NUnit</a:t>
            </a: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– Mocha</a:t>
            </a:r>
          </a:p>
          <a:p>
            <a:endParaRPr lang="en-US" dirty="0"/>
          </a:p>
          <a:p>
            <a:r>
              <a:rPr lang="en-US" dirty="0" err="1"/>
              <a:t>Må</a:t>
            </a:r>
            <a:r>
              <a:rPr lang="en-US" dirty="0"/>
              <a:t> </a:t>
            </a:r>
            <a:r>
              <a:rPr lang="en-US" dirty="0" err="1"/>
              <a:t>typisk</a:t>
            </a:r>
            <a:r>
              <a:rPr lang="en-US" dirty="0"/>
              <a:t> </a:t>
            </a:r>
            <a:r>
              <a:rPr lang="en-US" dirty="0" err="1"/>
              <a:t>importeres</a:t>
            </a:r>
            <a:r>
              <a:rPr lang="en-US" dirty="0"/>
              <a:t>/</a:t>
            </a:r>
            <a:r>
              <a:rPr lang="en-US" dirty="0" err="1"/>
              <a:t>settes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dependency for å </a:t>
            </a:r>
            <a:r>
              <a:rPr lang="en-US" dirty="0" err="1"/>
              <a:t>kunne</a:t>
            </a:r>
            <a:r>
              <a:rPr lang="en-US" dirty="0"/>
              <a:t> </a:t>
            </a:r>
            <a:r>
              <a:rPr lang="en-US" dirty="0" err="1"/>
              <a:t>benytte</a:t>
            </a:r>
            <a:endParaRPr lang="en-US" dirty="0"/>
          </a:p>
          <a:p>
            <a:endParaRPr lang="en-US" dirty="0"/>
          </a:p>
          <a:p>
            <a:r>
              <a:rPr lang="nb-NO" dirty="0"/>
              <a:t>Dere står frie til å velge språk/rammeverk i prosjektet, men...</a:t>
            </a:r>
            <a:endParaRPr lang="en-US" dirty="0"/>
          </a:p>
          <a:p>
            <a:r>
              <a:rPr lang="nb-NO" noProof="1"/>
              <a:t>Forelesningseksempler</a:t>
            </a:r>
            <a:r>
              <a:rPr lang="en-US" dirty="0"/>
              <a:t> </a:t>
            </a:r>
            <a:r>
              <a:rPr lang="en-US" dirty="0" err="1"/>
              <a:t>vil</a:t>
            </a:r>
            <a:r>
              <a:rPr lang="en-US" dirty="0"/>
              <a:t> </a:t>
            </a:r>
            <a:r>
              <a:rPr lang="en-US" dirty="0" err="1"/>
              <a:t>benytte</a:t>
            </a:r>
            <a:r>
              <a:rPr lang="en-US" dirty="0"/>
              <a:t> JUnit </a:t>
            </a:r>
            <a:r>
              <a:rPr lang="en-US" dirty="0" err="1"/>
              <a:t>i</a:t>
            </a:r>
            <a:r>
              <a:rPr lang="en-US" dirty="0"/>
              <a:t> Java</a:t>
            </a:r>
          </a:p>
        </p:txBody>
      </p:sp>
    </p:spTree>
    <p:extLst>
      <p:ext uri="{BB962C8B-B14F-4D97-AF65-F5344CB8AC3E}">
        <p14:creationId xmlns:p14="http://schemas.microsoft.com/office/powerpoint/2010/main" val="318174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5850A-AE7A-0C37-F5C8-5E162E44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– </a:t>
            </a:r>
            <a:r>
              <a:rPr lang="en-US" dirty="0" err="1"/>
              <a:t>Oppsett</a:t>
            </a:r>
            <a:r>
              <a:rPr lang="en-US" dirty="0"/>
              <a:t> av </a:t>
            </a:r>
            <a:r>
              <a:rPr lang="en-US" dirty="0" err="1"/>
              <a:t>prosjekt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9C76E-41DE-7E0F-DD54-868C5440E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703180" cy="3880773"/>
          </a:xfrm>
        </p:spPr>
        <p:txBody>
          <a:bodyPr/>
          <a:lstStyle/>
          <a:p>
            <a:r>
              <a:rPr lang="en-US" dirty="0"/>
              <a:t>IntelliJ IDEA</a:t>
            </a:r>
          </a:p>
          <a:p>
            <a:endParaRPr lang="en-US" dirty="0"/>
          </a:p>
          <a:p>
            <a:r>
              <a:rPr lang="en-US" dirty="0"/>
              <a:t>Krever et </a:t>
            </a:r>
            <a:r>
              <a:rPr lang="en-US" dirty="0" err="1"/>
              <a:t>byggeverktøy</a:t>
            </a:r>
            <a:endParaRPr lang="en-US" dirty="0"/>
          </a:p>
          <a:p>
            <a:pPr lvl="1"/>
            <a:r>
              <a:rPr lang="en-US" dirty="0" err="1"/>
              <a:t>Jeg</a:t>
            </a:r>
            <a:r>
              <a:rPr lang="en-US" dirty="0"/>
              <a:t> </a:t>
            </a:r>
            <a:r>
              <a:rPr lang="en-US" dirty="0" err="1"/>
              <a:t>benytter</a:t>
            </a:r>
            <a:r>
              <a:rPr lang="en-US" dirty="0"/>
              <a:t> Maven</a:t>
            </a:r>
          </a:p>
          <a:p>
            <a:pPr lvl="2"/>
            <a:r>
              <a:rPr lang="en-US" dirty="0" err="1"/>
              <a:t>Litt</a:t>
            </a:r>
            <a:r>
              <a:rPr lang="en-US" dirty="0"/>
              <a:t> </a:t>
            </a:r>
            <a:r>
              <a:rPr lang="en-US" dirty="0" err="1"/>
              <a:t>mer</a:t>
            </a:r>
            <a:r>
              <a:rPr lang="en-US" dirty="0"/>
              <a:t> </a:t>
            </a:r>
            <a:r>
              <a:rPr lang="en-US" dirty="0" err="1"/>
              <a:t>lettvektig</a:t>
            </a:r>
            <a:r>
              <a:rPr lang="en-US" dirty="0"/>
              <a:t> </a:t>
            </a:r>
            <a:r>
              <a:rPr lang="en-US" dirty="0" err="1"/>
              <a:t>enn</a:t>
            </a:r>
            <a:r>
              <a:rPr lang="en-US" dirty="0"/>
              <a:t> Gradle</a:t>
            </a:r>
          </a:p>
          <a:p>
            <a:pPr lvl="1"/>
            <a:endParaRPr lang="en-US" dirty="0"/>
          </a:p>
          <a:p>
            <a:r>
              <a:rPr lang="en-US" dirty="0"/>
              <a:t>Vi </a:t>
            </a:r>
            <a:r>
              <a:rPr lang="en-US" dirty="0" err="1"/>
              <a:t>må</a:t>
            </a:r>
            <a:r>
              <a:rPr lang="en-US" dirty="0"/>
              <a:t>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JUnit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dependency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filen</a:t>
            </a:r>
            <a:r>
              <a:rPr lang="en-US" dirty="0"/>
              <a:t> pom.xml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826593-FCC8-00A9-C92F-BF468BC17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1505" y="4072622"/>
            <a:ext cx="4622390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dependencies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&lt;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org.junit.jupiter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&lt;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junit-jupiter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&lt;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&gt;5.10.2&lt;/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&lt;/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dependencies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endParaRPr kumimoji="0" lang="nb-NO" altLang="nb-NO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E117E3-28D1-E090-4024-7CD6E7F3D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852" y="1344802"/>
            <a:ext cx="4322299" cy="240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2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E281-0ADB-CABC-3DB7-8551C9AB4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– </a:t>
            </a:r>
            <a:r>
              <a:rPr lang="en-US" dirty="0" err="1"/>
              <a:t>Prosjekt</a:t>
            </a:r>
            <a:r>
              <a:rPr lang="en-US" dirty="0"/>
              <a:t> </a:t>
            </a:r>
            <a:r>
              <a:rPr lang="en-US" dirty="0" err="1"/>
              <a:t>struktur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7120E-C5B6-0F44-35ED-5D7EBA7D2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418666" cy="388077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To </a:t>
            </a:r>
            <a:r>
              <a:rPr lang="en-US" dirty="0" err="1"/>
              <a:t>viktige</a:t>
            </a:r>
            <a:r>
              <a:rPr lang="en-US" dirty="0"/>
              <a:t> mapper under </a:t>
            </a:r>
            <a:r>
              <a:rPr lang="en-US" dirty="0" err="1"/>
              <a:t>src</a:t>
            </a:r>
            <a:r>
              <a:rPr lang="en-US" dirty="0"/>
              <a:t> (</a:t>
            </a:r>
            <a:r>
              <a:rPr lang="en-US" dirty="0" err="1"/>
              <a:t>generert</a:t>
            </a:r>
            <a:r>
              <a:rPr lang="en-US" dirty="0"/>
              <a:t> av Maven):</a:t>
            </a:r>
          </a:p>
          <a:p>
            <a:pPr lvl="1"/>
            <a:r>
              <a:rPr lang="en-US" dirty="0"/>
              <a:t>main/java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Vanlige</a:t>
            </a:r>
            <a:r>
              <a:rPr lang="en-US" dirty="0">
                <a:sym typeface="Wingdings" panose="05000000000000000000" pitchFamily="2" charset="2"/>
              </a:rPr>
              <a:t> Java-</a:t>
            </a:r>
            <a:r>
              <a:rPr lang="en-US" dirty="0" err="1">
                <a:sym typeface="Wingdings" panose="05000000000000000000" pitchFamily="2" charset="2"/>
              </a:rPr>
              <a:t>klasser</a:t>
            </a:r>
            <a:endParaRPr lang="en-US" dirty="0" err="1"/>
          </a:p>
          <a:p>
            <a:pPr lvl="1"/>
            <a:r>
              <a:rPr lang="en-US" dirty="0">
                <a:sym typeface="Wingdings" panose="05000000000000000000" pitchFamily="2" charset="2"/>
              </a:rPr>
              <a:t>test/java  Java-</a:t>
            </a:r>
            <a:r>
              <a:rPr lang="en-US" dirty="0" err="1">
                <a:sym typeface="Wingdings" panose="05000000000000000000" pitchFamily="2" charset="2"/>
              </a:rPr>
              <a:t>klasser</a:t>
            </a:r>
            <a:r>
              <a:rPr lang="en-US" dirty="0">
                <a:sym typeface="Wingdings" panose="05000000000000000000" pitchFamily="2" charset="2"/>
              </a:rPr>
              <a:t> for </a:t>
            </a:r>
            <a:r>
              <a:rPr lang="en-US" dirty="0" err="1">
                <a:sym typeface="Wingdings" panose="05000000000000000000" pitchFamily="2" charset="2"/>
              </a:rPr>
              <a:t>enhetstesting</a:t>
            </a:r>
            <a:endParaRPr lang="en-US" dirty="0"/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Det er vanlig å lage en test-klasse for hver Javaklasse som har testbar funksjonalitet</a:t>
            </a:r>
            <a:endParaRPr lang="nb-NO" dirty="0"/>
          </a:p>
          <a:p>
            <a:pPr lvl="1"/>
            <a:r>
              <a:rPr lang="nb-NO" dirty="0"/>
              <a:t>Men ikke et direkte krav...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Navngis typisk “&lt;</a:t>
            </a:r>
            <a:r>
              <a:rPr lang="nb-NO" dirty="0" err="1">
                <a:sym typeface="Wingdings" panose="05000000000000000000" pitchFamily="2" charset="2"/>
              </a:rPr>
              <a:t>Orginalt</a:t>
            </a:r>
            <a:r>
              <a:rPr lang="nb-NO" dirty="0">
                <a:sym typeface="Wingdings" panose="05000000000000000000" pitchFamily="2" charset="2"/>
              </a:rPr>
              <a:t> klassenavn&gt;Tests”</a:t>
            </a:r>
            <a:endParaRPr lang="nb-NO" dirty="0"/>
          </a:p>
          <a:p>
            <a:pPr lvl="1"/>
            <a:endParaRPr lang="nb-NO" dirty="0"/>
          </a:p>
          <a:p>
            <a:r>
              <a:rPr lang="nb-NO" dirty="0">
                <a:sym typeface="Wingdings" panose="05000000000000000000" pitchFamily="2" charset="2"/>
              </a:rPr>
              <a:t>Merk at test-klassers </a:t>
            </a:r>
            <a:r>
              <a:rPr lang="nb-NO">
                <a:sym typeface="Wingdings" panose="05000000000000000000" pitchFamily="2" charset="2"/>
              </a:rPr>
              <a:t>navn </a:t>
            </a:r>
            <a:r>
              <a:rPr lang="nb-NO" b="1">
                <a:sym typeface="Wingdings" panose="05000000000000000000" pitchFamily="2" charset="2"/>
              </a:rPr>
              <a:t>MÅ</a:t>
            </a:r>
            <a:r>
              <a:rPr lang="nb-NO">
                <a:sym typeface="Wingdings" panose="05000000000000000000" pitchFamily="2" charset="2"/>
              </a:rPr>
              <a:t> </a:t>
            </a:r>
            <a:r>
              <a:rPr lang="nb-NO" dirty="0">
                <a:sym typeface="Wingdings" panose="05000000000000000000" pitchFamily="2" charset="2"/>
              </a:rPr>
              <a:t>slutte på «Test» eller «Tests» for å kunne tolkes </a:t>
            </a:r>
            <a:r>
              <a:rPr lang="nb-NO">
                <a:sym typeface="Wingdings" panose="05000000000000000000" pitchFamily="2" charset="2"/>
              </a:rPr>
              <a:t>i enkelte </a:t>
            </a:r>
            <a:r>
              <a:rPr lang="nb-NO" dirty="0">
                <a:sym typeface="Wingdings" panose="05000000000000000000" pitchFamily="2" charset="2"/>
              </a:rPr>
              <a:t>sammenhenger</a:t>
            </a:r>
            <a:endParaRPr lang="nb-N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D49B17-F0C4-09D3-C164-94B5B5D03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463" y="1609408"/>
            <a:ext cx="3003376" cy="429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6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19082-95A8-E368-E66F-54C3E0EF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JUnit – Skrive Enhetstester</a:t>
            </a:r>
            <a:endParaRPr lang="nb-NO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040AA-CD04-6FB4-1DCE-16AA9B53C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9625"/>
            <a:ext cx="8596668" cy="44117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Gitt </a:t>
            </a:r>
            <a:r>
              <a:rPr lang="en-US" dirty="0" err="1"/>
              <a:t>denne</a:t>
            </a:r>
            <a:r>
              <a:rPr lang="en-US" dirty="0"/>
              <a:t> (</a:t>
            </a:r>
            <a:r>
              <a:rPr lang="en-US" dirty="0" err="1"/>
              <a:t>elendige</a:t>
            </a:r>
            <a:r>
              <a:rPr lang="en-US" dirty="0"/>
              <a:t>) </a:t>
            </a:r>
            <a:r>
              <a:rPr lang="en-US" dirty="0" err="1"/>
              <a:t>enheten</a:t>
            </a:r>
            <a:r>
              <a:rPr lang="en-US" dirty="0"/>
              <a:t> for </a:t>
            </a:r>
            <a:r>
              <a:rPr lang="en-US" dirty="0" err="1"/>
              <a:t>passordsjekking</a:t>
            </a:r>
            <a:endParaRPr lang="en-US" dirty="0"/>
          </a:p>
          <a:p>
            <a:pPr lvl="1"/>
            <a:r>
              <a:rPr lang="en-US" dirty="0" err="1"/>
              <a:t>Hva</a:t>
            </a:r>
            <a:r>
              <a:rPr lang="en-US" dirty="0"/>
              <a:t> </a:t>
            </a:r>
            <a:r>
              <a:rPr lang="en-US" dirty="0" err="1"/>
              <a:t>burde</a:t>
            </a:r>
            <a:r>
              <a:rPr lang="en-US" dirty="0"/>
              <a:t> vi teste? (Equivalence partitions)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 ting...</a:t>
            </a:r>
          </a:p>
          <a:p>
            <a:pPr lvl="1"/>
            <a:r>
              <a:rPr lang="en-US" dirty="0" err="1"/>
              <a:t>Passord</a:t>
            </a:r>
            <a:r>
              <a:rPr lang="en-US" dirty="0"/>
              <a:t> er </a:t>
            </a:r>
            <a:r>
              <a:rPr lang="en-US" dirty="0" err="1"/>
              <a:t>riktig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true</a:t>
            </a:r>
            <a:endParaRPr lang="en-US" dirty="0"/>
          </a:p>
          <a:p>
            <a:pPr lvl="1"/>
            <a:r>
              <a:rPr lang="en-US" dirty="0" err="1"/>
              <a:t>Passord</a:t>
            </a:r>
            <a:r>
              <a:rPr lang="en-US" dirty="0"/>
              <a:t> er </a:t>
            </a:r>
            <a:r>
              <a:rPr lang="en-US" dirty="0" err="1"/>
              <a:t>feil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false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98019F-7BFA-9E1C-C80A-B9B7696D2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289" y="2624284"/>
            <a:ext cx="541866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Example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scuffedPasswordCheck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.equals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"Password12345"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 {</a:t>
            </a:r>
            <a:b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   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true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}</a:t>
            </a:r>
            <a:b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false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nb-NO" altLang="nb-NO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62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1B09-983C-9C17-BEE1-2873A4F9B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JUnit – Skrive Enhetstester</a:t>
            </a:r>
            <a:endParaRPr lang="nb-NO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24C9D-C146-8ACA-28A6-4D52988F9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1702"/>
            <a:ext cx="5189312" cy="44665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 dirty="0"/>
              <a:t>Vi lager en test-klasse med et tilsvarende </a:t>
            </a:r>
            <a:br>
              <a:rPr lang="nb-NO" dirty="0"/>
            </a:br>
            <a:r>
              <a:rPr lang="nb-NO" dirty="0"/>
              <a:t>navn som den originale (her </a:t>
            </a:r>
            <a:r>
              <a:rPr lang="nb-NO" dirty="0" err="1"/>
              <a:t>ExampleTests</a:t>
            </a:r>
            <a:r>
              <a:rPr lang="nb-NO" dirty="0"/>
              <a:t>)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En gitt test er definert som en </a:t>
            </a:r>
            <a:r>
              <a:rPr lang="nb-NO" dirty="0" err="1"/>
              <a:t>void</a:t>
            </a:r>
            <a:r>
              <a:rPr lang="nb-NO" dirty="0"/>
              <a:t>-metode</a:t>
            </a:r>
            <a:endParaRPr lang="nb-NO"/>
          </a:p>
          <a:p>
            <a:pPr lvl="1"/>
            <a:r>
              <a:rPr lang="nb-NO" dirty="0" err="1"/>
              <a:t>Annortert</a:t>
            </a:r>
            <a:r>
              <a:rPr lang="nb-NO" dirty="0"/>
              <a:t> med </a:t>
            </a:r>
            <a:r>
              <a:rPr kumimoji="0" lang="nb-NO" altLang="nb-NO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@Test</a:t>
            </a:r>
            <a:endParaRPr lang="nb-NO" dirty="0"/>
          </a:p>
          <a:p>
            <a:pPr lvl="1"/>
            <a:r>
              <a:rPr lang="nb-NO" dirty="0"/>
              <a:t>Navnet på metoden er valgfritt, men det kan</a:t>
            </a:r>
            <a:br>
              <a:rPr lang="nb-NO" dirty="0"/>
            </a:br>
            <a:r>
              <a:rPr lang="nb-NO" dirty="0"/>
              <a:t>være lurt å navngi den etter hva som skal </a:t>
            </a:r>
            <a:br>
              <a:rPr lang="nb-NO" dirty="0"/>
            </a:br>
            <a:r>
              <a:rPr lang="nb-NO" dirty="0"/>
              <a:t>testes</a:t>
            </a:r>
          </a:p>
          <a:p>
            <a:pPr lvl="1"/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@DisplayName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r>
              <a:rPr lang="nb-NO" dirty="0"/>
              <a:t> er også valgfritt men hjelper for oversikt i kjøreresultater, samt lesbarhet av kode</a:t>
            </a:r>
          </a:p>
          <a:p>
            <a:endParaRPr lang="nb-NO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0A05877-8ACB-5ED8-9D85-F5E81A8FC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416" y="3289755"/>
            <a:ext cx="4811359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ExampleTests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b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    @DisplayName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"Correct 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password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scuffedPasswordCheckCorrect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//...</a:t>
            </a:r>
            <a:b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    @DisplayName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"Incorrect 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password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scuffedPasswordCheckIncorrect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//...</a:t>
            </a:r>
            <a:b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nb-NO" altLang="nb-NO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46B05C4-0B90-301B-D909-3C42E5DD8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646" y="1107879"/>
            <a:ext cx="4734963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Example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scuffedPasswordCheck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.equals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"Password12345"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 {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   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true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}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false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nb-NO" altLang="nb-NO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222D36-0F89-835D-3F2C-8579E0DF3B9D}"/>
              </a:ext>
            </a:extLst>
          </p:cNvPr>
          <p:cNvSpPr/>
          <p:nvPr/>
        </p:nvSpPr>
        <p:spPr>
          <a:xfrm>
            <a:off x="6096000" y="3666653"/>
            <a:ext cx="3675707" cy="2083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727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00E09-99C9-9744-55A0-8D3D85F5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JUnit – Skrive Enhetstester</a:t>
            </a:r>
            <a:endParaRPr lang="nb-NO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70B67-35E9-F81A-3B5E-D8C60F6DA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7541"/>
            <a:ext cx="4591783" cy="397031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nb-NO" dirty="0"/>
              <a:t>Tester defineres av «</a:t>
            </a:r>
            <a:r>
              <a:rPr lang="nb-NO" dirty="0" err="1"/>
              <a:t>Assertions</a:t>
            </a:r>
            <a:r>
              <a:rPr lang="nb-NO" dirty="0"/>
              <a:t>»</a:t>
            </a:r>
          </a:p>
          <a:p>
            <a:pPr lvl="1"/>
            <a:r>
              <a:rPr lang="nb-NO" dirty="0"/>
              <a:t>Sammenligning av verdier</a:t>
            </a:r>
          </a:p>
          <a:p>
            <a:pPr lvl="1"/>
            <a:r>
              <a:rPr lang="nb-NO" dirty="0" err="1"/>
              <a:t>Assertions.assertEquals</a:t>
            </a:r>
            <a:r>
              <a:rPr lang="nb-NO" dirty="0"/>
              <a:t>() sjekker at to verdier er like</a:t>
            </a:r>
          </a:p>
          <a:p>
            <a:pPr lvl="2"/>
            <a:r>
              <a:rPr lang="nb-NO" dirty="0"/>
              <a:t>Første verdi representerer det som er forventet</a:t>
            </a:r>
          </a:p>
          <a:p>
            <a:pPr lvl="2"/>
            <a:r>
              <a:rPr lang="nb-NO" dirty="0"/>
              <a:t>Andre verdi er det faktiske resultatet</a:t>
            </a:r>
          </a:p>
          <a:p>
            <a:pPr lvl="1"/>
            <a:r>
              <a:rPr lang="nb-NO" dirty="0"/>
              <a:t>Hvis resultatet er en </a:t>
            </a:r>
            <a:r>
              <a:rPr lang="nb-NO" dirty="0" err="1"/>
              <a:t>boolean</a:t>
            </a:r>
            <a:r>
              <a:rPr lang="nb-NO" dirty="0"/>
              <a:t> verdi, kan du benytte</a:t>
            </a:r>
          </a:p>
          <a:p>
            <a:pPr lvl="2"/>
            <a:r>
              <a:rPr lang="nb-NO" dirty="0" err="1"/>
              <a:t>Assertions.assertTrue</a:t>
            </a:r>
            <a:r>
              <a:rPr lang="nb-NO" dirty="0"/>
              <a:t>()</a:t>
            </a:r>
          </a:p>
          <a:p>
            <a:pPr lvl="2"/>
            <a:r>
              <a:rPr lang="nb-NO" dirty="0" err="1"/>
              <a:t>Assertions.assertFalse</a:t>
            </a:r>
            <a:r>
              <a:rPr lang="nb-NO" dirty="0"/>
              <a:t>()</a:t>
            </a:r>
          </a:p>
          <a:p>
            <a:pPr lvl="1"/>
            <a:r>
              <a:rPr lang="nb-NO" dirty="0"/>
              <a:t>Slikt som </a:t>
            </a:r>
            <a:r>
              <a:rPr lang="nb-NO" dirty="0" err="1"/>
              <a:t>assertThrows</a:t>
            </a:r>
            <a:r>
              <a:rPr lang="nb-NO" dirty="0"/>
              <a:t>() finnes også...</a:t>
            </a:r>
          </a:p>
          <a:p>
            <a:pPr lvl="2"/>
            <a:r>
              <a:rPr lang="nb-NO" dirty="0"/>
              <a:t>Teste </a:t>
            </a:r>
            <a:r>
              <a:rPr lang="nb-NO" dirty="0" err="1"/>
              <a:t>exceptions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A8DAC66-DD74-ACAF-03A4-638ED8F98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416" y="2643424"/>
            <a:ext cx="6316067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ExampleTests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    @DisplayName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"Correct 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password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scuffedPasswordCheckCorrect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Example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example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Example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Assertions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b-NO" altLang="nb-NO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assertEquals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example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.scuffedPasswordCheck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"Password12345"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Assertions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b-NO" altLang="nb-NO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assertTrue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example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.scuffedPasswordCheck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"Password12345"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    @DisplayName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"Incorrect 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password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scuffedPasswordCheckIncorrect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Example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example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Example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Assertions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b-NO" altLang="nb-NO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assertEquals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example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.scuffedPasswordCheck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wrongpassword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Assertions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b-NO" altLang="nb-NO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assertFalse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example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.scuffedPasswordCheck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wrongpassword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Assertions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b-NO" altLang="nb-NO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assertFalse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example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.scuffedPasswordCheck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nb-NO" altLang="nb-NO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bingus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nb-NO" altLang="nb-NO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5603A93-5669-B8E0-1D11-3A9608028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416" y="609600"/>
            <a:ext cx="4734963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Example 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boolean 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scuffedPasswordCheck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password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.equals(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"Password12345"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 {</a:t>
            </a:r>
            <a:b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    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true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}</a:t>
            </a:r>
            <a:b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return false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nb-NO" altLang="nb-NO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5FE2C4-B549-A6AC-0D79-9D77C2E2D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761" y="5604564"/>
            <a:ext cx="3991356" cy="100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6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E5FAA-5D0D-780A-B54F-F2C987F7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1EB29-1214-063B-27B6-3981775F8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Testing i software engineering</a:t>
            </a:r>
          </a:p>
          <a:p>
            <a:r>
              <a:rPr lang="nb-NO"/>
              <a:t>Enhetstesting</a:t>
            </a:r>
          </a:p>
          <a:p>
            <a:r>
              <a:rPr lang="nb-NO"/>
              <a:t>Equivalence partitions</a:t>
            </a:r>
          </a:p>
          <a:p>
            <a:r>
              <a:rPr lang="nb-NO"/>
              <a:t>Skrive enhetstester med JUnit</a:t>
            </a:r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4347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A25AB-EEEC-A451-6B4F-EF78B3EF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Arrange, Act, Assert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B8CFC-E68D-6D57-717B-C49022D32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 dirty="0"/>
              <a:t>Når vi skriver tester er det fordelaktig å følge en standardisert struktur</a:t>
            </a:r>
          </a:p>
          <a:p>
            <a:endParaRPr lang="nb-NO" dirty="0"/>
          </a:p>
          <a:p>
            <a:r>
              <a:rPr lang="nb-NO" dirty="0"/>
              <a:t>En test kan konseptuelt deles opp i tre deler</a:t>
            </a:r>
          </a:p>
          <a:p>
            <a:pPr lvl="1"/>
            <a:r>
              <a:rPr lang="nb-NO" dirty="0" err="1"/>
              <a:t>Arrange</a:t>
            </a:r>
            <a:endParaRPr lang="nb-NO" dirty="0"/>
          </a:p>
          <a:p>
            <a:pPr lvl="2"/>
            <a:r>
              <a:rPr lang="nb-NO" dirty="0"/>
              <a:t>Oppsett av ressurser som er nødvendig for funksjonaliteten som testes</a:t>
            </a:r>
          </a:p>
          <a:p>
            <a:pPr lvl="1"/>
            <a:r>
              <a:rPr lang="nb-NO" dirty="0" err="1"/>
              <a:t>Act</a:t>
            </a:r>
            <a:endParaRPr lang="nb-NO" dirty="0"/>
          </a:p>
          <a:p>
            <a:pPr lvl="2"/>
            <a:r>
              <a:rPr lang="nb-NO" dirty="0"/>
              <a:t>Utføre funksjonaliteten som testes og ta imot resultatet</a:t>
            </a:r>
          </a:p>
          <a:p>
            <a:pPr lvl="1"/>
            <a:r>
              <a:rPr lang="nb-NO" dirty="0"/>
              <a:t> </a:t>
            </a:r>
            <a:r>
              <a:rPr lang="nb-NO" dirty="0" err="1"/>
              <a:t>Assert</a:t>
            </a:r>
            <a:endParaRPr lang="nb-NO" dirty="0"/>
          </a:p>
          <a:p>
            <a:pPr lvl="2"/>
            <a:r>
              <a:rPr lang="nb-NO" dirty="0"/>
              <a:t>Verifiser resultatet opp mot hva vi forventer</a:t>
            </a:r>
          </a:p>
        </p:txBody>
      </p:sp>
    </p:spTree>
    <p:extLst>
      <p:ext uri="{BB962C8B-B14F-4D97-AF65-F5344CB8AC3E}">
        <p14:creationId xmlns:p14="http://schemas.microsoft.com/office/powerpoint/2010/main" val="192386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73E5-CDC8-6BA0-379D-DF7C743F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Arrange, Act, Assert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EE267B-A64C-4243-3997-4D34BBD4B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770" y="1541100"/>
            <a:ext cx="765923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@DisplayName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"Correct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password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scuffedPasswordCheckCorrect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nb-NO" altLang="nb-NO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//</a:t>
            </a:r>
            <a:r>
              <a:rPr kumimoji="0" lang="nb-NO" altLang="nb-NO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Arrange</a:t>
            </a:r>
            <a:br>
              <a:rPr kumimoji="0" lang="nb-NO" altLang="nb-NO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Example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example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Example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kumimoji="0" lang="nb-NO" altLang="nb-NO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Act</a:t>
            </a:r>
            <a:br>
              <a:rPr kumimoji="0" lang="nb-NO" altLang="nb-NO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example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.scuffedPasswordCheck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"Password12345"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kumimoji="0" lang="nb-NO" altLang="nb-NO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Assert</a:t>
            </a:r>
            <a:br>
              <a:rPr kumimoji="0" lang="nb-NO" altLang="nb-NO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expected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Assertions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b-NO" altLang="nb-NO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assertEquals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expected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Assertions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b-NO" altLang="nb-NO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assertTrue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nb-NO" altLang="nb-NO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Better alternative</a:t>
            </a:r>
            <a:br>
              <a:rPr kumimoji="0" lang="nb-NO" altLang="nb-NO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nb-NO" altLang="nb-NO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C3727-C902-32A4-794A-4051D6878F45}"/>
              </a:ext>
            </a:extLst>
          </p:cNvPr>
          <p:cNvSpPr txBox="1"/>
          <p:nvPr/>
        </p:nvSpPr>
        <p:spPr>
          <a:xfrm>
            <a:off x="1032095" y="5794218"/>
            <a:ext cx="765923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b-NO" dirty="0"/>
              <a:t>Merk at bruk av </a:t>
            </a:r>
            <a:r>
              <a:rPr lang="nb-NO" dirty="0" err="1"/>
              <a:t>assertEquals</a:t>
            </a:r>
            <a:r>
              <a:rPr lang="nb-NO" dirty="0"/>
              <a:t>() er unødvendig her men illustrer at vi kan skille </a:t>
            </a:r>
            <a:r>
              <a:rPr lang="nb-NO" dirty="0" err="1"/>
              <a:t>expected</a:t>
            </a:r>
            <a:r>
              <a:rPr lang="nb-NO" dirty="0"/>
              <a:t> som en egen variabel</a:t>
            </a:r>
          </a:p>
        </p:txBody>
      </p:sp>
    </p:spTree>
    <p:extLst>
      <p:ext uri="{BB962C8B-B14F-4D97-AF65-F5344CB8AC3E}">
        <p14:creationId xmlns:p14="http://schemas.microsoft.com/office/powerpoint/2010/main" val="3460112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F4F9-32AD-0A12-989F-6E13D57D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Arrange, Act, Assert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608259-26DE-469C-14AF-170329B14F32}"/>
              </a:ext>
            </a:extLst>
          </p:cNvPr>
          <p:cNvSpPr txBox="1"/>
          <p:nvPr/>
        </p:nvSpPr>
        <p:spPr>
          <a:xfrm>
            <a:off x="840295" y="1666479"/>
            <a:ext cx="779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Det er lov å gjøre Act og Assert samtidig så lenge det forblir oversiktlig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85FF839-2C41-F317-E52F-EE4EB888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325" y="2390754"/>
            <a:ext cx="8596668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@DisplayName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"Correct password"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scuffedPasswordCheck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Arrange</a:t>
            </a:r>
            <a:br>
              <a:rPr kumimoji="0" lang="nb-NO" altLang="nb-NO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Example example 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Example();</a:t>
            </a:r>
            <a:b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Act and Assert</a:t>
            </a:r>
            <a:br>
              <a:rPr kumimoji="0" lang="nb-NO" altLang="nb-NO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Assertions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b-NO" altLang="nb-NO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assertEquals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example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.scuffedPasswordCheck(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"Password12345"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Assertions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b-NO" altLang="nb-NO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assertTrue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example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.scuffedPasswordCheck(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"Password12345"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 </a:t>
            </a:r>
            <a:r>
              <a:rPr kumimoji="0" lang="nb-NO" altLang="nb-NO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Better alternative</a:t>
            </a:r>
            <a:br>
              <a:rPr kumimoji="0" lang="nb-NO" altLang="nb-NO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nb-NO" altLang="nb-NO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nb-NO" altLang="nb-NO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45051-DA89-19C3-58D0-7A7EC0047476}"/>
              </a:ext>
            </a:extLst>
          </p:cNvPr>
          <p:cNvSpPr txBox="1"/>
          <p:nvPr/>
        </p:nvSpPr>
        <p:spPr>
          <a:xfrm>
            <a:off x="840295" y="5546464"/>
            <a:ext cx="779503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b-NO" dirty="0"/>
              <a:t>Merk igjen, </a:t>
            </a:r>
            <a:r>
              <a:rPr lang="nb-NO" dirty="0" err="1"/>
              <a:t>assertEquals</a:t>
            </a:r>
            <a:r>
              <a:rPr lang="nb-NO" dirty="0"/>
              <a:t>() er fremdeles unødvendig her, men er med som et eksempel</a:t>
            </a:r>
          </a:p>
        </p:txBody>
      </p:sp>
    </p:spTree>
    <p:extLst>
      <p:ext uri="{BB962C8B-B14F-4D97-AF65-F5344CB8AC3E}">
        <p14:creationId xmlns:p14="http://schemas.microsoft.com/office/powerpoint/2010/main" val="4252318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A13EF-71BB-CBB5-C2AA-3F8C30B2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JUnit – Skrive Enhetstester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453AE-9E21-DBA5-095C-D506F8D65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Lag en unik test for hver </a:t>
            </a:r>
            <a:r>
              <a:rPr lang="nb-NO" dirty="0" err="1"/>
              <a:t>equivalence</a:t>
            </a:r>
            <a:r>
              <a:rPr lang="nb-NO" dirty="0"/>
              <a:t> </a:t>
            </a:r>
            <a:r>
              <a:rPr lang="nb-NO" dirty="0" err="1"/>
              <a:t>partion</a:t>
            </a:r>
            <a:endParaRPr lang="nb-NO" dirty="0"/>
          </a:p>
          <a:p>
            <a:pPr lvl="1"/>
            <a:r>
              <a:rPr lang="nb-NO" dirty="0"/>
              <a:t>Mange </a:t>
            </a:r>
            <a:r>
              <a:rPr lang="nb-NO" dirty="0" err="1"/>
              <a:t>assertions</a:t>
            </a:r>
            <a:r>
              <a:rPr lang="nb-NO" dirty="0"/>
              <a:t> som tester mye forskjellig gjør det vanskelig å se hva som faktisk passerer/feiler</a:t>
            </a:r>
          </a:p>
          <a:p>
            <a:pPr lvl="1"/>
            <a:r>
              <a:rPr lang="nb-NO" dirty="0"/>
              <a:t>Det er motsetning fornuftig å ha flere </a:t>
            </a:r>
            <a:r>
              <a:rPr lang="nb-NO" dirty="0" err="1"/>
              <a:t>assertions</a:t>
            </a:r>
            <a:r>
              <a:rPr lang="nb-NO" dirty="0"/>
              <a:t> som tester samme type resultat</a:t>
            </a:r>
          </a:p>
          <a:p>
            <a:endParaRPr lang="nb-NO" dirty="0"/>
          </a:p>
          <a:p>
            <a:r>
              <a:rPr lang="nb-NO" dirty="0"/>
              <a:t>Hver test bør være beskrivende så det er lett å forstå hva den gjelder</a:t>
            </a:r>
          </a:p>
          <a:p>
            <a:pPr lvl="1"/>
            <a:r>
              <a:rPr lang="nb-NO" dirty="0"/>
              <a:t>Metodenavn</a:t>
            </a:r>
          </a:p>
          <a:p>
            <a:pPr lvl="1"/>
            <a:r>
              <a:rPr lang="nb-NO" dirty="0"/>
              <a:t>Display </a:t>
            </a:r>
            <a:r>
              <a:rPr lang="nb-NO" dirty="0" err="1"/>
              <a:t>name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121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2C39A-D18F-4C23-DE32-13241E2D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Kodeeksempel – Enhetstester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18777-CEEC-4413-6C3C-BF7D1D010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855965" cy="388077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Sette</a:t>
            </a:r>
            <a:r>
              <a:rPr lang="en-US" dirty="0"/>
              <a:t> </a:t>
            </a:r>
            <a:r>
              <a:rPr lang="en-US" dirty="0" err="1"/>
              <a:t>opp</a:t>
            </a:r>
            <a:r>
              <a:rPr lang="en-US" dirty="0"/>
              <a:t> </a:t>
            </a:r>
            <a:r>
              <a:rPr lang="en-US" dirty="0" err="1"/>
              <a:t>prosjekt</a:t>
            </a:r>
            <a:r>
              <a:rPr lang="en-US" dirty="0"/>
              <a:t> med Maven</a:t>
            </a:r>
          </a:p>
          <a:p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JUnit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dependency </a:t>
            </a:r>
            <a:r>
              <a:rPr lang="en-US" dirty="0" err="1"/>
              <a:t>i</a:t>
            </a:r>
            <a:r>
              <a:rPr lang="en-US" dirty="0"/>
              <a:t> pom.xml</a:t>
            </a:r>
          </a:p>
          <a:p>
            <a:endParaRPr lang="en-US" dirty="0"/>
          </a:p>
          <a:p>
            <a:r>
              <a:rPr lang="en-US" dirty="0" err="1"/>
              <a:t>Opprette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InformationChecker</a:t>
            </a:r>
            <a:endParaRPr lang="en-US" dirty="0"/>
          </a:p>
          <a:p>
            <a:pPr lvl="1"/>
            <a:r>
              <a:rPr lang="en-US" dirty="0" err="1"/>
              <a:t>Opprette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controlAge</a:t>
            </a:r>
            <a:r>
              <a:rPr lang="en-US" dirty="0"/>
              <a:t>() for </a:t>
            </a:r>
            <a:r>
              <a:rPr lang="en-US" dirty="0" err="1"/>
              <a:t>kontrollere</a:t>
            </a:r>
            <a:r>
              <a:rPr lang="en-US" dirty="0"/>
              <a:t> at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gitt</a:t>
            </a:r>
            <a:r>
              <a:rPr lang="en-US" dirty="0"/>
              <a:t> alder er </a:t>
            </a:r>
            <a:r>
              <a:rPr lang="en-US" dirty="0" err="1"/>
              <a:t>mellom</a:t>
            </a:r>
            <a:r>
              <a:rPr lang="en-US" dirty="0"/>
              <a:t> 0 </a:t>
            </a:r>
            <a:r>
              <a:rPr lang="en-US" dirty="0" err="1"/>
              <a:t>og</a:t>
            </a:r>
            <a:r>
              <a:rPr lang="en-US" dirty="0"/>
              <a:t> 120</a:t>
            </a:r>
          </a:p>
          <a:p>
            <a:endParaRPr lang="en-US" dirty="0"/>
          </a:p>
          <a:p>
            <a:r>
              <a:rPr lang="en-US" dirty="0" err="1"/>
              <a:t>Opprette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test-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InformationCheckerTests</a:t>
            </a:r>
            <a:endParaRPr lang="en-US" dirty="0"/>
          </a:p>
          <a:p>
            <a:pPr lvl="1"/>
            <a:r>
              <a:rPr lang="en-US" dirty="0" err="1"/>
              <a:t>Opprette</a:t>
            </a:r>
            <a:r>
              <a:rPr lang="en-US" dirty="0"/>
              <a:t> </a:t>
            </a:r>
            <a:r>
              <a:rPr lang="en-US" dirty="0" err="1"/>
              <a:t>passende</a:t>
            </a:r>
            <a:r>
              <a:rPr lang="en-US" dirty="0"/>
              <a:t> test-</a:t>
            </a:r>
            <a:r>
              <a:rPr lang="en-US" dirty="0" err="1"/>
              <a:t>metoder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ifra</a:t>
            </a:r>
            <a:r>
              <a:rPr lang="en-US" dirty="0"/>
              <a:t> </a:t>
            </a:r>
            <a:r>
              <a:rPr lang="en-US" dirty="0" err="1"/>
              <a:t>controlAge</a:t>
            </a:r>
            <a:r>
              <a:rPr lang="en-US" dirty="0"/>
              <a:t>() sin </a:t>
            </a:r>
            <a:r>
              <a:rPr lang="en-US" dirty="0" err="1"/>
              <a:t>funksjonalitet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på</a:t>
            </a:r>
            <a:r>
              <a:rPr lang="en-US" dirty="0"/>
              <a:t> testing av void-</a:t>
            </a:r>
            <a:r>
              <a:rPr lang="en-US" dirty="0" err="1"/>
              <a:t>metoder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exceptions</a:t>
            </a:r>
          </a:p>
        </p:txBody>
      </p:sp>
    </p:spTree>
    <p:extLst>
      <p:ext uri="{BB962C8B-B14F-4D97-AF65-F5344CB8AC3E}">
        <p14:creationId xmlns:p14="http://schemas.microsoft.com/office/powerpoint/2010/main" val="758542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8A7B017-E2F0-7F04-F150-55F9CC56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Fordelene med testing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A1EAF-AB63-AA98-870F-541D3080F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/>
              <a:t>Vi bekrefter for oss selv at jobben er ferdig</a:t>
            </a:r>
          </a:p>
          <a:p>
            <a:endParaRPr lang="nb-NO"/>
          </a:p>
          <a:p>
            <a:r>
              <a:rPr lang="nb-NO"/>
              <a:t>Knerter bugs tidlig</a:t>
            </a:r>
          </a:p>
          <a:p>
            <a:pPr lvl="1"/>
            <a:r>
              <a:rPr lang="nb-NO"/>
              <a:t>Hvis ikke må man lete hardere senere …</a:t>
            </a:r>
          </a:p>
          <a:p>
            <a:endParaRPr lang="nb-NO"/>
          </a:p>
          <a:p>
            <a:r>
              <a:rPr lang="nb-NO"/>
              <a:t>Opprettholdbarhet</a:t>
            </a:r>
          </a:p>
          <a:p>
            <a:pPr lvl="1"/>
            <a:r>
              <a:rPr lang="nb-NO"/>
              <a:t>Senere endringer på en enhet kan ødelegge tidligere definert funksjonalitet</a:t>
            </a:r>
          </a:p>
          <a:p>
            <a:pPr lvl="1"/>
            <a:r>
              <a:rPr lang="nb-NO"/>
              <a:t>Testene informerer oss hvis noe ryker</a:t>
            </a:r>
          </a:p>
          <a:p>
            <a:endParaRPr lang="nb-NO"/>
          </a:p>
          <a:p>
            <a:r>
              <a:rPr lang="nb-NO"/>
              <a:t>Tester er et godt supplement til dokumentasjon</a:t>
            </a:r>
          </a:p>
          <a:p>
            <a:pPr lvl="1"/>
            <a:r>
              <a:rPr lang="nb-NO"/>
              <a:t>Vi kan se hvordan enheten er ment til å fungere</a:t>
            </a:r>
          </a:p>
          <a:p>
            <a:pPr lvl="1"/>
            <a:r>
              <a:rPr lang="nb-NO"/>
              <a:t>Beviser samtidig at enheten fungerer slik den skal (Vi kan stole på den)</a:t>
            </a:r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755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5BC8A50-0455-D9CB-872D-2E22CB3B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Hva er testing i Software Engineering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D3CC035-38F4-1356-4051-62B8967CB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9264"/>
            <a:ext cx="8596668" cy="444079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nb-NO" dirty="0"/>
              <a:t>Det er overordnet fire "kategorier" av testing i Software Engineering (Sommerville, 2021):</a:t>
            </a:r>
          </a:p>
          <a:p>
            <a:endParaRPr lang="nb-NO" dirty="0"/>
          </a:p>
          <a:p>
            <a:r>
              <a:rPr lang="nb-NO" dirty="0"/>
              <a:t>Funksjonell testing</a:t>
            </a:r>
          </a:p>
          <a:p>
            <a:pPr lvl="1">
              <a:buFont typeface="Courier New" charset="2"/>
              <a:buChar char="o"/>
            </a:pPr>
            <a:r>
              <a:rPr lang="nb-NO" dirty="0"/>
              <a:t>Teste (kode)funksjonalitet for å finne </a:t>
            </a:r>
            <a:r>
              <a:rPr lang="nb-NO" dirty="0" err="1"/>
              <a:t>bugs</a:t>
            </a:r>
            <a:r>
              <a:rPr lang="nb-NO" dirty="0"/>
              <a:t> og sjekke/bevise at ting funker som tiltenkt</a:t>
            </a:r>
          </a:p>
          <a:p>
            <a:r>
              <a:rPr lang="nb-NO" dirty="0"/>
              <a:t>Brukertesting</a:t>
            </a:r>
          </a:p>
          <a:p>
            <a:pPr lvl="1">
              <a:buFont typeface="Courier New" charset="2"/>
              <a:buChar char="o"/>
            </a:pPr>
            <a:r>
              <a:rPr lang="nb-NO" dirty="0"/>
              <a:t>Teste produktet med brukere for å finne ut hvor nyttig og "behagelig" produktet er å bruke</a:t>
            </a:r>
          </a:p>
          <a:p>
            <a:r>
              <a:rPr lang="nb-NO" dirty="0"/>
              <a:t>Ytelsestesting</a:t>
            </a:r>
          </a:p>
          <a:p>
            <a:pPr lvl="1">
              <a:buFont typeface="Courier New" charset="2"/>
              <a:buChar char="o"/>
            </a:pPr>
            <a:r>
              <a:rPr lang="nb-NO" dirty="0"/>
              <a:t>Teste om produktet er raskt nok og tåler belastning</a:t>
            </a:r>
          </a:p>
          <a:p>
            <a:r>
              <a:rPr lang="nb-NO" dirty="0"/>
              <a:t>Sikkerhetstesting</a:t>
            </a:r>
          </a:p>
          <a:p>
            <a:pPr lvl="1">
              <a:buFont typeface="Courier New" charset="2"/>
              <a:buChar char="o"/>
            </a:pPr>
            <a:r>
              <a:rPr lang="nb-NO" dirty="0"/>
              <a:t>Teste at produktet ikke kan misbrukes for uønskede effekter (mot leverandør og/eller brukere)</a:t>
            </a:r>
          </a:p>
        </p:txBody>
      </p:sp>
    </p:spTree>
    <p:extLst>
      <p:ext uri="{BB962C8B-B14F-4D97-AF65-F5344CB8AC3E}">
        <p14:creationId xmlns:p14="http://schemas.microsoft.com/office/powerpoint/2010/main" val="124922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D706F9F-4246-B5F6-019E-A7F87FCD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Avgrensning av testing i kurset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2DE3343-A04A-DAAC-AB70-14A3396DA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 dirty="0"/>
              <a:t>Vi skal hovedsakelig forholde oss til </a:t>
            </a:r>
            <a:r>
              <a:rPr lang="nb-NO" b="1" dirty="0"/>
              <a:t>funksjonell testing</a:t>
            </a:r>
            <a:r>
              <a:rPr lang="nb-NO" dirty="0"/>
              <a:t> i dette kurset</a:t>
            </a:r>
          </a:p>
          <a:p>
            <a:pPr lvl="1">
              <a:buFont typeface="Courier New" charset="2"/>
              <a:buChar char="o"/>
            </a:pPr>
            <a:r>
              <a:rPr lang="nb-NO" dirty="0"/>
              <a:t>Funksjonell testing kan gjøres forholdsvis enkelt og kan/skal gjøres under utvikling av produktkode</a:t>
            </a:r>
          </a:p>
          <a:p>
            <a:pPr lvl="1">
              <a:buFont typeface="Courier New" charset="2"/>
              <a:buChar char="o"/>
            </a:pPr>
            <a:r>
              <a:rPr lang="nb-NO" dirty="0"/>
              <a:t>Brukertesting krever brukere å teste med. Nyttig, men kan bli mye overhead</a:t>
            </a:r>
          </a:p>
          <a:p>
            <a:pPr lvl="1">
              <a:buFont typeface="Courier New" charset="2"/>
              <a:buChar char="o"/>
            </a:pPr>
            <a:r>
              <a:rPr lang="nb-NO" dirty="0"/>
              <a:t>Ytelsestesting er viktig når man faktisk skal selge et produkt. Det forventes ikke av dere.</a:t>
            </a:r>
          </a:p>
          <a:p>
            <a:pPr lvl="1">
              <a:buFont typeface="Courier New" charset="2"/>
              <a:buChar char="o"/>
            </a:pPr>
            <a:r>
              <a:rPr lang="nb-NO" dirty="0"/>
              <a:t>Sikkerhetstesting: Større fokus i kurs som Teknologiprosjekt og Datasikkerhet i Utvikling og Drift</a:t>
            </a:r>
          </a:p>
          <a:p>
            <a:pPr lvl="1">
              <a:buFont typeface="Courier New" charset="2"/>
              <a:buChar char="o"/>
            </a:pPr>
            <a:endParaRPr lang="nb-NO" dirty="0"/>
          </a:p>
          <a:p>
            <a:r>
              <a:rPr lang="nb-NO" dirty="0"/>
              <a:t>Vi stopper dere ikke fra å prøve på de andre formene for testing</a:t>
            </a:r>
          </a:p>
          <a:p>
            <a:pPr lvl="1">
              <a:buFont typeface="Courier New" charset="2"/>
              <a:buChar char="o"/>
            </a:pPr>
            <a:r>
              <a:rPr lang="nb-NO" dirty="0"/>
              <a:t>Men prioriter funksjonell testing</a:t>
            </a:r>
          </a:p>
        </p:txBody>
      </p:sp>
    </p:spTree>
    <p:extLst>
      <p:ext uri="{BB962C8B-B14F-4D97-AF65-F5344CB8AC3E}">
        <p14:creationId xmlns:p14="http://schemas.microsoft.com/office/powerpoint/2010/main" val="280332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9CB8049-4310-A715-1E50-1797A44F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Funksjonell testing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0BB158B-09EA-A968-2E28-7ECAC4C95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65838"/>
            <a:ext cx="7751443" cy="46715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 dirty="0"/>
              <a:t>Typer funksjonalitet i et produkt</a:t>
            </a:r>
          </a:p>
          <a:p>
            <a:pPr lvl="1"/>
            <a:r>
              <a:rPr lang="nb-NO" dirty="0"/>
              <a:t>Fullstendig produkt </a:t>
            </a:r>
            <a:r>
              <a:rPr lang="nb-NO" dirty="0">
                <a:sym typeface="Wingdings" panose="05000000000000000000" pitchFamily="2" charset="2"/>
              </a:rPr>
              <a:t> «</a:t>
            </a:r>
            <a:r>
              <a:rPr lang="nb-NO" dirty="0" err="1">
                <a:sym typeface="Wingdings" panose="05000000000000000000" pitchFamily="2" charset="2"/>
              </a:rPr>
              <a:t>Features</a:t>
            </a:r>
            <a:r>
              <a:rPr lang="nb-NO" dirty="0">
                <a:sym typeface="Wingdings" panose="05000000000000000000" pitchFamily="2" charset="2"/>
              </a:rPr>
              <a:t>» som sammen utgjør produktet  «Units/enheter» som sammen utgjør en </a:t>
            </a:r>
            <a:r>
              <a:rPr lang="nb-NO" dirty="0" err="1">
                <a:sym typeface="Wingdings" panose="05000000000000000000" pitchFamily="2" charset="2"/>
              </a:rPr>
              <a:t>Feature</a:t>
            </a:r>
            <a:endParaRPr lang="nb-NO" dirty="0" err="1"/>
          </a:p>
          <a:p>
            <a:pPr lvl="1"/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Unit/Enhet – En (typisk liten) bit med kode som har </a:t>
            </a:r>
            <a:r>
              <a:rPr lang="nb-NO" b="1" dirty="0">
                <a:sym typeface="Wingdings" panose="05000000000000000000" pitchFamily="2" charset="2"/>
              </a:rPr>
              <a:t>én</a:t>
            </a:r>
            <a:r>
              <a:rPr lang="nb-NO" dirty="0">
                <a:sym typeface="Wingdings" panose="05000000000000000000" pitchFamily="2" charset="2"/>
              </a:rPr>
              <a:t> klar oppgave</a:t>
            </a:r>
            <a:endParaRPr lang="nb-NO" dirty="0"/>
          </a:p>
          <a:p>
            <a:pPr lvl="1"/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Typer funksjonell testing</a:t>
            </a:r>
            <a:endParaRPr lang="nb-NO" dirty="0"/>
          </a:p>
          <a:p>
            <a:pPr lvl="1"/>
            <a:r>
              <a:rPr lang="nb-NO" dirty="0">
                <a:sym typeface="Wingdings" panose="05000000000000000000" pitchFamily="2" charset="2"/>
              </a:rPr>
              <a:t>Enhetstesting – Teste at hver enhet i </a:t>
            </a:r>
            <a:r>
              <a:rPr lang="nb-NO" dirty="0" err="1">
                <a:sym typeface="Wingdings" panose="05000000000000000000" pitchFamily="2" charset="2"/>
              </a:rPr>
              <a:t>isoloasjon</a:t>
            </a:r>
            <a:r>
              <a:rPr lang="nb-NO" dirty="0">
                <a:sym typeface="Wingdings" panose="05000000000000000000" pitchFamily="2" charset="2"/>
              </a:rPr>
              <a:t> fungerer som tiltenkt</a:t>
            </a:r>
          </a:p>
          <a:p>
            <a:pPr lvl="1"/>
            <a:r>
              <a:rPr lang="nb-NO" dirty="0"/>
              <a:t>Integrasjonstesting – Teste at enheter fungerer når de jobber sammen</a:t>
            </a:r>
          </a:p>
          <a:p>
            <a:pPr lvl="2"/>
            <a:r>
              <a:rPr lang="nb-NO" dirty="0"/>
              <a:t>Kalles </a:t>
            </a:r>
            <a:r>
              <a:rPr lang="nb-NO" dirty="0" err="1"/>
              <a:t>feature</a:t>
            </a:r>
            <a:r>
              <a:rPr lang="nb-NO" dirty="0"/>
              <a:t>-testing hvis enhetene utgjør en hel </a:t>
            </a:r>
            <a:r>
              <a:rPr lang="nb-NO" dirty="0" err="1"/>
              <a:t>feature</a:t>
            </a:r>
            <a:endParaRPr lang="nb-NO" dirty="0"/>
          </a:p>
          <a:p>
            <a:pPr lvl="1"/>
            <a:r>
              <a:rPr lang="nb-NO" dirty="0">
                <a:sym typeface="Wingdings" panose="05000000000000000000" pitchFamily="2" charset="2"/>
              </a:rPr>
              <a:t>Systemtesting – Teste produktets </a:t>
            </a:r>
            <a:r>
              <a:rPr lang="nb-NO" dirty="0" err="1">
                <a:sym typeface="Wingdings" panose="05000000000000000000" pitchFamily="2" charset="2"/>
              </a:rPr>
              <a:t>features</a:t>
            </a:r>
            <a:r>
              <a:rPr lang="nb-NO" dirty="0">
                <a:sym typeface="Wingdings" panose="05000000000000000000" pitchFamily="2" charset="2"/>
              </a:rPr>
              <a:t> fungerer sammen som forventet</a:t>
            </a:r>
            <a:endParaRPr lang="nb-NO" dirty="0"/>
          </a:p>
          <a:p>
            <a:pPr lvl="1"/>
            <a:r>
              <a:rPr lang="nb-NO" dirty="0" err="1">
                <a:sym typeface="Wingdings" panose="05000000000000000000" pitchFamily="2" charset="2"/>
              </a:rPr>
              <a:t>Release</a:t>
            </a:r>
            <a:r>
              <a:rPr lang="nb-NO" dirty="0">
                <a:sym typeface="Wingdings" panose="05000000000000000000" pitchFamily="2" charset="2"/>
              </a:rPr>
              <a:t> testing - Teste at produktet fungerer i tiltenkte bruksmiljøer (f.eks. på forskjellige datamaskiner)</a:t>
            </a:r>
          </a:p>
        </p:txBody>
      </p:sp>
      <p:pic>
        <p:nvPicPr>
          <p:cNvPr id="1026" name="Picture 2" descr="A cycle diagram represents functional testing. There are four stages. Unit testing, Feature testing, System testing, and Release testing.">
            <a:extLst>
              <a:ext uri="{FF2B5EF4-FFF2-40B4-BE49-F238E27FC236}">
                <a16:creationId xmlns:a16="http://schemas.microsoft.com/office/drawing/2014/main" id="{1FDD64CC-DF2E-D2D5-3DFD-EDECB28B9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667" y="1930400"/>
            <a:ext cx="3218279" cy="38217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8A1490-4008-7372-32F9-868B11BB3204}"/>
              </a:ext>
            </a:extLst>
          </p:cNvPr>
          <p:cNvSpPr txBox="1"/>
          <p:nvPr/>
        </p:nvSpPr>
        <p:spPr>
          <a:xfrm>
            <a:off x="10568219" y="5752106"/>
            <a:ext cx="12266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(Sommerville, 2021)</a:t>
            </a:r>
            <a:endParaRPr lang="nb-NO" sz="900" dirty="0"/>
          </a:p>
        </p:txBody>
      </p:sp>
    </p:spTree>
    <p:extLst>
      <p:ext uri="{BB962C8B-B14F-4D97-AF65-F5344CB8AC3E}">
        <p14:creationId xmlns:p14="http://schemas.microsoft.com/office/powerpoint/2010/main" val="201445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47202-EAB1-0544-B637-621F7E6C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Enhetstesting - Generelt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ACBE1-5FFE-55E6-0842-F1B43967E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1018"/>
            <a:ext cx="8596668" cy="43603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Vårt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vil</a:t>
            </a:r>
            <a:r>
              <a:rPr lang="en-US" dirty="0"/>
              <a:t> </a:t>
            </a:r>
            <a:r>
              <a:rPr lang="en-US" dirty="0" err="1"/>
              <a:t>ligge</a:t>
            </a:r>
            <a:r>
              <a:rPr lang="en-US" dirty="0"/>
              <a:t> </a:t>
            </a:r>
            <a:r>
              <a:rPr lang="en-US" dirty="0" err="1"/>
              <a:t>mest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Enhetstesting</a:t>
            </a:r>
            <a:endParaRPr lang="en-US" dirty="0"/>
          </a:p>
          <a:p>
            <a:endParaRPr lang="en-US" dirty="0"/>
          </a:p>
          <a:p>
            <a:r>
              <a:rPr lang="nb-NO" dirty="0">
                <a:sym typeface="Wingdings" panose="05000000000000000000" pitchFamily="2" charset="2"/>
              </a:rPr>
              <a:t>Hva er egentlig en enhet? (Litt flertydig...)</a:t>
            </a:r>
            <a:endParaRPr lang="nb-NO" dirty="0"/>
          </a:p>
          <a:p>
            <a:pPr lvl="1"/>
            <a:r>
              <a:rPr lang="nb-NO" dirty="0">
                <a:sym typeface="Wingdings" panose="05000000000000000000" pitchFamily="2" charset="2"/>
              </a:rPr>
              <a:t>Typisk en funksjon/metode</a:t>
            </a:r>
            <a:endParaRPr lang="nb-NO" dirty="0"/>
          </a:p>
          <a:p>
            <a:pPr lvl="2"/>
            <a:r>
              <a:rPr lang="nb-NO" dirty="0">
                <a:sym typeface="Wingdings" panose="05000000000000000000" pitchFamily="2" charset="2"/>
              </a:rPr>
              <a:t>Kan også være en gruppe funksjoner/metoder eller en klasse</a:t>
            </a:r>
            <a:endParaRPr lang="nb-NO" dirty="0"/>
          </a:p>
          <a:p>
            <a:pPr lvl="1"/>
            <a:r>
              <a:rPr lang="nb-NO" dirty="0">
                <a:sym typeface="Wingdings" panose="05000000000000000000" pitchFamily="2" charset="2"/>
              </a:rPr>
              <a:t>Har bare én oppgave - Kan ikke brytes ned mer</a:t>
            </a:r>
            <a:endParaRPr lang="nb-NO" dirty="0"/>
          </a:p>
          <a:p>
            <a:pPr lvl="2"/>
            <a:r>
              <a:rPr lang="nb-NO" dirty="0">
                <a:sym typeface="Wingdings" panose="05000000000000000000" pitchFamily="2" charset="2"/>
              </a:rPr>
              <a:t>Er ikke egentlig en «enhet» dersom den kommuniserer med noe «variabelt» og utenfor seg selv</a:t>
            </a:r>
            <a:endParaRPr lang="nb-NO" dirty="0"/>
          </a:p>
          <a:p>
            <a:pPr lvl="3"/>
            <a:r>
              <a:rPr lang="en-US" dirty="0" err="1"/>
              <a:t>Filsystem</a:t>
            </a:r>
            <a:r>
              <a:rPr lang="en-US" dirty="0"/>
              <a:t>, database, </a:t>
            </a:r>
            <a:r>
              <a:rPr lang="en-US" dirty="0" err="1"/>
              <a:t>nettverk</a:t>
            </a:r>
            <a:r>
              <a:rPr lang="en-US" dirty="0"/>
              <a:t> </a:t>
            </a:r>
            <a:r>
              <a:rPr lang="en-US" dirty="0" err="1"/>
              <a:t>osv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nb-NO" dirty="0"/>
              <a:t>Enhetstesting – Vi sjekker at forskjellige inputs gir de resultatene vi forventer</a:t>
            </a:r>
          </a:p>
          <a:p>
            <a:pPr lvl="1"/>
            <a:r>
              <a:rPr lang="nb-NO" dirty="0"/>
              <a:t>Det vi forventer er basert på tiltenkt funksjonalitet</a:t>
            </a:r>
          </a:p>
        </p:txBody>
      </p:sp>
    </p:spTree>
    <p:extLst>
      <p:ext uri="{BB962C8B-B14F-4D97-AF65-F5344CB8AC3E}">
        <p14:creationId xmlns:p14="http://schemas.microsoft.com/office/powerpoint/2010/main" val="318158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80F8-D09C-6F38-262F-111E1AD2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Enhetstesting</a:t>
            </a:r>
            <a:r>
              <a:rPr lang="en-US" dirty="0"/>
              <a:t> – Equivalence </a:t>
            </a:r>
            <a:r>
              <a:rPr lang="en-US" dirty="0" err="1"/>
              <a:t>partions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3081C-92EC-6205-F068-AE0671D6D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7273"/>
            <a:ext cx="8596668" cy="4194089"/>
          </a:xfrm>
        </p:spPr>
        <p:txBody>
          <a:bodyPr>
            <a:normAutofit fontScale="92500" lnSpcReduction="10000"/>
          </a:bodyPr>
          <a:lstStyle/>
          <a:p>
            <a:r>
              <a:rPr lang="nb-NO" dirty="0"/>
              <a:t>For å sjekke at enheter fungerer som forventet må vi teste et gjennomtenkt utvalg inputs</a:t>
            </a:r>
          </a:p>
          <a:p>
            <a:pPr lvl="1"/>
            <a:r>
              <a:rPr lang="nb-NO" dirty="0"/>
              <a:t>Begrepet «</a:t>
            </a:r>
            <a:r>
              <a:rPr lang="nb-NO" dirty="0" err="1"/>
              <a:t>Equivalance</a:t>
            </a:r>
            <a:r>
              <a:rPr lang="nb-NO" dirty="0"/>
              <a:t> </a:t>
            </a:r>
            <a:r>
              <a:rPr lang="nb-NO" dirty="0" err="1"/>
              <a:t>partions</a:t>
            </a:r>
            <a:r>
              <a:rPr lang="nb-NO" dirty="0"/>
              <a:t>»</a:t>
            </a:r>
          </a:p>
          <a:p>
            <a:endParaRPr lang="nb-NO" dirty="0"/>
          </a:p>
          <a:p>
            <a:r>
              <a:rPr lang="nb-NO" dirty="0"/>
              <a:t>Vi bør teste for ...</a:t>
            </a:r>
          </a:p>
          <a:p>
            <a:pPr lvl="1"/>
            <a:r>
              <a:rPr lang="nb-NO" dirty="0"/>
              <a:t>Et variert utvalg av riktige inputs (normalt bruk)</a:t>
            </a:r>
          </a:p>
          <a:p>
            <a:pPr lvl="2"/>
            <a:r>
              <a:rPr lang="nb-NO" dirty="0"/>
              <a:t>Bekrefter at «det fungerer som det skal»</a:t>
            </a:r>
          </a:p>
          <a:p>
            <a:pPr lvl="1"/>
            <a:r>
              <a:rPr lang="nb-NO" dirty="0"/>
              <a:t>Et utvalg av inputs som kan føre til feil eller som ikke skal aksepteres (unormalt bruk)</a:t>
            </a:r>
          </a:p>
          <a:p>
            <a:pPr lvl="2"/>
            <a:r>
              <a:rPr lang="nb-NO" dirty="0"/>
              <a:t>Kontrollerer at unormalt/uakseptabelt bruk blir </a:t>
            </a:r>
            <a:r>
              <a:rPr lang="nb-NO" dirty="0" err="1"/>
              <a:t>håndert</a:t>
            </a:r>
            <a:r>
              <a:rPr lang="nb-NO" dirty="0"/>
              <a:t> på en god måte</a:t>
            </a:r>
          </a:p>
          <a:p>
            <a:pPr lvl="1"/>
            <a:endParaRPr lang="nb-NO" dirty="0"/>
          </a:p>
          <a:p>
            <a:r>
              <a:rPr lang="nb-NO" dirty="0"/>
              <a:t>Det er typisk ikke mulig eller fornuftig å teste alle mulige inputs </a:t>
            </a:r>
          </a:p>
          <a:p>
            <a:pPr lvl="1"/>
            <a:r>
              <a:rPr lang="nb-NO" dirty="0"/>
              <a:t>Vi må teste et utvalg som generelt representerer forskjellige «grupper» av inputs</a:t>
            </a:r>
            <a:endParaRPr lang="en-US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0276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62C3-4645-0E05-EED7-63C0B9BE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Enhetstesting – Equivalence partions</a:t>
            </a:r>
            <a:endParaRPr lang="nb-NO"/>
          </a:p>
        </p:txBody>
      </p:sp>
      <p:sp>
        <p:nvSpPr>
          <p:cNvPr id="5" name="def namecheck (s):…">
            <a:extLst>
              <a:ext uri="{FF2B5EF4-FFF2-40B4-BE49-F238E27FC236}">
                <a16:creationId xmlns:a16="http://schemas.microsoft.com/office/drawing/2014/main" id="{9AE291A7-1738-6A0D-25AD-9779C345DAA2}"/>
              </a:ext>
            </a:extLst>
          </p:cNvPr>
          <p:cNvSpPr txBox="1">
            <a:spLocks noGrp="1"/>
          </p:cNvSpPr>
          <p:nvPr/>
        </p:nvSpPr>
        <p:spPr>
          <a:xfrm>
            <a:off x="993486" y="1662545"/>
            <a:ext cx="9037205" cy="4678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75390" rtl="0" eaLnBrk="1" latinLnBrk="0" hangingPunct="1">
              <a:lnSpc>
                <a:spcPct val="90000"/>
              </a:lnSpc>
              <a:spcBef>
                <a:spcPts val="1067"/>
              </a:spcBef>
              <a:buSzTx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43" indent="-243848" algn="l" defTabSz="97539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38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6933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629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324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/>
              <a:t>def</a:t>
            </a:r>
            <a:r>
              <a:t> namecheck (s):</a:t>
            </a:r>
          </a:p>
          <a:p>
            <a:endParaRPr/>
          </a:p>
          <a:p>
            <a:r>
              <a:t>	# Checks that a name only includes alphabetic characters, - or </a:t>
            </a:r>
          </a:p>
          <a:p>
            <a:r>
              <a:t>	# a single quote. Names must be between 2 and 40 characters long</a:t>
            </a:r>
          </a:p>
          <a:p>
            <a:r>
              <a:t>	# quoted strings and -- are disallowed</a:t>
            </a:r>
          </a:p>
          <a:p>
            <a:endParaRPr/>
          </a:p>
          <a:p>
            <a:r>
              <a:t>	</a:t>
            </a:r>
            <a:r>
              <a:rPr err="1"/>
              <a:t>namex</a:t>
            </a:r>
            <a:r>
              <a:t> = r"^[a-</a:t>
            </a:r>
            <a:r>
              <a:rPr err="1"/>
              <a:t>zA</a:t>
            </a:r>
            <a:r>
              <a:t>-Z][a-</a:t>
            </a:r>
            <a:r>
              <a:rPr err="1"/>
              <a:t>zA</a:t>
            </a:r>
            <a:r>
              <a:t>-Z-']{1,39}$"</a:t>
            </a:r>
          </a:p>
          <a:p>
            <a:r>
              <a:t>	</a:t>
            </a:r>
            <a:r>
              <a:rPr b="1"/>
              <a:t>if</a:t>
            </a:r>
            <a:r>
              <a:t> </a:t>
            </a:r>
            <a:r>
              <a:rPr err="1"/>
              <a:t>re.match</a:t>
            </a:r>
            <a:r>
              <a:t> (</a:t>
            </a:r>
            <a:r>
              <a:rPr err="1"/>
              <a:t>namex</a:t>
            </a:r>
            <a:r>
              <a:t>, s):</a:t>
            </a:r>
          </a:p>
          <a:p>
            <a:r>
              <a:t>		</a:t>
            </a:r>
            <a:r>
              <a:rPr b="1"/>
              <a:t>if</a:t>
            </a:r>
            <a:r>
              <a:t> </a:t>
            </a:r>
            <a:r>
              <a:rPr err="1"/>
              <a:t>re.search</a:t>
            </a:r>
            <a:r>
              <a:t> ("'.*'", s) or </a:t>
            </a:r>
            <a:r>
              <a:rPr err="1"/>
              <a:t>re.search</a:t>
            </a:r>
            <a:r>
              <a:t> ("--", s):</a:t>
            </a:r>
          </a:p>
          <a:p>
            <a:r>
              <a:t>			</a:t>
            </a:r>
            <a:r>
              <a:rPr b="1"/>
              <a:t>return</a:t>
            </a:r>
            <a:r>
              <a:t> False</a:t>
            </a:r>
          </a:p>
          <a:p>
            <a:r>
              <a:t>		 </a:t>
            </a:r>
            <a:r>
              <a:rPr b="1"/>
              <a:t>else</a:t>
            </a:r>
            <a:r>
              <a:t>:</a:t>
            </a:r>
          </a:p>
          <a:p>
            <a:r>
              <a:t>			</a:t>
            </a:r>
            <a:r>
              <a:rPr b="1"/>
              <a:t>return</a:t>
            </a:r>
            <a:r>
              <a:t> True</a:t>
            </a:r>
          </a:p>
          <a:p>
            <a:r>
              <a:t>	</a:t>
            </a:r>
            <a:r>
              <a:rPr b="1"/>
              <a:t>else</a:t>
            </a:r>
            <a:r>
              <a:t>:</a:t>
            </a:r>
          </a:p>
          <a:p>
            <a:r>
              <a:t>		</a:t>
            </a:r>
            <a:r>
              <a:rPr b="1"/>
              <a:t>return</a:t>
            </a:r>
            <a:r>
              <a:t> False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ED9DB-C7BF-E803-A50B-5094B6E4F66B}"/>
              </a:ext>
            </a:extLst>
          </p:cNvPr>
          <p:cNvSpPr txBox="1"/>
          <p:nvPr/>
        </p:nvSpPr>
        <p:spPr>
          <a:xfrm>
            <a:off x="677334" y="6341073"/>
            <a:ext cx="2521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(Sommerville, 2021)</a:t>
            </a:r>
            <a:endParaRPr lang="nb-NO" sz="1000"/>
          </a:p>
        </p:txBody>
      </p:sp>
    </p:spTree>
    <p:extLst>
      <p:ext uri="{BB962C8B-B14F-4D97-AF65-F5344CB8AC3E}">
        <p14:creationId xmlns:p14="http://schemas.microsoft.com/office/powerpoint/2010/main" val="3329012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B27E-41B2-1EB0-B608-42197838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Enhetstesting</a:t>
            </a:r>
            <a:r>
              <a:rPr lang="en-US" dirty="0"/>
              <a:t> – Equivalence </a:t>
            </a:r>
            <a:r>
              <a:rPr lang="en-US" dirty="0" err="1"/>
              <a:t>partions</a:t>
            </a:r>
            <a:endParaRPr lang="nb-NO" dirty="0"/>
          </a:p>
        </p:txBody>
      </p:sp>
      <p:sp>
        <p:nvSpPr>
          <p:cNvPr id="4" name="Correct names 1 The inputs only includes alphabetic characters and are between 2 and 40 characters long.…">
            <a:extLst>
              <a:ext uri="{FF2B5EF4-FFF2-40B4-BE49-F238E27FC236}">
                <a16:creationId xmlns:a16="http://schemas.microsoft.com/office/drawing/2014/main" id="{4A732EFA-E57C-DFC9-7194-1B74DC155366}"/>
              </a:ext>
            </a:extLst>
          </p:cNvPr>
          <p:cNvSpPr txBox="1">
            <a:spLocks noGrp="1"/>
          </p:cNvSpPr>
          <p:nvPr/>
        </p:nvSpPr>
        <p:spPr>
          <a:xfrm>
            <a:off x="908461" y="1380837"/>
            <a:ext cx="8300193" cy="5329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75390" rtl="0" eaLnBrk="1" latinLnBrk="0" hangingPunct="1">
              <a:lnSpc>
                <a:spcPct val="90000"/>
              </a:lnSpc>
              <a:spcBef>
                <a:spcPts val="1067"/>
              </a:spcBef>
              <a:buSzTx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43" indent="-243848" algn="l" defTabSz="97539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38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6933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629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324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25779">
              <a:spcBef>
                <a:spcPts val="2700"/>
              </a:spcBef>
              <a:defRPr sz="2159"/>
            </a:pPr>
            <a:r>
              <a:rPr sz="1400" b="1" i="1" dirty="0"/>
              <a:t>Correct names 1</a:t>
            </a:r>
            <a:br>
              <a:rPr sz="1400" dirty="0"/>
            </a:br>
            <a:r>
              <a:rPr sz="1400" dirty="0"/>
              <a:t>The inputs only includes alphabetic characters and are between 2 and 40 characters long.</a:t>
            </a:r>
          </a:p>
          <a:p>
            <a:pPr defTabSz="525779">
              <a:spcBef>
                <a:spcPts val="2700"/>
              </a:spcBef>
              <a:defRPr sz="2159"/>
            </a:pPr>
            <a:r>
              <a:rPr sz="1400" b="1" i="1" dirty="0"/>
              <a:t>Correct names 2</a:t>
            </a:r>
            <a:br>
              <a:rPr sz="1400" dirty="0"/>
            </a:br>
            <a:r>
              <a:rPr sz="1400" dirty="0"/>
              <a:t>The inputs only includes alphabetic characters, hyphens or apostrophes and are between 2 and 40 characters long.</a:t>
            </a:r>
          </a:p>
          <a:p>
            <a:pPr defTabSz="525779">
              <a:spcBef>
                <a:spcPts val="2700"/>
              </a:spcBef>
              <a:defRPr sz="2159"/>
            </a:pPr>
            <a:r>
              <a:rPr sz="1400" b="1" i="1" dirty="0"/>
              <a:t>Incorrect names 1</a:t>
            </a:r>
            <a:br>
              <a:rPr sz="1400" dirty="0"/>
            </a:br>
            <a:r>
              <a:rPr sz="1400" dirty="0"/>
              <a:t>The inputs are between 2 and 40 characters long but include disallowed characters.</a:t>
            </a:r>
          </a:p>
          <a:p>
            <a:pPr defTabSz="525779">
              <a:spcBef>
                <a:spcPts val="2700"/>
              </a:spcBef>
              <a:defRPr sz="2159"/>
            </a:pPr>
            <a:r>
              <a:rPr sz="1400" b="1" i="1" dirty="0"/>
              <a:t>Incorrect names 2</a:t>
            </a:r>
            <a:br>
              <a:rPr sz="1400" dirty="0"/>
            </a:br>
            <a:r>
              <a:rPr sz="1400" dirty="0"/>
              <a:t>The inputs include allowed characters but are either a single character or are more than 40 characters long.</a:t>
            </a:r>
          </a:p>
          <a:p>
            <a:pPr defTabSz="525779">
              <a:spcBef>
                <a:spcPts val="2700"/>
              </a:spcBef>
              <a:defRPr sz="2159"/>
            </a:pPr>
            <a:r>
              <a:rPr sz="1400" b="1" i="1" dirty="0"/>
              <a:t>Incorrect names 3</a:t>
            </a:r>
            <a:br>
              <a:rPr sz="1400" dirty="0"/>
            </a:br>
            <a:r>
              <a:rPr sz="1400" dirty="0"/>
              <a:t>The inputs are between 2 and 40 characters long but the first character is a hyphen or an apostrophe.</a:t>
            </a:r>
          </a:p>
          <a:p>
            <a:pPr defTabSz="525779">
              <a:spcBef>
                <a:spcPts val="2700"/>
              </a:spcBef>
              <a:defRPr sz="2159"/>
            </a:pPr>
            <a:r>
              <a:rPr sz="1400" b="1" i="1" dirty="0"/>
              <a:t>Incorrect names 4</a:t>
            </a:r>
            <a:br>
              <a:rPr sz="1400" dirty="0"/>
            </a:br>
            <a:r>
              <a:rPr sz="1400" dirty="0"/>
              <a:t>The inputs include valid characters, are between 2 and 40 characters long, but include either a double hyphen, quoted text or both.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6EC67-5769-8B67-3DFB-7657B2573E2D}"/>
              </a:ext>
            </a:extLst>
          </p:cNvPr>
          <p:cNvSpPr txBox="1"/>
          <p:nvPr/>
        </p:nvSpPr>
        <p:spPr>
          <a:xfrm>
            <a:off x="677334" y="6341073"/>
            <a:ext cx="2521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(Sommerville, 2021)</a:t>
            </a:r>
            <a:endParaRPr lang="nb-NO" sz="1000"/>
          </a:p>
        </p:txBody>
      </p:sp>
    </p:spTree>
    <p:extLst>
      <p:ext uri="{BB962C8B-B14F-4D97-AF65-F5344CB8AC3E}">
        <p14:creationId xmlns:p14="http://schemas.microsoft.com/office/powerpoint/2010/main" val="11356505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1070</TotalTime>
  <Words>2288</Words>
  <Application>Microsoft Office PowerPoint</Application>
  <PresentationFormat>Widescreen</PresentationFormat>
  <Paragraphs>240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Aptos</vt:lpstr>
      <vt:lpstr>Arial</vt:lpstr>
      <vt:lpstr>Courier New</vt:lpstr>
      <vt:lpstr>JetBrains Mono</vt:lpstr>
      <vt:lpstr>Trebuchet MS</vt:lpstr>
      <vt:lpstr>Wingdings</vt:lpstr>
      <vt:lpstr>Wingdings 3</vt:lpstr>
      <vt:lpstr>Facet</vt:lpstr>
      <vt:lpstr>Testing / Enhetstesting - Introduksjon</vt:lpstr>
      <vt:lpstr>Agenda</vt:lpstr>
      <vt:lpstr>Hva er testing i Software Engineering</vt:lpstr>
      <vt:lpstr>Avgrensning av testing i kurset</vt:lpstr>
      <vt:lpstr>Funksjonell testing</vt:lpstr>
      <vt:lpstr>Enhetstesting - Generelt</vt:lpstr>
      <vt:lpstr>Enhetstesting – Equivalence partions</vt:lpstr>
      <vt:lpstr>Enhetstesting – Equivalence partions</vt:lpstr>
      <vt:lpstr>Enhetstesting – Equivalence partions</vt:lpstr>
      <vt:lpstr>Enhetstesting – Equivalence partitions Gode retningslinjer (1)</vt:lpstr>
      <vt:lpstr>Enhetstesting – Equivalence partitions Gode retningslinjer (2)</vt:lpstr>
      <vt:lpstr>Lage Enhetstester</vt:lpstr>
      <vt:lpstr>Lage Enhetstester</vt:lpstr>
      <vt:lpstr>Enhetstester - Rammeverk</vt:lpstr>
      <vt:lpstr>JUnit – Oppsett av prosjekt</vt:lpstr>
      <vt:lpstr>JUnit – Prosjekt struktur</vt:lpstr>
      <vt:lpstr>JUnit – Skrive Enhetstester</vt:lpstr>
      <vt:lpstr>JUnit – Skrive Enhetstester</vt:lpstr>
      <vt:lpstr>JUnit – Skrive Enhetstester</vt:lpstr>
      <vt:lpstr>Arrange, Act, Assert</vt:lpstr>
      <vt:lpstr>Arrange, Act, Assert</vt:lpstr>
      <vt:lpstr>Arrange, Act, Assert</vt:lpstr>
      <vt:lpstr>JUnit – Skrive Enhetstester</vt:lpstr>
      <vt:lpstr>Kodeeksempel – Enhetstester</vt:lpstr>
      <vt:lpstr>Fordelene med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Ole-Edvard Ørebæk</dc:creator>
  <cp:lastModifiedBy>Ole-Edvard Ørebæk</cp:lastModifiedBy>
  <cp:revision>57</cp:revision>
  <dcterms:created xsi:type="dcterms:W3CDTF">2024-07-29T07:06:23Z</dcterms:created>
  <dcterms:modified xsi:type="dcterms:W3CDTF">2024-09-18T11:21:01Z</dcterms:modified>
</cp:coreProperties>
</file>