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76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3FBB63-3365-203A-EF36-57668722DFC0}" v="1" dt="2024-09-20T05:13:01.135"/>
    <p1510:client id="{A9810171-3148-4872-AC05-1978B3B47A7A}" v="3" dt="2024-09-20T06:36:34.1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07D014-F121-4E13-BDFE-2603E839C6A9}" type="datetimeFigureOut">
              <a:rPr lang="nb-NO" smtClean="0"/>
              <a:t>20.09.2024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760644-5F6C-447A-B2DC-BE8B9F7AF68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72773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/>
              <a:t>https://ahmadgsufi.medium.com/test-doubles-understanding-the-different-types-and-their-role-in-testing-67cbf71ea252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60644-5F6C-447A-B2DC-BE8B9F7AF68C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96632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60644-5F6C-447A-B2DC-BE8B9F7AF68C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85821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02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923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8712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64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1834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26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06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08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359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6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96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58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21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1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7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9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93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aeldung.com/mockito-verify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eaulieu.co.uk/news/visitors-suggest-names-for-beaulieus-crash-test-dummy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etworklessons.com/wp-content/uploads/2013/02/stub-tree.jpg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help/matlab/matlab_prog/create-mock-object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Enhetstesting – </a:t>
            </a:r>
            <a:br>
              <a:rPr lang="en-US"/>
            </a:br>
            <a:r>
              <a:rPr lang="en-US"/>
              <a:t>Test Doubles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24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DC2E5-F313-046F-4B6A-ABE3887CB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Bruk av Test Doubles i Java - </a:t>
            </a:r>
            <a:r>
              <a:rPr lang="nb-NO" dirty="0" err="1"/>
              <a:t>Mockito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F4B89-FF5F-62ED-0541-44DB96F8E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19945"/>
            <a:ext cx="4419767" cy="3880773"/>
          </a:xfrm>
        </p:spPr>
        <p:txBody>
          <a:bodyPr/>
          <a:lstStyle/>
          <a:p>
            <a:r>
              <a:rPr lang="nb-NO" dirty="0"/>
              <a:t>Jeg kan anbefale å benytte rammeverket </a:t>
            </a:r>
            <a:r>
              <a:rPr lang="nb-NO" dirty="0" err="1"/>
              <a:t>Mockito</a:t>
            </a:r>
            <a:r>
              <a:rPr lang="nb-NO" dirty="0"/>
              <a:t> i Java</a:t>
            </a:r>
          </a:p>
          <a:p>
            <a:pPr lvl="1"/>
            <a:r>
              <a:rPr lang="nb-NO" dirty="0"/>
              <a:t>Kan lage alle former for Test Doubles med relativt enkel og konsis syntaks</a:t>
            </a:r>
          </a:p>
          <a:p>
            <a:pPr lvl="1"/>
            <a:r>
              <a:rPr lang="nb-NO" dirty="0"/>
              <a:t>Det kan likevel være tilfeller hvor det er enklere å gjøre det «manuelt»</a:t>
            </a:r>
          </a:p>
          <a:p>
            <a:pPr lvl="1"/>
            <a:endParaRPr lang="nb-NO" dirty="0"/>
          </a:p>
          <a:p>
            <a:pPr lvl="1"/>
            <a:endParaRPr lang="nb-NO" dirty="0"/>
          </a:p>
          <a:p>
            <a:r>
              <a:rPr lang="nb-NO" dirty="0"/>
              <a:t>Må legges til som en </a:t>
            </a:r>
            <a:r>
              <a:rPr lang="nb-NO" dirty="0" err="1"/>
              <a:t>dependency</a:t>
            </a:r>
            <a:r>
              <a:rPr lang="nb-NO" dirty="0"/>
              <a:t> i pom.xml</a:t>
            </a:r>
          </a:p>
          <a:p>
            <a:pPr lvl="1"/>
            <a:r>
              <a:rPr lang="nb-NO" dirty="0"/>
              <a:t>I tillegg til </a:t>
            </a:r>
            <a:r>
              <a:rPr lang="nb-NO" dirty="0" err="1"/>
              <a:t>JUnit</a:t>
            </a:r>
            <a:endParaRPr lang="nb-NO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E492508-F6F9-C70F-9DDF-F259B0AF6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4796" y="1930400"/>
            <a:ext cx="4780230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dependencies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&lt;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dependency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&lt;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groupId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org.junit.jupiter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groupId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&lt;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junit-jupiter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&lt;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version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&gt;5.10.2&lt;/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version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&lt;/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dependency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&lt;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dependency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&lt;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groupId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org.mockito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groupId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&lt;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mockito-junit-jupiter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&lt;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version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&gt;5.11.0&lt;/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version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&lt;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scope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compile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scope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&lt;/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dependency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&lt;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dependency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&lt;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groupId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org.mockito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groupId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&lt;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mockito-core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&lt;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version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&gt;5.11.0&lt;/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version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&lt;/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dependency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dependencies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endParaRPr kumimoji="0" lang="nb-NO" altLang="nb-NO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73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68246-4D52-6AA3-1C5B-F1C0DE86A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Mockito</a:t>
            </a:r>
            <a:r>
              <a:rPr lang="nb-NO" dirty="0"/>
              <a:t> – Lage en </a:t>
            </a:r>
            <a:r>
              <a:rPr lang="nb-NO" dirty="0" err="1"/>
              <a:t>Mock</a:t>
            </a:r>
            <a:r>
              <a:rPr lang="nb-NO" dirty="0"/>
              <a:t>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972C7-6C3D-5061-FC30-522A424F0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7246"/>
            <a:ext cx="4954556" cy="4312362"/>
          </a:xfrm>
        </p:spPr>
        <p:txBody>
          <a:bodyPr>
            <a:normAutofit/>
          </a:bodyPr>
          <a:lstStyle/>
          <a:p>
            <a:r>
              <a:rPr lang="nb-NO" dirty="0"/>
              <a:t>Si at vi ønsker å opprette en </a:t>
            </a:r>
            <a:r>
              <a:rPr lang="nb-NO" dirty="0" err="1"/>
              <a:t>Mock</a:t>
            </a:r>
            <a:r>
              <a:rPr lang="nb-NO" dirty="0"/>
              <a:t> av en klasse </a:t>
            </a:r>
            <a:r>
              <a:rPr lang="nb-NO" dirty="0" err="1"/>
              <a:t>SomeClass</a:t>
            </a:r>
            <a:endParaRPr lang="nb-NO" dirty="0"/>
          </a:p>
          <a:p>
            <a:pPr lvl="1"/>
            <a:r>
              <a:rPr lang="nb-NO" dirty="0"/>
              <a:t>Har et par metoder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pPr marL="0" indent="0">
              <a:buNone/>
            </a:pPr>
            <a:endParaRPr lang="nb-NO" dirty="0"/>
          </a:p>
          <a:p>
            <a:r>
              <a:rPr lang="nb-NO" dirty="0"/>
              <a:t>Når vi lager en test-klasse må vi spesifisere at denne skal kunne lage </a:t>
            </a:r>
            <a:r>
              <a:rPr lang="nb-NO" dirty="0" err="1"/>
              <a:t>Mocks</a:t>
            </a:r>
            <a:endParaRPr lang="nb-NO" dirty="0"/>
          </a:p>
          <a:p>
            <a:pPr lvl="1"/>
            <a:r>
              <a:rPr lang="nb-NO" dirty="0"/>
              <a:t>Legg til 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@ExtendWith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MockitoExtension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b-NO" dirty="0"/>
              <a:t> over klassedefinisjonen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69C1EF5-836B-820C-14C4-EA44B2E1C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3093" y="4325717"/>
            <a:ext cx="4954556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nb-NO" altLang="nb-NO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org.junit.jupiter.api.extension.</a:t>
            </a:r>
            <a:r>
              <a:rPr kumimoji="0" lang="nb-NO" altLang="nb-NO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ExtendWith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nb-NO" altLang="nb-NO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org.mockito.junit.jupiter.MockitoExtension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@ExtendWith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MockitoExtension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b-NO" altLang="nb-NO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b-NO" altLang="nb-NO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SomeTests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b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nb-NO" altLang="nb-NO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CB908B2-2AB3-7F63-F6FB-204CBF355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3093" y="693985"/>
            <a:ext cx="4226767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b-NO" altLang="nb-NO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b-NO" altLang="nb-NO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SomeClass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nb-NO" altLang="nb-NO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variable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nb-NO" altLang="nb-NO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nb-NO" altLang="nb-NO" dirty="0" err="1">
                <a:solidFill>
                  <a:srgbClr val="0033B3"/>
                </a:solidFill>
                <a:latin typeface="JetBrains Mono"/>
              </a:rPr>
              <a:t>int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b-NO" altLang="nb-NO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complicatedMethod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nb-NO" altLang="nb-NO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</a:t>
            </a:r>
            <a:r>
              <a:rPr kumimoji="0" lang="nb-NO" altLang="nb-NO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Something</a:t>
            </a:r>
            <a:r>
              <a:rPr kumimoji="0" lang="nb-NO" altLang="nb-NO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nb-NO" altLang="nb-NO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complicated</a:t>
            </a:r>
            <a:r>
              <a:rPr kumimoji="0" lang="nb-NO" altLang="nb-NO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nb-NO" altLang="nb-NO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takes</a:t>
            </a:r>
            <a:r>
              <a:rPr kumimoji="0" lang="nb-NO" altLang="nb-NO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nb-NO" altLang="nb-NO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place</a:t>
            </a:r>
            <a:br>
              <a:rPr kumimoji="0" lang="nb-NO" altLang="nb-NO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nb-NO" altLang="nb-NO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b-NO" altLang="nb-NO" dirty="0">
              <a:solidFill>
                <a:srgbClr val="08080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altLang="nb-NO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kumimoji="0" lang="nb-NO" altLang="nb-NO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nb-NO" altLang="nb-NO" dirty="0" err="1">
                <a:solidFill>
                  <a:srgbClr val="0033B3"/>
                </a:solidFill>
                <a:latin typeface="JetBrains Mono"/>
              </a:rPr>
              <a:t>void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b-NO" altLang="nb-NO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doSomething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nb-NO" altLang="nb-NO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</a:t>
            </a:r>
            <a:r>
              <a:rPr kumimoji="0" lang="nb-NO" altLang="nb-NO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Does</a:t>
            </a:r>
            <a:r>
              <a:rPr kumimoji="0" lang="nb-NO" altLang="nb-NO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nb-NO" altLang="nb-NO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something</a:t>
            </a:r>
            <a:r>
              <a:rPr kumimoji="0" lang="nb-NO" altLang="nb-NO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nb-NO" altLang="nb-NO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without</a:t>
            </a:r>
            <a:r>
              <a:rPr kumimoji="0" lang="nb-NO" altLang="nb-NO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nb-NO" altLang="nb-NO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return</a:t>
            </a:r>
            <a:br>
              <a:rPr kumimoji="0" lang="nb-NO" altLang="nb-NO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nb-NO" altLang="nb-NO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nb-NO" altLang="nb-NO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62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E5042-731D-CDC0-3867-80AD04C2D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Mockito</a:t>
            </a:r>
            <a:r>
              <a:rPr lang="nb-NO" dirty="0"/>
              <a:t> – Lage en </a:t>
            </a:r>
            <a:r>
              <a:rPr lang="nb-NO" dirty="0" err="1"/>
              <a:t>Mock</a:t>
            </a:r>
            <a:r>
              <a:rPr lang="nb-NO" dirty="0"/>
              <a:t>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3543B-4373-F220-720E-B72690471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6026"/>
            <a:ext cx="8596668" cy="3880773"/>
          </a:xfrm>
        </p:spPr>
        <p:txBody>
          <a:bodyPr/>
          <a:lstStyle/>
          <a:p>
            <a:r>
              <a:rPr lang="nb-NO"/>
              <a:t>Det er flere måter å opprette et Mock-objekt i Mockito</a:t>
            </a:r>
          </a:p>
          <a:p>
            <a:r>
              <a:rPr lang="nb-NO"/>
              <a:t>En måte er ved bruk av den statiske metoden Mockito.mock(&lt;klasse&gt;)</a:t>
            </a:r>
          </a:p>
          <a:p>
            <a:pPr lvl="1"/>
            <a:r>
              <a:rPr lang="nb-NO"/>
              <a:t>Kan forkortes til mock() ved statisk import statement av Mockito</a:t>
            </a:r>
          </a:p>
          <a:p>
            <a:pPr lvl="1"/>
            <a:endParaRPr lang="nb-NO"/>
          </a:p>
          <a:p>
            <a:pPr lvl="1"/>
            <a:endParaRPr lang="nb-NO"/>
          </a:p>
          <a:p>
            <a:pPr lvl="1"/>
            <a:endParaRPr lang="nb-NO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EAD7F0D-1EA8-AF91-EA90-E505728CB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868" y="3199320"/>
            <a:ext cx="5540722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nb-NO" altLang="nb-NO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static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b-NO" altLang="nb-NO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org.mockito.Mockito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.*;</a:t>
            </a:r>
            <a:b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@ExtendWith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MockitoExtension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b-NO" altLang="nb-NO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b-NO" altLang="nb-NO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SomeTests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@Test</a:t>
            </a:r>
            <a:b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nb-NO" altLang="nb-NO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b-NO" altLang="nb-NO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b-NO" altLang="nb-NO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aTest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nb-NO" altLang="nb-NO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SomeClass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nb-NO" altLang="nb-NO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mockSomeClass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nb-NO" altLang="nb-NO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mock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nb-NO" altLang="nb-NO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SomeClass</a:t>
            </a:r>
            <a:r>
              <a:rPr kumimoji="0" lang="nb-NO" altLang="nb-NO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nb-NO" altLang="nb-NO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nb-NO" altLang="nb-NO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do </a:t>
            </a:r>
            <a:r>
              <a:rPr kumimoji="0" lang="nb-NO" altLang="nb-NO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something</a:t>
            </a:r>
            <a:r>
              <a:rPr kumimoji="0" lang="nb-NO" altLang="nb-NO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nb-NO" altLang="nb-NO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with</a:t>
            </a:r>
            <a:r>
              <a:rPr kumimoji="0" lang="nb-NO" altLang="nb-NO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nb-NO" altLang="nb-NO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mockSomeClass</a:t>
            </a:r>
            <a:br>
              <a:rPr kumimoji="0" lang="nb-NO" altLang="nb-NO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nb-NO" altLang="nb-NO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nb-NO" altLang="nb-NO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31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803F7-2CAD-2453-E0B4-6D499E160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Mockito</a:t>
            </a:r>
            <a:r>
              <a:rPr lang="nb-NO" dirty="0"/>
              <a:t> – Lage en </a:t>
            </a:r>
            <a:r>
              <a:rPr lang="nb-NO" dirty="0" err="1"/>
              <a:t>Mock</a:t>
            </a:r>
            <a:r>
              <a:rPr lang="nb-NO" dirty="0"/>
              <a:t>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1B24F-DCF8-EAD8-ABFA-95D7AC016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96694"/>
            <a:ext cx="8596668" cy="3880773"/>
          </a:xfrm>
        </p:spPr>
        <p:txBody>
          <a:bodyPr/>
          <a:lstStyle/>
          <a:p>
            <a:r>
              <a:rPr lang="nb-NO" dirty="0"/>
              <a:t>En annen måte er å deklarere </a:t>
            </a:r>
            <a:r>
              <a:rPr lang="nb-NO" dirty="0" err="1"/>
              <a:t>Mock</a:t>
            </a:r>
            <a:r>
              <a:rPr lang="nb-NO" dirty="0"/>
              <a:t>-en som en global variabel i test-klassen</a:t>
            </a:r>
          </a:p>
          <a:p>
            <a:pPr lvl="1"/>
            <a:r>
              <a:rPr lang="nb-NO" dirty="0"/>
              <a:t>Benytter 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@Mock </a:t>
            </a:r>
          </a:p>
          <a:p>
            <a:pPr lvl="1"/>
            <a:r>
              <a:rPr lang="nb-NO" dirty="0"/>
              <a:t>Vi slipper å deklarere på nytt i alle tester som </a:t>
            </a:r>
            <a:r>
              <a:rPr lang="nb-NO" dirty="0" err="1"/>
              <a:t>Mock</a:t>
            </a:r>
            <a:r>
              <a:rPr lang="nb-NO" dirty="0"/>
              <a:t>-er denne klassen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F032E5B-7E5D-5C49-3F97-27D3B89AD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8548" y="3226265"/>
            <a:ext cx="4506686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@ExtendWith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MockitoExtension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b-NO" altLang="nb-NO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b-NO" altLang="nb-NO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SomeTests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b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@Mock</a:t>
            </a:r>
            <a:b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nb-NO" altLang="nb-NO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SomeClass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nb-NO" altLang="nb-NO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mockSomeClass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@Test</a:t>
            </a:r>
            <a:b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nb-NO" altLang="nb-NO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b-NO" altLang="nb-NO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b-NO" altLang="nb-NO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aTest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nb-NO" altLang="nb-NO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do </a:t>
            </a:r>
            <a:r>
              <a:rPr kumimoji="0" lang="nb-NO" altLang="nb-NO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something</a:t>
            </a:r>
            <a:r>
              <a:rPr kumimoji="0" lang="nb-NO" altLang="nb-NO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nb-NO" altLang="nb-NO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with</a:t>
            </a:r>
            <a:r>
              <a:rPr kumimoji="0" lang="nb-NO" altLang="nb-NO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nb-NO" altLang="nb-NO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mockSomeClass</a:t>
            </a:r>
            <a:br>
              <a:rPr kumimoji="0" lang="nb-NO" altLang="nb-NO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nb-NO" altLang="nb-NO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nb-NO" altLang="nb-NO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57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00C4E-9F5F-7E0D-888E-FA4D57AC5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Mockito – Bruke en Mock – Stubbing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8D4F7-0A3F-6948-AE01-7D76FAF7F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7916"/>
            <a:ext cx="8946500" cy="3880773"/>
          </a:xfrm>
        </p:spPr>
        <p:txBody>
          <a:bodyPr/>
          <a:lstStyle/>
          <a:p>
            <a:r>
              <a:rPr lang="nb-NO" dirty="0"/>
              <a:t>Vi kan stubbe resultater fra </a:t>
            </a:r>
            <a:r>
              <a:rPr lang="nb-NO" dirty="0" err="1"/>
              <a:t>mockens</a:t>
            </a:r>
            <a:r>
              <a:rPr lang="nb-NO" dirty="0"/>
              <a:t> metoder</a:t>
            </a:r>
          </a:p>
          <a:p>
            <a:pPr lvl="1"/>
            <a:r>
              <a:rPr lang="nb-NO" dirty="0"/>
              <a:t>Altså sette statiske resultater for definerte betingelser</a:t>
            </a:r>
          </a:p>
          <a:p>
            <a:r>
              <a:rPr lang="nb-NO" dirty="0"/>
              <a:t>I koden under sier vi at </a:t>
            </a:r>
            <a:r>
              <a:rPr lang="nb-NO" dirty="0" err="1"/>
              <a:t>mockSomeClass.complicatedMethod</a:t>
            </a:r>
            <a:r>
              <a:rPr lang="nb-NO" dirty="0"/>
              <a:t>(1) skal returnere 42:</a:t>
            </a:r>
          </a:p>
          <a:p>
            <a:pPr lvl="1"/>
            <a:r>
              <a:rPr lang="nb-NO" dirty="0" err="1"/>
              <a:t>Syntax</a:t>
            </a:r>
            <a:r>
              <a:rPr lang="nb-NO" dirty="0"/>
              <a:t>: </a:t>
            </a:r>
            <a:r>
              <a:rPr lang="nb-NO" dirty="0" err="1"/>
              <a:t>Mockito.when</a:t>
            </a:r>
            <a:r>
              <a:rPr lang="nb-NO" dirty="0"/>
              <a:t>(&lt;metodekall på </a:t>
            </a:r>
            <a:r>
              <a:rPr lang="nb-NO" dirty="0" err="1"/>
              <a:t>mock</a:t>
            </a:r>
            <a:r>
              <a:rPr lang="nb-NO" dirty="0"/>
              <a:t>&gt;).</a:t>
            </a:r>
            <a:r>
              <a:rPr lang="nb-NO" dirty="0" err="1"/>
              <a:t>thenReturn</a:t>
            </a:r>
            <a:r>
              <a:rPr lang="nb-NO" dirty="0"/>
              <a:t>(&lt;returverdi&gt;);</a:t>
            </a:r>
          </a:p>
          <a:p>
            <a:pPr lvl="1"/>
            <a:r>
              <a:rPr lang="nb-NO" dirty="0"/>
              <a:t>Alle andre (udefinerte) parametere vil returnere </a:t>
            </a:r>
            <a:r>
              <a:rPr lang="nb-NO" dirty="0" err="1"/>
              <a:t>int</a:t>
            </a:r>
            <a:r>
              <a:rPr lang="nb-NO" dirty="0"/>
              <a:t> sin standardverdi (altså 0)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E691127-7F71-5962-6849-37DB0AB7A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6260" y="3749700"/>
            <a:ext cx="6768976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@Mock</a:t>
            </a:r>
            <a:b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nb-NO" altLang="nb-NO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SomeClass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nb-NO" altLang="nb-NO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mockSomeClass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@Test</a:t>
            </a:r>
            <a:b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nb-NO" altLang="nb-NO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b-NO" altLang="nb-NO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b-NO" altLang="nb-NO" sz="1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testStubbing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nb-NO" altLang="nb-NO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Mockito.</a:t>
            </a:r>
            <a:r>
              <a:rPr kumimoji="0" lang="nb-NO" altLang="nb-NO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when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nb-NO" altLang="nb-NO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mockSomeClass</a:t>
            </a:r>
            <a:r>
              <a:rPr kumimoji="0" lang="nb-NO" altLang="nb-NO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.complicatedMethod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)).</a:t>
            </a:r>
            <a:r>
              <a:rPr kumimoji="0" lang="nb-NO" altLang="nb-NO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thenReturn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b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nb-NO" altLang="nb-NO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b-NO" altLang="nb-NO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nb-NO" altLang="nb-NO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mockSomeClass</a:t>
            </a:r>
            <a:r>
              <a:rPr kumimoji="0" lang="nb-NO" altLang="nb-NO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.complicatedMethod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b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nb-NO" altLang="nb-NO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Assertions</a:t>
            </a:r>
            <a:r>
              <a:rPr kumimoji="0" lang="nb-NO" altLang="nb-NO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nb-NO" altLang="nb-NO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assertEquals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nb-NO" altLang="nb-NO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nb-NO" altLang="nb-NO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27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C9D33-6DD2-9DF8-24D3-40A5662B1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Mockito – Bruke en Mock – Stubbing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D9973-18E7-D4C6-9A60-950AD1B26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9397"/>
            <a:ext cx="8596668" cy="4665724"/>
          </a:xfrm>
        </p:spPr>
        <p:txBody>
          <a:bodyPr>
            <a:normAutofit/>
          </a:bodyPr>
          <a:lstStyle/>
          <a:p>
            <a:r>
              <a:rPr lang="nb-NO" dirty="0"/>
              <a:t>En alternativ </a:t>
            </a:r>
            <a:r>
              <a:rPr lang="nb-NO" dirty="0" err="1"/>
              <a:t>syntax</a:t>
            </a:r>
            <a:r>
              <a:rPr lang="nb-NO" dirty="0"/>
              <a:t> for stubbing er å benytte</a:t>
            </a:r>
          </a:p>
          <a:p>
            <a:pPr lvl="1"/>
            <a:r>
              <a:rPr lang="nb-NO" dirty="0" err="1"/>
              <a:t>Mockito.doReturn</a:t>
            </a:r>
            <a:r>
              <a:rPr lang="nb-NO" dirty="0"/>
              <a:t>(&lt;returverdi&gt;).</a:t>
            </a:r>
            <a:r>
              <a:rPr lang="nb-NO" dirty="0" err="1"/>
              <a:t>when</a:t>
            </a:r>
            <a:r>
              <a:rPr lang="nb-NO" dirty="0"/>
              <a:t>(&lt;</a:t>
            </a:r>
            <a:r>
              <a:rPr lang="nb-NO" dirty="0" err="1"/>
              <a:t>mockingobjekt</a:t>
            </a:r>
            <a:r>
              <a:rPr lang="nb-NO" dirty="0"/>
              <a:t>&gt;).&lt;metodekall&gt;;</a:t>
            </a:r>
          </a:p>
          <a:p>
            <a:pPr lvl="1"/>
            <a:endParaRPr lang="nb-NO" dirty="0"/>
          </a:p>
          <a:p>
            <a:pPr lvl="1"/>
            <a:endParaRPr lang="nb-NO" dirty="0"/>
          </a:p>
          <a:p>
            <a:r>
              <a:rPr lang="nb-NO" dirty="0"/>
              <a:t>Dette er nyttig i to tilfeller</a:t>
            </a:r>
          </a:p>
          <a:p>
            <a:pPr lvl="1"/>
            <a:r>
              <a:rPr lang="nb-NO" dirty="0" err="1"/>
              <a:t>Mockito.when</a:t>
            </a:r>
            <a:r>
              <a:rPr lang="nb-NO" dirty="0"/>
              <a:t>() gjør et faktisk metodekall. Hvis dette er problematisk (f.eks. medfører </a:t>
            </a:r>
            <a:r>
              <a:rPr lang="nb-NO" dirty="0" err="1"/>
              <a:t>exception</a:t>
            </a:r>
            <a:r>
              <a:rPr lang="nb-NO" dirty="0"/>
              <a:t>) kan vi benytte </a:t>
            </a:r>
            <a:r>
              <a:rPr lang="nb-NO" dirty="0" err="1"/>
              <a:t>Mockito.doReturn</a:t>
            </a:r>
            <a:r>
              <a:rPr lang="nb-NO" dirty="0"/>
              <a:t>(), som ikke kaller metoden</a:t>
            </a:r>
          </a:p>
          <a:p>
            <a:pPr lvl="1"/>
            <a:r>
              <a:rPr lang="nb-NO" dirty="0" err="1"/>
              <a:t>Mockito.when</a:t>
            </a:r>
            <a:r>
              <a:rPr lang="nb-NO" dirty="0"/>
              <a:t>() kan ikke benyttes på </a:t>
            </a:r>
            <a:r>
              <a:rPr lang="nb-NO" dirty="0" err="1"/>
              <a:t>void</a:t>
            </a:r>
            <a:r>
              <a:rPr lang="nb-NO" dirty="0"/>
              <a:t> metoder mens </a:t>
            </a:r>
            <a:r>
              <a:rPr lang="nb-NO" dirty="0" err="1"/>
              <a:t>Mockito.doReturn</a:t>
            </a:r>
            <a:r>
              <a:rPr lang="nb-NO" dirty="0"/>
              <a:t>() kan. </a:t>
            </a:r>
            <a:br>
              <a:rPr lang="nb-NO" dirty="0"/>
            </a:br>
            <a:r>
              <a:rPr lang="nb-NO" dirty="0"/>
              <a:t>I slike tilfeller kan </a:t>
            </a:r>
            <a:r>
              <a:rPr lang="nb-NO" dirty="0" err="1"/>
              <a:t>Mockito.doNothing</a:t>
            </a:r>
            <a:r>
              <a:rPr lang="nb-NO" dirty="0"/>
              <a:t>() også benyttes:</a:t>
            </a:r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r>
              <a:rPr lang="nb-NO" dirty="0"/>
              <a:t>Ellers er </a:t>
            </a:r>
            <a:r>
              <a:rPr lang="nb-NO" dirty="0" err="1"/>
              <a:t>Mockito.when</a:t>
            </a:r>
            <a:r>
              <a:rPr lang="nb-NO" dirty="0"/>
              <a:t>() ofte foretrukket på grunn av lesbarhet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B9C15CB-25C6-B5A9-7B89-2B0D7BF35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0413" y="2713301"/>
            <a:ext cx="7143185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Mockito</a:t>
            </a:r>
            <a:r>
              <a:rPr kumimoji="0" lang="nb-NO" altLang="nb-NO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nb-NO" altLang="nb-NO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doReturn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).</a:t>
            </a:r>
            <a:r>
              <a:rPr kumimoji="0" lang="nb-NO" altLang="nb-NO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when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nb-NO" altLang="nb-NO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mockSomeClass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).</a:t>
            </a:r>
            <a:r>
              <a:rPr kumimoji="0" lang="nb-NO" altLang="nb-NO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complicatedMethod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endParaRPr kumimoji="0" lang="nb-NO" altLang="nb-NO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1510E0E-F8D9-9127-5401-CA1938D23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0413" y="5059555"/>
            <a:ext cx="6781045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Mockito</a:t>
            </a:r>
            <a:r>
              <a:rPr kumimoji="0" lang="nb-NO" altLang="nb-NO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nb-NO" altLang="nb-NO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doNothing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().</a:t>
            </a:r>
            <a:r>
              <a:rPr kumimoji="0" lang="nb-NO" altLang="nb-NO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when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nb-NO" altLang="nb-NO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mockSomeClass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).</a:t>
            </a:r>
            <a:r>
              <a:rPr kumimoji="0" lang="nb-NO" altLang="nb-NO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doSomething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endParaRPr kumimoji="0" lang="nb-NO" altLang="nb-NO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844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5303F-6253-E38B-AA81-6F375CC9F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Mockito – Bruke en Mock – Stubbing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74081-A15B-FAAC-A93C-7688B2DB7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194944"/>
          </a:xfrm>
        </p:spPr>
        <p:txBody>
          <a:bodyPr>
            <a:normAutofit lnSpcReduction="10000"/>
          </a:bodyPr>
          <a:lstStyle/>
          <a:p>
            <a:r>
              <a:rPr lang="nb-NO" dirty="0"/>
              <a:t>Vi kan også benytte enkelte ferdigdefinerte metoder for å tilpasse betingelser/parametere</a:t>
            </a:r>
          </a:p>
          <a:p>
            <a:endParaRPr lang="nb-NO" dirty="0"/>
          </a:p>
          <a:p>
            <a:r>
              <a:rPr lang="nb-NO" dirty="0"/>
              <a:t>F.eks. at betingelsen gjelder alle mulige verdier av en gitt datatype</a:t>
            </a:r>
          </a:p>
          <a:p>
            <a:pPr lvl="1"/>
            <a:r>
              <a:rPr lang="nb-NO" dirty="0" err="1"/>
              <a:t>Mockito.anyString</a:t>
            </a:r>
            <a:r>
              <a:rPr lang="nb-NO" dirty="0"/>
              <a:t>()</a:t>
            </a:r>
          </a:p>
          <a:p>
            <a:pPr lvl="1"/>
            <a:r>
              <a:rPr lang="nb-NO" dirty="0" err="1"/>
              <a:t>Mockito.anyInt</a:t>
            </a:r>
            <a:r>
              <a:rPr lang="nb-NO" dirty="0"/>
              <a:t>()</a:t>
            </a:r>
          </a:p>
          <a:p>
            <a:pPr lvl="1"/>
            <a:r>
              <a:rPr lang="nb-NO" dirty="0" err="1"/>
              <a:t>Mockito.anyDouble</a:t>
            </a:r>
            <a:r>
              <a:rPr lang="nb-NO" dirty="0"/>
              <a:t>()</a:t>
            </a:r>
          </a:p>
          <a:p>
            <a:pPr lvl="1"/>
            <a:r>
              <a:rPr lang="nb-NO" dirty="0"/>
              <a:t>....</a:t>
            </a:r>
          </a:p>
          <a:p>
            <a:pPr lvl="1"/>
            <a:endParaRPr lang="nb-NO" dirty="0"/>
          </a:p>
          <a:p>
            <a:pPr lvl="1"/>
            <a:endParaRPr lang="nb-NO" dirty="0"/>
          </a:p>
          <a:p>
            <a:r>
              <a:rPr lang="nb-NO" dirty="0" err="1"/>
              <a:t>Mockito</a:t>
            </a:r>
            <a:r>
              <a:rPr lang="nb-NO" dirty="0"/>
              <a:t> kan også matche </a:t>
            </a:r>
            <a:r>
              <a:rPr lang="nb-NO" dirty="0" err="1"/>
              <a:t>String</a:t>
            </a:r>
            <a:r>
              <a:rPr lang="nb-NO" dirty="0"/>
              <a:t>-parametere med </a:t>
            </a:r>
            <a:r>
              <a:rPr lang="nb-NO" dirty="0" err="1"/>
              <a:t>Regex</a:t>
            </a:r>
            <a:endParaRPr lang="nb-NO" dirty="0"/>
          </a:p>
          <a:p>
            <a:pPr lvl="1"/>
            <a:r>
              <a:rPr lang="nb-NO" dirty="0" err="1"/>
              <a:t>Mockito.matches</a:t>
            </a:r>
            <a:r>
              <a:rPr lang="nb-NO" dirty="0"/>
              <a:t>(&lt;</a:t>
            </a:r>
            <a:r>
              <a:rPr lang="nb-NO" dirty="0" err="1"/>
              <a:t>regex</a:t>
            </a:r>
            <a:r>
              <a:rPr lang="nb-NO" dirty="0"/>
              <a:t>&gt;)</a:t>
            </a:r>
          </a:p>
          <a:p>
            <a:pPr lvl="1"/>
            <a:endParaRPr lang="nb-NO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69C8D4D-DF9E-82CA-A157-BE6E4B1A3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789" y="4639244"/>
            <a:ext cx="8691327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Mockito</a:t>
            </a:r>
            <a:r>
              <a:rPr kumimoji="0" lang="nb-NO" altLang="nb-NO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nb-NO" altLang="nb-NO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when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nb-NO" altLang="nb-NO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mockSomeClass</a:t>
            </a:r>
            <a:r>
              <a:rPr kumimoji="0" lang="nb-NO" altLang="nb-NO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.complicatedMethod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 </a:t>
            </a:r>
            <a:r>
              <a:rPr kumimoji="0" lang="nb-NO" altLang="nb-NO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Mockito</a:t>
            </a:r>
            <a:r>
              <a:rPr kumimoji="0" lang="nb-NO" altLang="nb-NO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nb-NO" altLang="nb-NO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anyInt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)).</a:t>
            </a:r>
            <a:r>
              <a:rPr kumimoji="0" lang="nb-NO" altLang="nb-NO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thenReturn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1337</a:t>
            </a:r>
            <a:r>
              <a:rPr kumimoji="0" lang="nb-NO" altLang="nb-NO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endParaRPr kumimoji="0" lang="nb-NO" altLang="nb-NO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32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879CB-9488-7C4B-15D6-CC00E2E61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720163" cy="1320800"/>
          </a:xfrm>
        </p:spPr>
        <p:txBody>
          <a:bodyPr/>
          <a:lstStyle/>
          <a:p>
            <a:r>
              <a:rPr lang="nb-NO"/>
              <a:t>Mockito – Bruke en Mock – Verifisering (1)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4D5C9-27FB-064D-0ADD-A323037B5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Vi kan verifisere forskjellige typer bruk av </a:t>
            </a:r>
            <a:r>
              <a:rPr lang="nb-NO" dirty="0" err="1"/>
              <a:t>Mock</a:t>
            </a:r>
            <a:r>
              <a:rPr lang="nb-NO" dirty="0"/>
              <a:t>-objekter (Spy-funksjonalitet)</a:t>
            </a:r>
          </a:p>
          <a:p>
            <a:pPr lvl="1"/>
            <a:r>
              <a:rPr lang="nb-NO" dirty="0"/>
              <a:t>Om en metode blir kalt </a:t>
            </a:r>
          </a:p>
          <a:p>
            <a:pPr lvl="1"/>
            <a:r>
              <a:rPr lang="nb-NO" dirty="0"/>
              <a:t>Hvor mange ganger en metode blir kalt</a:t>
            </a:r>
          </a:p>
          <a:p>
            <a:pPr lvl="1"/>
            <a:r>
              <a:rPr lang="nb-NO" dirty="0"/>
              <a:t>Om en metode IKKE blir kalt</a:t>
            </a:r>
          </a:p>
          <a:p>
            <a:pPr lvl="1"/>
            <a:r>
              <a:rPr lang="nb-NO" dirty="0"/>
              <a:t>Rekkefølge av metode-kall</a:t>
            </a:r>
          </a:p>
          <a:p>
            <a:pPr lvl="1"/>
            <a:r>
              <a:rPr lang="nb-NO" dirty="0">
                <a:hlinkClick r:id="rId2"/>
              </a:rPr>
              <a:t>Osv. [Guide]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96216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BB36B-CC3C-614C-DA7F-AA3A0D7AB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747323" cy="1320800"/>
          </a:xfrm>
        </p:spPr>
        <p:txBody>
          <a:bodyPr/>
          <a:lstStyle/>
          <a:p>
            <a:r>
              <a:rPr lang="nb-NO"/>
              <a:t>Mockito – Bruke en Mock – Verifisering (2)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416DE-613E-4959-6068-79C05B315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63061"/>
            <a:ext cx="8303705" cy="3880773"/>
          </a:xfrm>
        </p:spPr>
        <p:txBody>
          <a:bodyPr/>
          <a:lstStyle/>
          <a:p>
            <a:r>
              <a:rPr lang="nb-NO" dirty="0" err="1"/>
              <a:t>Synax</a:t>
            </a:r>
            <a:r>
              <a:rPr lang="nb-NO" dirty="0"/>
              <a:t> for å verifisere en metode: </a:t>
            </a:r>
          </a:p>
          <a:p>
            <a:pPr lvl="1"/>
            <a:r>
              <a:rPr lang="nb-NO" dirty="0" err="1"/>
              <a:t>Mockito.verify</a:t>
            </a:r>
            <a:r>
              <a:rPr lang="nb-NO" dirty="0"/>
              <a:t>(&lt;</a:t>
            </a:r>
            <a:r>
              <a:rPr lang="nb-NO" dirty="0" err="1"/>
              <a:t>mock</a:t>
            </a:r>
            <a:r>
              <a:rPr lang="nb-NO" dirty="0"/>
              <a:t>-objekt&gt;, &lt;verifikasjons-type&gt;).&lt;metode&gt;;</a:t>
            </a:r>
          </a:p>
          <a:p>
            <a:r>
              <a:rPr lang="nb-NO" dirty="0"/>
              <a:t>I koden under verifiserer vi at </a:t>
            </a:r>
            <a:r>
              <a:rPr lang="nb-NO" dirty="0" err="1"/>
              <a:t>doSomething</a:t>
            </a:r>
            <a:r>
              <a:rPr lang="nb-NO" dirty="0"/>
              <a:t>() blir ...</a:t>
            </a:r>
          </a:p>
          <a:p>
            <a:pPr lvl="1"/>
            <a:r>
              <a:rPr lang="nb-NO" dirty="0" err="1"/>
              <a:t>Kallt</a:t>
            </a:r>
            <a:r>
              <a:rPr lang="nb-NO" dirty="0"/>
              <a:t> minst én gang - </a:t>
            </a:r>
            <a:r>
              <a:rPr lang="nb-NO" dirty="0" err="1"/>
              <a:t>Mockito.atLeastOnce</a:t>
            </a:r>
            <a:r>
              <a:rPr lang="nb-NO" dirty="0"/>
              <a:t>() </a:t>
            </a:r>
          </a:p>
          <a:p>
            <a:pPr lvl="1"/>
            <a:r>
              <a:rPr lang="nb-NO" dirty="0"/>
              <a:t>kalt nøyaktig 2 ganger - </a:t>
            </a:r>
            <a:r>
              <a:rPr lang="nb-NO" dirty="0" err="1"/>
              <a:t>Mockito.times</a:t>
            </a:r>
            <a:r>
              <a:rPr lang="nb-NO" dirty="0"/>
              <a:t>() </a:t>
            </a:r>
          </a:p>
          <a:p>
            <a:pPr lvl="1"/>
            <a:r>
              <a:rPr lang="nb-NO" dirty="0"/>
              <a:t>Samt at vi verifiserer at metoden </a:t>
            </a:r>
            <a:r>
              <a:rPr lang="nb-NO" dirty="0" err="1"/>
              <a:t>complicatedMethod</a:t>
            </a:r>
            <a:r>
              <a:rPr lang="nb-NO" dirty="0"/>
              <a:t>() ikke blir kalt – </a:t>
            </a:r>
            <a:r>
              <a:rPr lang="nb-NO" dirty="0" err="1"/>
              <a:t>Mockito.never</a:t>
            </a:r>
            <a:r>
              <a:rPr lang="nb-NO" dirty="0"/>
              <a:t>()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9C94234-5D01-1D72-FE83-3B4B72839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927" y="4127207"/>
            <a:ext cx="7577751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@Test</a:t>
            </a:r>
            <a:b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testVerify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Mockito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nb-NO" altLang="nb-NO" sz="1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doNothing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().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when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 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mockSomeClass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).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doSomething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mockSomeClass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.doSomething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mockSomeClass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.doSomething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Mockito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nb-NO" altLang="nb-NO" sz="1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verify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 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mockSomeClass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Mockito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nb-NO" altLang="nb-NO" sz="1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atLeastOnce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).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doSomething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Mockito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nb-NO" altLang="nb-NO" sz="1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verify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 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mockSomeClass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Mockito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nb-NO" altLang="nb-NO" sz="1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times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).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doSomething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Mockito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nb-NO" altLang="nb-NO" sz="1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verify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 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mockSomeClass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Mockito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nb-NO" altLang="nb-NO" sz="1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never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).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complicatedMethod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 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Mockito</a:t>
            </a:r>
            <a:r>
              <a:rPr kumimoji="0" lang="nb-NO" altLang="nb-NO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nb-NO" altLang="nb-NO" sz="1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anyInt</a:t>
            </a: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);</a:t>
            </a:r>
            <a:b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b-NO" altLang="nb-NO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nb-NO" altLang="nb-NO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91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5659C-A791-7529-B624-3452EDB57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Kodeeksempel - Mocking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E50A8-76BD-1582-13A4-A0287E06C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Se på </a:t>
            </a:r>
            <a:r>
              <a:rPr lang="nb-NO" dirty="0" err="1"/>
              <a:t>Mock</a:t>
            </a:r>
            <a:r>
              <a:rPr lang="nb-NO" dirty="0"/>
              <a:t>-funksjonalitet for seg </a:t>
            </a:r>
            <a:r>
              <a:rPr lang="nb-NO" dirty="0" err="1"/>
              <a:t>self</a:t>
            </a:r>
            <a:endParaRPr lang="nb-NO" dirty="0"/>
          </a:p>
          <a:p>
            <a:pPr lvl="1"/>
            <a:r>
              <a:rPr lang="nb-NO" dirty="0"/>
              <a:t>Opprette, stubbe, verifisere...</a:t>
            </a:r>
          </a:p>
          <a:p>
            <a:endParaRPr lang="nb-NO" dirty="0"/>
          </a:p>
          <a:p>
            <a:r>
              <a:rPr lang="nb-NO" dirty="0"/>
              <a:t>Se på et mer praktisk eksempel</a:t>
            </a:r>
          </a:p>
          <a:p>
            <a:pPr lvl="1"/>
            <a:r>
              <a:rPr lang="nb-NO" dirty="0"/>
              <a:t>Enhet for å beskrive filmer</a:t>
            </a:r>
          </a:p>
        </p:txBody>
      </p:sp>
    </p:spTree>
    <p:extLst>
      <p:ext uri="{BB962C8B-B14F-4D97-AF65-F5344CB8AC3E}">
        <p14:creationId xmlns:p14="http://schemas.microsoft.com/office/powerpoint/2010/main" val="1415143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DF4E390-4606-6B90-C2DB-4AD8EE02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Agenda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BBDF386-F370-6742-51E8-D96EC3DCF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Test Doubles: Hva og hvorfor</a:t>
            </a:r>
          </a:p>
          <a:p>
            <a:endParaRPr lang="nb-NO" dirty="0"/>
          </a:p>
          <a:p>
            <a:r>
              <a:rPr lang="nb-NO" dirty="0"/>
              <a:t>Dummy, </a:t>
            </a:r>
            <a:r>
              <a:rPr lang="nb-NO" dirty="0" err="1"/>
              <a:t>Fake</a:t>
            </a:r>
            <a:r>
              <a:rPr lang="nb-NO" dirty="0"/>
              <a:t>, </a:t>
            </a:r>
            <a:r>
              <a:rPr lang="nb-NO" dirty="0" err="1"/>
              <a:t>Stub</a:t>
            </a:r>
            <a:r>
              <a:rPr lang="nb-NO" dirty="0"/>
              <a:t>, Spy og </a:t>
            </a:r>
            <a:r>
              <a:rPr lang="nb-NO" dirty="0" err="1"/>
              <a:t>Mock</a:t>
            </a:r>
            <a:endParaRPr lang="nb-NO" dirty="0"/>
          </a:p>
          <a:p>
            <a:endParaRPr lang="nb-NO" dirty="0"/>
          </a:p>
          <a:p>
            <a:r>
              <a:rPr lang="nb-NO"/>
              <a:t>Mocking</a:t>
            </a:r>
            <a:r>
              <a:rPr lang="nb-NO" dirty="0"/>
              <a:t> med </a:t>
            </a:r>
            <a:r>
              <a:rPr lang="nb-NO" dirty="0" err="1"/>
              <a:t>Mockito</a:t>
            </a:r>
            <a:r>
              <a:rPr lang="nb-NO" dirty="0"/>
              <a:t> i Java</a:t>
            </a:r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87349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F81C5-F00E-22FE-569E-7E1BD96BC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3200" dirty="0"/>
              <a:t>Når enheter er avhengig av andre enheter...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95EFA-0F67-6290-D34E-07A62D4FC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02880" cy="4110962"/>
          </a:xfrm>
        </p:spPr>
        <p:txBody>
          <a:bodyPr>
            <a:normAutofit/>
          </a:bodyPr>
          <a:lstStyle/>
          <a:p>
            <a:r>
              <a:rPr lang="nb-NO" dirty="0"/>
              <a:t>En gitt enhet kan ofte være avhengig av en eller flere andre enheter</a:t>
            </a:r>
          </a:p>
          <a:p>
            <a:pPr lvl="1"/>
            <a:r>
              <a:rPr lang="nb-NO" dirty="0"/>
              <a:t>Kalles noen ganger «</a:t>
            </a:r>
            <a:r>
              <a:rPr lang="nb-NO" dirty="0" err="1"/>
              <a:t>collaborators</a:t>
            </a:r>
            <a:r>
              <a:rPr lang="nb-NO" dirty="0"/>
              <a:t>»</a:t>
            </a:r>
          </a:p>
          <a:p>
            <a:endParaRPr lang="nb-NO" dirty="0"/>
          </a:p>
          <a:p>
            <a:r>
              <a:rPr lang="nb-NO" dirty="0"/>
              <a:t>Dette kan fort bli et problem når vi tester enheten</a:t>
            </a:r>
          </a:p>
          <a:p>
            <a:pPr lvl="1"/>
            <a:r>
              <a:rPr lang="nb-NO" dirty="0"/>
              <a:t>Vi ønsker å teste enhetens funksjonalitet i isolasjon</a:t>
            </a:r>
          </a:p>
          <a:p>
            <a:pPr lvl="2"/>
            <a:r>
              <a:rPr lang="nb-NO" dirty="0"/>
              <a:t>Feil er i så fall begrenset til enhetens kode og er lett å </a:t>
            </a:r>
            <a:r>
              <a:rPr lang="nb-NO" dirty="0" err="1"/>
              <a:t>feilsøke</a:t>
            </a:r>
            <a:endParaRPr lang="nb-NO" dirty="0"/>
          </a:p>
          <a:p>
            <a:pPr lvl="1"/>
            <a:r>
              <a:rPr lang="nb-NO" dirty="0" err="1"/>
              <a:t>Collaborators</a:t>
            </a:r>
            <a:r>
              <a:rPr lang="nb-NO" dirty="0"/>
              <a:t> kan i større eller mindre grad påvirke enhetens funksjonalitet</a:t>
            </a:r>
          </a:p>
          <a:p>
            <a:pPr lvl="2"/>
            <a:r>
              <a:rPr lang="nb-NO" dirty="0"/>
              <a:t>Funksjonaliteten varierer basert på noe utenfor enheten selv</a:t>
            </a:r>
          </a:p>
          <a:p>
            <a:pPr lvl="2"/>
            <a:r>
              <a:rPr lang="nb-NO" dirty="0"/>
              <a:t>Dette er uforutsigbart og vanskelig å </a:t>
            </a:r>
            <a:r>
              <a:rPr lang="nb-NO" dirty="0" err="1"/>
              <a:t>feilsøke</a:t>
            </a:r>
            <a:r>
              <a:rPr lang="nb-NO" dirty="0"/>
              <a:t>!</a:t>
            </a:r>
          </a:p>
          <a:p>
            <a:endParaRPr lang="nb-NO" dirty="0"/>
          </a:p>
          <a:p>
            <a:r>
              <a:rPr lang="nb-NO" dirty="0"/>
              <a:t>Vi må på et vis sørge for at slike </a:t>
            </a:r>
            <a:r>
              <a:rPr lang="nb-NO" dirty="0" err="1"/>
              <a:t>collaborators</a:t>
            </a:r>
            <a:r>
              <a:rPr lang="nb-NO" dirty="0"/>
              <a:t> ikke forvirrer testresultatene</a:t>
            </a:r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73730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431F1-066A-D47B-37B7-D0F5CA59D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Test Doubles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88D20-EA50-717B-04A7-3282C874A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b-NO" dirty="0"/>
              <a:t>Løsningen er å isolere enheten under testing ved å erstatte </a:t>
            </a:r>
            <a:r>
              <a:rPr lang="nb-NO" dirty="0" err="1"/>
              <a:t>collaborators</a:t>
            </a:r>
            <a:r>
              <a:rPr lang="nb-NO" dirty="0"/>
              <a:t> med noe vi faktisk har kontroll over </a:t>
            </a:r>
            <a:endParaRPr lang="nb-NO" dirty="0">
              <a:sym typeface="Wingdings" panose="05000000000000000000" pitchFamily="2" charset="2"/>
            </a:endParaRPr>
          </a:p>
          <a:p>
            <a:pPr lvl="1"/>
            <a:endParaRPr lang="nb-NO" dirty="0">
              <a:sym typeface="Wingdings" panose="05000000000000000000" pitchFamily="2" charset="2"/>
            </a:endParaRPr>
          </a:p>
          <a:p>
            <a:r>
              <a:rPr lang="nb-NO" dirty="0">
                <a:sym typeface="Wingdings" panose="05000000000000000000" pitchFamily="2" charset="2"/>
              </a:rPr>
              <a:t>Teknikken kalles å lage test doubles</a:t>
            </a:r>
          </a:p>
          <a:p>
            <a:pPr lvl="1"/>
            <a:r>
              <a:rPr lang="nb-NO" dirty="0">
                <a:sym typeface="Wingdings" panose="05000000000000000000" pitchFamily="2" charset="2"/>
              </a:rPr>
              <a:t>Falske versjoner av </a:t>
            </a:r>
            <a:r>
              <a:rPr lang="nb-NO" dirty="0" err="1">
                <a:sym typeface="Wingdings" panose="05000000000000000000" pitchFamily="2" charset="2"/>
              </a:rPr>
              <a:t>collaborators</a:t>
            </a:r>
            <a:endParaRPr lang="nb-NO" dirty="0">
              <a:sym typeface="Wingdings" panose="05000000000000000000" pitchFamily="2" charset="2"/>
            </a:endParaRPr>
          </a:p>
          <a:p>
            <a:pPr lvl="2"/>
            <a:r>
              <a:rPr lang="nb-NO" dirty="0">
                <a:sym typeface="Wingdings" panose="05000000000000000000" pitchFamily="2" charset="2"/>
              </a:rPr>
              <a:t>Har de samme egenskapene, men uten funksjonalitet</a:t>
            </a:r>
          </a:p>
          <a:p>
            <a:pPr lvl="2"/>
            <a:r>
              <a:rPr lang="nb-NO" dirty="0">
                <a:sym typeface="Wingdings" panose="05000000000000000000" pitchFamily="2" charset="2"/>
              </a:rPr>
              <a:t>Testen bestemmer resten</a:t>
            </a:r>
          </a:p>
          <a:p>
            <a:pPr lvl="1"/>
            <a:r>
              <a:rPr lang="nb-NO" dirty="0">
                <a:sym typeface="Wingdings" panose="05000000000000000000" pitchFamily="2" charset="2"/>
              </a:rPr>
              <a:t>Fordelen: Alt styres av testen og enheten som testes</a:t>
            </a:r>
          </a:p>
          <a:p>
            <a:endParaRPr lang="nb-NO" dirty="0"/>
          </a:p>
          <a:p>
            <a:r>
              <a:rPr lang="nb-NO" dirty="0"/>
              <a:t>Typer: Dummy, </a:t>
            </a:r>
            <a:r>
              <a:rPr lang="nb-NO" dirty="0" err="1"/>
              <a:t>Fake</a:t>
            </a:r>
            <a:r>
              <a:rPr lang="nb-NO" dirty="0"/>
              <a:t>, </a:t>
            </a:r>
            <a:r>
              <a:rPr lang="nb-NO" dirty="0" err="1"/>
              <a:t>Stub</a:t>
            </a:r>
            <a:r>
              <a:rPr lang="nb-NO" dirty="0"/>
              <a:t>, Spy og </a:t>
            </a:r>
            <a:r>
              <a:rPr lang="nb-NO" dirty="0" err="1"/>
              <a:t>Mock</a:t>
            </a:r>
            <a:endParaRPr lang="nb-NO" dirty="0"/>
          </a:p>
        </p:txBody>
      </p:sp>
      <p:pic>
        <p:nvPicPr>
          <p:cNvPr id="2050" name="Picture 2" descr="Daniel Radcliffe &amp; stunt double after stunt went “horribly wrong” (2009) :  r/fakehistoryporn">
            <a:extLst>
              <a:ext uri="{FF2B5EF4-FFF2-40B4-BE49-F238E27FC236}">
                <a16:creationId xmlns:a16="http://schemas.microsoft.com/office/drawing/2014/main" id="{3B176A4B-55B8-981A-2902-D6AFAE312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745" y="2604598"/>
            <a:ext cx="2892726" cy="3567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140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64-BA41-DFB8-976F-3B8BC2490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Dummy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83E42-4B19-EEB3-7240-9B85C42CD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1801640"/>
            <a:ext cx="6675966" cy="4446760"/>
          </a:xfrm>
        </p:spPr>
        <p:txBody>
          <a:bodyPr>
            <a:normAutofit fontScale="92500" lnSpcReduction="20000"/>
          </a:bodyPr>
          <a:lstStyle/>
          <a:p>
            <a:r>
              <a:rPr lang="nb-NO" dirty="0"/>
              <a:t>Et objekt som påkreves ved kjøringen av enheten som testes, men som ikke egentlig brukes til noe i testen (direkte eller indirekte)</a:t>
            </a:r>
          </a:p>
          <a:p>
            <a:endParaRPr lang="nb-NO" dirty="0"/>
          </a:p>
          <a:p>
            <a:r>
              <a:rPr lang="nb-NO" dirty="0"/>
              <a:t>Typisk en påkrevd parameter for et annet objekt som faktisk benyttes</a:t>
            </a:r>
          </a:p>
          <a:p>
            <a:pPr lvl="1"/>
            <a:r>
              <a:rPr lang="nb-NO" dirty="0"/>
              <a:t>Altså bare et syntaktisk krav. Innholdet av objektet spiller ingen rolle.</a:t>
            </a:r>
          </a:p>
          <a:p>
            <a:pPr lvl="1"/>
            <a:r>
              <a:rPr lang="nb-NO" dirty="0"/>
              <a:t>Ofte et tegn på dårlig kode i objektet som benyttes...</a:t>
            </a:r>
          </a:p>
          <a:p>
            <a:pPr lvl="1"/>
            <a:endParaRPr lang="nb-NO" dirty="0"/>
          </a:p>
          <a:p>
            <a:r>
              <a:rPr lang="nb-NO" dirty="0"/>
              <a:t>Vi kan løse dette ved å</a:t>
            </a:r>
          </a:p>
          <a:p>
            <a:pPr lvl="1"/>
            <a:r>
              <a:rPr lang="nb-NO" dirty="0"/>
              <a:t>Opprette et vanlig objekt av den påkrevde klassen</a:t>
            </a:r>
          </a:p>
          <a:p>
            <a:pPr lvl="1"/>
            <a:r>
              <a:rPr lang="nb-NO" dirty="0"/>
              <a:t>Lage en barneklasse av den påkrevde og sende med et objekt av den</a:t>
            </a:r>
          </a:p>
          <a:p>
            <a:pPr lvl="1"/>
            <a:r>
              <a:rPr lang="nb-NO" dirty="0"/>
              <a:t>Hvis det gjelder et </a:t>
            </a:r>
            <a:r>
              <a:rPr lang="nb-NO" dirty="0" err="1"/>
              <a:t>interface</a:t>
            </a:r>
            <a:r>
              <a:rPr lang="nb-NO" dirty="0"/>
              <a:t> kan vi opprette en ny klasse basert på dette</a:t>
            </a:r>
          </a:p>
        </p:txBody>
      </p:sp>
      <p:pic>
        <p:nvPicPr>
          <p:cNvPr id="1026" name="Picture 2" descr="Name The Dummy | Beaulieu, New Forest">
            <a:extLst>
              <a:ext uri="{FF2B5EF4-FFF2-40B4-BE49-F238E27FC236}">
                <a16:creationId xmlns:a16="http://schemas.microsoft.com/office/drawing/2014/main" id="{D84B2CFB-8B7F-06F8-50B6-C0765F06C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25" y="1930400"/>
            <a:ext cx="2635250" cy="395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8850F5-828F-70B3-BBBC-506C5972211F}"/>
              </a:ext>
            </a:extLst>
          </p:cNvPr>
          <p:cNvSpPr txBox="1"/>
          <p:nvPr/>
        </p:nvSpPr>
        <p:spPr>
          <a:xfrm>
            <a:off x="7434640" y="5891323"/>
            <a:ext cx="2931578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500" dirty="0">
                <a:hlinkClick r:id="rId3"/>
              </a:rPr>
              <a:t>https://www.beaulieu.co.uk/news/visitors-suggest-names-for-beaulieus-crash-test-dummy/</a:t>
            </a:r>
            <a:r>
              <a:rPr lang="nb-NO" sz="5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823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112AE-EDA2-EB56-9A46-0E61800E9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Fake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0E1F4-F586-D45A-7CE4-F4AA67646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571191" cy="3880773"/>
          </a:xfrm>
        </p:spPr>
        <p:txBody>
          <a:bodyPr>
            <a:normAutofit lnSpcReduction="10000"/>
          </a:bodyPr>
          <a:lstStyle/>
          <a:p>
            <a:r>
              <a:rPr lang="nb-NO" dirty="0"/>
              <a:t>Typisk en forfalsket, statisk respons ment å komme fra slikt som</a:t>
            </a:r>
            <a:br>
              <a:rPr lang="nb-NO" dirty="0"/>
            </a:br>
            <a:r>
              <a:rPr lang="nb-NO" dirty="0"/>
              <a:t> </a:t>
            </a:r>
          </a:p>
          <a:p>
            <a:pPr lvl="1"/>
            <a:r>
              <a:rPr lang="nb-NO" dirty="0"/>
              <a:t>Databaser</a:t>
            </a:r>
          </a:p>
          <a:p>
            <a:pPr lvl="2"/>
            <a:r>
              <a:rPr lang="nb-NO" dirty="0"/>
              <a:t>Byttes ut med midlertidige lister i minnet </a:t>
            </a:r>
          </a:p>
          <a:p>
            <a:pPr lvl="2"/>
            <a:r>
              <a:rPr lang="nb-NO" dirty="0"/>
              <a:t>Byttes ut med statiske resultater av spørring</a:t>
            </a:r>
          </a:p>
          <a:p>
            <a:pPr lvl="1"/>
            <a:r>
              <a:rPr lang="nb-NO" dirty="0"/>
              <a:t>Filsystemer </a:t>
            </a:r>
          </a:p>
          <a:p>
            <a:pPr lvl="2"/>
            <a:r>
              <a:rPr lang="nb-NO" dirty="0"/>
              <a:t>Byttes ut med resultat-</a:t>
            </a:r>
            <a:r>
              <a:rPr lang="nb-NO" dirty="0" err="1"/>
              <a:t>strings</a:t>
            </a:r>
            <a:r>
              <a:rPr lang="nb-NO" dirty="0"/>
              <a:t> eller byte-buffer i minnet</a:t>
            </a:r>
          </a:p>
          <a:p>
            <a:pPr lvl="1"/>
            <a:r>
              <a:rPr lang="nb-NO" dirty="0"/>
              <a:t>Webservere</a:t>
            </a:r>
          </a:p>
          <a:p>
            <a:pPr lvl="2"/>
            <a:r>
              <a:rPr lang="nb-NO" dirty="0"/>
              <a:t>Byttes ut med en </a:t>
            </a:r>
            <a:r>
              <a:rPr lang="nb-NO" dirty="0" err="1"/>
              <a:t>lettviktig</a:t>
            </a:r>
            <a:r>
              <a:rPr lang="nb-NO" dirty="0"/>
              <a:t> webserver som ikke benyttes i produksjon</a:t>
            </a:r>
          </a:p>
          <a:p>
            <a:pPr lvl="1"/>
            <a:r>
              <a:rPr lang="nb-NO" dirty="0"/>
              <a:t>Andre typer services...</a:t>
            </a:r>
          </a:p>
          <a:p>
            <a:endParaRPr lang="nb-NO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4013640-2A8F-D537-2A2C-5D0999CE4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299" y="2393950"/>
            <a:ext cx="278130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837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A299F-AF14-9C96-3425-D801FFA94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Stub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5D876-11DB-6569-6084-BAD93A5E2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837891" cy="3880773"/>
          </a:xfrm>
        </p:spPr>
        <p:txBody>
          <a:bodyPr>
            <a:normAutofit/>
          </a:bodyPr>
          <a:lstStyle/>
          <a:p>
            <a:r>
              <a:rPr lang="nb-NO" dirty="0"/>
              <a:t>En </a:t>
            </a:r>
            <a:r>
              <a:rPr lang="nb-NO" dirty="0" err="1"/>
              <a:t>Stub</a:t>
            </a:r>
            <a:r>
              <a:rPr lang="nb-NO" dirty="0"/>
              <a:t> er et objekt som funksjonelt benyttes i testen, men som vi gjør forutsigbar</a:t>
            </a:r>
          </a:p>
          <a:p>
            <a:pPr lvl="1"/>
            <a:r>
              <a:rPr lang="nb-NO" dirty="0"/>
              <a:t>Typisk sette faste retur-verdier for benyttede metoder</a:t>
            </a:r>
          </a:p>
          <a:p>
            <a:pPr lvl="1"/>
            <a:r>
              <a:rPr lang="nb-NO" dirty="0"/>
              <a:t>Meget vanlig å benytte stubbing i testing</a:t>
            </a:r>
          </a:p>
          <a:p>
            <a:pPr lvl="1"/>
            <a:endParaRPr lang="nb-NO" dirty="0"/>
          </a:p>
          <a:p>
            <a:r>
              <a:rPr lang="nb-NO" dirty="0"/>
              <a:t>En </a:t>
            </a:r>
            <a:r>
              <a:rPr lang="nb-NO" dirty="0" err="1"/>
              <a:t>Stub</a:t>
            </a:r>
            <a:r>
              <a:rPr lang="nb-NO" dirty="0"/>
              <a:t> kan </a:t>
            </a:r>
            <a:r>
              <a:rPr lang="nb-NO" dirty="0" err="1"/>
              <a:t>defines</a:t>
            </a:r>
            <a:r>
              <a:rPr lang="nb-NO" dirty="0"/>
              <a:t> ved å </a:t>
            </a:r>
          </a:p>
          <a:p>
            <a:pPr lvl="1"/>
            <a:r>
              <a:rPr lang="nb-NO" dirty="0"/>
              <a:t>lage en barneklasse av den </a:t>
            </a:r>
            <a:r>
              <a:rPr lang="nb-NO" dirty="0" err="1"/>
              <a:t>orginale</a:t>
            </a:r>
            <a:r>
              <a:rPr lang="nb-NO" dirty="0"/>
              <a:t> og </a:t>
            </a:r>
            <a:r>
              <a:rPr lang="nb-NO" dirty="0" err="1"/>
              <a:t>override</a:t>
            </a:r>
            <a:r>
              <a:rPr lang="nb-NO" dirty="0"/>
              <a:t> relevante metoder</a:t>
            </a:r>
          </a:p>
          <a:p>
            <a:pPr lvl="1"/>
            <a:r>
              <a:rPr lang="nb-NO" dirty="0"/>
              <a:t>Hvis </a:t>
            </a:r>
            <a:r>
              <a:rPr lang="nb-NO" dirty="0" err="1"/>
              <a:t>interface</a:t>
            </a:r>
            <a:r>
              <a:rPr lang="nb-NO" dirty="0"/>
              <a:t>: lage en ny klasse som implementerer </a:t>
            </a:r>
            <a:r>
              <a:rPr lang="nb-NO" dirty="0" err="1"/>
              <a:t>interfacet</a:t>
            </a:r>
            <a:endParaRPr lang="nb-NO" dirty="0"/>
          </a:p>
          <a:p>
            <a:pPr lvl="2"/>
            <a:r>
              <a:rPr lang="nb-NO" dirty="0"/>
              <a:t>Eller anonym indre klasse</a:t>
            </a:r>
          </a:p>
          <a:p>
            <a:pPr lvl="1"/>
            <a:r>
              <a:rPr lang="nb-NO" dirty="0"/>
              <a:t>Kan også oppnås via </a:t>
            </a:r>
            <a:r>
              <a:rPr lang="nb-NO" dirty="0" err="1"/>
              <a:t>Mocking</a:t>
            </a:r>
            <a:r>
              <a:rPr lang="nb-NO" dirty="0"/>
              <a:t> (senere slides)</a:t>
            </a:r>
          </a:p>
        </p:txBody>
      </p:sp>
      <p:pic>
        <p:nvPicPr>
          <p:cNvPr id="4098" name="Picture 2" descr="EIGRP Stub Explained">
            <a:extLst>
              <a:ext uri="{FF2B5EF4-FFF2-40B4-BE49-F238E27FC236}">
                <a16:creationId xmlns:a16="http://schemas.microsoft.com/office/drawing/2014/main" id="{7FD3A625-0355-2A29-20FA-54DA2EC08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848" y="2543175"/>
            <a:ext cx="2637415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8A6587-9B47-CCD6-CACE-CDE63170F7C3}"/>
              </a:ext>
            </a:extLst>
          </p:cNvPr>
          <p:cNvSpPr txBox="1"/>
          <p:nvPr/>
        </p:nvSpPr>
        <p:spPr>
          <a:xfrm>
            <a:off x="7371464" y="4573886"/>
            <a:ext cx="2637415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500" dirty="0">
                <a:hlinkClick r:id="rId4"/>
              </a:rPr>
              <a:t>https://networklessons.com/wp-content/uploads/2013/02/stub-tree.jpg</a:t>
            </a:r>
            <a:r>
              <a:rPr lang="nb-NO" sz="5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7449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01771-D194-91CF-ACE4-B2B9D294B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Spy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E2DEB-A286-CE6B-ADF2-72102FB23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56373"/>
            <a:ext cx="8596668" cy="4284990"/>
          </a:xfrm>
        </p:spPr>
        <p:txBody>
          <a:bodyPr>
            <a:normAutofit fontScale="92500" lnSpcReduction="20000"/>
          </a:bodyPr>
          <a:lstStyle/>
          <a:p>
            <a:r>
              <a:rPr lang="nb-NO" dirty="0"/>
              <a:t>En Spy er et type objekt som erstatter et </a:t>
            </a:r>
            <a:r>
              <a:rPr lang="nb-NO" dirty="0" err="1"/>
              <a:t>orginalt</a:t>
            </a:r>
            <a:r>
              <a:rPr lang="nb-NO" dirty="0"/>
              <a:t> objekt og sporer bruk under testing</a:t>
            </a:r>
          </a:p>
          <a:p>
            <a:endParaRPr lang="nb-NO" dirty="0"/>
          </a:p>
          <a:p>
            <a:r>
              <a:rPr lang="nb-NO" dirty="0"/>
              <a:t>En Spy kan gi innsikt i slikt som</a:t>
            </a:r>
          </a:p>
          <a:p>
            <a:pPr lvl="1"/>
            <a:r>
              <a:rPr lang="nb-NO" dirty="0"/>
              <a:t>Antall ganger metoder blir kalt</a:t>
            </a:r>
          </a:p>
          <a:p>
            <a:pPr lvl="1"/>
            <a:r>
              <a:rPr lang="nb-NO" dirty="0"/>
              <a:t>Argumenter som blir gitt til metoder</a:t>
            </a:r>
          </a:p>
          <a:p>
            <a:pPr lvl="1"/>
            <a:r>
              <a:rPr lang="nb-NO" dirty="0"/>
              <a:t>Rekkefølge av metode-kall</a:t>
            </a:r>
          </a:p>
          <a:p>
            <a:pPr lvl="1"/>
            <a:r>
              <a:rPr lang="nb-NO" dirty="0"/>
              <a:t>Objektet tilstand</a:t>
            </a:r>
          </a:p>
          <a:p>
            <a:pPr lvl="1"/>
            <a:endParaRPr lang="nb-NO" dirty="0"/>
          </a:p>
          <a:p>
            <a:r>
              <a:rPr lang="nb-NO" dirty="0"/>
              <a:t>Eksempel på bruksområder:</a:t>
            </a:r>
          </a:p>
          <a:p>
            <a:pPr lvl="1"/>
            <a:r>
              <a:rPr lang="nb-NO" dirty="0"/>
              <a:t>Kontrollere interaksjon mellom relevante objekter (integrasjonstesting)</a:t>
            </a:r>
          </a:p>
          <a:p>
            <a:pPr lvl="1"/>
            <a:r>
              <a:rPr lang="nb-NO" dirty="0"/>
              <a:t>Kontrollere kodeflyt for effektiv kjøring (kodeoptimalisering)</a:t>
            </a:r>
          </a:p>
          <a:p>
            <a:pPr lvl="1"/>
            <a:r>
              <a:rPr lang="nb-NO" dirty="0"/>
              <a:t>Hvis resultatet er et metodekall (Altså ikke en retur-verdi)</a:t>
            </a:r>
          </a:p>
        </p:txBody>
      </p:sp>
      <p:pic>
        <p:nvPicPr>
          <p:cNvPr id="1028" name="Picture 4" descr="Spy (Team Fortress 2) | Villains Wiki | Fandom">
            <a:extLst>
              <a:ext uri="{FF2B5EF4-FFF2-40B4-BE49-F238E27FC236}">
                <a16:creationId xmlns:a16="http://schemas.microsoft.com/office/drawing/2014/main" id="{5B78EF9F-AA81-FD1B-64B0-D818F4432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066" y="1095375"/>
            <a:ext cx="3119617" cy="576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9961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7F225-320C-5C16-6641-16738031F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Mock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5172E-B46A-4928-A2D1-11918DD88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9249"/>
            <a:ext cx="6066366" cy="4772025"/>
          </a:xfrm>
        </p:spPr>
        <p:txBody>
          <a:bodyPr>
            <a:normAutofit fontScale="92500"/>
          </a:bodyPr>
          <a:lstStyle/>
          <a:p>
            <a:r>
              <a:rPr lang="nb-NO" dirty="0"/>
              <a:t>En </a:t>
            </a:r>
            <a:r>
              <a:rPr lang="nb-NO" dirty="0" err="1"/>
              <a:t>Mock</a:t>
            </a:r>
            <a:r>
              <a:rPr lang="nb-NO" dirty="0"/>
              <a:t> kan tenkes på som en blanding av </a:t>
            </a:r>
            <a:r>
              <a:rPr lang="nb-NO" dirty="0" err="1"/>
              <a:t>Stub</a:t>
            </a:r>
            <a:r>
              <a:rPr lang="nb-NO" dirty="0"/>
              <a:t> og Spy</a:t>
            </a:r>
          </a:p>
          <a:p>
            <a:endParaRPr lang="nb-NO" dirty="0"/>
          </a:p>
          <a:p>
            <a:r>
              <a:rPr lang="nb-NO" dirty="0"/>
              <a:t>Kan lage et falsk objekt av et originalt - </a:t>
            </a:r>
            <a:r>
              <a:rPr lang="nb-NO" dirty="0" err="1"/>
              <a:t>Stub</a:t>
            </a:r>
            <a:endParaRPr lang="nb-NO" dirty="0"/>
          </a:p>
          <a:p>
            <a:pPr lvl="1"/>
            <a:r>
              <a:rPr lang="nb-NO" dirty="0"/>
              <a:t>Kraftigere enn en </a:t>
            </a:r>
            <a:r>
              <a:rPr lang="nb-NO" dirty="0" err="1"/>
              <a:t>Stub</a:t>
            </a:r>
            <a:endParaRPr lang="nb-NO" dirty="0"/>
          </a:p>
          <a:p>
            <a:pPr lvl="1"/>
            <a:r>
              <a:rPr lang="nb-NO" dirty="0"/>
              <a:t>Vi kan definere betingelser og nøyaktig hva som skal skje ved disse</a:t>
            </a:r>
          </a:p>
          <a:p>
            <a:pPr lvl="2"/>
            <a:r>
              <a:rPr lang="nb-NO" dirty="0"/>
              <a:t>F.eks. Når en metode kalles med </a:t>
            </a:r>
            <a:r>
              <a:rPr lang="nb-NO" dirty="0" err="1"/>
              <a:t>X</a:t>
            </a:r>
            <a:r>
              <a:rPr lang="nb-NO" dirty="0"/>
              <a:t> argument, returner Y verdi</a:t>
            </a:r>
          </a:p>
          <a:p>
            <a:pPr lvl="1"/>
            <a:r>
              <a:rPr lang="nb-NO" dirty="0"/>
              <a:t>Ofte mer intuitiv å benytte enn en </a:t>
            </a:r>
            <a:r>
              <a:rPr lang="nb-NO" dirty="0" err="1"/>
              <a:t>Stub</a:t>
            </a:r>
            <a:r>
              <a:rPr lang="nb-NO" dirty="0"/>
              <a:t> (er avhengig av rammeverk)</a:t>
            </a:r>
          </a:p>
          <a:p>
            <a:pPr lvl="1"/>
            <a:endParaRPr lang="nb-NO" dirty="0"/>
          </a:p>
          <a:p>
            <a:r>
              <a:rPr lang="nb-NO" dirty="0"/>
              <a:t>Vi kan observere hvordan </a:t>
            </a:r>
            <a:r>
              <a:rPr lang="nb-NO" dirty="0" err="1"/>
              <a:t>Mock</a:t>
            </a:r>
            <a:r>
              <a:rPr lang="nb-NO" dirty="0"/>
              <a:t>-objektet benyttes - Spy</a:t>
            </a:r>
          </a:p>
          <a:p>
            <a:pPr lvl="1"/>
            <a:r>
              <a:rPr lang="nb-NO" dirty="0"/>
              <a:t>Ulempen er at </a:t>
            </a:r>
            <a:r>
              <a:rPr lang="nb-NO" dirty="0" err="1"/>
              <a:t>Mock</a:t>
            </a:r>
            <a:r>
              <a:rPr lang="nb-NO" dirty="0"/>
              <a:t>-objektet ikke er ekte, mens en Spy er et ekte objekt med ekte funksjonalitet </a:t>
            </a:r>
          </a:p>
          <a:p>
            <a:pPr lvl="2"/>
            <a:r>
              <a:rPr lang="nb-NO" dirty="0"/>
              <a:t>Dermed litt forskjellige bruksområder</a:t>
            </a:r>
          </a:p>
        </p:txBody>
      </p:sp>
      <p:pic>
        <p:nvPicPr>
          <p:cNvPr id="5122" name="Picture 2" descr="Create Mock Object - MATLAB &amp; Simulink">
            <a:extLst>
              <a:ext uri="{FF2B5EF4-FFF2-40B4-BE49-F238E27FC236}">
                <a16:creationId xmlns:a16="http://schemas.microsoft.com/office/drawing/2014/main" id="{5526CD5D-2B9B-E7AD-B846-F0C01A895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155" y="2324100"/>
            <a:ext cx="4747694" cy="305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024D32-2864-77E8-7DDF-A0B7C7685396}"/>
              </a:ext>
            </a:extLst>
          </p:cNvPr>
          <p:cNvSpPr txBox="1"/>
          <p:nvPr/>
        </p:nvSpPr>
        <p:spPr>
          <a:xfrm>
            <a:off x="6819005" y="5378450"/>
            <a:ext cx="330277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600" dirty="0">
                <a:hlinkClick r:id="rId3"/>
              </a:rPr>
              <a:t>https://www.mathworks.com/help/matlab/matlab_prog/create-mock-object.html</a:t>
            </a:r>
            <a:r>
              <a:rPr lang="nb-NO" sz="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6422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Facet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</TotalTime>
  <Words>1736</Words>
  <Application>Microsoft Office PowerPoint</Application>
  <PresentationFormat>Widescreen</PresentationFormat>
  <Paragraphs>178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Aptos</vt:lpstr>
      <vt:lpstr>Arial</vt:lpstr>
      <vt:lpstr>JetBrains Mono</vt:lpstr>
      <vt:lpstr>Trebuchet MS</vt:lpstr>
      <vt:lpstr>Wingdings</vt:lpstr>
      <vt:lpstr>Wingdings 3</vt:lpstr>
      <vt:lpstr>Facet</vt:lpstr>
      <vt:lpstr>Enhetstesting –  Test Doubles</vt:lpstr>
      <vt:lpstr>Agenda</vt:lpstr>
      <vt:lpstr>Når enheter er avhengig av andre enheter...</vt:lpstr>
      <vt:lpstr>Test Doubles</vt:lpstr>
      <vt:lpstr>Dummy</vt:lpstr>
      <vt:lpstr>Fake</vt:lpstr>
      <vt:lpstr>Stub</vt:lpstr>
      <vt:lpstr>Spy</vt:lpstr>
      <vt:lpstr>Mock</vt:lpstr>
      <vt:lpstr>Bruk av Test Doubles i Java - Mockito</vt:lpstr>
      <vt:lpstr>Mockito – Lage en Mock(1)</vt:lpstr>
      <vt:lpstr>Mockito – Lage en Mock (2)</vt:lpstr>
      <vt:lpstr>Mockito – Lage en Mock (3)</vt:lpstr>
      <vt:lpstr>Mockito – Bruke en Mock – Stubbing (1)</vt:lpstr>
      <vt:lpstr>Mockito – Bruke en Mock – Stubbing (2)</vt:lpstr>
      <vt:lpstr>Mockito – Bruke en Mock – Stubbing (3)</vt:lpstr>
      <vt:lpstr>Mockito – Bruke en Mock – Verifisering (1) </vt:lpstr>
      <vt:lpstr>Mockito – Bruke en Mock – Verifisering (2) </vt:lpstr>
      <vt:lpstr>Kodeeksempel - Mocking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Ole-Edvard Ørebæk</dc:creator>
  <cp:lastModifiedBy>Ole-Edvard Ørebæk</cp:lastModifiedBy>
  <cp:revision>3</cp:revision>
  <dcterms:created xsi:type="dcterms:W3CDTF">2024-07-31T08:42:26Z</dcterms:created>
  <dcterms:modified xsi:type="dcterms:W3CDTF">2024-09-20T12:41:16Z</dcterms:modified>
</cp:coreProperties>
</file>