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1" r:id="rId4"/>
    <p:sldId id="258" r:id="rId5"/>
    <p:sldId id="262" r:id="rId6"/>
    <p:sldId id="257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F79C51-0709-4881-9466-43BC8104BEF3}" v="5" dt="2024-09-27T06:15:30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9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9027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17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0615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43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86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1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1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5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3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0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7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0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4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4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43BDC-0553-40FA-A4DB-EDAAA606CFF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1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A-simple-class-diagram-for-a-commercial-software-application-in-UML-notation-The_fig3_22568644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unified-modeling-language-uml-sequence-diagrams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-paradigm.com/guide/uml-unified-modeling-language/about-state-diagram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Modellering</a:t>
            </a:r>
            <a:endParaRPr lang="en-US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2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F0DDB-1071-A5C0-E275-469979106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EF1E8-DF27-EF57-4208-846CD1B2A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og hvorfor modellere</a:t>
            </a:r>
          </a:p>
          <a:p>
            <a:r>
              <a:rPr lang="nb-NO" dirty="0"/>
              <a:t>Klassediagram</a:t>
            </a:r>
          </a:p>
          <a:p>
            <a:r>
              <a:rPr lang="nb-NO" dirty="0"/>
              <a:t>Sekvensdiagram</a:t>
            </a:r>
          </a:p>
          <a:p>
            <a:r>
              <a:rPr lang="nb-NO" dirty="0"/>
              <a:t>Tilstandsdiagram</a:t>
            </a:r>
          </a:p>
        </p:txBody>
      </p:sp>
    </p:spTree>
    <p:extLst>
      <p:ext uri="{BB962C8B-B14F-4D97-AF65-F5344CB8AC3E}">
        <p14:creationId xmlns:p14="http://schemas.microsoft.com/office/powerpoint/2010/main" val="238911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30A5-8C39-F6F9-8286-815B1CE9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og hvorfor modellere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5CE04-D2C7-6F5F-BCA5-E1676B279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 dirty="0"/>
              <a:t>Å modellere er å lage visuelle diagrammer som illustrerer hvordan</a:t>
            </a:r>
          </a:p>
          <a:p>
            <a:pPr lvl="1"/>
            <a:r>
              <a:rPr lang="nb-NO" dirty="0"/>
              <a:t>Deler av systemet fungerer (flyt)</a:t>
            </a:r>
          </a:p>
          <a:p>
            <a:pPr lvl="1"/>
            <a:r>
              <a:rPr lang="nb-NO" dirty="0"/>
              <a:t>Komponenter i systemet henger sammen (arkitektur)</a:t>
            </a:r>
          </a:p>
          <a:p>
            <a:endParaRPr lang="nb-NO" dirty="0"/>
          </a:p>
          <a:p>
            <a:r>
              <a:rPr lang="nb-NO" dirty="0"/>
              <a:t>Modellering er en enkel måte å tenke på systemdesign uten å skrive kode</a:t>
            </a:r>
          </a:p>
          <a:p>
            <a:pPr lvl="1"/>
            <a:r>
              <a:rPr lang="nb-NO" dirty="0"/>
              <a:t>Finne/løse problemer tidligere</a:t>
            </a:r>
          </a:p>
          <a:p>
            <a:pPr lvl="1"/>
            <a:r>
              <a:rPr lang="nb-NO" dirty="0"/>
              <a:t>Utgangspunkt for diskusjon</a:t>
            </a:r>
          </a:p>
          <a:p>
            <a:pPr lvl="1"/>
            <a:r>
              <a:rPr lang="nb-NO" dirty="0"/>
              <a:t>Støtter felles forståelse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8173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07B8-CA9B-53FD-BD48-4E3188F9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PlantUML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BFBC-8EAD-C85F-A75C-C4CBC0EA9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nb-NO" dirty="0"/>
              <a:t>Det finnes mange verktøy for å modellere (basert på UML)</a:t>
            </a:r>
          </a:p>
          <a:p>
            <a:pPr lvl="1"/>
            <a:r>
              <a:rPr lang="nb-NO" dirty="0" err="1"/>
              <a:t>PlantUML</a:t>
            </a:r>
            <a:endParaRPr lang="nb-NO"/>
          </a:p>
          <a:p>
            <a:pPr lvl="1"/>
            <a:r>
              <a:rPr lang="nb-NO" err="1"/>
              <a:t>LucidChart</a:t>
            </a:r>
            <a:endParaRPr lang="nb-NO" dirty="0" err="1"/>
          </a:p>
          <a:p>
            <a:pPr lvl="1"/>
            <a:r>
              <a:rPr lang="nb-NO" dirty="0"/>
              <a:t>draw.io </a:t>
            </a:r>
          </a:p>
          <a:p>
            <a:pPr lvl="1"/>
            <a:r>
              <a:rPr lang="nb-NO" dirty="0"/>
              <a:t>...</a:t>
            </a:r>
          </a:p>
          <a:p>
            <a:pPr lvl="1"/>
            <a:endParaRPr lang="nb-NO" dirty="0"/>
          </a:p>
          <a:p>
            <a:r>
              <a:rPr lang="nb-NO" dirty="0" err="1"/>
              <a:t>PlantUML</a:t>
            </a:r>
            <a:r>
              <a:rPr lang="nb-NO" dirty="0"/>
              <a:t> er et kompileringsbasert alternativ</a:t>
            </a:r>
          </a:p>
          <a:p>
            <a:pPr lvl="1"/>
            <a:r>
              <a:rPr lang="nb-NO" dirty="0"/>
              <a:t>Definerer diagrammet som «kode»</a:t>
            </a:r>
          </a:p>
          <a:p>
            <a:pPr lvl="1"/>
            <a:r>
              <a:rPr lang="nb-NO" dirty="0"/>
              <a:t>Generer det visuelle diagrammet for oss</a:t>
            </a:r>
          </a:p>
          <a:p>
            <a:pPr lvl="1"/>
            <a:r>
              <a:rPr lang="nb-NO" dirty="0"/>
              <a:t>Finnes som </a:t>
            </a:r>
            <a:r>
              <a:rPr lang="nb-NO" dirty="0" err="1"/>
              <a:t>plugin</a:t>
            </a:r>
            <a:r>
              <a:rPr lang="nb-NO" dirty="0"/>
              <a:t> i IDE-er (blant annet </a:t>
            </a:r>
            <a:r>
              <a:rPr lang="nb-NO" dirty="0" err="1"/>
              <a:t>IntelliJ</a:t>
            </a:r>
            <a:r>
              <a:rPr lang="nb-NO" dirty="0"/>
              <a:t> IDEA)</a:t>
            </a:r>
          </a:p>
          <a:p>
            <a:pPr lvl="1"/>
            <a:r>
              <a:rPr lang="nb-NO" dirty="0"/>
              <a:t>Kan generere klassediagrammer fra kode</a:t>
            </a:r>
          </a:p>
          <a:p>
            <a:pPr lvl="1"/>
            <a:r>
              <a:rPr lang="nb-NO" dirty="0"/>
              <a:t>Gratis</a:t>
            </a:r>
          </a:p>
        </p:txBody>
      </p:sp>
      <p:pic>
        <p:nvPicPr>
          <p:cNvPr id="5" name="Bilde 4" descr="Create a new help entry which explains how to create a PlantUML diagram  (#338) · Issues · ARSnova / cards · GitLab">
            <a:extLst>
              <a:ext uri="{FF2B5EF4-FFF2-40B4-BE49-F238E27FC236}">
                <a16:creationId xmlns:a16="http://schemas.microsoft.com/office/drawing/2014/main" id="{6A7A3B39-F06A-3E51-F012-9B4160746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235" y="209811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5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441B25-97BD-D5CC-F841-EDAD8A7F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PlantUML i IntelliJ IDEA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D0B0E8-B076-1751-DE47-9B54BFFAC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3329"/>
            <a:ext cx="8596668" cy="3880773"/>
          </a:xfrm>
        </p:spPr>
        <p:txBody>
          <a:bodyPr/>
          <a:lstStyle/>
          <a:p>
            <a:r>
              <a:rPr lang="nb-NO"/>
              <a:t>Krever installasjon av en PlanUML som en plugin</a:t>
            </a:r>
          </a:p>
        </p:txBody>
      </p:sp>
      <p:pic>
        <p:nvPicPr>
          <p:cNvPr id="5" name="Bilde 4" descr="Et bilde som inneholder tekst, skjermbilde, display, programvare&#10;&#10;Automatisk generert beskrivelse">
            <a:extLst>
              <a:ext uri="{FF2B5EF4-FFF2-40B4-BE49-F238E27FC236}">
                <a16:creationId xmlns:a16="http://schemas.microsoft.com/office/drawing/2014/main" id="{D4B90A0B-E97F-E5D2-0A5B-9884304D2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87" y="1711891"/>
            <a:ext cx="6711566" cy="502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5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F38D-D2D6-0963-0E32-7692F50D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Klassediagrammer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8393E-434C-E3CD-617A-715C204EA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099481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 dirty="0"/>
              <a:t>Modellerer klassene i et system og forholdet mellom dem</a:t>
            </a:r>
          </a:p>
          <a:p>
            <a:pPr lvl="1">
              <a:buFont typeface="Courier New" charset="2"/>
              <a:buChar char="o"/>
            </a:pPr>
            <a:r>
              <a:rPr lang="nb-NO" dirty="0"/>
              <a:t>Arv</a:t>
            </a:r>
          </a:p>
          <a:p>
            <a:pPr lvl="1">
              <a:buFont typeface="Courier New" charset="2"/>
              <a:buChar char="o"/>
            </a:pPr>
            <a:r>
              <a:rPr lang="nb-NO" dirty="0"/>
              <a:t>Implementasjon (av </a:t>
            </a:r>
            <a:r>
              <a:rPr lang="nb-NO" dirty="0" err="1"/>
              <a:t>interface</a:t>
            </a:r>
            <a:r>
              <a:rPr lang="nb-NO" dirty="0"/>
              <a:t>)</a:t>
            </a:r>
          </a:p>
          <a:p>
            <a:pPr lvl="1">
              <a:buFont typeface="Courier New" charset="2"/>
              <a:buChar char="o"/>
            </a:pPr>
            <a:r>
              <a:rPr lang="nb-NO" dirty="0"/>
              <a:t>Referanse</a:t>
            </a:r>
          </a:p>
          <a:p>
            <a:pPr lvl="1">
              <a:buFont typeface="Courier New" charset="2"/>
              <a:buChar char="o"/>
            </a:pPr>
            <a:r>
              <a:rPr lang="nb-NO" dirty="0"/>
              <a:t>Aggregering</a:t>
            </a:r>
          </a:p>
          <a:p>
            <a:pPr lvl="1">
              <a:buFont typeface="Courier New" charset="2"/>
              <a:buChar char="o"/>
            </a:pPr>
            <a:endParaRPr lang="nb-NO" dirty="0"/>
          </a:p>
          <a:p>
            <a:r>
              <a:rPr lang="nb-NO" dirty="0"/>
              <a:t>Vi kan komme frem til klasse-struktur før vi begynner å kode</a:t>
            </a:r>
          </a:p>
          <a:p>
            <a:pPr lvl="1">
              <a:buFont typeface="Courier New" charset="2"/>
              <a:buChar char="o"/>
            </a:pPr>
            <a:r>
              <a:rPr lang="nb-NO" dirty="0"/>
              <a:t>Samkjører utviklere</a:t>
            </a:r>
          </a:p>
          <a:p>
            <a:pPr lvl="1">
              <a:buFont typeface="Courier New" charset="2"/>
              <a:buChar char="o"/>
            </a:pPr>
            <a:endParaRPr lang="nb-NO" dirty="0"/>
          </a:p>
        </p:txBody>
      </p:sp>
      <p:pic>
        <p:nvPicPr>
          <p:cNvPr id="1026" name="Picture 2" descr="A simple class diagram for a commercial software application, in UML... |  Download Scientific Diagram">
            <a:extLst>
              <a:ext uri="{FF2B5EF4-FFF2-40B4-BE49-F238E27FC236}">
                <a16:creationId xmlns:a16="http://schemas.microsoft.com/office/drawing/2014/main" id="{5DF01E31-7C1B-2EB4-FD3B-BDC8ACAA6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921" y="2388348"/>
            <a:ext cx="4279586" cy="316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1A338E7E-0407-917D-0F87-7984EB564EE3}"/>
              </a:ext>
            </a:extLst>
          </p:cNvPr>
          <p:cNvSpPr txBox="1"/>
          <p:nvPr/>
        </p:nvSpPr>
        <p:spPr>
          <a:xfrm>
            <a:off x="6755938" y="5600765"/>
            <a:ext cx="504004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400">
                <a:hlinkClick r:id="rId3"/>
              </a:rPr>
              <a:t>https://www.researchgate.net/figure/A-simple-class-diagram-for-a-commercial-software-application-in-UML-notation-The_fig3_225686440</a:t>
            </a:r>
            <a:r>
              <a:rPr lang="nb-NO" sz="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788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007E-7CC8-9499-7C78-58D76956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Sekvensdiagrammer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30822-6178-FE6A-406F-3716D892C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830470" cy="388077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nb-NO" dirty="0"/>
              <a:t>Modellerer kommunikasjonsflyt mellom forskjellige komponenter</a:t>
            </a:r>
          </a:p>
          <a:p>
            <a:pPr lvl="1">
              <a:buFont typeface="Courier New" charset="2"/>
              <a:buChar char="o"/>
            </a:pPr>
            <a:r>
              <a:rPr lang="nb-NO" dirty="0"/>
              <a:t>De relevante komponentene</a:t>
            </a:r>
          </a:p>
          <a:p>
            <a:pPr lvl="1">
              <a:buFont typeface="Courier New" charset="2"/>
              <a:buChar char="o"/>
            </a:pPr>
            <a:r>
              <a:rPr lang="nb-NO" dirty="0"/>
              <a:t>Rekkefølgen av kommunikasjon</a:t>
            </a:r>
          </a:p>
          <a:p>
            <a:pPr lvl="1">
              <a:buFont typeface="Courier New" charset="2"/>
              <a:buChar char="o"/>
            </a:pPr>
            <a:r>
              <a:rPr lang="nb-NO" dirty="0"/>
              <a:t>Gir inntrykk av data som overføres</a:t>
            </a:r>
          </a:p>
          <a:p>
            <a:pPr lvl="1">
              <a:buFont typeface="Courier New" charset="2"/>
              <a:buChar char="o"/>
            </a:pPr>
            <a:r>
              <a:rPr lang="nb-NO" dirty="0"/>
              <a:t>Kan evt. vise </a:t>
            </a:r>
            <a:r>
              <a:rPr lang="nb-NO"/>
              <a:t>konkrete funksjonskall</a:t>
            </a:r>
          </a:p>
          <a:p>
            <a:pPr lvl="1">
              <a:buFont typeface="Courier New" charset="2"/>
              <a:buChar char="o"/>
            </a:pPr>
            <a:endParaRPr lang="nb-NO"/>
          </a:p>
          <a:p>
            <a:pPr>
              <a:buFont typeface="Courier New" charset="2"/>
              <a:buChar char="o"/>
            </a:pPr>
            <a:r>
              <a:rPr lang="nb-NO"/>
              <a:t>Hjelper med å samkjøre komponent-kommunikasjon</a:t>
            </a:r>
          </a:p>
          <a:p>
            <a:pPr lvl="1">
              <a:buFont typeface="Courier New" charset="2"/>
              <a:buChar char="o"/>
            </a:pPr>
            <a:r>
              <a:rPr lang="nb-NO"/>
              <a:t>Ekstremt viktig!</a:t>
            </a:r>
          </a:p>
          <a:p>
            <a:pPr lvl="1">
              <a:buFont typeface="Courier New" charset="2"/>
              <a:buChar char="o"/>
            </a:pPr>
            <a:r>
              <a:rPr lang="nb-NO"/>
              <a:t>Belyser krav til funksjonalitet i de forskjellige komponentene</a:t>
            </a:r>
            <a:endParaRPr lang="nb-NO" dirty="0"/>
          </a:p>
          <a:p>
            <a:pPr lvl="1">
              <a:buFont typeface="Courier New" charset="2"/>
              <a:buChar char="o"/>
            </a:pPr>
            <a:endParaRPr lang="nb-NO" dirty="0"/>
          </a:p>
        </p:txBody>
      </p:sp>
      <p:pic>
        <p:nvPicPr>
          <p:cNvPr id="2052" name="Picture 4" descr="Sequence Diagrams | Unified Modeling Language (UML) - GeeksforGeeks">
            <a:extLst>
              <a:ext uri="{FF2B5EF4-FFF2-40B4-BE49-F238E27FC236}">
                <a16:creationId xmlns:a16="http://schemas.microsoft.com/office/drawing/2014/main" id="{C7E23969-2ABA-C9DC-CE7F-03A570314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259" y="2582692"/>
            <a:ext cx="5664741" cy="283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EAD0E4E7-D84E-7742-D807-747EFF4BDF51}"/>
              </a:ext>
            </a:extLst>
          </p:cNvPr>
          <p:cNvSpPr txBox="1"/>
          <p:nvPr/>
        </p:nvSpPr>
        <p:spPr>
          <a:xfrm>
            <a:off x="6425210" y="5415063"/>
            <a:ext cx="268460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500">
                <a:hlinkClick r:id="rId3"/>
              </a:rPr>
              <a:t>https://www.geeksforgeeks.org/unified-modeling-language-uml-sequence-diagrams/</a:t>
            </a:r>
            <a:r>
              <a:rPr lang="nb-NO" sz="5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265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E0C0-05A4-EEB9-6608-FD33E0C8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Tilstandsdiagrammer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98BFA-43CE-86AE-6D3D-76703287F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535459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 dirty="0"/>
              <a:t>Viser flyten mellom tilstander og hendelser i systemet</a:t>
            </a:r>
          </a:p>
          <a:p>
            <a:pPr lvl="1">
              <a:buFont typeface="Courier New" charset="2"/>
              <a:buChar char="o"/>
            </a:pPr>
            <a:r>
              <a:rPr lang="nb-NO" dirty="0"/>
              <a:t>Kan beskrive handlingsmønstre og håndtering</a:t>
            </a:r>
          </a:p>
          <a:p>
            <a:pPr lvl="1">
              <a:buFont typeface="Courier New" charset="2"/>
              <a:buChar char="o"/>
            </a:pPr>
            <a:endParaRPr lang="nb-NO" dirty="0"/>
          </a:p>
          <a:p>
            <a:r>
              <a:rPr lang="nb-NO"/>
              <a:t>Nyttig for å drøfte eller forklare …</a:t>
            </a:r>
          </a:p>
          <a:p>
            <a:pPr lvl="1">
              <a:buFont typeface="Courier New" charset="2"/>
              <a:buChar char="o"/>
            </a:pPr>
            <a:r>
              <a:rPr lang="nb-NO"/>
              <a:t>Brukerhandlinger og valg</a:t>
            </a:r>
          </a:p>
          <a:p>
            <a:pPr lvl="1">
              <a:buFont typeface="Courier New" charset="2"/>
              <a:buChar char="o"/>
            </a:pPr>
            <a:r>
              <a:rPr lang="nb-NO"/>
              <a:t>Betinget kjøring av funksjonalitet</a:t>
            </a:r>
          </a:p>
          <a:p>
            <a:pPr lvl="1">
              <a:buFont typeface="Courier New" charset="2"/>
              <a:buChar char="o"/>
            </a:pPr>
            <a:r>
              <a:rPr lang="nb-NO"/>
              <a:t>Annen algoritme-lignende logikk</a:t>
            </a:r>
          </a:p>
          <a:p>
            <a:pPr lvl="1">
              <a:buFont typeface="Courier New" charset="2"/>
              <a:buChar char="o"/>
            </a:pPr>
            <a:endParaRPr lang="nb-NO" dirty="0"/>
          </a:p>
          <a:p>
            <a:pPr lvl="1">
              <a:buFont typeface="Courier New" charset="2"/>
              <a:buChar char="o"/>
            </a:pPr>
            <a:endParaRPr lang="nb-NO" dirty="0"/>
          </a:p>
        </p:txBody>
      </p:sp>
      <p:pic>
        <p:nvPicPr>
          <p:cNvPr id="3074" name="Picture 2" descr="All You Need to Know about State Diagrams">
            <a:extLst>
              <a:ext uri="{FF2B5EF4-FFF2-40B4-BE49-F238E27FC236}">
                <a16:creationId xmlns:a16="http://schemas.microsoft.com/office/drawing/2014/main" id="{70518AD0-6AAA-E005-2242-176A3D45C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161" y="1799444"/>
            <a:ext cx="6390839" cy="400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862DF6E8-1BFF-2023-8A39-5B54389C8034}"/>
              </a:ext>
            </a:extLst>
          </p:cNvPr>
          <p:cNvSpPr txBox="1"/>
          <p:nvPr/>
        </p:nvSpPr>
        <p:spPr>
          <a:xfrm>
            <a:off x="6751765" y="5887474"/>
            <a:ext cx="252223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400">
                <a:hlinkClick r:id="rId3"/>
              </a:rPr>
              <a:t>https://www.visual-paradigm.com/guide/uml-unified-modeling-language/about-state-diagrams/</a:t>
            </a:r>
            <a:r>
              <a:rPr lang="nb-NO" sz="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428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4407</TotalTime>
  <Words>266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Trebuchet MS</vt:lpstr>
      <vt:lpstr>Wingdings 3</vt:lpstr>
      <vt:lpstr>Facet</vt:lpstr>
      <vt:lpstr>Modellering</vt:lpstr>
      <vt:lpstr>Agenda</vt:lpstr>
      <vt:lpstr>Hva og hvorfor modellere</vt:lpstr>
      <vt:lpstr>PlantUML</vt:lpstr>
      <vt:lpstr>PlantUML i IntelliJ IDEA</vt:lpstr>
      <vt:lpstr>Klassediagrammer</vt:lpstr>
      <vt:lpstr>Sekvensdiagrammer</vt:lpstr>
      <vt:lpstr>Tilstandsdiagrammer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Ole-Edvard Ørebæk</dc:creator>
  <cp:lastModifiedBy>Ole-Edvard Ørebæk</cp:lastModifiedBy>
  <cp:revision>89</cp:revision>
  <dcterms:created xsi:type="dcterms:W3CDTF">2024-08-29T10:18:10Z</dcterms:created>
  <dcterms:modified xsi:type="dcterms:W3CDTF">2024-09-30T06:14:53Z</dcterms:modified>
</cp:coreProperties>
</file>