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76" r:id="rId5"/>
    <p:sldId id="261" r:id="rId6"/>
    <p:sldId id="260" r:id="rId7"/>
    <p:sldId id="262" r:id="rId8"/>
    <p:sldId id="259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0D0C7-0B7D-CA27-9F12-8AB5F0206051}" v="19" dt="2024-10-14T06:28:04.381"/>
    <p1510:client id="{A91101BA-FB18-434E-CAB0-09EB32B933B6}" v="7" dt="2024-10-14T06:29:45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77218" autoAdjust="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6A36C-E514-440F-B57A-9E20B373A516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DA7BE-05BF-499E-BAE3-8AA595588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372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guides/introduction/introduction-to-dependency-mechanism.html#Transitive_Dependenci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aven.apache.org/plugins/maven-dependency-plugin/examples/resolving-conflicts-using-the-dependency-tre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0C0D0E"/>
                </a:solidFill>
                <a:effectLst/>
                <a:latin typeface="inherit"/>
              </a:rPr>
              <a:t>4</a:t>
            </a:r>
          </a:p>
          <a:p>
            <a:pPr algn="l" fontAlgn="base"/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If you declare a runtime dependency in your project Maven needs to decide which version should be used. Ideally the artifact with the declared version number is available and that's it.</a:t>
            </a:r>
          </a:p>
          <a:p>
            <a:pPr algn="l" fontAlgn="base"/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But often you depend on several dependencies. And these dependencies themselves depend on other dependencies (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inherit"/>
              </a:rPr>
              <a:t>thats</a:t>
            </a:r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 called '</a:t>
            </a:r>
            <a:r>
              <a:rPr lang="en-US" b="0" i="0" u="sng" dirty="0">
                <a:solidFill>
                  <a:srgbClr val="0C0D0E"/>
                </a:solidFill>
                <a:effectLst/>
                <a:latin typeface="inherit"/>
                <a:hlinkClick r:id="rId3"/>
              </a:rPr>
              <a:t>transitive dependencies</a:t>
            </a:r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'). In this case it can happen, that a dependency (e.g. a logging framework) is requested from different libraries in different versions. Maven has to "resolve" the dependencies in this case (to avoid having the same libraries in different versions on the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inherit"/>
              </a:rPr>
              <a:t>classpath</a:t>
            </a:r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). To do so Maven follows a strategy and "recommended" versions may be overruled by other versions because of the dependency resolution strategy (see example </a:t>
            </a:r>
            <a:r>
              <a:rPr lang="en-US" b="0" i="0" u="sng" dirty="0">
                <a:solidFill>
                  <a:srgbClr val="0C0D0E"/>
                </a:solidFill>
                <a:effectLst/>
                <a:latin typeface="inherit"/>
                <a:hlinkClick r:id="rId4"/>
              </a:rPr>
              <a:t>here</a:t>
            </a:r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).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DA7BE-05BF-499E-BAE3-8AA595588448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678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02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53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9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2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2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1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ySQL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-dependency-latest-ver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m/2016/03/23/npm_left_pad_chao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register.com/2018/11/26/npm_repo_bitcoin_stealer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34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Avhengigheter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prosjektkoden</a:t>
            </a:r>
            <a:r>
              <a:rPr lang="en-US" dirty="0"/>
              <a:t>)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6697-7E5D-1BE0-3082-BC303888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Byggeverktøy / avhengighetssystemer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820E-FE64-F2FF-1E96-3B5302647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893"/>
            <a:ext cx="8596668" cy="4195470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Vi kan benytte </a:t>
            </a:r>
            <a:r>
              <a:rPr lang="nb-NO" dirty="0" err="1"/>
              <a:t>byggeverktøy</a:t>
            </a:r>
            <a:r>
              <a:rPr lang="nb-NO" dirty="0"/>
              <a:t> for å eksplisitt definere avhengigheter med versjon på en standardisert måte</a:t>
            </a:r>
          </a:p>
          <a:p>
            <a:pPr lvl="1"/>
            <a:r>
              <a:rPr lang="nb-NO" dirty="0"/>
              <a:t>Slipper manuell håndtering av avhengighetene</a:t>
            </a:r>
          </a:p>
          <a:p>
            <a:pPr lvl="1"/>
            <a:r>
              <a:rPr lang="nb-NO" dirty="0"/>
              <a:t>Gjelder for alle utviklere i prosjektet</a:t>
            </a:r>
          </a:p>
          <a:p>
            <a:endParaRPr lang="nb-NO"/>
          </a:p>
          <a:p>
            <a:r>
              <a:rPr lang="nb-NO" b="1" dirty="0"/>
              <a:t>Java: </a:t>
            </a:r>
            <a:r>
              <a:rPr lang="nb-NO" dirty="0"/>
              <a:t>Maven, </a:t>
            </a:r>
            <a:r>
              <a:rPr lang="nb-NO" dirty="0" err="1"/>
              <a:t>Gradle</a:t>
            </a:r>
          </a:p>
          <a:p>
            <a:r>
              <a:rPr lang="nb-NO" b="1" dirty="0"/>
              <a:t>Python: </a:t>
            </a:r>
            <a:r>
              <a:rPr lang="nb-NO" dirty="0"/>
              <a:t>pip, </a:t>
            </a:r>
            <a:r>
              <a:rPr lang="nb-NO" dirty="0" err="1"/>
              <a:t>poetry</a:t>
            </a:r>
            <a:r>
              <a:rPr lang="nb-NO" dirty="0"/>
              <a:t>, </a:t>
            </a:r>
            <a:r>
              <a:rPr lang="nb-NO" dirty="0" err="1"/>
              <a:t>pipenv</a:t>
            </a:r>
          </a:p>
          <a:p>
            <a:r>
              <a:rPr lang="nb-NO" b="1" dirty="0"/>
              <a:t>PHP:  </a:t>
            </a:r>
            <a:r>
              <a:rPr lang="nb-NO" dirty="0" err="1"/>
              <a:t>composer</a:t>
            </a:r>
          </a:p>
          <a:p>
            <a:r>
              <a:rPr lang="nb-NO" b="1" dirty="0"/>
              <a:t>C#: </a:t>
            </a:r>
            <a:r>
              <a:rPr lang="nb-NO" dirty="0" err="1"/>
              <a:t>NuGet</a:t>
            </a:r>
          </a:p>
          <a:p>
            <a:r>
              <a:rPr lang="nb-NO" b="1" dirty="0"/>
              <a:t>Node.js: </a:t>
            </a:r>
            <a:r>
              <a:rPr lang="nb-NO" dirty="0" err="1"/>
              <a:t>npm</a:t>
            </a:r>
            <a:r>
              <a:rPr lang="nb-NO" dirty="0"/>
              <a:t>, </a:t>
            </a:r>
            <a:r>
              <a:rPr lang="nb-NO" dirty="0" err="1"/>
              <a:t>yarn</a:t>
            </a:r>
          </a:p>
          <a:p>
            <a:endParaRPr lang="nb-NO"/>
          </a:p>
          <a:p>
            <a:r>
              <a:rPr lang="nb-NO" dirty="0"/>
              <a:t>Vi har altså tidligere lagt til </a:t>
            </a:r>
            <a:r>
              <a:rPr lang="nb-NO" dirty="0" err="1"/>
              <a:t>JUnit</a:t>
            </a:r>
            <a:r>
              <a:rPr lang="nb-NO" dirty="0"/>
              <a:t> og </a:t>
            </a:r>
            <a:r>
              <a:rPr lang="nb-NO" dirty="0" err="1"/>
              <a:t>Mockito</a:t>
            </a:r>
            <a:r>
              <a:rPr lang="nb-NO" dirty="0"/>
              <a:t> som </a:t>
            </a:r>
            <a:r>
              <a:rPr lang="nb-NO" dirty="0" err="1"/>
              <a:t>dependencies</a:t>
            </a:r>
            <a:r>
              <a:rPr lang="nb-NO" dirty="0"/>
              <a:t> via Maven sin pom.xml</a:t>
            </a:r>
          </a:p>
        </p:txBody>
      </p:sp>
    </p:spTree>
    <p:extLst>
      <p:ext uri="{BB962C8B-B14F-4D97-AF65-F5344CB8AC3E}">
        <p14:creationId xmlns:p14="http://schemas.microsoft.com/office/powerpoint/2010/main" val="18417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1950-F096-67A5-BFAF-DE38833C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Maven –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75B-492F-47CF-FCE0-26FB25B8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2215"/>
            <a:ext cx="5217628" cy="4318000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Vi legger til </a:t>
            </a:r>
            <a:r>
              <a:rPr lang="nb-NO" dirty="0" err="1"/>
              <a:t>dependencies</a:t>
            </a:r>
            <a:r>
              <a:rPr lang="nb-NO" dirty="0"/>
              <a:t> som </a:t>
            </a:r>
            <a:r>
              <a:rPr lang="nb-NO" dirty="0" err="1"/>
              <a:t>xml</a:t>
            </a:r>
            <a:r>
              <a:rPr lang="nb-NO" dirty="0"/>
              <a:t>-tagger</a:t>
            </a:r>
          </a:p>
          <a:p>
            <a:pPr lvl="1"/>
            <a:r>
              <a:rPr lang="nb-NO" dirty="0"/>
              <a:t>Under </a:t>
            </a:r>
            <a:r>
              <a:rPr lang="nb-NO" dirty="0" err="1"/>
              <a:t>dependencies</a:t>
            </a:r>
            <a:r>
              <a:rPr lang="nb-NO" dirty="0"/>
              <a:t>-taggen</a:t>
            </a:r>
          </a:p>
          <a:p>
            <a:pPr lvl="1"/>
            <a:r>
              <a:rPr lang="nb-NO" dirty="0" err="1"/>
              <a:t>dependency</a:t>
            </a:r>
            <a:r>
              <a:rPr lang="nb-NO" dirty="0"/>
              <a:t> – representerer én avhengighet</a:t>
            </a:r>
          </a:p>
          <a:p>
            <a:pPr lvl="1"/>
            <a:r>
              <a:rPr lang="nb-NO" dirty="0" err="1"/>
              <a:t>groupId</a:t>
            </a:r>
            <a:r>
              <a:rPr lang="nb-NO" dirty="0"/>
              <a:t> – «navn» på </a:t>
            </a:r>
            <a:r>
              <a:rPr lang="nb-NO" dirty="0" err="1"/>
              <a:t>dependency-uviklerene</a:t>
            </a:r>
            <a:endParaRPr lang="nb-NO" dirty="0"/>
          </a:p>
          <a:p>
            <a:pPr lvl="1"/>
            <a:r>
              <a:rPr lang="nb-NO" dirty="0" err="1"/>
              <a:t>artifactId</a:t>
            </a:r>
            <a:r>
              <a:rPr lang="nb-NO" dirty="0"/>
              <a:t> – navnet på </a:t>
            </a:r>
            <a:r>
              <a:rPr lang="nb-NO" dirty="0" err="1"/>
              <a:t>dependency</a:t>
            </a:r>
            <a:r>
              <a:rPr lang="nb-NO" dirty="0"/>
              <a:t>-en</a:t>
            </a:r>
          </a:p>
          <a:p>
            <a:pPr lvl="1"/>
            <a:r>
              <a:rPr lang="nb-NO" dirty="0" err="1"/>
              <a:t>version</a:t>
            </a:r>
            <a:r>
              <a:rPr lang="nb-NO" dirty="0"/>
              <a:t> – </a:t>
            </a:r>
            <a:r>
              <a:rPr lang="nb-NO" dirty="0" err="1"/>
              <a:t>dependency</a:t>
            </a:r>
            <a:r>
              <a:rPr lang="nb-NO" dirty="0"/>
              <a:t>-ens spesifikke versjon</a:t>
            </a:r>
          </a:p>
          <a:p>
            <a:pPr lvl="1"/>
            <a:r>
              <a:rPr lang="nb-NO" dirty="0" err="1"/>
              <a:t>scope</a:t>
            </a:r>
            <a:r>
              <a:rPr lang="nb-NO" dirty="0"/>
              <a:t> – definerer hvilke deler av prosjektets livssyklus </a:t>
            </a:r>
            <a:r>
              <a:rPr lang="nb-NO" dirty="0" err="1"/>
              <a:t>denpendency</a:t>
            </a:r>
            <a:r>
              <a:rPr lang="nb-NO" dirty="0"/>
              <a:t>-en er relevant for</a:t>
            </a:r>
          </a:p>
          <a:p>
            <a:pPr lvl="1"/>
            <a:endParaRPr lang="nb-NO" dirty="0"/>
          </a:p>
          <a:p>
            <a:r>
              <a:rPr lang="nb-NO" dirty="0"/>
              <a:t>Våre egne prosjekter definerer de samme taggene og kan dermed benyttes som </a:t>
            </a:r>
            <a:r>
              <a:rPr lang="nb-NO" dirty="0" err="1"/>
              <a:t>dependencies</a:t>
            </a:r>
            <a:r>
              <a:rPr lang="nb-NO" dirty="0"/>
              <a:t> i andre prosjekter</a:t>
            </a:r>
          </a:p>
          <a:p>
            <a:pPr lvl="1"/>
            <a:r>
              <a:rPr lang="nb-NO" dirty="0"/>
              <a:t>... men blir ikke automatisk tilgjengelig for nedlastning over nett</a:t>
            </a:r>
          </a:p>
          <a:p>
            <a:pPr lvl="1"/>
            <a:r>
              <a:rPr lang="nb-NO" dirty="0"/>
              <a:t>Vi kaller ofte slike prosjekter (våre egne og andre avhengigheter vi integrerer) for «moduler»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23F259-DAAE-E0B9-79B2-CBA238E4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527" y="1744619"/>
            <a:ext cx="359848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org.junit.jupiter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junit-jupiter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&gt;5.10.2&lt;/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lang="nb-NO" altLang="nb-NO" sz="1400" dirty="0" err="1">
                <a:solidFill>
                  <a:srgbClr val="0033B3"/>
                </a:solidFill>
                <a:latin typeface="JetBrains Mono"/>
              </a:rPr>
              <a:t>scope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nb-NO" altLang="nb-NO" sz="1400" dirty="0" err="1">
                <a:solidFill>
                  <a:srgbClr val="0033B3"/>
                </a:solidFill>
                <a:latin typeface="JetBrains Mono"/>
              </a:rPr>
              <a:t>scope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nb-NO" altLang="nb-N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D5230-C7DE-B874-952E-89811037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27" y="4125351"/>
            <a:ext cx="4127412" cy="19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5F7E-2299-7109-FCAD-4ECE0C9E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Bruk av interne avhengigheter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3C62-197F-740E-2689-11403919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kan benytte interne prosjekter som avhengigheter</a:t>
            </a:r>
          </a:p>
          <a:p>
            <a:pPr lvl="1"/>
            <a:r>
              <a:rPr lang="nb-NO" dirty="0"/>
              <a:t>Fungerer akkurat som med eksterne avhengigheter</a:t>
            </a:r>
          </a:p>
          <a:p>
            <a:endParaRPr lang="nb-NO" dirty="0"/>
          </a:p>
          <a:p>
            <a:r>
              <a:rPr lang="nb-NO" dirty="0"/>
              <a:t>Vi kan altså bruke interne biblioteker på tvers av prosjekter og teams hvis vi ønsker</a:t>
            </a:r>
          </a:p>
          <a:p>
            <a:endParaRPr lang="nb-NO" dirty="0"/>
          </a:p>
          <a:p>
            <a:r>
              <a:rPr lang="nb-NO" dirty="0"/>
              <a:t>Dette er typisk mindre «skummelt» enn eksterne avhengigheter ettersom vi mye har større kontroll</a:t>
            </a:r>
          </a:p>
        </p:txBody>
      </p:sp>
    </p:spTree>
    <p:extLst>
      <p:ext uri="{BB962C8B-B14F-4D97-AF65-F5344CB8AC3E}">
        <p14:creationId xmlns:p14="http://schemas.microsoft.com/office/powerpoint/2010/main" val="7826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683D-A07E-DD44-1D93-E797D9C4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Versjonsnumre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5C01-FD88-E3AA-5FEE-5ED1AB79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15" y="1488613"/>
            <a:ext cx="8596668" cy="3880773"/>
          </a:xfrm>
        </p:spPr>
        <p:txBody>
          <a:bodyPr/>
          <a:lstStyle/>
          <a:p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D5D0F-CCF0-EF51-D3B9-5FFCDFD4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88" y="1605939"/>
            <a:ext cx="8596668" cy="48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0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5D23-0AEF-3A4C-EE16-04A14B97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Versjonsnumre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5C17-26B7-BA8F-654F-125CB9C0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nb-NO" dirty="0"/>
              <a:t>Versjonsnumre sier oss i utgangspunktet ganske lite (</a:t>
            </a:r>
            <a:r>
              <a:rPr lang="nb-NO" dirty="0" err="1"/>
              <a:t>Uintuitive</a:t>
            </a:r>
            <a:r>
              <a:rPr lang="nb-NO" dirty="0"/>
              <a:t>)</a:t>
            </a:r>
          </a:p>
          <a:p>
            <a:r>
              <a:rPr lang="nb-NO" dirty="0"/>
              <a:t>Det er opp til hvert enkelt prosjekt å definere dem (ikke alltid standardisert)</a:t>
            </a:r>
          </a:p>
          <a:p>
            <a:pPr lvl="1"/>
            <a:r>
              <a:rPr lang="nb-NO" dirty="0"/>
              <a:t>Chrome sin siste versjon er 127 </a:t>
            </a:r>
            <a:br>
              <a:rPr lang="nb-NO" dirty="0"/>
            </a:br>
            <a:r>
              <a:rPr lang="nb-NO" dirty="0"/>
              <a:t>Siste versjon for </a:t>
            </a:r>
            <a:r>
              <a:rPr lang="nb-NO" dirty="0" err="1"/>
              <a:t>windows</a:t>
            </a:r>
            <a:r>
              <a:rPr lang="nb-NO" dirty="0"/>
              <a:t> 8 var 109...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E9A97A-5889-76BD-293C-367C61EB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1" y="3761121"/>
            <a:ext cx="3521288" cy="1818762"/>
          </a:xfrm>
          <a:prstGeom prst="rect">
            <a:avLst/>
          </a:prstGeom>
        </p:spPr>
      </p:pic>
      <p:pic>
        <p:nvPicPr>
          <p:cNvPr id="2050" name="Picture 2" descr="Willem Dafoe looking up | Pin">
            <a:extLst>
              <a:ext uri="{FF2B5EF4-FFF2-40B4-BE49-F238E27FC236}">
                <a16:creationId xmlns:a16="http://schemas.microsoft.com/office/drawing/2014/main" id="{D4D11C3F-075A-CD95-D452-82147BB90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5" b="14995"/>
          <a:stretch/>
        </p:blipFill>
        <p:spPr bwMode="auto">
          <a:xfrm>
            <a:off x="2151958" y="5652783"/>
            <a:ext cx="1067597" cy="101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937005-86ED-2AFA-4BF7-665451B6A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570" y="3388445"/>
            <a:ext cx="4379479" cy="29434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F6F1F3-DD92-7DDB-AC8B-DF7FE8DFA9BE}"/>
              </a:ext>
            </a:extLst>
          </p:cNvPr>
          <p:cNvSpPr txBox="1"/>
          <p:nvPr/>
        </p:nvSpPr>
        <p:spPr>
          <a:xfrm>
            <a:off x="5352570" y="6355670"/>
            <a:ext cx="378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Hva skjedde med MySQL 6 og 7???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4D489-ED59-DC15-000E-584860E0ABD1}"/>
              </a:ext>
            </a:extLst>
          </p:cNvPr>
          <p:cNvSpPr txBox="1"/>
          <p:nvPr/>
        </p:nvSpPr>
        <p:spPr>
          <a:xfrm>
            <a:off x="8167018" y="6255642"/>
            <a:ext cx="1739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00">
                <a:hlinkClick r:id="rId5"/>
              </a:rPr>
              <a:t>https://en.wikipedia.org/wiki/MySQL</a:t>
            </a:r>
            <a:r>
              <a:rPr lang="nb-NO" sz="7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55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7904-F3D5-1E25-A3EA-750CBBD7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/>
              <a:t>Versjonsnumre – Semantisk Versjonering 2.0.0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3801-127E-500B-F573-754F14D9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266"/>
            <a:ext cx="8596668" cy="4599134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Semantisk </a:t>
            </a:r>
            <a:r>
              <a:rPr lang="nb-NO" dirty="0" err="1"/>
              <a:t>versjonering</a:t>
            </a:r>
            <a:r>
              <a:rPr lang="nb-NO" dirty="0"/>
              <a:t> (</a:t>
            </a:r>
            <a:r>
              <a:rPr lang="nb-NO" dirty="0" err="1"/>
              <a:t>SemVer</a:t>
            </a:r>
            <a:r>
              <a:rPr lang="nb-NO" dirty="0"/>
              <a:t>) gir et sett med regler for å kommunisere </a:t>
            </a:r>
            <a:r>
              <a:rPr lang="nb-NO" dirty="0" err="1"/>
              <a:t>versjonering</a:t>
            </a:r>
            <a:r>
              <a:rPr lang="nb-NO" dirty="0"/>
              <a:t> av </a:t>
            </a:r>
            <a:r>
              <a:rPr lang="nb-NO" b="1" dirty="0"/>
              <a:t>biblioteker</a:t>
            </a:r>
          </a:p>
          <a:p>
            <a:pPr lvl="1"/>
            <a:r>
              <a:rPr lang="nb-NO" dirty="0" err="1"/>
              <a:t>Stardardiserer</a:t>
            </a:r>
            <a:r>
              <a:rPr lang="nb-NO" dirty="0"/>
              <a:t> format og mening</a:t>
            </a:r>
          </a:p>
          <a:p>
            <a:pPr lvl="1"/>
            <a:r>
              <a:rPr lang="nb-NO" dirty="0"/>
              <a:t>Definerer hva endringer betyr for de som er avhengig</a:t>
            </a:r>
          </a:p>
          <a:p>
            <a:pPr lvl="1"/>
            <a:r>
              <a:rPr lang="nb-NO" dirty="0"/>
              <a:t>Blir brukt av mange</a:t>
            </a:r>
          </a:p>
          <a:p>
            <a:endParaRPr lang="nb-NO" dirty="0"/>
          </a:p>
          <a:p>
            <a:r>
              <a:rPr lang="nb-NO" dirty="0"/>
              <a:t>Deles opp i</a:t>
            </a:r>
          </a:p>
          <a:p>
            <a:pPr lvl="1"/>
            <a:r>
              <a:rPr lang="nb-NO" dirty="0" err="1"/>
              <a:t>Patch</a:t>
            </a:r>
            <a:r>
              <a:rPr lang="nb-NO" dirty="0"/>
              <a:t> – Ingen nye </a:t>
            </a:r>
            <a:r>
              <a:rPr lang="nb-NO" dirty="0" err="1"/>
              <a:t>features</a:t>
            </a:r>
            <a:r>
              <a:rPr lang="nb-NO" dirty="0"/>
              <a:t>. Bare </a:t>
            </a:r>
            <a:r>
              <a:rPr lang="nb-NO" dirty="0" err="1"/>
              <a:t>bugfixes</a:t>
            </a:r>
            <a:endParaRPr lang="nb-NO" dirty="0"/>
          </a:p>
          <a:p>
            <a:pPr lvl="1"/>
            <a:r>
              <a:rPr lang="nb-NO" dirty="0"/>
              <a:t>Minor – Ny men </a:t>
            </a:r>
            <a:r>
              <a:rPr lang="nb-NO" dirty="0" err="1"/>
              <a:t>backwards-compatible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funksjonalitet</a:t>
            </a:r>
          </a:p>
          <a:p>
            <a:pPr lvl="2"/>
            <a:r>
              <a:rPr lang="nb-NO" dirty="0" err="1"/>
              <a:t>Backwards-compatible</a:t>
            </a:r>
            <a:r>
              <a:rPr lang="nb-NO" dirty="0"/>
              <a:t>: Vi trenger ikke </a:t>
            </a:r>
            <a:r>
              <a:rPr lang="nb-NO" dirty="0" err="1"/>
              <a:t>fixe</a:t>
            </a:r>
            <a:r>
              <a:rPr lang="nb-NO" dirty="0"/>
              <a:t> noe </a:t>
            </a:r>
            <a:br>
              <a:rPr lang="nb-NO" dirty="0"/>
            </a:br>
            <a:r>
              <a:rPr lang="nb-NO" dirty="0"/>
              <a:t>etter oppdatering</a:t>
            </a:r>
          </a:p>
          <a:p>
            <a:pPr lvl="1"/>
            <a:r>
              <a:rPr lang="nb-NO" dirty="0"/>
              <a:t>Major – Hvis endringer ikke er </a:t>
            </a:r>
            <a:r>
              <a:rPr lang="nb-NO" dirty="0" err="1"/>
              <a:t>backwards-compatible</a:t>
            </a:r>
            <a:endParaRPr lang="nb-NO" dirty="0"/>
          </a:p>
          <a:p>
            <a:pPr lvl="2"/>
            <a:r>
              <a:rPr lang="nb-NO" dirty="0"/>
              <a:t>F.eks. Fjerner offentlige metoder eller endrer (bruk av) metoder</a:t>
            </a:r>
          </a:p>
          <a:p>
            <a:pPr lvl="2"/>
            <a:r>
              <a:rPr lang="nb-NO" dirty="0"/>
              <a:t>Teoretisk sett det eneste som er skummelt å oppdatere</a:t>
            </a:r>
          </a:p>
          <a:p>
            <a:pPr lvl="2"/>
            <a:endParaRPr lang="nb-NO" dirty="0"/>
          </a:p>
          <a:p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6065E-57B3-BA70-AB6E-AC6F29E24384}"/>
              </a:ext>
            </a:extLst>
          </p:cNvPr>
          <p:cNvSpPr txBox="1"/>
          <p:nvPr/>
        </p:nvSpPr>
        <p:spPr>
          <a:xfrm>
            <a:off x="6819543" y="3271633"/>
            <a:ext cx="21387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6600" dirty="0"/>
              <a:t>1.2.3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5D55F-0136-A6B0-871D-8BF15189AA65}"/>
              </a:ext>
            </a:extLst>
          </p:cNvPr>
          <p:cNvSpPr txBox="1"/>
          <p:nvPr/>
        </p:nvSpPr>
        <p:spPr>
          <a:xfrm>
            <a:off x="6349524" y="475860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Major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E8972-666C-E29C-5FF3-5510AEB591F8}"/>
              </a:ext>
            </a:extLst>
          </p:cNvPr>
          <p:cNvSpPr txBox="1"/>
          <p:nvPr/>
        </p:nvSpPr>
        <p:spPr>
          <a:xfrm>
            <a:off x="7526574" y="47586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Minor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9AD31-3E59-FC86-26F8-01344A7E7659}"/>
              </a:ext>
            </a:extLst>
          </p:cNvPr>
          <p:cNvSpPr txBox="1"/>
          <p:nvPr/>
        </p:nvSpPr>
        <p:spPr>
          <a:xfrm>
            <a:off x="8689197" y="4758602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Patch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D12C57-213F-434C-2143-545A5C09FC6E}"/>
              </a:ext>
            </a:extLst>
          </p:cNvPr>
          <p:cNvCxnSpPr>
            <a:stCxn id="5" idx="0"/>
          </p:cNvCxnSpPr>
          <p:nvPr/>
        </p:nvCxnSpPr>
        <p:spPr>
          <a:xfrm flipV="1">
            <a:off x="6733604" y="4228762"/>
            <a:ext cx="273947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8F3153-2B03-91A5-54D0-9AD6E963EB1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903440" y="4228762"/>
            <a:ext cx="0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718A07-032D-EBC6-82A7-551F7565CDD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799330" y="4228762"/>
            <a:ext cx="267727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6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8FA5-9B99-1961-4AE5-1AAA2690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/>
              <a:t>Versjonsnumre – Semantisk Versjonering 2.0.0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5B56-B7DA-B5CC-FBC2-36FA051D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Major </a:t>
            </a:r>
            <a:r>
              <a:rPr lang="nb-NO" dirty="0" err="1"/>
              <a:t>version</a:t>
            </a:r>
            <a:r>
              <a:rPr lang="nb-NO" dirty="0"/>
              <a:t> zero (0.y.z)</a:t>
            </a:r>
          </a:p>
          <a:p>
            <a:pPr lvl="1"/>
            <a:r>
              <a:rPr lang="nb-NO" dirty="0"/>
              <a:t>Burde være reservert til utvikling</a:t>
            </a:r>
          </a:p>
          <a:p>
            <a:pPr lvl="1"/>
            <a:r>
              <a:rPr lang="nb-NO" dirty="0"/>
              <a:t>Kan endres når som helst</a:t>
            </a:r>
          </a:p>
          <a:p>
            <a:pPr lvl="1"/>
            <a:r>
              <a:rPr lang="nb-NO" dirty="0"/>
              <a:t>Public API-er med slike versjonsnumre burde IKKE anses som stabile</a:t>
            </a:r>
          </a:p>
          <a:p>
            <a:endParaRPr lang="nb-NO" dirty="0"/>
          </a:p>
          <a:p>
            <a:r>
              <a:rPr lang="nb-NO" dirty="0"/>
              <a:t>Etter en versjon er blitt sluppet ut</a:t>
            </a:r>
          </a:p>
          <a:p>
            <a:pPr lvl="1"/>
            <a:r>
              <a:rPr lang="nb-NO" dirty="0"/>
              <a:t>En sluppet ut versjon skal ALDRI modifiseres</a:t>
            </a:r>
          </a:p>
          <a:p>
            <a:pPr lvl="1"/>
            <a:r>
              <a:rPr lang="nb-NO" dirty="0"/>
              <a:t>Hver endring SKAL få en ny versjon</a:t>
            </a:r>
          </a:p>
        </p:txBody>
      </p:sp>
    </p:spTree>
    <p:extLst>
      <p:ext uri="{BB962C8B-B14F-4D97-AF65-F5344CB8AC3E}">
        <p14:creationId xmlns:p14="http://schemas.microsoft.com/office/powerpoint/2010/main" val="240463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2A1A-E980-5BAA-98F1-2543D279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Automatisk oppgradering av biblioteker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3804-0075-410F-3E78-70C5F4F7F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7663"/>
            <a:ext cx="8596668" cy="5194198"/>
          </a:xfrm>
        </p:spPr>
        <p:txBody>
          <a:bodyPr>
            <a:normAutofit/>
          </a:bodyPr>
          <a:lstStyle/>
          <a:p>
            <a:r>
              <a:rPr lang="nb-NO" dirty="0"/>
              <a:t>Det finnes </a:t>
            </a:r>
            <a:r>
              <a:rPr lang="nb-NO" dirty="0" err="1"/>
              <a:t>syntax</a:t>
            </a:r>
            <a:r>
              <a:rPr lang="nb-NO" dirty="0"/>
              <a:t> i Maven for automatisk oppgradering av biblioteker: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Syntaks for lignende er unikt per </a:t>
            </a:r>
            <a:r>
              <a:rPr lang="nb-NO" dirty="0" err="1"/>
              <a:t>byggeverktøy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30E378-FAFE-F2D9-9EB2-4D65F10A4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41579"/>
              </p:ext>
            </p:extLst>
          </p:nvPr>
        </p:nvGraphicFramePr>
        <p:xfrm>
          <a:off x="997126" y="1836396"/>
          <a:ext cx="81280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491">
                  <a:extLst>
                    <a:ext uri="{9D8B030D-6E8A-4147-A177-3AD203B41FA5}">
                      <a16:colId xmlns:a16="http://schemas.microsoft.com/office/drawing/2014/main" val="1003914833"/>
                    </a:ext>
                  </a:extLst>
                </a:gridCol>
                <a:gridCol w="6009509">
                  <a:extLst>
                    <a:ext uri="{9D8B030D-6E8A-4147-A177-3AD203B41FA5}">
                      <a16:colId xmlns:a16="http://schemas.microsoft.com/office/drawing/2014/main" val="367391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600" dirty="0"/>
                        <a:t>Rekkevidde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Betyr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9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/>
                        <a:t>1.0</a:t>
                      </a:r>
                    </a:p>
                    <a:p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/>
                        <a:t>En «soft </a:t>
                      </a:r>
                      <a:r>
                        <a:rPr lang="nb-NO" sz="1600" dirty="0" err="1"/>
                        <a:t>requirement</a:t>
                      </a:r>
                      <a:r>
                        <a:rPr lang="nb-NO" sz="1600" dirty="0"/>
                        <a:t>» på versjon 1.0. Maven kan overstyre om nødvendig.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/>
                        <a:t>[1.0]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/>
                        <a:t>En «hard </a:t>
                      </a:r>
                      <a:r>
                        <a:rPr lang="nb-NO" sz="1600" dirty="0" err="1"/>
                        <a:t>requirement</a:t>
                      </a:r>
                      <a:r>
                        <a:rPr lang="nb-NO" sz="1600" dirty="0"/>
                        <a:t>» på versjon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0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/>
                        <a:t>(,1.0]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/>
                        <a:t>Så lenge versjon &lt;=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5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600" dirty="0"/>
                        <a:t>[1.2,1.3]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Så lenge 1.2 &lt;= versjon &lt;= 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8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600" dirty="0"/>
                        <a:t>[1.0,2.0)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Så lenge 1.0 &lt;= versjon &lt; 2.0. Vil altså holde oppdatert så lenge det bare er oppdateringer innen 1.0. Ingen major oppdatering.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0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600" dirty="0"/>
                        <a:t>[1.5,)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Så lenge versjon &gt;= 1.5. Altså fra 1.5 og videre.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5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600" dirty="0"/>
                        <a:t>(,1.0],[1.2,)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Så lenge versjon &lt;= 1.0 eller versjon &gt;= 1.2. Altså er alt mellom 1.0 og 1.2 ikke tillat.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600" dirty="0"/>
                        <a:t>(,1.1),(1.1,)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Så lenge versjon &lt; 1.1 eller versjon &gt; 1.1. Altså er 1.1 ikke tillat.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912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31A707-5D2E-C7E0-0B93-4CB8B6BDCE34}"/>
              </a:ext>
            </a:extLst>
          </p:cNvPr>
          <p:cNvSpPr txBox="1"/>
          <p:nvPr/>
        </p:nvSpPr>
        <p:spPr>
          <a:xfrm>
            <a:off x="997126" y="6079123"/>
            <a:ext cx="272610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00" dirty="0">
                <a:hlinkClick r:id="rId3"/>
              </a:rPr>
              <a:t>https://www.baeldung.com/maven-dependency-latest-version</a:t>
            </a:r>
            <a:r>
              <a:rPr lang="nb-NO" sz="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847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CF34-0531-686F-A8D2-0735759E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Automatisk oppgradering av biblioteker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2B2B-C07C-9326-888C-76FFE642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601"/>
            <a:ext cx="8945230" cy="5042020"/>
          </a:xfrm>
        </p:spPr>
        <p:txBody>
          <a:bodyPr>
            <a:normAutofit lnSpcReduction="10000"/>
          </a:bodyPr>
          <a:lstStyle/>
          <a:p>
            <a:r>
              <a:rPr lang="nb-NO" dirty="0" err="1"/>
              <a:t>SemVer</a:t>
            </a:r>
            <a:r>
              <a:rPr lang="nb-NO" dirty="0"/>
              <a:t> har også notasjon for automatisk oppgradering av bibliotekversjoner</a:t>
            </a:r>
          </a:p>
          <a:p>
            <a:pPr lvl="1"/>
            <a:r>
              <a:rPr lang="nb-NO" b="1" dirty="0"/>
              <a:t>Bare relevant for bruk i Node.js</a:t>
            </a:r>
          </a:p>
          <a:p>
            <a:pPr lvl="1"/>
            <a:endParaRPr lang="nb-NO" dirty="0"/>
          </a:p>
          <a:p>
            <a:r>
              <a:rPr lang="nb-NO" dirty="0"/>
              <a:t>To forskjellige grader – Annotert med et tegn </a:t>
            </a:r>
            <a:r>
              <a:rPr lang="nb-NO" dirty="0" err="1"/>
              <a:t>forran</a:t>
            </a:r>
            <a:r>
              <a:rPr lang="nb-NO" dirty="0"/>
              <a:t> </a:t>
            </a:r>
            <a:r>
              <a:rPr lang="nb-NO" dirty="0" err="1"/>
              <a:t>versjonsnumret</a:t>
            </a:r>
            <a:endParaRPr lang="nb-NO" dirty="0"/>
          </a:p>
          <a:p>
            <a:pPr lvl="1"/>
            <a:r>
              <a:rPr lang="nb-NO" dirty="0"/>
              <a:t>Tilde (~)  -  Ta ~1.2.3 som utgangspunkt:</a:t>
            </a:r>
          </a:p>
          <a:p>
            <a:pPr lvl="2"/>
            <a:r>
              <a:rPr lang="nb-NO" dirty="0"/>
              <a:t>Oppgraderer så lenge </a:t>
            </a:r>
            <a:r>
              <a:rPr lang="nb-NO" b="1" dirty="0"/>
              <a:t>minor</a:t>
            </a:r>
            <a:r>
              <a:rPr lang="nb-NO" dirty="0"/>
              <a:t>-versjon (tall på posisjon 2) ikke endres</a:t>
            </a:r>
          </a:p>
          <a:p>
            <a:pPr lvl="3"/>
            <a:r>
              <a:rPr lang="nb-NO" dirty="0"/>
              <a:t>Her 1.2.3 til &lt; 1.3.0</a:t>
            </a:r>
          </a:p>
          <a:p>
            <a:pPr lvl="2"/>
            <a:r>
              <a:rPr lang="nb-NO" dirty="0"/>
              <a:t>Gyldige oppgraderinger – 1.2.4, 1.2.5, 1.2.6, osv.</a:t>
            </a:r>
          </a:p>
          <a:p>
            <a:pPr lvl="2"/>
            <a:r>
              <a:rPr lang="nb-NO" dirty="0"/>
              <a:t>Ikke gyldige oppgraderinger – 1.3.0, 1.3.1, ..., 1.3.4, ..., 2.0.0, osv. </a:t>
            </a:r>
          </a:p>
          <a:p>
            <a:pPr lvl="2"/>
            <a:endParaRPr lang="nb-NO" dirty="0"/>
          </a:p>
          <a:p>
            <a:pPr lvl="1"/>
            <a:r>
              <a:rPr lang="nb-NO" dirty="0" err="1"/>
              <a:t>Caret</a:t>
            </a:r>
            <a:r>
              <a:rPr lang="nb-NO" dirty="0"/>
              <a:t> (^)  -  Ta ^1.2.3 som </a:t>
            </a:r>
            <a:r>
              <a:rPr lang="nb-NO" dirty="0" err="1"/>
              <a:t>utganspunkt</a:t>
            </a:r>
            <a:r>
              <a:rPr lang="nb-NO" dirty="0"/>
              <a:t>:</a:t>
            </a:r>
          </a:p>
          <a:p>
            <a:pPr lvl="2"/>
            <a:r>
              <a:rPr lang="nb-NO" dirty="0"/>
              <a:t>Oppgraderer så lenge </a:t>
            </a:r>
            <a:r>
              <a:rPr lang="nb-NO" b="1" dirty="0"/>
              <a:t>major</a:t>
            </a:r>
            <a:r>
              <a:rPr lang="nb-NO" dirty="0"/>
              <a:t>-versjon (tall på posisjon 1) ikke endres</a:t>
            </a:r>
          </a:p>
          <a:p>
            <a:pPr lvl="3"/>
            <a:r>
              <a:rPr lang="nb-NO" dirty="0"/>
              <a:t>Her 1.2.3 til &lt; 2.0.0</a:t>
            </a:r>
          </a:p>
          <a:p>
            <a:pPr lvl="2"/>
            <a:r>
              <a:rPr lang="nb-NO" dirty="0"/>
              <a:t>Gyldige oppgraderinger – 1.2.4, 1.2.5, ..., 1.3.0, ..., 1.4.2, osv.</a:t>
            </a:r>
          </a:p>
          <a:p>
            <a:pPr lvl="2"/>
            <a:r>
              <a:rPr lang="nb-NO" dirty="0"/>
              <a:t>Ikke gyldige oppgraderinger – 2.0.0, ..., 2.1.2, osv.</a:t>
            </a:r>
          </a:p>
          <a:p>
            <a:pPr lvl="2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2000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CF53-DFAB-B801-DBC6-B8BD92BB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Automatisk oppgradering av biblioteker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B239-1FFF-9234-660A-F23E9FF6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155"/>
            <a:ext cx="6018591" cy="4693201"/>
          </a:xfrm>
        </p:spPr>
        <p:txBody>
          <a:bodyPr>
            <a:normAutofit/>
          </a:bodyPr>
          <a:lstStyle/>
          <a:p>
            <a:r>
              <a:rPr lang="nb-NO" dirty="0"/>
              <a:t>I Java (Maven) er det generelt anbefalt å holde bibliotek-versjoner statiske</a:t>
            </a:r>
          </a:p>
          <a:p>
            <a:pPr lvl="1"/>
            <a:endParaRPr lang="nb-NO" dirty="0"/>
          </a:p>
          <a:p>
            <a:r>
              <a:rPr lang="nb-NO" dirty="0"/>
              <a:t>Ulemper med automatisk oppgradering:</a:t>
            </a:r>
          </a:p>
          <a:p>
            <a:pPr lvl="1"/>
            <a:r>
              <a:rPr lang="nb-NO" dirty="0"/>
              <a:t>Selv små </a:t>
            </a:r>
            <a:r>
              <a:rPr lang="nb-NO" dirty="0" err="1"/>
              <a:t>bugfixes</a:t>
            </a:r>
            <a:r>
              <a:rPr lang="nb-NO" dirty="0"/>
              <a:t> og nye </a:t>
            </a:r>
            <a:r>
              <a:rPr lang="nb-NO" dirty="0" err="1"/>
              <a:t>features</a:t>
            </a:r>
            <a:r>
              <a:rPr lang="nb-NO" dirty="0"/>
              <a:t> kan ødelegge</a:t>
            </a:r>
          </a:p>
          <a:p>
            <a:pPr lvl="2"/>
            <a:r>
              <a:rPr lang="nb-NO" dirty="0"/>
              <a:t>Det hjelper å ha automatiske tester, men likevel...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Sikkerhetsproblemer</a:t>
            </a:r>
          </a:p>
          <a:p>
            <a:pPr lvl="2"/>
            <a:r>
              <a:rPr lang="nb-NO" dirty="0"/>
              <a:t>Nye «</a:t>
            </a:r>
            <a:r>
              <a:rPr lang="nb-NO" dirty="0" err="1"/>
              <a:t>features</a:t>
            </a:r>
            <a:r>
              <a:rPr lang="nb-NO" dirty="0"/>
              <a:t>»</a:t>
            </a:r>
          </a:p>
          <a:p>
            <a:pPr lvl="2"/>
            <a:r>
              <a:rPr lang="nb-NO" dirty="0"/>
              <a:t>Ny funksjonalitet = nytt sikkerhetshull?</a:t>
            </a:r>
          </a:p>
          <a:p>
            <a:pPr lvl="2"/>
            <a:endParaRPr lang="nb-NO" dirty="0"/>
          </a:p>
          <a:p>
            <a:r>
              <a:rPr lang="nb-NO" dirty="0"/>
              <a:t>En god tommelfingerregel er å holde versjoner statiske inntil man trenger en </a:t>
            </a:r>
            <a:r>
              <a:rPr lang="nb-NO" dirty="0" err="1"/>
              <a:t>bugfix</a:t>
            </a:r>
            <a:r>
              <a:rPr lang="nb-NO" dirty="0"/>
              <a:t> eller ny </a:t>
            </a:r>
            <a:r>
              <a:rPr lang="nb-NO" dirty="0" err="1"/>
              <a:t>feature</a:t>
            </a:r>
            <a:endParaRPr lang="nb-NO" dirty="0"/>
          </a:p>
          <a:p>
            <a:pPr lvl="2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8AED7-E39B-EDD6-F712-87D75B84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9" y="2532806"/>
            <a:ext cx="4469365" cy="1521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FC40D-AA98-0FD7-97FB-6218B008493B}"/>
              </a:ext>
            </a:extLst>
          </p:cNvPr>
          <p:cNvSpPr txBox="1"/>
          <p:nvPr/>
        </p:nvSpPr>
        <p:spPr>
          <a:xfrm>
            <a:off x="6695925" y="3954391"/>
            <a:ext cx="32059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700">
                <a:hlinkClick r:id="rId3"/>
              </a:rPr>
              <a:t>https://www.theregister.com/2016/03/23/npm_left_pad_chaos/</a:t>
            </a:r>
            <a:r>
              <a:rPr lang="nb-NO" sz="70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E58D9A-0D10-5C66-EA49-2309EC1F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809" y="4470335"/>
            <a:ext cx="3706026" cy="1608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59F2E1-17FD-30E5-3B78-CC4367CFC038}"/>
              </a:ext>
            </a:extLst>
          </p:cNvPr>
          <p:cNvSpPr txBox="1"/>
          <p:nvPr/>
        </p:nvSpPr>
        <p:spPr>
          <a:xfrm>
            <a:off x="6695925" y="5978382"/>
            <a:ext cx="304515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700">
                <a:hlinkClick r:id="rId5"/>
              </a:rPr>
              <a:t>https://www.theregister.com/2018/11/26/npm_repo_bitcoin_stealer/</a:t>
            </a:r>
            <a:r>
              <a:rPr lang="nb-NO" sz="7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07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CFFF-A75E-074C-380D-A451B49D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1D91-4549-2A83-C0CB-1A95980B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Avhengigheter</a:t>
            </a:r>
          </a:p>
          <a:p>
            <a:pPr lvl="1"/>
            <a:r>
              <a:rPr lang="nb-NO" dirty="0"/>
              <a:t>Eksplisitte og Naive</a:t>
            </a:r>
          </a:p>
          <a:p>
            <a:r>
              <a:rPr lang="nb-NO" dirty="0"/>
              <a:t>Problemer med avhengigheter</a:t>
            </a:r>
          </a:p>
          <a:p>
            <a:r>
              <a:rPr lang="nb-NO" dirty="0" err="1"/>
              <a:t>Byggeverktøy</a:t>
            </a:r>
            <a:endParaRPr lang="nb-NO" dirty="0"/>
          </a:p>
          <a:p>
            <a:r>
              <a:rPr lang="nb-NO" dirty="0"/>
              <a:t>Versjonsnumre</a:t>
            </a:r>
          </a:p>
          <a:p>
            <a:r>
              <a:rPr lang="nb-NO" dirty="0"/>
              <a:t>Automatisk oppgradering av versjoner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4339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B317-D2C1-5A60-0531-81B33719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Generelle tips til avhengigheter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19C3-A532-11B0-465E-3D92E06A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b-NO" dirty="0"/>
              <a:t>Begrens avhengigheter der det er mulig</a:t>
            </a:r>
          </a:p>
          <a:p>
            <a:endParaRPr lang="nb-NO" dirty="0"/>
          </a:p>
          <a:p>
            <a:r>
              <a:rPr lang="nb-NO" dirty="0"/>
              <a:t>Kan vi gjøre det selv?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Hvor lang tid vil det ta?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Hvor vanskelig er det?</a:t>
            </a:r>
          </a:p>
          <a:p>
            <a:pPr lvl="1">
              <a:buFont typeface="Courier New" charset="2"/>
              <a:buChar char="o"/>
            </a:pPr>
            <a:endParaRPr lang="nb-NO" dirty="0"/>
          </a:p>
          <a:p>
            <a:r>
              <a:rPr lang="nb-NO" dirty="0"/>
              <a:t>Typisk fornuftige avhengigheter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Databasekommunikasjon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Konvertering mellom datatyper (f.eks. objekt til/fra JSON)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Testing / </a:t>
            </a:r>
            <a:r>
              <a:rPr lang="nb-NO" dirty="0" err="1"/>
              <a:t>Mocking</a:t>
            </a:r>
            <a:endParaRPr lang="nb-NO" dirty="0"/>
          </a:p>
          <a:p>
            <a:pPr lvl="1">
              <a:buFont typeface="Courier New" charset="2"/>
              <a:buChar char="o"/>
            </a:pPr>
            <a:r>
              <a:rPr lang="nb-NO" dirty="0"/>
              <a:t>GUI-rammeverk</a:t>
            </a:r>
          </a:p>
        </p:txBody>
      </p:sp>
    </p:spTree>
    <p:extLst>
      <p:ext uri="{BB962C8B-B14F-4D97-AF65-F5344CB8AC3E}">
        <p14:creationId xmlns:p14="http://schemas.microsoft.com/office/powerpoint/2010/main" val="284155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CF5E-A586-F5B1-AB48-EC1B987B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Avhegigheter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AD7A-AC94-B8E2-2AFF-52637093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9705"/>
            <a:ext cx="8596668" cy="3638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Det er sjeldent at programvare utvikles fullstendig fra bunnen av</a:t>
            </a:r>
          </a:p>
          <a:p>
            <a:pPr lvl="1"/>
            <a:r>
              <a:rPr lang="nb-NO" dirty="0"/>
              <a:t>Vi bygger på/gjenbruker typisk noe ferdigutviklet kode</a:t>
            </a:r>
          </a:p>
          <a:p>
            <a:pPr lvl="1"/>
            <a:r>
              <a:rPr lang="nb-NO" dirty="0"/>
              <a:t>Rammeverker, biblioteker, moduler, osv.</a:t>
            </a:r>
          </a:p>
          <a:p>
            <a:r>
              <a:rPr lang="nb-NO" dirty="0"/>
              <a:t>Bruk av slik ferdigutviklet kode kalles avhengigheter</a:t>
            </a:r>
          </a:p>
          <a:p>
            <a:r>
              <a:rPr lang="nb-NO" dirty="0"/>
              <a:t>Fordel - Slipper å finne opp hjulet på nytt (mindre ressurser)</a:t>
            </a:r>
          </a:p>
          <a:p>
            <a:r>
              <a:rPr lang="nb-NO" dirty="0"/>
              <a:t>Ulemper </a:t>
            </a:r>
          </a:p>
          <a:p>
            <a:pPr lvl="1"/>
            <a:r>
              <a:rPr lang="nb-NO" dirty="0"/>
              <a:t>Vi har sjeldent kontroll/oversikt over alt i avhengighetene</a:t>
            </a:r>
          </a:p>
          <a:p>
            <a:pPr lvl="1"/>
            <a:r>
              <a:rPr lang="nb-NO" dirty="0"/>
              <a:t>Hvis noe går galt med avhengighetene ødelegger det ofte koden vår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4A301-0074-27C9-A5AE-4ABBA0D3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516" y="4665992"/>
            <a:ext cx="4431162" cy="20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5B8386-9028-9915-124F-22C2C49E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Bibliotek vs. Rammeverk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AD936C4-94C7-B4B5-E61F-E0D68A6F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757560"/>
            <a:ext cx="4185623" cy="576262"/>
          </a:xfrm>
        </p:spPr>
        <p:txBody>
          <a:bodyPr/>
          <a:lstStyle/>
          <a:p>
            <a:r>
              <a:rPr lang="nb-NO" dirty="0"/>
              <a:t>Bibliotek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268A6CF-22CF-6F2A-1064-20932666A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333822"/>
            <a:ext cx="4185623" cy="3707541"/>
          </a:xfrm>
        </p:spPr>
        <p:txBody>
          <a:bodyPr>
            <a:noAutofit/>
          </a:bodyPr>
          <a:lstStyle/>
          <a:p>
            <a:r>
              <a:rPr lang="nb-NO" sz="1300" dirty="0"/>
              <a:t>Samling med klasser</a:t>
            </a:r>
          </a:p>
          <a:p>
            <a:pPr lvl="1"/>
            <a:r>
              <a:rPr lang="nb-NO" sz="1300" dirty="0"/>
              <a:t>Kan tenkes på som en samling med verktøy</a:t>
            </a:r>
          </a:p>
          <a:p>
            <a:r>
              <a:rPr lang="nb-NO" sz="1300" dirty="0"/>
              <a:t>Vår kode bruker/kaller biblioteket for å oppnå funksjonalitet enklere/raskere</a:t>
            </a:r>
          </a:p>
          <a:p>
            <a:r>
              <a:rPr lang="nb-NO" sz="1300" dirty="0"/>
              <a:t>Trenger typisk ikke direkte tilgang til I/O</a:t>
            </a:r>
          </a:p>
          <a:p>
            <a:r>
              <a:rPr lang="nb-NO" sz="1300" dirty="0"/>
              <a:t>Typiske eksempler:</a:t>
            </a:r>
          </a:p>
          <a:p>
            <a:pPr lvl="1"/>
            <a:r>
              <a:rPr lang="nb-NO" sz="1300" dirty="0"/>
              <a:t>Serialisering av objekter</a:t>
            </a:r>
          </a:p>
          <a:p>
            <a:pPr lvl="1"/>
            <a:r>
              <a:rPr lang="nb-NO" sz="1300" dirty="0"/>
              <a:t>Databasekommunikasjon</a:t>
            </a:r>
          </a:p>
          <a:p>
            <a:pPr lvl="1"/>
            <a:r>
              <a:rPr lang="nb-NO" sz="1300" dirty="0"/>
              <a:t>Logging</a:t>
            </a:r>
          </a:p>
          <a:p>
            <a:pPr lvl="1"/>
            <a:r>
              <a:rPr lang="nb-NO" sz="1300" dirty="0"/>
              <a:t>Samling med algoritmer</a:t>
            </a:r>
          </a:p>
          <a:p>
            <a:pPr lvl="1"/>
            <a:endParaRPr lang="nb-NO" sz="1300" dirty="0"/>
          </a:p>
          <a:p>
            <a:pPr lvl="2"/>
            <a:endParaRPr lang="nb-NO" sz="1300" dirty="0"/>
          </a:p>
          <a:p>
            <a:pPr marL="0" indent="0">
              <a:buNone/>
            </a:pPr>
            <a:endParaRPr lang="nb-NO" sz="1300" dirty="0"/>
          </a:p>
          <a:p>
            <a:pPr lvl="1"/>
            <a:endParaRPr lang="nb-NO" sz="1300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02298035-15A1-67D9-7FC1-DDA985A72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757560"/>
            <a:ext cx="4185618" cy="576262"/>
          </a:xfrm>
        </p:spPr>
        <p:txBody>
          <a:bodyPr/>
          <a:lstStyle/>
          <a:p>
            <a:r>
              <a:rPr lang="nb-NO" dirty="0"/>
              <a:t>Rammeverk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F10EF6A9-CBBC-9526-4F16-CA3D478BF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333823"/>
            <a:ext cx="4185617" cy="3707540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Samling med klasser som vi skriver programmet </a:t>
            </a:r>
            <a:r>
              <a:rPr lang="nb-NO" b="1" dirty="0"/>
              <a:t>rundt</a:t>
            </a:r>
            <a:endParaRPr lang="nb-NO" dirty="0"/>
          </a:p>
          <a:p>
            <a:pPr lvl="1"/>
            <a:r>
              <a:rPr lang="nb-NO" dirty="0"/>
              <a:t>Det typiske eksemplet er et rammeverk for brukergrensesnitt</a:t>
            </a:r>
          </a:p>
          <a:p>
            <a:r>
              <a:rPr lang="nb-NO" dirty="0"/>
              <a:t>Rammeverket bruker/kaller </a:t>
            </a:r>
            <a:r>
              <a:rPr lang="nb-NO" i="1" dirty="0"/>
              <a:t>vår</a:t>
            </a:r>
            <a:r>
              <a:rPr lang="nb-NO" dirty="0"/>
              <a:t> kode</a:t>
            </a:r>
          </a:p>
          <a:p>
            <a:pPr lvl="1"/>
            <a:r>
              <a:rPr lang="nb-NO" dirty="0"/>
              <a:t>Vi tilpasser rammeverket til vårt problem</a:t>
            </a:r>
          </a:p>
          <a:p>
            <a:r>
              <a:rPr lang="nb-NO" dirty="0"/>
              <a:t>Starter og styrer ofte «hele» programmet – I/O</a:t>
            </a:r>
          </a:p>
          <a:p>
            <a:r>
              <a:rPr lang="nb-NO" dirty="0"/>
              <a:t>Vi blir fort veldig avhengige av rammeverket</a:t>
            </a:r>
          </a:p>
          <a:p>
            <a:pPr lvl="1"/>
            <a:r>
              <a:rPr lang="nb-NO" dirty="0"/>
              <a:t>Typisk arv av rammeverkets klasser</a:t>
            </a:r>
          </a:p>
        </p:txBody>
      </p:sp>
    </p:spTree>
    <p:extLst>
      <p:ext uri="{BB962C8B-B14F-4D97-AF65-F5344CB8AC3E}">
        <p14:creationId xmlns:p14="http://schemas.microsoft.com/office/powerpoint/2010/main" val="35419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FD7D-9342-0FAD-B435-BA9452F4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Eksplisitte avhengigheter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297C-D642-12B9-012D-798EA755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Eksplisitte avhengigheter – Avhengigheter vi definerer og kan verifisere i prosjektet vårt</a:t>
            </a:r>
          </a:p>
          <a:p>
            <a:endParaRPr lang="nb-NO" dirty="0"/>
          </a:p>
          <a:p>
            <a:r>
              <a:rPr lang="nb-NO" dirty="0"/>
              <a:t>For eksempel</a:t>
            </a:r>
          </a:p>
          <a:p>
            <a:pPr lvl="1"/>
            <a:r>
              <a:rPr lang="nb-NO" dirty="0"/>
              <a:t>Bibliotek for database-kommunikasjon</a:t>
            </a:r>
          </a:p>
          <a:p>
            <a:pPr lvl="1"/>
            <a:r>
              <a:rPr lang="nb-NO" dirty="0"/>
              <a:t>Bibliotek for håndtering av bilder og videoer</a:t>
            </a:r>
          </a:p>
          <a:p>
            <a:pPr lvl="1"/>
            <a:r>
              <a:rPr lang="nb-NO" dirty="0"/>
              <a:t>HTTP-klient</a:t>
            </a:r>
          </a:p>
          <a:p>
            <a:pPr lvl="1"/>
            <a:r>
              <a:rPr lang="nb-NO" dirty="0"/>
              <a:t>Modul med </a:t>
            </a:r>
            <a:r>
              <a:rPr lang="nb-NO" dirty="0" err="1"/>
              <a:t>sorteringsalgorimer</a:t>
            </a:r>
            <a:endParaRPr lang="nb-NO" dirty="0"/>
          </a:p>
          <a:p>
            <a:pPr lvl="1"/>
            <a:r>
              <a:rPr lang="nb-NO" dirty="0"/>
              <a:t>Rammeverk for mobil-applikasjoner</a:t>
            </a:r>
          </a:p>
          <a:p>
            <a:pPr lvl="1"/>
            <a:r>
              <a:rPr lang="nb-NO" dirty="0"/>
              <a:t>Testrammeverket</a:t>
            </a:r>
          </a:p>
        </p:txBody>
      </p:sp>
    </p:spTree>
    <p:extLst>
      <p:ext uri="{BB962C8B-B14F-4D97-AF65-F5344CB8AC3E}">
        <p14:creationId xmlns:p14="http://schemas.microsoft.com/office/powerpoint/2010/main" val="2348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000E-E498-4198-E768-CDB3F96F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Naive avhengigheter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EC0D-CF1D-89BC-D522-2830D1AF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Naive avhengigheter – Avhengigheter vi kanskje ikke tenker like mye på</a:t>
            </a:r>
          </a:p>
          <a:p>
            <a:endParaRPr lang="nb-NO"/>
          </a:p>
          <a:p>
            <a:r>
              <a:rPr lang="nb-NO" dirty="0"/>
              <a:t>For eksempel</a:t>
            </a:r>
          </a:p>
          <a:p>
            <a:pPr lvl="1"/>
            <a:r>
              <a:rPr lang="nb-NO" dirty="0"/>
              <a:t>Windows / Linux</a:t>
            </a:r>
          </a:p>
          <a:p>
            <a:pPr lvl="1"/>
            <a:r>
              <a:rPr lang="nb-NO" dirty="0"/>
              <a:t>Java, .NET, C#, Python, Javascript, PHP</a:t>
            </a:r>
          </a:p>
          <a:p>
            <a:pPr lvl="1"/>
            <a:r>
              <a:rPr lang="nb-NO" dirty="0"/>
              <a:t>MySQL</a:t>
            </a:r>
          </a:p>
          <a:p>
            <a:pPr lvl="1"/>
            <a:r>
              <a:rPr lang="nb-NO" dirty="0"/>
              <a:t>Google </a:t>
            </a:r>
            <a:r>
              <a:rPr lang="nb-NO" dirty="0" err="1"/>
              <a:t>Cloud</a:t>
            </a:r>
            <a:r>
              <a:rPr lang="nb-NO" dirty="0"/>
              <a:t> / Microsoft </a:t>
            </a:r>
            <a:r>
              <a:rPr lang="nb-NO" dirty="0" err="1"/>
              <a:t>Azure</a:t>
            </a:r>
            <a:r>
              <a:rPr lang="nb-NO" dirty="0"/>
              <a:t> / Amazon Web Services</a:t>
            </a:r>
          </a:p>
          <a:p>
            <a:pPr lvl="1"/>
            <a:r>
              <a:rPr lang="nb-NO" dirty="0"/>
              <a:t>osv...</a:t>
            </a:r>
          </a:p>
        </p:txBody>
      </p:sp>
    </p:spTree>
    <p:extLst>
      <p:ext uri="{BB962C8B-B14F-4D97-AF65-F5344CB8AC3E}">
        <p14:creationId xmlns:p14="http://schemas.microsoft.com/office/powerpoint/2010/main" val="385189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5381-E4C8-07C3-1CEF-97D896E4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 Hvorfor bruke avhengigheter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9178-C849-5F26-2A82-9952C397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2"/>
            <a:ext cx="8596668" cy="43148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 dirty="0"/>
              <a:t>Oftest benytter vi avhengigheter fordi vi selv velger det</a:t>
            </a:r>
          </a:p>
          <a:p>
            <a:pPr lvl="1"/>
            <a:r>
              <a:rPr lang="nb-NO" dirty="0"/>
              <a:t>Fordelaktig på et vis</a:t>
            </a:r>
          </a:p>
          <a:p>
            <a:pPr lvl="1"/>
            <a:r>
              <a:rPr lang="nb-NO" dirty="0"/>
              <a:t>Kanskje helt nødvendig for å utvikle produktet</a:t>
            </a:r>
          </a:p>
          <a:p>
            <a:endParaRPr lang="nb-NO"/>
          </a:p>
          <a:p>
            <a:r>
              <a:rPr lang="nb-NO" dirty="0"/>
              <a:t>Men avhengigheter kan også påvirkes av ikke-tekniske ting</a:t>
            </a:r>
          </a:p>
          <a:p>
            <a:pPr lvl="1"/>
            <a:r>
              <a:rPr lang="nb-NO" dirty="0"/>
              <a:t>Krav</a:t>
            </a:r>
          </a:p>
          <a:p>
            <a:pPr lvl="2"/>
            <a:r>
              <a:rPr lang="nb-NO" dirty="0"/>
              <a:t>Produktet skal være laget i ...</a:t>
            </a:r>
          </a:p>
          <a:p>
            <a:pPr lvl="2"/>
            <a:r>
              <a:rPr lang="nb-NO" dirty="0"/>
              <a:t>Det skal være kompatibelt med ...</a:t>
            </a:r>
          </a:p>
          <a:p>
            <a:pPr lvl="1"/>
            <a:r>
              <a:rPr lang="nb-NO" dirty="0"/>
              <a:t>Rettigheter / kostnad / tid</a:t>
            </a:r>
          </a:p>
          <a:p>
            <a:pPr lvl="2"/>
            <a:r>
              <a:rPr lang="nb-NO" dirty="0"/>
              <a:t>«Vi har bare lisens til ...»</a:t>
            </a:r>
          </a:p>
          <a:p>
            <a:pPr lvl="2"/>
            <a:r>
              <a:rPr lang="nb-NO" dirty="0"/>
              <a:t>«Det har vi ikke råd til»</a:t>
            </a:r>
          </a:p>
          <a:p>
            <a:pPr lvl="2"/>
            <a:r>
              <a:rPr lang="nb-NO" dirty="0"/>
              <a:t>«Vi har ikke tid til å utvikle dette selv ...»</a:t>
            </a:r>
          </a:p>
        </p:txBody>
      </p:sp>
    </p:spTree>
    <p:extLst>
      <p:ext uri="{BB962C8B-B14F-4D97-AF65-F5344CB8AC3E}">
        <p14:creationId xmlns:p14="http://schemas.microsoft.com/office/powerpoint/2010/main" val="100513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1E7F-BC76-C947-8C1C-005C7985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«Men det funker jo på ...»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BA53-DE11-EC5E-7FE7-B045518A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6411916" cy="3880773"/>
          </a:xfrm>
        </p:spPr>
        <p:txBody>
          <a:bodyPr/>
          <a:lstStyle/>
          <a:p>
            <a:r>
              <a:rPr lang="nb-NO"/>
              <a:t>Hvor ofte har du hørt (eller sagt) ...?</a:t>
            </a:r>
          </a:p>
          <a:p>
            <a:pPr lvl="1"/>
            <a:r>
              <a:rPr lang="nb-NO"/>
              <a:t>«Det funker på min maskin»</a:t>
            </a:r>
          </a:p>
          <a:p>
            <a:pPr lvl="1"/>
            <a:r>
              <a:rPr lang="nb-NO"/>
              <a:t>«Det funka når jeg testa sist»</a:t>
            </a:r>
          </a:p>
          <a:p>
            <a:pPr lvl="1"/>
            <a:r>
              <a:rPr lang="nb-NO"/>
              <a:t>I SE er det ofte – «Det funker på test-serveren»</a:t>
            </a:r>
          </a:p>
          <a:p>
            <a:pPr lvl="1"/>
            <a:endParaRPr lang="nb-NO"/>
          </a:p>
          <a:p>
            <a:r>
              <a:rPr lang="nb-NO"/>
              <a:t>Dette kommer nesten alltid av noe annet enn koden selv</a:t>
            </a:r>
          </a:p>
          <a:p>
            <a:pPr lvl="1"/>
            <a:r>
              <a:rPr lang="nb-NO"/>
              <a:t>Avhengigheter kan være én årsåk</a:t>
            </a:r>
          </a:p>
          <a:p>
            <a:pPr lvl="2"/>
            <a:r>
              <a:rPr lang="nb-NO"/>
              <a:t>Forskjellig versjon/type/generasjon e.l.</a:t>
            </a:r>
          </a:p>
          <a:p>
            <a:endParaRPr lang="nb-NO"/>
          </a:p>
          <a:p>
            <a:r>
              <a:rPr lang="nb-NO"/>
              <a:t>Du er egentlig heldig hvis du blir klar over problemet...</a:t>
            </a:r>
          </a:p>
        </p:txBody>
      </p:sp>
      <p:pic>
        <p:nvPicPr>
          <p:cNvPr id="1026" name="Picture 2" descr="r/ProgrammerHumor - IT WASNT WORKING, SOIREAD IT LINE BY LINE AND WROTE COMMENTS TO FIND THE PROBLEM AND NOW IT WORKS">
            <a:extLst>
              <a:ext uri="{FF2B5EF4-FFF2-40B4-BE49-F238E27FC236}">
                <a16:creationId xmlns:a16="http://schemas.microsoft.com/office/drawing/2014/main" id="{CD11BB26-AC14-F4E3-59F5-A9F69DC4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350" y="2964384"/>
            <a:ext cx="2918717" cy="24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5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431F-137E-8CE5-7D6D-FD5CBB88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Dependency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A9D1-9447-E37F-DA05-2F638415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197"/>
            <a:ext cx="6272086" cy="4384941"/>
          </a:xfrm>
        </p:spPr>
        <p:txBody>
          <a:bodyPr>
            <a:normAutofit fontScale="85000" lnSpcReduction="20000"/>
          </a:bodyPr>
          <a:lstStyle/>
          <a:p>
            <a:r>
              <a:rPr lang="nb-NO"/>
              <a:t>Jo flere avhengigheter du har jo større sannsynlighet for kontinuerlige problemer</a:t>
            </a:r>
          </a:p>
          <a:p>
            <a:pPr lvl="1"/>
            <a:r>
              <a:rPr lang="nb-NO"/>
              <a:t>Spesielt når avhengighetene selv har avhengigheter (til hverandre)</a:t>
            </a:r>
          </a:p>
          <a:p>
            <a:pPr lvl="1"/>
            <a:r>
              <a:rPr lang="nb-NO"/>
              <a:t>Dette kalles dependency hell</a:t>
            </a:r>
          </a:p>
          <a:p>
            <a:pPr lvl="1"/>
            <a:r>
              <a:rPr lang="nb-NO"/>
              <a:t>Uendelig slit for å oppnå en (ofte) midlertidig løsning</a:t>
            </a:r>
          </a:p>
          <a:p>
            <a:pPr marL="457200" lvl="1" indent="0">
              <a:buNone/>
            </a:pPr>
            <a:endParaRPr lang="nb-NO"/>
          </a:p>
          <a:p>
            <a:r>
              <a:rPr lang="nb-NO"/>
              <a:t>Kan oppstå på mange måter</a:t>
            </a:r>
          </a:p>
          <a:p>
            <a:pPr lvl="1"/>
            <a:r>
              <a:rPr lang="nb-NO"/>
              <a:t>Avsluttet støtte for biblioteker</a:t>
            </a:r>
          </a:p>
          <a:p>
            <a:pPr lvl="1"/>
            <a:r>
              <a:rPr lang="nb-NO"/>
              <a:t>Dårlig skrevet kode i avhengigheter</a:t>
            </a:r>
          </a:p>
          <a:p>
            <a:pPr lvl="1"/>
            <a:r>
              <a:rPr lang="nb-NO"/>
              <a:t>Dårlig dokumentasjon </a:t>
            </a:r>
            <a:r>
              <a:rPr lang="nb-NO">
                <a:sym typeface="Wingdings" panose="05000000000000000000" pitchFamily="2" charset="2"/>
              </a:rPr>
              <a:t> Feil bruk</a:t>
            </a:r>
          </a:p>
          <a:p>
            <a:pPr lvl="1"/>
            <a:r>
              <a:rPr lang="nb-NO">
                <a:sym typeface="Wingdings" panose="05000000000000000000" pitchFamily="2" charset="2"/>
              </a:rPr>
              <a:t>osv...</a:t>
            </a:r>
          </a:p>
          <a:p>
            <a:pPr lvl="1"/>
            <a:endParaRPr lang="nb-NO">
              <a:sym typeface="Wingdings" panose="05000000000000000000" pitchFamily="2" charset="2"/>
            </a:endParaRPr>
          </a:p>
          <a:p>
            <a:r>
              <a:rPr lang="nb-NO">
                <a:sym typeface="Wingdings" panose="05000000000000000000" pitchFamily="2" charset="2"/>
              </a:rPr>
              <a:t>Altså – Vi bør ta grep for å unngå å havne her</a:t>
            </a:r>
          </a:p>
          <a:p>
            <a:pPr lvl="1"/>
            <a:r>
              <a:rPr lang="nb-NO">
                <a:sym typeface="Wingdings" panose="05000000000000000000" pitchFamily="2" charset="2"/>
              </a:rPr>
              <a:t>Unngå undøvendige avhengigheter</a:t>
            </a:r>
          </a:p>
          <a:p>
            <a:pPr lvl="1"/>
            <a:r>
              <a:rPr lang="nb-NO">
                <a:sym typeface="Wingdings" panose="05000000000000000000" pitchFamily="2" charset="2"/>
              </a:rPr>
              <a:t>Oversikt og standardisering</a:t>
            </a:r>
            <a:endParaRPr lang="nb-NO"/>
          </a:p>
        </p:txBody>
      </p:sp>
      <p:pic>
        <p:nvPicPr>
          <p:cNvPr id="4" name="Bilde 3" descr="Dependency Hell. Worst of all Hells | by Bhavesh Mandhan | Medium">
            <a:extLst>
              <a:ext uri="{FF2B5EF4-FFF2-40B4-BE49-F238E27FC236}">
                <a16:creationId xmlns:a16="http://schemas.microsoft.com/office/drawing/2014/main" id="{6FFCC7F9-574D-6EB0-2E5A-B04ED006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00" r="23949" b="299"/>
          <a:stretch/>
        </p:blipFill>
        <p:spPr>
          <a:xfrm>
            <a:off x="6942881" y="1722507"/>
            <a:ext cx="3662275" cy="4232862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7A685BD-B2BF-83B5-B687-4FB51E404A97}"/>
              </a:ext>
            </a:extLst>
          </p:cNvPr>
          <p:cNvSpPr txBox="1"/>
          <p:nvPr/>
        </p:nvSpPr>
        <p:spPr>
          <a:xfrm>
            <a:off x="7116501" y="5949387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hlinkClick r:id="rId3"/>
              </a:rPr>
              <a:t>https://xkcd.com/2347/</a:t>
            </a:r>
            <a:r>
              <a:rPr lang="en-US" sz="600" dirty="0"/>
              <a:t> </a:t>
            </a:r>
            <a:endParaRPr lang="nb-NO" sz="600"/>
          </a:p>
        </p:txBody>
      </p:sp>
    </p:spTree>
    <p:extLst>
      <p:ext uri="{BB962C8B-B14F-4D97-AF65-F5344CB8AC3E}">
        <p14:creationId xmlns:p14="http://schemas.microsoft.com/office/powerpoint/2010/main" val="12971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1226</TotalTime>
  <Words>1856</Words>
  <Application>Microsoft Office PowerPoint</Application>
  <PresentationFormat>Widescreen</PresentationFormat>
  <Paragraphs>265</Paragraphs>
  <Slides>20</Slides>
  <Notes>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1" baseType="lpstr">
      <vt:lpstr>Facet</vt:lpstr>
      <vt:lpstr>Avhengigheter  (i prosjektkoden)</vt:lpstr>
      <vt:lpstr>Agenda</vt:lpstr>
      <vt:lpstr>Avhegigheter</vt:lpstr>
      <vt:lpstr>Bibliotek vs. Rammeverk</vt:lpstr>
      <vt:lpstr>Eksplisitte avhengigheter</vt:lpstr>
      <vt:lpstr>Naive avhengigheter</vt:lpstr>
      <vt:lpstr> Hvorfor bruke avhengigheter</vt:lpstr>
      <vt:lpstr>«Men det funker jo på ...»</vt:lpstr>
      <vt:lpstr>Dependency hell</vt:lpstr>
      <vt:lpstr>Byggeverktøy / avhengighetssystemer</vt:lpstr>
      <vt:lpstr>Maven – pom.xml</vt:lpstr>
      <vt:lpstr>Bruk av interne avhengigheter</vt:lpstr>
      <vt:lpstr>Versjonsnumre</vt:lpstr>
      <vt:lpstr>Versjonsnumre</vt:lpstr>
      <vt:lpstr>Versjonsnumre – Semantisk Versjonering 2.0.0</vt:lpstr>
      <vt:lpstr>Versjonsnumre – Semantisk Versjonering 2.0.0</vt:lpstr>
      <vt:lpstr>Automatisk oppgradering av biblioteker</vt:lpstr>
      <vt:lpstr>Automatisk oppgradering av biblioteker</vt:lpstr>
      <vt:lpstr>Automatisk oppgradering av biblioteker</vt:lpstr>
      <vt:lpstr>Generelle tips til avhengigheter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lastModifiedBy>Ole-Edvard Ørebæk</cp:lastModifiedBy>
  <cp:revision>63</cp:revision>
  <dcterms:created xsi:type="dcterms:W3CDTF">2024-08-12T07:02:12Z</dcterms:created>
  <dcterms:modified xsi:type="dcterms:W3CDTF">2024-10-14T06:30:34Z</dcterms:modified>
</cp:coreProperties>
</file>