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5" r:id="rId10"/>
    <p:sldId id="268" r:id="rId11"/>
    <p:sldId id="266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1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7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5192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01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8618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70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96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5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4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4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2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8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4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1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6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1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43BDC-0553-40FA-A4DB-EDAAA606CFF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0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use-cases-and-examples/building-and-testing/building-and-testing-java-with-maven" TargetMode="External"/><Relationship Id="rId2" Type="http://schemas.openxmlformats.org/officeDocument/2006/relationships/hyperlink" Target="https://docs.github.com/en/actions/writing-workflows/workflow-syntax-for-github-ac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ithub.com/en/actions/security-for-github-actions/security-guides/using-secrets-in-github-actions" TargetMode="External"/><Relationship Id="rId4" Type="http://schemas.openxmlformats.org/officeDocument/2006/relationships/hyperlink" Target="https://docs.github.com/en/actions/use-cases-and-examples/deploying/deploying-with-github-action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surefire/maven-surefire-plugin/examples/inclusion-exclusio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/>
              <a:t>Continuous Integration </a:t>
            </a:r>
            <a:r>
              <a:rPr lang="en-US" sz="4800" err="1"/>
              <a:t>og</a:t>
            </a:r>
            <a:r>
              <a:rPr lang="en-US" sz="4800"/>
              <a:t> Continuous Delivery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320EDA0-F9D5-0AB7-9DB6-055F3BC3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Mer om </a:t>
            </a:r>
            <a:r>
              <a:rPr lang="nb-NO" err="1"/>
              <a:t>Github</a:t>
            </a:r>
            <a:r>
              <a:rPr lang="nb-NO"/>
              <a:t> </a:t>
            </a:r>
            <a:r>
              <a:rPr lang="nb-NO" err="1"/>
              <a:t>actions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E4C753-F921-9CE2-5F98-01839B85A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>
                <a:hlinkClick r:id="rId2"/>
              </a:rPr>
              <a:t>YAML syntax</a:t>
            </a:r>
            <a:endParaRPr lang="nb-NO"/>
          </a:p>
          <a:p>
            <a:r>
              <a:rPr lang="nb-NO">
                <a:hlinkClick r:id="rId3"/>
              </a:rPr>
              <a:t>Dokumentasjon / Guide for CI med Java og Maven</a:t>
            </a:r>
            <a:endParaRPr lang="nb-NO"/>
          </a:p>
          <a:p>
            <a:pPr lvl="1">
              <a:buFont typeface="Courier New" charset="2"/>
              <a:buChar char="o"/>
            </a:pPr>
            <a:r>
              <a:rPr lang="nb-NO"/>
              <a:t>Finnes for mange andre språk og </a:t>
            </a:r>
            <a:r>
              <a:rPr lang="nb-NO" err="1"/>
              <a:t>byggeverktøy</a:t>
            </a:r>
            <a:endParaRPr lang="nb-NO"/>
          </a:p>
          <a:p>
            <a:r>
              <a:rPr lang="nb-NO">
                <a:hlinkClick r:id="rId4"/>
              </a:rPr>
              <a:t>Deployment med Github Actions</a:t>
            </a:r>
            <a:endParaRPr lang="nb-NO"/>
          </a:p>
          <a:p>
            <a:r>
              <a:rPr lang="nb-NO">
                <a:hlinkClick r:id="rId5"/>
              </a:rPr>
              <a:t>Bruke secrets</a:t>
            </a:r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661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161F-D123-8118-E557-8CF787DB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maven-</a:t>
            </a:r>
            <a:r>
              <a:rPr lang="nb-NO" err="1"/>
              <a:t>surefire</a:t>
            </a:r>
            <a:r>
              <a:rPr lang="nb-NO"/>
              <a:t>-</a:t>
            </a:r>
            <a:r>
              <a:rPr lang="nb-NO" err="1"/>
              <a:t>plugin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37E3-FF67-7AFF-6CBB-3FF1A7F89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For at testene skal blir kjørt ved CI må prosjektet (eller test-modulen) sin pom.xml ha lagt til maven-</a:t>
            </a:r>
            <a:r>
              <a:rPr lang="nb-NO" err="1"/>
              <a:t>surefire</a:t>
            </a:r>
            <a:r>
              <a:rPr lang="nb-NO"/>
              <a:t>-</a:t>
            </a:r>
            <a:r>
              <a:rPr lang="nb-NO" err="1"/>
              <a:t>plugin</a:t>
            </a:r>
            <a:endParaRPr lang="nb-NO"/>
          </a:p>
          <a:p>
            <a:r>
              <a:rPr lang="nb-NO"/>
              <a:t>Legg til det følgende innenfor den overordnede &lt;</a:t>
            </a:r>
            <a:r>
              <a:rPr lang="nb-NO" err="1"/>
              <a:t>project</a:t>
            </a:r>
            <a:r>
              <a:rPr lang="nb-NO"/>
              <a:t>&gt;-taggen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E1224B-B0BE-780C-4B3F-27121467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451" y="3429000"/>
            <a:ext cx="650335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nb-NO" altLang="nb-NO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build</a:t>
            </a:r>
            <a: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nb-NO" altLang="nb-NO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plugins</a:t>
            </a:r>
            <a: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&lt;</a:t>
            </a:r>
            <a:r>
              <a:rPr kumimoji="0" lang="nb-NO" altLang="nb-NO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plugin</a:t>
            </a:r>
            <a: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&lt;</a:t>
            </a:r>
            <a:r>
              <a:rPr kumimoji="0" lang="nb-NO" altLang="nb-NO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nb-NO" altLang="nb-NO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org.apache.maven.plugins</a:t>
            </a:r>
            <a: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nb-NO" altLang="nb-NO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&lt;</a:t>
            </a:r>
            <a:r>
              <a:rPr kumimoji="0" lang="nb-NO" altLang="nb-NO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&gt;maven-</a:t>
            </a:r>
            <a:r>
              <a:rPr kumimoji="0" lang="nb-NO" altLang="nb-NO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surefire</a:t>
            </a:r>
            <a: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</a:t>
            </a:r>
            <a:r>
              <a:rPr kumimoji="0" lang="nb-NO" altLang="nb-NO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plugin</a:t>
            </a:r>
            <a: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nb-NO" altLang="nb-NO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&lt;</a:t>
            </a:r>
            <a:r>
              <a:rPr kumimoji="0" lang="nb-NO" altLang="nb-NO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&gt;3.2.2&lt;/</a:t>
            </a:r>
            <a:r>
              <a:rPr kumimoji="0" lang="nb-NO" altLang="nb-NO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&lt;/</a:t>
            </a:r>
            <a:r>
              <a:rPr kumimoji="0" lang="nb-NO" altLang="nb-NO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plugin</a:t>
            </a:r>
            <a: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&lt;/</a:t>
            </a:r>
            <a:r>
              <a:rPr kumimoji="0" lang="nb-NO" altLang="nb-NO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plugins</a:t>
            </a:r>
            <a: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nb-NO" altLang="nb-NO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build</a:t>
            </a:r>
            <a:r>
              <a:rPr kumimoji="0" lang="nb-NO" altLang="nb-NO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nb-NO" altLang="nb-NO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9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E237-81B5-2718-C1EC-3A051151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Krav for at maven-</a:t>
            </a:r>
            <a:r>
              <a:rPr lang="nb-NO" err="1"/>
              <a:t>surefire</a:t>
            </a:r>
            <a:r>
              <a:rPr lang="nb-NO"/>
              <a:t>-</a:t>
            </a:r>
            <a:r>
              <a:rPr lang="nb-NO" err="1"/>
              <a:t>plugin</a:t>
            </a:r>
            <a:r>
              <a:rPr lang="nb-NO"/>
              <a:t> skal funke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EFE91-1CF9-6AF3-A75A-C105CB703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b-NO"/>
              <a:t>For at maven-</a:t>
            </a:r>
            <a:r>
              <a:rPr lang="nb-NO" err="1"/>
              <a:t>surefire</a:t>
            </a:r>
            <a:r>
              <a:rPr lang="nb-NO"/>
              <a:t>-</a:t>
            </a:r>
            <a:r>
              <a:rPr lang="nb-NO" err="1"/>
              <a:t>plugin</a:t>
            </a:r>
            <a:r>
              <a:rPr lang="nb-NO"/>
              <a:t> skal gjenkjenne og kjøre testene må navnene på disse møte en av følgende krav ...</a:t>
            </a:r>
          </a:p>
          <a:p>
            <a:pPr lvl="1"/>
            <a:r>
              <a:rPr lang="nb-NO"/>
              <a:t>Starte eller slutte på «Test»</a:t>
            </a:r>
          </a:p>
          <a:p>
            <a:pPr lvl="1"/>
            <a:r>
              <a:rPr lang="nb-NO"/>
              <a:t>Slutte på «Tests»</a:t>
            </a:r>
          </a:p>
          <a:p>
            <a:pPr lvl="1"/>
            <a:r>
              <a:rPr lang="nb-NO"/>
              <a:t>Slutte på «</a:t>
            </a:r>
            <a:r>
              <a:rPr lang="nb-NO" err="1"/>
              <a:t>TestCase</a:t>
            </a:r>
            <a:r>
              <a:rPr lang="nb-NO"/>
              <a:t>»</a:t>
            </a:r>
          </a:p>
          <a:p>
            <a:pPr lvl="1"/>
            <a:endParaRPr lang="nb-NO"/>
          </a:p>
          <a:p>
            <a:r>
              <a:rPr lang="nb-NO"/>
              <a:t>Det går også konfigurere maven-</a:t>
            </a:r>
            <a:r>
              <a:rPr lang="nb-NO" err="1"/>
              <a:t>surefire</a:t>
            </a:r>
            <a:r>
              <a:rPr lang="nb-NO"/>
              <a:t>-</a:t>
            </a:r>
            <a:r>
              <a:rPr lang="nb-NO" err="1"/>
              <a:t>plugin</a:t>
            </a:r>
            <a:r>
              <a:rPr lang="nb-NO"/>
              <a:t> ytterligere</a:t>
            </a:r>
          </a:p>
          <a:p>
            <a:pPr lvl="1"/>
            <a:r>
              <a:rPr lang="nb-NO"/>
              <a:t>Inkludere tester som ikke følger </a:t>
            </a:r>
            <a:r>
              <a:rPr lang="nb-NO" err="1"/>
              <a:t>navnkonvensjonene</a:t>
            </a:r>
            <a:r>
              <a:rPr lang="nb-NO"/>
              <a:t> over</a:t>
            </a:r>
          </a:p>
          <a:p>
            <a:pPr lvl="1"/>
            <a:r>
              <a:rPr lang="nb-NO"/>
              <a:t>Ekskludere tester</a:t>
            </a:r>
          </a:p>
          <a:p>
            <a:pPr lvl="1"/>
            <a:r>
              <a:rPr lang="nb-NO"/>
              <a:t>osv.</a:t>
            </a:r>
          </a:p>
          <a:p>
            <a:pPr lvl="1"/>
            <a:r>
              <a:rPr lang="nb-NO"/>
              <a:t>Se </a:t>
            </a:r>
            <a:r>
              <a:rPr lang="nb-NO">
                <a:hlinkClick r:id="rId2"/>
              </a:rPr>
              <a:t>dokumentasjonen</a:t>
            </a:r>
            <a:r>
              <a:rPr lang="nb-NO"/>
              <a:t> for mer info</a:t>
            </a:r>
          </a:p>
        </p:txBody>
      </p:sp>
    </p:spTree>
    <p:extLst>
      <p:ext uri="{BB962C8B-B14F-4D97-AF65-F5344CB8AC3E}">
        <p14:creationId xmlns:p14="http://schemas.microsoft.com/office/powerpoint/2010/main" val="263279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B89133-B5C7-E983-44E7-4A7138E4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Demo – Enkel CI i GitHub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F2AD151-6DC8-DDC9-4FEB-E73A6134E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Sette opp en GitHub Action for prosjektet </a:t>
            </a:r>
            <a:r>
              <a:rPr lang="nb-NO" err="1"/>
              <a:t>musicas</a:t>
            </a:r>
          </a:p>
          <a:p>
            <a:r>
              <a:rPr lang="nb-NO"/>
              <a:t>Konfigurere slik at endringer til </a:t>
            </a:r>
            <a:r>
              <a:rPr lang="nb-NO" err="1"/>
              <a:t>main</a:t>
            </a:r>
            <a:r>
              <a:rPr lang="nb-NO"/>
              <a:t> kjører testene</a:t>
            </a:r>
          </a:p>
          <a:p>
            <a:r>
              <a:rPr lang="nb-NO"/>
              <a:t>Legge til maven-</a:t>
            </a:r>
            <a:r>
              <a:rPr lang="nb-NO" err="1"/>
              <a:t>surefire</a:t>
            </a:r>
            <a:r>
              <a:rPr lang="nb-NO"/>
              <a:t>-</a:t>
            </a:r>
            <a:r>
              <a:rPr lang="nb-NO" err="1"/>
              <a:t>plugin</a:t>
            </a:r>
            <a:r>
              <a:rPr lang="nb-NO"/>
              <a:t> i prosjektet</a:t>
            </a:r>
          </a:p>
        </p:txBody>
      </p:sp>
    </p:spTree>
    <p:extLst>
      <p:ext uri="{BB962C8B-B14F-4D97-AF65-F5344CB8AC3E}">
        <p14:creationId xmlns:p14="http://schemas.microsoft.com/office/powerpoint/2010/main" val="421428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46C6C8-5EF4-72FE-F462-840E8603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/>
              <a:t>DevOps</a:t>
            </a:r>
            <a:r>
              <a:rPr lang="nb-NO"/>
              <a:t> – Development + Operations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017B884-C2E1-27E2-01AF-4A5943F4F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b-NO" err="1"/>
              <a:t>DevOps</a:t>
            </a:r>
            <a:r>
              <a:rPr lang="nb-NO"/>
              <a:t> - Både utvikling og "operasjoner" rundt produktet gjøres av ett team</a:t>
            </a:r>
          </a:p>
          <a:p>
            <a:pPr lvl="1">
              <a:buFont typeface="Courier New" charset="2"/>
              <a:buChar char="o"/>
            </a:pPr>
            <a:r>
              <a:rPr lang="nb-NO"/>
              <a:t>Operasjoner – Deployment og Support</a:t>
            </a:r>
          </a:p>
          <a:p>
            <a:pPr lvl="1">
              <a:buFont typeface="Courier New" charset="2"/>
              <a:buChar char="o"/>
            </a:pPr>
            <a:r>
              <a:rPr lang="nb-NO"/>
              <a:t>Reduserer tidsbruk (f.eks. kommunikasjon mellom teams)</a:t>
            </a:r>
          </a:p>
          <a:p>
            <a:pPr lvl="1">
              <a:buFont typeface="Courier New" charset="2"/>
              <a:buChar char="o"/>
            </a:pPr>
            <a:endParaRPr lang="nb-NO"/>
          </a:p>
          <a:p>
            <a:r>
              <a:rPr lang="nb-NO"/>
              <a:t>Grunnleggende Prinsipper i </a:t>
            </a:r>
            <a:r>
              <a:rPr lang="nb-NO" err="1"/>
              <a:t>DevOps</a:t>
            </a:r>
            <a:r>
              <a:rPr lang="nb-NO"/>
              <a:t> (Sommerville, 2021)</a:t>
            </a:r>
          </a:p>
          <a:p>
            <a:pPr lvl="1">
              <a:buFont typeface="Courier New" charset="2"/>
              <a:buChar char="o"/>
            </a:pPr>
            <a:r>
              <a:rPr lang="nb-NO"/>
              <a:t>Alle er ansvarlige for alt</a:t>
            </a:r>
          </a:p>
          <a:p>
            <a:pPr lvl="1">
              <a:buFont typeface="Courier New" charset="2"/>
              <a:buChar char="o"/>
            </a:pPr>
            <a:r>
              <a:rPr lang="nb-NO"/>
              <a:t>Alt som kan automatiseres bør automatiseres</a:t>
            </a:r>
          </a:p>
          <a:p>
            <a:pPr lvl="1">
              <a:buFont typeface="Courier New" charset="2"/>
              <a:buChar char="o"/>
            </a:pPr>
            <a:r>
              <a:rPr lang="nb-NO"/>
              <a:t>Mål først endre senere</a:t>
            </a:r>
          </a:p>
          <a:p>
            <a:pPr lvl="1">
              <a:buFont typeface="Courier New" charset="2"/>
              <a:buChar char="o"/>
            </a:pPr>
            <a:endParaRPr lang="nb-NO"/>
          </a:p>
          <a:p>
            <a:r>
              <a:rPr lang="nb-NO" err="1"/>
              <a:t>Continuous</a:t>
            </a:r>
            <a:r>
              <a:rPr lang="nb-NO"/>
              <a:t> Integration og </a:t>
            </a:r>
            <a:r>
              <a:rPr lang="nb-NO" err="1"/>
              <a:t>Continuous</a:t>
            </a:r>
            <a:r>
              <a:rPr lang="nb-NO"/>
              <a:t> Delivery er noen av teknikkene brukt i </a:t>
            </a:r>
            <a:r>
              <a:rPr lang="nb-NO" err="1"/>
              <a:t>DevOps</a:t>
            </a:r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760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DFD3-A2F2-0F70-F9DA-AE6E4E53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/>
              <a:t>Continuous</a:t>
            </a:r>
            <a:r>
              <a:rPr lang="nb-NO"/>
              <a:t>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B25A5-47D1-5F96-1E50-53F5FD6B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b-NO"/>
              <a:t>Betyr at en integrert versjon av systemet blir bygget, kjørt og testet hver gang en endring blir pushet til </a:t>
            </a:r>
            <a:r>
              <a:rPr lang="nb-NO" err="1"/>
              <a:t>remote</a:t>
            </a:r>
            <a:r>
              <a:rPr lang="nb-NO"/>
              <a:t> </a:t>
            </a:r>
            <a:r>
              <a:rPr lang="nb-NO" err="1"/>
              <a:t>repo</a:t>
            </a:r>
            <a:r>
              <a:rPr lang="nb-NO"/>
              <a:t>-et</a:t>
            </a:r>
          </a:p>
          <a:p>
            <a:pPr lvl="1">
              <a:buFont typeface="Courier New" charset="2"/>
              <a:buChar char="o"/>
            </a:pPr>
            <a:r>
              <a:rPr lang="nb-NO"/>
              <a:t>Kan gjøres for spesifikke </a:t>
            </a:r>
            <a:r>
              <a:rPr lang="nb-NO" err="1"/>
              <a:t>branches</a:t>
            </a:r>
            <a:endParaRPr lang="nb-NO"/>
          </a:p>
          <a:p>
            <a:pPr lvl="1">
              <a:buFont typeface="Courier New" charset="2"/>
              <a:buChar char="o"/>
            </a:pPr>
            <a:r>
              <a:rPr lang="nb-NO"/>
              <a:t>Skal gjøres kontinuerlig (1 eller flere ganger per dag)</a:t>
            </a:r>
          </a:p>
          <a:p>
            <a:pPr lvl="1">
              <a:buFont typeface="Courier New" charset="2"/>
              <a:buChar char="o"/>
            </a:pPr>
            <a:r>
              <a:rPr lang="nb-NO"/>
              <a:t>Automatisert prosess</a:t>
            </a:r>
          </a:p>
          <a:p>
            <a:endParaRPr lang="nb-NO"/>
          </a:p>
          <a:p>
            <a:r>
              <a:rPr lang="nb-NO"/>
              <a:t>Målet er å automatisk oppdage hvis endringen medbringer problemer for andre deler av systemet</a:t>
            </a:r>
          </a:p>
          <a:p>
            <a:pPr lvl="1">
              <a:buFont typeface="Courier New" charset="2"/>
              <a:buChar char="o"/>
            </a:pPr>
            <a:r>
              <a:rPr lang="nb-NO"/>
              <a:t>Utviklere tester ofte bare det som er direkte relatert til endringen</a:t>
            </a:r>
          </a:p>
          <a:p>
            <a:pPr lvl="1">
              <a:buFont typeface="Courier New" charset="2"/>
              <a:buChar char="o"/>
            </a:pPr>
            <a:r>
              <a:rPr lang="nb-NO"/>
              <a:t>Altså et «sikkerhetsnett» - Spesielt ved </a:t>
            </a:r>
            <a:r>
              <a:rPr lang="nb-NO" err="1"/>
              <a:t>merging</a:t>
            </a:r>
            <a:r>
              <a:rPr lang="nb-NO"/>
              <a:t>!</a:t>
            </a:r>
          </a:p>
          <a:p>
            <a:pPr lvl="1">
              <a:buFont typeface="Courier New" charset="2"/>
              <a:buChar char="o"/>
            </a:pPr>
            <a:r>
              <a:rPr lang="nb-NO"/>
              <a:t>Varsler hvis noe er feil!</a:t>
            </a:r>
          </a:p>
        </p:txBody>
      </p:sp>
    </p:spTree>
    <p:extLst>
      <p:ext uri="{BB962C8B-B14F-4D97-AF65-F5344CB8AC3E}">
        <p14:creationId xmlns:p14="http://schemas.microsoft.com/office/powerpoint/2010/main" val="243870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4AEB-FC38-18D0-A521-BEB1BDE1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/>
              <a:t>Continuous</a:t>
            </a:r>
            <a:r>
              <a:rPr lang="nb-NO"/>
              <a:t> Integration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4C8BD-3A40-ED2F-EBED-297A45AA0211}"/>
              </a:ext>
            </a:extLst>
          </p:cNvPr>
          <p:cNvSpPr/>
          <p:nvPr/>
        </p:nvSpPr>
        <p:spPr>
          <a:xfrm>
            <a:off x="880217" y="1930400"/>
            <a:ext cx="1726250" cy="623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Lokal endring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F34670A-C766-E859-30AF-497059969F7C}"/>
              </a:ext>
            </a:extLst>
          </p:cNvPr>
          <p:cNvSpPr/>
          <p:nvPr/>
        </p:nvSpPr>
        <p:spPr>
          <a:xfrm>
            <a:off x="2917998" y="1891944"/>
            <a:ext cx="1365111" cy="70075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err="1"/>
              <a:t>git</a:t>
            </a:r>
            <a:r>
              <a:rPr lang="nb-NO"/>
              <a:t> push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F1E3B3-61D6-EE4F-943C-2234265669A6}"/>
              </a:ext>
            </a:extLst>
          </p:cNvPr>
          <p:cNvSpPr/>
          <p:nvPr/>
        </p:nvSpPr>
        <p:spPr>
          <a:xfrm>
            <a:off x="4452359" y="1930400"/>
            <a:ext cx="1768979" cy="623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GitHub (</a:t>
            </a:r>
            <a:r>
              <a:rPr lang="nb-NO" err="1"/>
              <a:t>Repo</a:t>
            </a:r>
            <a:r>
              <a:rPr lang="nb-NO"/>
              <a:t>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813EE6B-8774-34FC-886A-F5F8C25DE545}"/>
              </a:ext>
            </a:extLst>
          </p:cNvPr>
          <p:cNvSpPr/>
          <p:nvPr/>
        </p:nvSpPr>
        <p:spPr>
          <a:xfrm>
            <a:off x="6390588" y="1977876"/>
            <a:ext cx="834155" cy="52889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17B8D3-3035-7F0E-A830-A4F250547A4F}"/>
              </a:ext>
            </a:extLst>
          </p:cNvPr>
          <p:cNvSpPr/>
          <p:nvPr/>
        </p:nvSpPr>
        <p:spPr>
          <a:xfrm>
            <a:off x="7393993" y="1891944"/>
            <a:ext cx="1768979" cy="662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Opprett nytt miljø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129EE3-129E-1FB3-5A3F-943A5E2D9EF2}"/>
              </a:ext>
            </a:extLst>
          </p:cNvPr>
          <p:cNvSpPr/>
          <p:nvPr/>
        </p:nvSpPr>
        <p:spPr>
          <a:xfrm>
            <a:off x="7393992" y="3212744"/>
            <a:ext cx="1768979" cy="662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Konfigurer miljøet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3274A5-EAEB-5081-C1B3-EF9B1B6365F3}"/>
              </a:ext>
            </a:extLst>
          </p:cNvPr>
          <p:cNvSpPr/>
          <p:nvPr/>
        </p:nvSpPr>
        <p:spPr>
          <a:xfrm>
            <a:off x="4091178" y="3212743"/>
            <a:ext cx="1768979" cy="662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Installer avhengigheter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CD2937-A934-C616-148E-E886F44BBE43}"/>
              </a:ext>
            </a:extLst>
          </p:cNvPr>
          <p:cNvSpPr/>
          <p:nvPr/>
        </p:nvSpPr>
        <p:spPr>
          <a:xfrm>
            <a:off x="880217" y="3212742"/>
            <a:ext cx="2273181" cy="2803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Kompiler kode</a:t>
            </a:r>
            <a:br>
              <a:rPr lang="nb-NO"/>
            </a:br>
            <a:r>
              <a:rPr lang="nb-NO"/>
              <a:t>kjør tester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35E3B6-346C-406A-4015-BB80A0FA3F45}"/>
              </a:ext>
            </a:extLst>
          </p:cNvPr>
          <p:cNvSpPr/>
          <p:nvPr/>
        </p:nvSpPr>
        <p:spPr>
          <a:xfrm>
            <a:off x="4091178" y="5227887"/>
            <a:ext cx="2882190" cy="662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Lagre </a:t>
            </a:r>
            <a:r>
              <a:rPr lang="nb-NO" err="1"/>
              <a:t>artifact</a:t>
            </a:r>
            <a:r>
              <a:rPr lang="nb-NO"/>
              <a:t> (resultat)</a:t>
            </a:r>
            <a:br>
              <a:rPr lang="nb-NO"/>
            </a:br>
            <a:r>
              <a:rPr lang="nb-NO"/>
              <a:t>Rapporter resultat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7E12541-0E49-C911-605A-8BCA5DBA4B27}"/>
              </a:ext>
            </a:extLst>
          </p:cNvPr>
          <p:cNvSpPr/>
          <p:nvPr/>
        </p:nvSpPr>
        <p:spPr>
          <a:xfrm rot="5400000">
            <a:off x="8051671" y="2653578"/>
            <a:ext cx="528889" cy="49354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B600BAD-6478-8312-174F-C4B9075D5291}"/>
              </a:ext>
            </a:extLst>
          </p:cNvPr>
          <p:cNvSpPr/>
          <p:nvPr/>
        </p:nvSpPr>
        <p:spPr>
          <a:xfrm flipH="1">
            <a:off x="5985292" y="3174287"/>
            <a:ext cx="1286210" cy="70075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err="1"/>
              <a:t>checkout</a:t>
            </a:r>
            <a:r>
              <a:rPr lang="nb-NO" sz="1100"/>
              <a:t> kode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FD3DA9C-116D-D55D-9B23-C4076B282202}"/>
              </a:ext>
            </a:extLst>
          </p:cNvPr>
          <p:cNvSpPr/>
          <p:nvPr/>
        </p:nvSpPr>
        <p:spPr>
          <a:xfrm flipH="1">
            <a:off x="3287821" y="3279447"/>
            <a:ext cx="668934" cy="5288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785AAB3-C9E1-89F7-FE1C-B8F8EDA15B15}"/>
              </a:ext>
            </a:extLst>
          </p:cNvPr>
          <p:cNvSpPr/>
          <p:nvPr/>
        </p:nvSpPr>
        <p:spPr>
          <a:xfrm>
            <a:off x="3287821" y="5294591"/>
            <a:ext cx="668934" cy="52889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DD6858-A971-F578-01E6-C0A408FFF4A2}"/>
              </a:ext>
            </a:extLst>
          </p:cNvPr>
          <p:cNvSpPr txBox="1"/>
          <p:nvPr/>
        </p:nvSpPr>
        <p:spPr>
          <a:xfrm>
            <a:off x="880217" y="6248400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/>
              <a:t>(Mats Lindh)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D699DD-8E8D-9528-A3C3-3931D12DADF3}"/>
              </a:ext>
            </a:extLst>
          </p:cNvPr>
          <p:cNvSpPr txBox="1"/>
          <p:nvPr/>
        </p:nvSpPr>
        <p:spPr>
          <a:xfrm>
            <a:off x="7703457" y="4401086"/>
            <a:ext cx="193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u="sng"/>
              <a:t>CI Pipeline</a:t>
            </a:r>
          </a:p>
          <a:p>
            <a:endParaRPr lang="nb-NO"/>
          </a:p>
          <a:p>
            <a:r>
              <a:rPr lang="nb-NO" err="1">
                <a:sym typeface="Wingdings" panose="05000000000000000000" pitchFamily="2" charset="2"/>
              </a:rPr>
              <a:t>Github</a:t>
            </a:r>
            <a:r>
              <a:rPr lang="nb-NO">
                <a:sym typeface="Wingdings" panose="05000000000000000000" pitchFamily="2" charset="2"/>
              </a:rPr>
              <a:t> </a:t>
            </a:r>
            <a:r>
              <a:rPr lang="nb-NO" err="1">
                <a:sym typeface="Wingdings" panose="05000000000000000000" pitchFamily="2" charset="2"/>
              </a:rPr>
              <a:t>Actions</a:t>
            </a:r>
            <a:r>
              <a:rPr lang="nb-NO">
                <a:sym typeface="Wingdings" panose="05000000000000000000" pitchFamily="2" charset="2"/>
              </a:rPr>
              <a:t>: </a:t>
            </a:r>
            <a:br>
              <a:rPr lang="nb-NO">
                <a:sym typeface="Wingdings" panose="05000000000000000000" pitchFamily="2" charset="2"/>
              </a:rPr>
            </a:br>
            <a:r>
              <a:rPr lang="nb-NO" err="1">
                <a:sym typeface="Wingdings" panose="05000000000000000000" pitchFamily="2" charset="2"/>
              </a:rPr>
              <a:t>Workflow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889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17CF-A813-6B17-2FC8-02A48D03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/>
              <a:t>Continuous</a:t>
            </a:r>
            <a:r>
              <a:rPr lang="nb-NO"/>
              <a:t>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51BC-4888-1D2F-72DA-F74F94BE5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nb-NO" err="1"/>
              <a:t>Continuous</a:t>
            </a:r>
            <a:r>
              <a:rPr lang="nb-NO"/>
              <a:t> Delivery: Applikasjonen er alltid klargjort for leveranse (til «produksjon») uansett versjon</a:t>
            </a:r>
          </a:p>
          <a:p>
            <a:pPr lvl="1"/>
            <a:r>
              <a:rPr lang="nb-NO"/>
              <a:t>Krever at main-</a:t>
            </a:r>
            <a:r>
              <a:rPr lang="nb-NO" err="1"/>
              <a:t>branchen</a:t>
            </a:r>
            <a:r>
              <a:rPr lang="nb-NO"/>
              <a:t> alltid er produksjonsklar (ingen feil eller uferdig funksjonalitet)</a:t>
            </a:r>
          </a:p>
          <a:p>
            <a:pPr lvl="1"/>
            <a:r>
              <a:rPr lang="nb-NO"/>
              <a:t>Kan inkludere UI-testing, </a:t>
            </a:r>
            <a:r>
              <a:rPr lang="nb-NO" err="1"/>
              <a:t>load</a:t>
            </a:r>
            <a:r>
              <a:rPr lang="nb-NO"/>
              <a:t> testing, integrasjonstesting og systemtesting osv.</a:t>
            </a:r>
          </a:p>
          <a:p>
            <a:endParaRPr lang="nb-NO"/>
          </a:p>
          <a:p>
            <a:r>
              <a:rPr lang="nb-NO"/>
              <a:t>Automatisert leveranse</a:t>
            </a:r>
          </a:p>
          <a:p>
            <a:pPr lvl="1"/>
            <a:r>
              <a:rPr lang="nb-NO"/>
              <a:t>Vi trykker på en «knapp» manuelt</a:t>
            </a:r>
          </a:p>
          <a:p>
            <a:pPr lvl="1"/>
            <a:r>
              <a:rPr lang="nb-NO"/>
              <a:t>Resten av prosessen er (hovedsakelig) automatisert</a:t>
            </a:r>
          </a:p>
          <a:p>
            <a:pPr lvl="1"/>
            <a:endParaRPr lang="nb-NO"/>
          </a:p>
          <a:p>
            <a:r>
              <a:rPr lang="nb-NO" err="1"/>
              <a:t>Continuous</a:t>
            </a:r>
            <a:r>
              <a:rPr lang="nb-NO"/>
              <a:t> </a:t>
            </a:r>
            <a:r>
              <a:rPr lang="nb-NO" u="sng"/>
              <a:t>Deployment</a:t>
            </a:r>
            <a:r>
              <a:rPr lang="en-US"/>
              <a:t> </a:t>
            </a:r>
            <a:r>
              <a:rPr lang="nb-NO"/>
              <a:t>– Et steg videre</a:t>
            </a:r>
            <a:endParaRPr lang="nb-NO" u="sng"/>
          </a:p>
          <a:p>
            <a:pPr lvl="1"/>
            <a:r>
              <a:rPr lang="nb-NO"/>
              <a:t>Kode slippes automatisk til produksjon hver gang en endring blir gjort i </a:t>
            </a:r>
            <a:r>
              <a:rPr lang="nb-NO" err="1"/>
              <a:t>main</a:t>
            </a:r>
            <a:r>
              <a:rPr lang="nb-NO"/>
              <a:t> og alle tester passerer</a:t>
            </a:r>
          </a:p>
          <a:p>
            <a:pPr lvl="1"/>
            <a:r>
              <a:rPr lang="nb-NO"/>
              <a:t>Kult i prinsipp, men krever meget gode rutiner for å være trygt</a:t>
            </a:r>
          </a:p>
        </p:txBody>
      </p:sp>
    </p:spTree>
    <p:extLst>
      <p:ext uri="{BB962C8B-B14F-4D97-AF65-F5344CB8AC3E}">
        <p14:creationId xmlns:p14="http://schemas.microsoft.com/office/powerpoint/2010/main" val="216424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E973-C562-3A9F-60A7-B19A8015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Arbeidsmetodikk og teamkultur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077F6-13F2-0E25-00E3-60B2BE21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nb-NO"/>
              <a:t>Disse kontinuerlig teknikkene bygger på prinsippet av å gjøre hyppige og mindre endringer</a:t>
            </a:r>
          </a:p>
          <a:p>
            <a:endParaRPr lang="nb-NO"/>
          </a:p>
          <a:p>
            <a:r>
              <a:rPr lang="nb-NO"/>
              <a:t>Det er vanskeligere å automatisere hvis endringer hoper seg opp (f.eks. </a:t>
            </a:r>
            <a:r>
              <a:rPr lang="nb-NO" err="1"/>
              <a:t>kvartalvis</a:t>
            </a:r>
            <a:r>
              <a:rPr lang="nb-NO"/>
              <a:t> </a:t>
            </a:r>
            <a:r>
              <a:rPr lang="nb-NO" err="1"/>
              <a:t>deployment</a:t>
            </a:r>
            <a:r>
              <a:rPr lang="nb-NO"/>
              <a:t>)</a:t>
            </a:r>
          </a:p>
          <a:p>
            <a:pPr lvl="1"/>
            <a:r>
              <a:rPr lang="nb-NO"/>
              <a:t>Stor sannsynlighet for at mye går galt på en gang</a:t>
            </a:r>
          </a:p>
          <a:p>
            <a:pPr lvl="1"/>
            <a:r>
              <a:rPr lang="nb-NO"/>
              <a:t>Større sannsynlighet for at noe ikke blir oppdaget</a:t>
            </a:r>
          </a:p>
          <a:p>
            <a:pPr lvl="1"/>
            <a:r>
              <a:rPr lang="nb-NO"/>
              <a:t>Teknologien (som CI/CD) kan ikke hjelpe oss underveis</a:t>
            </a:r>
          </a:p>
          <a:p>
            <a:endParaRPr lang="nb-NO"/>
          </a:p>
          <a:p>
            <a:r>
              <a:rPr lang="nb-NO"/>
              <a:t>Altså viktig at alle utviklere følger disse prinsippene</a:t>
            </a:r>
          </a:p>
          <a:p>
            <a:pPr lvl="1"/>
            <a:r>
              <a:rPr lang="nb-NO" err="1"/>
              <a:t>Commit</a:t>
            </a:r>
            <a:r>
              <a:rPr lang="nb-NO"/>
              <a:t>, push og </a:t>
            </a:r>
            <a:r>
              <a:rPr lang="nb-NO" err="1"/>
              <a:t>merge</a:t>
            </a:r>
            <a:r>
              <a:rPr lang="nb-NO"/>
              <a:t> ofte.</a:t>
            </a:r>
          </a:p>
          <a:p>
            <a:pPr lvl="1"/>
            <a:r>
              <a:rPr lang="nb-NO"/>
              <a:t>Skriv tester «samtidig» som koden</a:t>
            </a: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44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AFCE-9D46-48BE-28C2-7EBD3C00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Et knutepunkt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FE41-EDEC-0B21-5C56-BCB6DF1B5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Vi ser nå et knutepunkt mellom mange konsepter vi har vært gjennom</a:t>
            </a:r>
          </a:p>
          <a:p>
            <a:endParaRPr lang="nb-NO"/>
          </a:p>
          <a:p>
            <a:r>
              <a:rPr lang="nb-NO"/>
              <a:t>Automatisering er kult! Men krever ...</a:t>
            </a:r>
          </a:p>
          <a:p>
            <a:pPr lvl="1"/>
            <a:r>
              <a:rPr lang="nb-NO"/>
              <a:t>Hyppige endringer – </a:t>
            </a:r>
            <a:r>
              <a:rPr lang="nb-NO" err="1"/>
              <a:t>Git</a:t>
            </a:r>
            <a:r>
              <a:rPr lang="nb-NO"/>
              <a:t>, </a:t>
            </a:r>
            <a:r>
              <a:rPr lang="nb-NO" err="1"/>
              <a:t>branches</a:t>
            </a:r>
            <a:r>
              <a:rPr lang="nb-NO"/>
              <a:t>, </a:t>
            </a:r>
            <a:r>
              <a:rPr lang="nb-NO" err="1"/>
              <a:t>merging</a:t>
            </a:r>
            <a:endParaRPr lang="nb-NO"/>
          </a:p>
          <a:p>
            <a:pPr lvl="1"/>
            <a:r>
              <a:rPr lang="nb-NO"/>
              <a:t>Dekkende og automatiserbare tester – Testerammeverk, skriv underveis, </a:t>
            </a:r>
            <a:r>
              <a:rPr lang="nb-NO" err="1"/>
              <a:t>low</a:t>
            </a:r>
            <a:r>
              <a:rPr lang="nb-NO"/>
              <a:t> </a:t>
            </a:r>
            <a:r>
              <a:rPr lang="nb-NO" err="1"/>
              <a:t>coupling</a:t>
            </a:r>
            <a:r>
              <a:rPr lang="nb-NO"/>
              <a:t>, </a:t>
            </a:r>
            <a:r>
              <a:rPr lang="nb-NO" err="1"/>
              <a:t>high</a:t>
            </a:r>
            <a:r>
              <a:rPr lang="nb-NO"/>
              <a:t> </a:t>
            </a:r>
            <a:r>
              <a:rPr lang="nb-NO" err="1"/>
              <a:t>cohesion</a:t>
            </a:r>
            <a:r>
              <a:rPr lang="nb-NO"/>
              <a:t> (TDD)</a:t>
            </a:r>
          </a:p>
          <a:p>
            <a:pPr lvl="1"/>
            <a:r>
              <a:rPr lang="nb-NO"/>
              <a:t>Klart definerte avhengigheter – </a:t>
            </a:r>
            <a:r>
              <a:rPr lang="nb-NO" err="1"/>
              <a:t>Byggeverktøy</a:t>
            </a:r>
            <a:r>
              <a:rPr lang="nb-NO"/>
              <a:t> / avhengighetssystemer</a:t>
            </a:r>
          </a:p>
          <a:p>
            <a:pPr lvl="1"/>
            <a:r>
              <a:rPr lang="nb-NO"/>
              <a:t>Et team som understøtter alt dette</a:t>
            </a:r>
          </a:p>
          <a:p>
            <a:pPr lvl="1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842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F722-D158-3AA5-CFAD-7350AED8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err="1"/>
              <a:t>Continuous</a:t>
            </a:r>
            <a:r>
              <a:rPr lang="nb-NO" sz="3200"/>
              <a:t> Integration med </a:t>
            </a:r>
            <a:r>
              <a:rPr lang="nb-NO" sz="3200" err="1"/>
              <a:t>Github</a:t>
            </a:r>
            <a:r>
              <a:rPr lang="nb-NO" sz="3200"/>
              <a:t> </a:t>
            </a:r>
            <a:r>
              <a:rPr lang="nb-NO" sz="3200" err="1"/>
              <a:t>Actions</a:t>
            </a:r>
            <a:endParaRPr lang="nb-NO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CDB4-3741-A71D-AEDF-8BAE151E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err="1"/>
              <a:t>Github</a:t>
            </a:r>
            <a:r>
              <a:rPr lang="nb-NO"/>
              <a:t> har en integrert mulighet for å sette opp CI </a:t>
            </a:r>
            <a:r>
              <a:rPr lang="nb-NO" err="1"/>
              <a:t>workflows</a:t>
            </a:r>
            <a:r>
              <a:rPr lang="nb-NO"/>
              <a:t> - </a:t>
            </a:r>
            <a:r>
              <a:rPr lang="nb-NO" err="1"/>
              <a:t>Actions</a:t>
            </a:r>
            <a:endParaRPr lang="nb-NO"/>
          </a:p>
          <a:p>
            <a:pPr lvl="1"/>
            <a:r>
              <a:rPr lang="nb-NO"/>
              <a:t>Andre </a:t>
            </a:r>
            <a:r>
              <a:rPr lang="nb-NO" err="1"/>
              <a:t>git</a:t>
            </a:r>
            <a:r>
              <a:rPr lang="nb-NO"/>
              <a:t>-hosting tjenester har typisk sine egne løsninger</a:t>
            </a:r>
          </a:p>
          <a:p>
            <a:pPr lvl="1"/>
            <a:endParaRPr lang="nb-NO"/>
          </a:p>
          <a:p>
            <a:r>
              <a:rPr lang="nb-NO"/>
              <a:t>Finnes mange ferdiglagde </a:t>
            </a:r>
            <a:r>
              <a:rPr lang="nb-NO" err="1"/>
              <a:t>templates</a:t>
            </a:r>
            <a:r>
              <a:rPr lang="nb-NO"/>
              <a:t> for </a:t>
            </a:r>
            <a:r>
              <a:rPr lang="nb-NO" err="1"/>
              <a:t>workflows</a:t>
            </a:r>
            <a:endParaRPr lang="nb-NO"/>
          </a:p>
          <a:p>
            <a:pPr lvl="1"/>
            <a:r>
              <a:rPr lang="nb-NO"/>
              <a:t>Språk, </a:t>
            </a:r>
            <a:r>
              <a:rPr lang="nb-NO" err="1"/>
              <a:t>byggeverktøy</a:t>
            </a:r>
            <a:r>
              <a:rPr lang="nb-NO"/>
              <a:t> osv.</a:t>
            </a:r>
          </a:p>
          <a:p>
            <a:r>
              <a:rPr lang="nb-NO"/>
              <a:t>Konfigureres via en fil i </a:t>
            </a:r>
            <a:r>
              <a:rPr lang="nb-NO" err="1"/>
              <a:t>repo</a:t>
            </a:r>
            <a:r>
              <a:rPr lang="nb-NO"/>
              <a:t>-et: .</a:t>
            </a:r>
            <a:r>
              <a:rPr lang="nb-NO" err="1"/>
              <a:t>github</a:t>
            </a:r>
            <a:r>
              <a:rPr lang="nb-NO"/>
              <a:t>/</a:t>
            </a:r>
            <a:r>
              <a:rPr lang="nb-NO" err="1"/>
              <a:t>workflows</a:t>
            </a:r>
            <a:r>
              <a:rPr lang="nb-NO"/>
              <a:t>/&lt;</a:t>
            </a:r>
            <a:r>
              <a:rPr lang="nb-NO" err="1"/>
              <a:t>task</a:t>
            </a:r>
            <a:r>
              <a:rPr lang="nb-NO"/>
              <a:t>&gt;.</a:t>
            </a:r>
            <a:r>
              <a:rPr lang="nb-NO" err="1"/>
              <a:t>yml</a:t>
            </a:r>
            <a:endParaRPr lang="nb-NO"/>
          </a:p>
          <a:p>
            <a:r>
              <a:rPr lang="nb-NO"/>
              <a:t>Kan brukes til å ...</a:t>
            </a:r>
          </a:p>
          <a:p>
            <a:pPr lvl="1"/>
            <a:r>
              <a:rPr lang="nb-NO"/>
              <a:t>Automatisk kjøre tester ved endringer (push, pull </a:t>
            </a:r>
            <a:r>
              <a:rPr lang="nb-NO" err="1"/>
              <a:t>request</a:t>
            </a:r>
            <a:r>
              <a:rPr lang="nb-NO"/>
              <a:t> osv.)</a:t>
            </a:r>
          </a:p>
          <a:p>
            <a:pPr lvl="1"/>
            <a:r>
              <a:rPr lang="nb-NO"/>
              <a:t>Gjemme hemmeligheter – </a:t>
            </a:r>
            <a:r>
              <a:rPr lang="nb-NO" err="1"/>
              <a:t>apinøkler</a:t>
            </a:r>
            <a:r>
              <a:rPr lang="nb-NO"/>
              <a:t>, </a:t>
            </a:r>
            <a:r>
              <a:rPr lang="nb-NO" err="1"/>
              <a:t>innlogginsdetaljer</a:t>
            </a:r>
            <a:r>
              <a:rPr lang="nb-NO"/>
              <a:t>, </a:t>
            </a:r>
            <a:r>
              <a:rPr lang="nb-NO" err="1"/>
              <a:t>osv</a:t>
            </a:r>
            <a:endParaRPr lang="nb-NO"/>
          </a:p>
          <a:p>
            <a:pPr lvl="2"/>
            <a:r>
              <a:rPr lang="nb-NO"/>
              <a:t>Settes inn i prosessen når </a:t>
            </a:r>
            <a:r>
              <a:rPr lang="nb-NO" err="1"/>
              <a:t>workflowen</a:t>
            </a:r>
            <a:r>
              <a:rPr lang="nb-NO"/>
              <a:t> kjører</a:t>
            </a:r>
          </a:p>
          <a:p>
            <a:pPr lvl="2"/>
            <a:r>
              <a:rPr lang="nb-NO"/>
              <a:t>Blir lagret i </a:t>
            </a:r>
            <a:r>
              <a:rPr lang="nb-NO" u="sng" err="1"/>
              <a:t>Github</a:t>
            </a:r>
            <a:r>
              <a:rPr lang="nb-NO"/>
              <a:t>, IKKE i selve </a:t>
            </a:r>
            <a:r>
              <a:rPr lang="nb-NO" err="1"/>
              <a:t>repoet</a:t>
            </a:r>
            <a:r>
              <a:rPr lang="nb-NO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369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2D6E-A900-B27D-4CB7-D55F5970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/>
              <a:t>Eksempel YAML fil –CI med maven prosjekt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9817E38-BA5A-E76E-B4F9-B7F78045D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572" y="1275222"/>
            <a:ext cx="4811282" cy="5478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name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Musicas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CI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on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push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branches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 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main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develop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pull_request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branches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 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main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develop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jobs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build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runs-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on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ubuntu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-latest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steps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-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uses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actions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/checkout@v4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-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name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Set up JDK 22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uses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actions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/setup-java@v4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with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java-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'22'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distribution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temurin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cache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maven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-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name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Build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with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Maven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run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|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cd Forelesninger/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Lost_Koblet_Kode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/Forberedelse/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musicas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mvn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--batch-mode --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update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-snapshots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verify</a:t>
            </a:r>
            <a:endParaRPr kumimoji="0" lang="nb-NO" altLang="nb-NO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6616D7-2F29-59AC-0D5B-380C8842F485}"/>
              </a:ext>
            </a:extLst>
          </p:cNvPr>
          <p:cNvSpPr/>
          <p:nvPr/>
        </p:nvSpPr>
        <p:spPr>
          <a:xfrm>
            <a:off x="1239140" y="1275222"/>
            <a:ext cx="1678858" cy="374116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87A56C-BDBD-B7C6-170C-5B6024DCE03E}"/>
              </a:ext>
            </a:extLst>
          </p:cNvPr>
          <p:cNvSpPr/>
          <p:nvPr/>
        </p:nvSpPr>
        <p:spPr>
          <a:xfrm>
            <a:off x="677334" y="1649338"/>
            <a:ext cx="3646838" cy="1406257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97473C-6E29-1B0C-1890-8C87D4461001}"/>
              </a:ext>
            </a:extLst>
          </p:cNvPr>
          <p:cNvSpPr/>
          <p:nvPr/>
        </p:nvSpPr>
        <p:spPr>
          <a:xfrm>
            <a:off x="1580563" y="5111391"/>
            <a:ext cx="1678858" cy="34990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797CB3-B9BE-6507-DBBC-66C844D39060}"/>
              </a:ext>
            </a:extLst>
          </p:cNvPr>
          <p:cNvSpPr/>
          <p:nvPr/>
        </p:nvSpPr>
        <p:spPr>
          <a:xfrm>
            <a:off x="1345572" y="6236586"/>
            <a:ext cx="5021046" cy="259791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C6B60A-6F7C-DB46-CEA6-E2DCC4B0758F}"/>
              </a:ext>
            </a:extLst>
          </p:cNvPr>
          <p:cNvSpPr/>
          <p:nvPr/>
        </p:nvSpPr>
        <p:spPr>
          <a:xfrm>
            <a:off x="1345572" y="6438460"/>
            <a:ext cx="4337381" cy="259791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E568D077-E80F-52CD-89CA-84C920CFAD91}"/>
              </a:ext>
            </a:extLst>
          </p:cNvPr>
          <p:cNvSpPr txBox="1"/>
          <p:nvPr/>
        </p:nvSpPr>
        <p:spPr>
          <a:xfrm>
            <a:off x="7168508" y="5774921"/>
            <a:ext cx="299580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/>
              <a:t>Spesifiser prosjektet pom.xml, fra roten av </a:t>
            </a:r>
            <a:r>
              <a:rPr lang="nb-NO" err="1"/>
              <a:t>git-repoet</a:t>
            </a:r>
          </a:p>
        </p:txBody>
      </p:sp>
      <p:cxnSp>
        <p:nvCxnSpPr>
          <p:cNvPr id="4" name="Rett pilkobling 3">
            <a:extLst>
              <a:ext uri="{FF2B5EF4-FFF2-40B4-BE49-F238E27FC236}">
                <a16:creationId xmlns:a16="http://schemas.microsoft.com/office/drawing/2014/main" id="{E079133B-52C8-C17A-8E4C-D379CABD1AB3}"/>
              </a:ext>
            </a:extLst>
          </p:cNvPr>
          <p:cNvCxnSpPr/>
          <p:nvPr/>
        </p:nvCxnSpPr>
        <p:spPr>
          <a:xfrm flipH="1">
            <a:off x="6406707" y="6278420"/>
            <a:ext cx="802512" cy="36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497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913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Courier New</vt:lpstr>
      <vt:lpstr>JetBrains Mono</vt:lpstr>
      <vt:lpstr>Trebuchet MS</vt:lpstr>
      <vt:lpstr>Wingdings</vt:lpstr>
      <vt:lpstr>Wingdings 3</vt:lpstr>
      <vt:lpstr>Facet</vt:lpstr>
      <vt:lpstr>Continuous Integration og Continuous Delivery</vt:lpstr>
      <vt:lpstr>DevOps – Development + Operations</vt:lpstr>
      <vt:lpstr>Continuous Integration</vt:lpstr>
      <vt:lpstr>Continuous Integration</vt:lpstr>
      <vt:lpstr>Continuous Delivery</vt:lpstr>
      <vt:lpstr>Arbeidsmetodikk og teamkultur</vt:lpstr>
      <vt:lpstr>Et knutepunkt</vt:lpstr>
      <vt:lpstr>Continuous Integration med Github Actions</vt:lpstr>
      <vt:lpstr>Eksempel YAML fil –CI med maven prosjekt</vt:lpstr>
      <vt:lpstr>Mer om Github actions</vt:lpstr>
      <vt:lpstr>maven-surefire-plugin</vt:lpstr>
      <vt:lpstr>Krav for at maven-surefire-plugin skal funke</vt:lpstr>
      <vt:lpstr>Demo – Enkel CI i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Ole-Edvard Ørebæk</dc:creator>
  <cp:lastModifiedBy>Ole-Edvard Ørebæk</cp:lastModifiedBy>
  <cp:revision>3</cp:revision>
  <dcterms:created xsi:type="dcterms:W3CDTF">2024-08-16T11:29:23Z</dcterms:created>
  <dcterms:modified xsi:type="dcterms:W3CDTF">2024-10-23T10:31:39Z</dcterms:modified>
</cp:coreProperties>
</file>