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71" r:id="rId4"/>
    <p:sldId id="258" r:id="rId5"/>
    <p:sldId id="272" r:id="rId6"/>
    <p:sldId id="260" r:id="rId7"/>
    <p:sldId id="261" r:id="rId8"/>
    <p:sldId id="262" r:id="rId9"/>
    <p:sldId id="264" r:id="rId10"/>
    <p:sldId id="265" r:id="rId11"/>
    <p:sldId id="266" r:id="rId12"/>
    <p:sldId id="273" r:id="rId13"/>
    <p:sldId id="257" r:id="rId14"/>
    <p:sldId id="274" r:id="rId15"/>
    <p:sldId id="275" r:id="rId16"/>
    <p:sldId id="276" r:id="rId17"/>
    <p:sldId id="263" r:id="rId18"/>
    <p:sldId id="268" r:id="rId19"/>
    <p:sldId id="270" r:id="rId20"/>
    <p:sldId id="267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7CA54-CBE3-8E86-580E-142E0DE5F5BC}" v="100" dt="2024-10-24T06:37:19.439"/>
    <p1510:client id="{9879BE03-91D6-4E8C-A2DE-163D9F10E799}" v="1269" dt="2024-10-25T10:32:43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26B78-4A52-4917-A03B-BE8CC68D32FB}" type="datetimeFigureOut">
              <a:rPr lang="nb-NO" smtClean="0"/>
              <a:t>25.10.2024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2E96B-532B-46D4-B45A-4F881116B8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10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2E96B-532B-46D4-B45A-4F881116B89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923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45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51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odeAesthe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24690" y="2404534"/>
            <a:ext cx="8649314" cy="1646302"/>
          </a:xfrm>
        </p:spPr>
        <p:txBody>
          <a:bodyPr/>
          <a:lstStyle/>
          <a:p>
            <a:r>
              <a:rPr lang="en-US" err="1"/>
              <a:t>Hvordan</a:t>
            </a:r>
            <a:r>
              <a:rPr lang="en-US"/>
              <a:t> </a:t>
            </a:r>
            <a:r>
              <a:rPr lang="en-US" err="1"/>
              <a:t>skrive</a:t>
            </a:r>
            <a:r>
              <a:rPr lang="en-US"/>
              <a:t> “god </a:t>
            </a:r>
            <a:r>
              <a:rPr lang="en-US" err="1"/>
              <a:t>kode</a:t>
            </a:r>
            <a:r>
              <a:rPr lang="en-US"/>
              <a:t>”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F260BF-F184-B7FB-B555-46B42F79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Dokumentasjon - Klasse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133C1A-B081-372F-841E-8747A963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97" y="148861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Beskriv formålet med klassen</a:t>
            </a:r>
          </a:p>
          <a:p>
            <a:pPr lvl="1">
              <a:buFont typeface="Courier New" charset="2"/>
              <a:buChar char="o"/>
            </a:pPr>
            <a:r>
              <a:rPr lang="nb-NO"/>
              <a:t>Hva den representerer (Datatype vs. Samling med funksjonalitet)</a:t>
            </a:r>
          </a:p>
          <a:p>
            <a:pPr lvl="1">
              <a:buFont typeface="Courier New" charset="2"/>
              <a:buChar char="o"/>
            </a:pPr>
            <a:r>
              <a:rPr lang="nb-NO"/>
              <a:t>Hva den overordnet gjør (men ikke hvordan...)</a:t>
            </a:r>
          </a:p>
          <a:p>
            <a:pPr lvl="1">
              <a:buFont typeface="Courier New" charset="2"/>
              <a:buChar char="o"/>
            </a:pPr>
            <a:r>
              <a:rPr lang="nb-NO"/>
              <a:t>Spesifiser at klassen skal arves fra, hvis dette er tilfellet</a:t>
            </a:r>
          </a:p>
          <a:p>
            <a:pPr>
              <a:buFont typeface="Courier New" charset="2"/>
              <a:buChar char="o"/>
            </a:pPr>
            <a:r>
              <a:rPr lang="nb-NO"/>
              <a:t>Beskriv avhengigheter klassen har, hvis relevant</a:t>
            </a:r>
          </a:p>
          <a:p>
            <a:pPr>
              <a:buFont typeface="Courier New" charset="2"/>
              <a:buChar char="o"/>
            </a:pPr>
            <a:r>
              <a:rPr lang="nb-NO"/>
              <a:t>Eventuelt inkluder eksempel på bruk</a:t>
            </a:r>
          </a:p>
          <a:p>
            <a:pPr>
              <a:buFont typeface="Courier New" charset="2"/>
              <a:buChar char="o"/>
            </a:pPr>
            <a:endParaRPr lang="nb-NO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0922F0-F1AD-68B4-CAA4-E59E2C7F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7" y="4150945"/>
            <a:ext cx="56493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/**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Represents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 book in a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library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system.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A Book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object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contains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details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about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 book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such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as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its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title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author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publication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year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and ISBN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number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 This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class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provides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basic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methods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for 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retrieving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and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modifying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these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details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*/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2EE46C-C71A-1B32-8B47-C000B815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748" y="3053822"/>
            <a:ext cx="585457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Handles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processing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for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orders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in an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e-commerce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system.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The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PaymentProcessor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class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responsible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for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processing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via different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gateways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such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as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credit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cards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and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PayPal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 It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also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handles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refund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processing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This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class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uses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external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APIs to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complete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transactions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and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assumes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that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network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communication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and API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credentials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properly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configured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Example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usage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&lt;pre&gt;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 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PaymentProcessor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processor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new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PaymentProcessor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();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 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processor.processPayment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("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creditCard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", 150.00, "USD");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&lt;/pre&gt;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*/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PaymentProcessor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30E2-9FE1-8FCC-9C95-731175E1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Dokumentasjon -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D17B-52A8-CFA2-0447-0B64A09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62" y="1372937"/>
            <a:ext cx="8596668" cy="2447625"/>
          </a:xfrm>
        </p:spPr>
        <p:txBody>
          <a:bodyPr>
            <a:normAutofit/>
          </a:bodyPr>
          <a:lstStyle/>
          <a:p>
            <a:r>
              <a:rPr lang="nb-NO" sz="1600"/>
              <a:t>Beskriv overordnet hva metoden gjør og eventuelle forutsetninger</a:t>
            </a:r>
          </a:p>
          <a:p>
            <a:pPr lvl="1"/>
            <a:r>
              <a:rPr lang="nb-NO" sz="1400"/>
              <a:t>Beskriv eventuelle sideeffekter</a:t>
            </a:r>
          </a:p>
          <a:p>
            <a:pPr lvl="1"/>
            <a:r>
              <a:rPr lang="nb-NO" sz="1400"/>
              <a:t>Gi eventuelle eksempler på bruk</a:t>
            </a:r>
          </a:p>
          <a:p>
            <a:r>
              <a:rPr lang="nb-NO" sz="1600"/>
              <a:t>Beskriv metodens parametere, hvis noen</a:t>
            </a:r>
          </a:p>
          <a:p>
            <a:r>
              <a:rPr lang="nb-NO" sz="1600"/>
              <a:t>Beskriv hva som konseptuelt returneres, hvis retur-verdi</a:t>
            </a:r>
          </a:p>
          <a:p>
            <a:r>
              <a:rPr lang="nb-NO" sz="1600"/>
              <a:t>Beskriv </a:t>
            </a:r>
            <a:r>
              <a:rPr lang="nb-NO" sz="1600" err="1"/>
              <a:t>exceptions</a:t>
            </a:r>
            <a:r>
              <a:rPr lang="nb-NO" sz="1600"/>
              <a:t> som kan forekomme, hvis noen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54E485-2169-BAA5-9ACD-A60EC22E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366" y="3725677"/>
            <a:ext cx="8925928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/**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Processes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through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specified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method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@param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paymentMethod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method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of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(e.g., "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creditCard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", "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paypal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").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@param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amount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amount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 be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charged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@param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currency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currency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in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which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made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(e.g., "USD").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@return A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indicating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whether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was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successful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 @throws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PaymentException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if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fails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due to an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error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in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processing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*/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processPayment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paymentMethod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amount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currency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PaymentException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Logic to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process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payment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using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gateway</a:t>
            </a:r>
            <a:b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gateway.executeTransaction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paymentMethod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amount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currency</a:t>
            </a: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14E49-56FF-5E78-6568-0BFE8B1E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Opprettholdbarhet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4688E-D239-454B-C5DA-34C1EDC6D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29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BB55-DADC-8916-8B9C-E4928E85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 små enheter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2FA7-F62D-9253-50FF-8F0CD024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4693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Klasser og metoder burde være så små at de bare har ett overordnet ansvar</a:t>
            </a:r>
          </a:p>
          <a:p>
            <a:pPr lvl="1"/>
            <a:r>
              <a:rPr lang="nb-NO"/>
              <a:t>Går egentlig hand i hand med navngivning</a:t>
            </a:r>
          </a:p>
          <a:p>
            <a:endParaRPr lang="nb-NO"/>
          </a:p>
          <a:p>
            <a:r>
              <a:rPr lang="nb-NO"/>
              <a:t>Tommelfingerregler</a:t>
            </a:r>
          </a:p>
          <a:p>
            <a:pPr lvl="1"/>
            <a:r>
              <a:rPr lang="nb-NO"/>
              <a:t>Hvis det er vanskelig å navngi en klasse/metode er det et tegn på at den gjør for mye (Bruk av ordet «og» er et meget tydelig tegn)</a:t>
            </a:r>
          </a:p>
          <a:p>
            <a:pPr lvl="1"/>
            <a:r>
              <a:rPr lang="nb-NO"/>
              <a:t>Hvis en metode er mer enn 10-20 linjer burde du vurdere å skille ut deler av den i egne metoder</a:t>
            </a:r>
          </a:p>
          <a:p>
            <a:pPr lvl="1"/>
            <a:r>
              <a:rPr lang="nb-NO"/>
              <a:t>En metode burde ha MAX 4 parametere, hvis fler, vurder å splitte metoden eller definere en klasse (DTO) som samler </a:t>
            </a:r>
            <a:r>
              <a:rPr lang="nb-NO" err="1"/>
              <a:t>parameterene</a:t>
            </a:r>
            <a:endParaRPr lang="nb-NO"/>
          </a:p>
          <a:p>
            <a:pPr lvl="1"/>
            <a:r>
              <a:rPr lang="nb-NO"/>
              <a:t>Hvis en kodesekvens blir nestet i mer en 2-3 nivåer bør deler av koden typisk skilles i egne metoder</a:t>
            </a:r>
          </a:p>
          <a:p>
            <a:pPr lvl="1"/>
            <a:r>
              <a:rPr lang="nb-NO"/>
              <a:t>Hvis en klasse/metode er vanskelig å teste er dette ofte et tegn på at den har flere enn ett ansvarsområde og bør brytes ned</a:t>
            </a:r>
          </a:p>
          <a:p>
            <a:pPr lvl="1"/>
            <a:endParaRPr lang="nb-NO"/>
          </a:p>
          <a:p>
            <a:r>
              <a:rPr lang="nb-NO"/>
              <a:t>Krever likevel erfaring ...</a:t>
            </a:r>
          </a:p>
        </p:txBody>
      </p:sp>
    </p:spTree>
    <p:extLst>
      <p:ext uri="{BB962C8B-B14F-4D97-AF65-F5344CB8AC3E}">
        <p14:creationId xmlns:p14="http://schemas.microsoft.com/office/powerpoint/2010/main" val="20998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CD08-700A-6B30-60C4-A6464F4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Klasse med for stort ansvar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F836-A6D9-D708-43B8-DA0F1E5D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678"/>
            <a:ext cx="5888174" cy="4689694"/>
          </a:xfrm>
        </p:spPr>
        <p:txBody>
          <a:bodyPr>
            <a:normAutofit lnSpcReduction="10000"/>
          </a:bodyPr>
          <a:lstStyle/>
          <a:p>
            <a:r>
              <a:rPr lang="nb-NO"/>
              <a:t>Hvor mange forskjellige ansvar har </a:t>
            </a:r>
            <a:r>
              <a:rPr lang="nb-NO" err="1"/>
              <a:t>UserManager</a:t>
            </a:r>
            <a:r>
              <a:rPr lang="nb-NO"/>
              <a:t>?</a:t>
            </a:r>
          </a:p>
          <a:p>
            <a:pPr lvl="1"/>
            <a:r>
              <a:rPr lang="nb-NO"/>
              <a:t>Registrere bruker </a:t>
            </a:r>
          </a:p>
          <a:p>
            <a:pPr lvl="1"/>
            <a:r>
              <a:rPr lang="nb-NO"/>
              <a:t>Autentisere bruker</a:t>
            </a:r>
          </a:p>
          <a:p>
            <a:pPr lvl="1"/>
            <a:r>
              <a:rPr lang="nb-NO"/>
              <a:t>Sende email til bruker</a:t>
            </a:r>
          </a:p>
          <a:p>
            <a:pPr lvl="1"/>
            <a:r>
              <a:rPr lang="nb-NO"/>
              <a:t>Et mer beskrivende navn kunne vært </a:t>
            </a:r>
            <a:r>
              <a:rPr lang="nb-NO" err="1"/>
              <a:t>UserManagerAuthenticatorAndNotifier</a:t>
            </a:r>
            <a:endParaRPr lang="nb-NO"/>
          </a:p>
          <a:p>
            <a:pPr lvl="1"/>
            <a:endParaRPr lang="nb-NO"/>
          </a:p>
          <a:p>
            <a:r>
              <a:rPr lang="nb-NO"/>
              <a:t>Burde brytes ned til tre klasser:</a:t>
            </a:r>
          </a:p>
          <a:p>
            <a:pPr lvl="1"/>
            <a:r>
              <a:rPr lang="nb-NO" err="1"/>
              <a:t>UserManager</a:t>
            </a:r>
            <a:r>
              <a:rPr lang="nb-NO"/>
              <a:t> – Håndterer bare bruker-info</a:t>
            </a:r>
          </a:p>
          <a:p>
            <a:pPr lvl="2"/>
            <a:r>
              <a:rPr lang="nb-NO"/>
              <a:t>Registrere, hente, endre, osv.</a:t>
            </a:r>
          </a:p>
          <a:p>
            <a:pPr lvl="1"/>
            <a:r>
              <a:rPr lang="nb-NO" err="1"/>
              <a:t>AuthenticationService</a:t>
            </a:r>
            <a:r>
              <a:rPr lang="nb-NO"/>
              <a:t> – Håndterer typer autentisering</a:t>
            </a:r>
          </a:p>
          <a:p>
            <a:pPr lvl="2"/>
            <a:r>
              <a:rPr lang="nb-NO"/>
              <a:t>Innlogging, sessions, </a:t>
            </a:r>
            <a:r>
              <a:rPr lang="nb-NO" err="1"/>
              <a:t>handlingsrettingheter</a:t>
            </a:r>
            <a:r>
              <a:rPr lang="nb-NO"/>
              <a:t>, osv.</a:t>
            </a:r>
          </a:p>
          <a:p>
            <a:pPr lvl="1"/>
            <a:r>
              <a:rPr lang="nb-NO" err="1"/>
              <a:t>NotificationService</a:t>
            </a:r>
            <a:r>
              <a:rPr lang="nb-NO"/>
              <a:t> – Håndterer typer notifikasjon</a:t>
            </a:r>
          </a:p>
          <a:p>
            <a:pPr lvl="2"/>
            <a:r>
              <a:rPr lang="nb-NO"/>
              <a:t>Email, interne meldingssystemer,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9DFF85-8495-B18B-7CEB-68D8979F4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508" y="1270000"/>
            <a:ext cx="5543738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UserManager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users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Stores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username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and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password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EmailService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emailService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Sends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email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notifications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UserManager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 Registers a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new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user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*/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registerUser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Authenticates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user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*/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authenticateUser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/**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Sends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welcome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email to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user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*/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sendWelcomeEmail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53E3-DAF8-10E2-0C25-5EB9EC9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Metode med for stort ansvar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DC2C-08DB-92E9-D758-E0C0D970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11941" cy="3880773"/>
          </a:xfrm>
        </p:spPr>
        <p:txBody>
          <a:bodyPr>
            <a:normAutofit lnSpcReduction="10000"/>
          </a:bodyPr>
          <a:lstStyle/>
          <a:p>
            <a:r>
              <a:rPr lang="nb-NO"/>
              <a:t>Vi kan </a:t>
            </a:r>
            <a:r>
              <a:rPr lang="nb-NO" err="1"/>
              <a:t>set</a:t>
            </a:r>
            <a:r>
              <a:rPr lang="nb-NO"/>
              <a:t> at </a:t>
            </a:r>
            <a:r>
              <a:rPr lang="nb-NO" err="1"/>
              <a:t>process</a:t>
            </a:r>
            <a:r>
              <a:rPr lang="nb-NO"/>
              <a:t> order gjør ganske mange handlinger</a:t>
            </a:r>
          </a:p>
          <a:p>
            <a:pPr lvl="1"/>
            <a:r>
              <a:rPr lang="nb-NO"/>
              <a:t>Validering</a:t>
            </a:r>
          </a:p>
          <a:p>
            <a:pPr lvl="1"/>
            <a:r>
              <a:rPr lang="nb-NO"/>
              <a:t>Beregning</a:t>
            </a:r>
          </a:p>
          <a:p>
            <a:pPr lvl="1"/>
            <a:r>
              <a:rPr lang="nb-NO" err="1"/>
              <a:t>Discount</a:t>
            </a:r>
            <a:endParaRPr lang="nb-NO"/>
          </a:p>
          <a:p>
            <a:pPr lvl="1"/>
            <a:r>
              <a:rPr lang="nb-NO"/>
              <a:t>Betaling </a:t>
            </a:r>
          </a:p>
          <a:p>
            <a:pPr lvl="1"/>
            <a:r>
              <a:rPr lang="nb-NO"/>
              <a:t>Oppdatere lager</a:t>
            </a:r>
          </a:p>
          <a:p>
            <a:pPr lvl="1"/>
            <a:endParaRPr lang="nb-NO"/>
          </a:p>
          <a:p>
            <a:r>
              <a:rPr lang="nb-NO"/>
              <a:t>Hver av disse handlingene burde defineres som egne metoder</a:t>
            </a:r>
          </a:p>
          <a:p>
            <a:pPr lvl="1"/>
            <a:r>
              <a:rPr lang="nb-NO"/>
              <a:t>Muligens også i egne klasser ...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B6ACA9-B605-43D1-7275-C45A57C6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513" y="619196"/>
            <a:ext cx="5184382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processOrder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(Order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1.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Validate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order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.getItems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isEmpty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|| !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.isActive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2.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Calculate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total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price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.getItems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.getPrice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3.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Apply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discounts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.isLoyal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*=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0.9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10%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discount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for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loyal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customers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4. Charge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the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customer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paymentSuccessful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chargeCustomer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paymentSuccessful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5. Update </a:t>
            </a:r>
            <a:r>
              <a:rPr kumimoji="0" lang="nb-NO" altLang="nb-NO" sz="12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inventory</a:t>
            </a:r>
            <a:b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.getItems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updateInventory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2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D095-9C54-98D2-17EA-6E61FEB6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Metode med delegert ansvar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A1AB-6DB6-18BB-D651-422D1631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nb-NO"/>
              <a:t>Vi deler opp i metoder (utelatt i eksemplet under) og kaller disse i den originale metoden: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E49547-CECA-11A5-84F0-ED3290DF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770" y="2254149"/>
            <a:ext cx="761643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processOrder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(Order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orderIsValid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calculateTotalPrice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totalPriceWithDiscount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applyDiscounts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paymentSuccessful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chargeCustomer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totalPriceWithDiscount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paymentSuccessful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updateInventory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order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5C9BF8-D776-B4FB-85DD-F8C18A63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Skriv kode som er enkel og konsis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3B880E-AB1D-6B0D-D96F-9E5B928D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/>
              <a:t>Enkel og konsis kode er enklere å forstå, modifisere og opprettholde</a:t>
            </a:r>
          </a:p>
          <a:p>
            <a:endParaRPr lang="nb-NO"/>
          </a:p>
          <a:p>
            <a:r>
              <a:rPr lang="nb-NO"/>
              <a:t>Skriv koden på den enklest mulige måten </a:t>
            </a:r>
          </a:p>
          <a:p>
            <a:pPr lvl="1"/>
            <a:r>
              <a:rPr lang="nb-NO"/>
              <a:t>Test Driven Development og generell </a:t>
            </a:r>
            <a:r>
              <a:rPr lang="nb-NO" err="1"/>
              <a:t>refaktorering</a:t>
            </a:r>
            <a:r>
              <a:rPr lang="nb-NO"/>
              <a:t> kan hjelpe med dette</a:t>
            </a:r>
          </a:p>
          <a:p>
            <a:pPr lvl="1"/>
            <a:endParaRPr lang="nb-NO"/>
          </a:p>
          <a:p>
            <a:r>
              <a:rPr lang="nb-NO"/>
              <a:t>DRY (</a:t>
            </a:r>
            <a:r>
              <a:rPr lang="nb-NO" err="1"/>
              <a:t>Don’t</a:t>
            </a:r>
            <a:r>
              <a:rPr lang="nb-NO"/>
              <a:t> </a:t>
            </a:r>
            <a:r>
              <a:rPr lang="nb-NO" err="1"/>
              <a:t>repeat</a:t>
            </a:r>
            <a:r>
              <a:rPr lang="nb-NO"/>
              <a:t> </a:t>
            </a:r>
            <a:r>
              <a:rPr lang="nb-NO" err="1"/>
              <a:t>yourself</a:t>
            </a:r>
            <a:r>
              <a:rPr lang="nb-NO"/>
              <a:t>)</a:t>
            </a:r>
          </a:p>
          <a:p>
            <a:pPr lvl="1"/>
            <a:r>
              <a:rPr lang="nb-NO"/>
              <a:t>Lag egne metoder for hyppig brukte kodesekvenser</a:t>
            </a:r>
          </a:p>
          <a:p>
            <a:pPr lvl="1"/>
            <a:r>
              <a:rPr lang="nb-NO"/>
              <a:t>Lag gjenbrukbare konstanter i stedet for å </a:t>
            </a:r>
            <a:r>
              <a:rPr lang="nb-NO" err="1"/>
              <a:t>hardkode</a:t>
            </a:r>
            <a:r>
              <a:rPr lang="nb-NO"/>
              <a:t> verdier</a:t>
            </a:r>
          </a:p>
          <a:p>
            <a:pPr lvl="1"/>
            <a:r>
              <a:rPr lang="nb-NO"/>
              <a:t>Bruk abstraksjonsteknikker slik som arv og </a:t>
            </a:r>
            <a:r>
              <a:rPr lang="nb-NO" err="1"/>
              <a:t>interfaces</a:t>
            </a:r>
            <a:r>
              <a:rPr lang="nb-NO"/>
              <a:t> ved felles oppførsel/egenskaper i forskjellige klasser</a:t>
            </a:r>
          </a:p>
          <a:p>
            <a:endParaRPr lang="nb-NO"/>
          </a:p>
          <a:p>
            <a:r>
              <a:rPr lang="nb-NO"/>
              <a:t>YAGNI (</a:t>
            </a:r>
            <a:r>
              <a:rPr lang="nb-NO" err="1"/>
              <a:t>You</a:t>
            </a:r>
            <a:r>
              <a:rPr lang="nb-NO"/>
              <a:t> </a:t>
            </a:r>
            <a:r>
              <a:rPr lang="nb-NO" err="1"/>
              <a:t>Ain’t</a:t>
            </a:r>
            <a:r>
              <a:rPr lang="nb-NO"/>
              <a:t> </a:t>
            </a:r>
            <a:r>
              <a:rPr lang="nb-NO" err="1"/>
              <a:t>Gonna</a:t>
            </a:r>
            <a:r>
              <a:rPr lang="nb-NO"/>
              <a:t> </a:t>
            </a:r>
            <a:r>
              <a:rPr lang="nb-NO" err="1"/>
              <a:t>Need</a:t>
            </a:r>
            <a:r>
              <a:rPr lang="nb-NO"/>
              <a:t> It)</a:t>
            </a:r>
          </a:p>
          <a:p>
            <a:pPr lvl="1"/>
            <a:r>
              <a:rPr lang="nb-NO"/>
              <a:t>Bare skriv kode når du vet du trenger den</a:t>
            </a:r>
          </a:p>
        </p:txBody>
      </p:sp>
    </p:spTree>
    <p:extLst>
      <p:ext uri="{BB962C8B-B14F-4D97-AF65-F5344CB8AC3E}">
        <p14:creationId xmlns:p14="http://schemas.microsoft.com/office/powerpoint/2010/main" val="36926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F6B3-AF78-B8AF-FF88-14E9C3C2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Vær litt forsiktig med arv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C0C9-BDFE-76EE-E8CB-7845E171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934"/>
            <a:ext cx="8596668" cy="4481466"/>
          </a:xfrm>
        </p:spPr>
        <p:txBody>
          <a:bodyPr>
            <a:normAutofit/>
          </a:bodyPr>
          <a:lstStyle/>
          <a:p>
            <a:r>
              <a:rPr lang="nb-NO"/>
              <a:t>Arv er (ironisk nok) tett-koblet kode...</a:t>
            </a:r>
          </a:p>
          <a:p>
            <a:pPr lvl="1"/>
            <a:r>
              <a:rPr lang="nb-NO"/>
              <a:t>En barneklasse er direkte knyttet til sin foreldreklasse</a:t>
            </a:r>
          </a:p>
          <a:p>
            <a:pPr lvl="1"/>
            <a:endParaRPr lang="nb-NO"/>
          </a:p>
          <a:p>
            <a:r>
              <a:rPr lang="nb-NO"/>
              <a:t>Potensielle problemer:</a:t>
            </a:r>
          </a:p>
          <a:p>
            <a:pPr lvl="1"/>
            <a:r>
              <a:rPr lang="nb-NO"/>
              <a:t>En endring i en foreldreklasse kan medføre endringer i alle dens barneklasser</a:t>
            </a:r>
          </a:p>
          <a:p>
            <a:pPr lvl="1"/>
            <a:r>
              <a:rPr lang="nb-NO"/>
              <a:t>Det kan være en stor jobb å </a:t>
            </a:r>
            <a:r>
              <a:rPr lang="nb-NO" err="1"/>
              <a:t>refaktorere</a:t>
            </a:r>
            <a:r>
              <a:rPr lang="nb-NO"/>
              <a:t> endringer i arv-hierarkiet</a:t>
            </a:r>
          </a:p>
          <a:p>
            <a:pPr lvl="1"/>
            <a:r>
              <a:rPr lang="nb-NO"/>
              <a:t>En barne-klasse er påtvunget foreldreklassens funksjonalitet selv i tilfeller hvor den ikke har et behov</a:t>
            </a:r>
          </a:p>
          <a:p>
            <a:endParaRPr lang="nb-NO"/>
          </a:p>
          <a:p>
            <a:r>
              <a:rPr lang="nb-NO"/>
              <a:t>Benytt bare arv hvis det finnes et tydelig «</a:t>
            </a:r>
            <a:r>
              <a:rPr lang="nb-NO" err="1"/>
              <a:t>X</a:t>
            </a:r>
            <a:r>
              <a:rPr lang="nb-NO"/>
              <a:t> ER en Y»-forhold!</a:t>
            </a:r>
          </a:p>
          <a:p>
            <a:r>
              <a:rPr lang="nb-NO"/>
              <a:t>... eller hvis du skriver et rammeverk hvor klassen er tiltenkt å arves for å utvide dens funksjonalitet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7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5E7-915A-EDAC-A92E-56D97A53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Alternativer til arv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00D3-6F14-2F72-3A2E-13B33457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729"/>
            <a:ext cx="8774484" cy="45270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 err="1"/>
              <a:t>Composition</a:t>
            </a:r>
            <a:endParaRPr lang="nb-NO"/>
          </a:p>
          <a:p>
            <a:pPr lvl="1"/>
            <a:r>
              <a:rPr lang="nb-NO"/>
              <a:t>Når en klasse benytter funksjonalitet gjennom et tilhørende objekt</a:t>
            </a:r>
          </a:p>
          <a:p>
            <a:pPr lvl="1"/>
            <a:r>
              <a:rPr lang="nb-NO"/>
              <a:t>Brukes når det er et «</a:t>
            </a:r>
            <a:r>
              <a:rPr lang="nb-NO" err="1"/>
              <a:t>X</a:t>
            </a:r>
            <a:r>
              <a:rPr lang="nb-NO"/>
              <a:t> HAR en Y»-forhold</a:t>
            </a:r>
          </a:p>
          <a:p>
            <a:pPr lvl="1"/>
            <a:r>
              <a:rPr lang="nb-NO"/>
              <a:t>Klassen </a:t>
            </a:r>
            <a:r>
              <a:rPr lang="nb-NO" err="1"/>
              <a:t>instansierer</a:t>
            </a:r>
            <a:r>
              <a:rPr lang="nb-NO"/>
              <a:t> objektet selv</a:t>
            </a:r>
          </a:p>
          <a:p>
            <a:pPr lvl="1"/>
            <a:endParaRPr lang="nb-NO"/>
          </a:p>
          <a:p>
            <a:r>
              <a:rPr lang="nb-NO"/>
              <a:t>Interface</a:t>
            </a:r>
          </a:p>
          <a:p>
            <a:pPr lvl="1"/>
            <a:r>
              <a:rPr lang="nb-NO"/>
              <a:t>Benyttes til å definere abstrakte metoder som kan implementeres unikt i mange forskjellige klasser</a:t>
            </a:r>
          </a:p>
          <a:p>
            <a:pPr lvl="1"/>
            <a:r>
              <a:rPr lang="nb-NO"/>
              <a:t>Mer fleksibelt enn å definere abstrakte metoder gjennom arv</a:t>
            </a:r>
          </a:p>
          <a:p>
            <a:pPr lvl="1"/>
            <a:r>
              <a:rPr lang="nb-NO"/>
              <a:t>En klasse kan implementere så mange </a:t>
            </a:r>
            <a:r>
              <a:rPr lang="nb-NO" err="1"/>
              <a:t>interfaces</a:t>
            </a:r>
            <a:r>
              <a:rPr lang="nb-NO"/>
              <a:t> som den ønsker</a:t>
            </a:r>
          </a:p>
          <a:p>
            <a:pPr lvl="1"/>
            <a:endParaRPr lang="nb-NO"/>
          </a:p>
          <a:p>
            <a:r>
              <a:rPr lang="nb-NO" err="1"/>
              <a:t>Dependency</a:t>
            </a:r>
            <a:r>
              <a:rPr lang="nb-NO"/>
              <a:t> </a:t>
            </a:r>
            <a:r>
              <a:rPr lang="nb-NO" err="1"/>
              <a:t>injection</a:t>
            </a:r>
            <a:endParaRPr lang="nb-NO"/>
          </a:p>
          <a:p>
            <a:pPr lvl="1"/>
            <a:r>
              <a:rPr lang="nb-NO"/>
              <a:t>Egentlig det samme som en </a:t>
            </a:r>
            <a:r>
              <a:rPr lang="nb-NO" err="1"/>
              <a:t>Composition</a:t>
            </a:r>
            <a:r>
              <a:rPr lang="nb-NO"/>
              <a:t>, men objektet </a:t>
            </a:r>
            <a:r>
              <a:rPr lang="nb-NO" err="1"/>
              <a:t>instansieres</a:t>
            </a:r>
            <a:r>
              <a:rPr lang="nb-NO"/>
              <a:t> utenfor klassen og sendes i stedet med som en parameter i konstruktøren</a:t>
            </a:r>
          </a:p>
          <a:p>
            <a:pPr lvl="1"/>
            <a:r>
              <a:rPr lang="nb-NO"/>
              <a:t>Parameteren defineres ofte med et Interface (eller foreldre-klasse...)</a:t>
            </a:r>
          </a:p>
          <a:p>
            <a:pPr lvl="1"/>
            <a:r>
              <a:rPr lang="nb-NO"/>
              <a:t>Vi setter krav til objektets funksjonalitet, men er fleksible iht. implementasjon</a:t>
            </a:r>
          </a:p>
        </p:txBody>
      </p:sp>
    </p:spTree>
    <p:extLst>
      <p:ext uri="{BB962C8B-B14F-4D97-AF65-F5344CB8AC3E}">
        <p14:creationId xmlns:p14="http://schemas.microsoft.com/office/powerpoint/2010/main" val="26626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8E67-67DD-41D4-E1D7-C5CFDC3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egentlig god kode?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A990-8B99-4000-517A-22B5347E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892"/>
            <a:ext cx="8596668" cy="4520725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Hva som utgjør god kode kan deles opp i flere aspekter:</a:t>
            </a:r>
          </a:p>
          <a:p>
            <a:pPr lvl="1"/>
            <a:endParaRPr lang="nb-NO" dirty="0"/>
          </a:p>
          <a:p>
            <a:r>
              <a:rPr lang="nb-NO" dirty="0"/>
              <a:t>Lesbarhet (ALLTID relevant)</a:t>
            </a:r>
          </a:p>
          <a:p>
            <a:pPr lvl="1"/>
            <a:r>
              <a:rPr lang="nb-NO" dirty="0"/>
              <a:t>Klart språk</a:t>
            </a:r>
          </a:p>
          <a:p>
            <a:pPr lvl="1"/>
            <a:r>
              <a:rPr lang="nb-NO" dirty="0"/>
              <a:t>Dokumentasjon av koden</a:t>
            </a:r>
          </a:p>
          <a:p>
            <a:r>
              <a:rPr lang="nb-NO" dirty="0"/>
              <a:t>Opprettholdbarhet (Typisk relevant)</a:t>
            </a:r>
          </a:p>
          <a:p>
            <a:pPr lvl="1"/>
            <a:r>
              <a:rPr lang="nb-NO" dirty="0"/>
              <a:t>Modulær </a:t>
            </a:r>
          </a:p>
          <a:p>
            <a:pPr lvl="1"/>
            <a:r>
              <a:rPr lang="nb-NO" dirty="0"/>
              <a:t>Utvidbar</a:t>
            </a:r>
          </a:p>
          <a:p>
            <a:pPr lvl="1"/>
            <a:r>
              <a:rPr lang="nb-NO" dirty="0"/>
              <a:t>Testbar</a:t>
            </a:r>
          </a:p>
          <a:p>
            <a:r>
              <a:rPr lang="nb-NO" dirty="0"/>
              <a:t>Effektivitet og stødighet (Kan være relevant)</a:t>
            </a:r>
          </a:p>
          <a:p>
            <a:pPr lvl="1"/>
            <a:r>
              <a:rPr lang="nb-NO" dirty="0"/>
              <a:t>Minimerer bruk av ressurser</a:t>
            </a:r>
          </a:p>
          <a:p>
            <a:pPr lvl="1"/>
            <a:r>
              <a:rPr lang="nb-NO" dirty="0"/>
              <a:t>Unngå unødvendig kode</a:t>
            </a:r>
          </a:p>
          <a:p>
            <a:pPr lvl="1"/>
            <a:r>
              <a:rPr lang="nb-NO" dirty="0"/>
              <a:t>Håndterer feil og uventede situasjoner</a:t>
            </a:r>
          </a:p>
          <a:p>
            <a:pPr lvl="1"/>
            <a:endParaRPr lang="nb-NO" dirty="0"/>
          </a:p>
          <a:p>
            <a:r>
              <a:rPr lang="nb-NO" dirty="0"/>
              <a:t>Egentlig ingen fast definisjon ...</a:t>
            </a:r>
          </a:p>
          <a:p>
            <a:endParaRPr lang="nb-NO" dirty="0"/>
          </a:p>
        </p:txBody>
      </p:sp>
      <p:pic>
        <p:nvPicPr>
          <p:cNvPr id="4" name="Bilde 3" descr="What is a Good Code? - DEV Community">
            <a:extLst>
              <a:ext uri="{FF2B5EF4-FFF2-40B4-BE49-F238E27FC236}">
                <a16:creationId xmlns:a16="http://schemas.microsoft.com/office/drawing/2014/main" id="{BA91E8A9-B6A2-E4AC-0435-E5EA8180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06" y="1930400"/>
            <a:ext cx="5318566" cy="41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1D7F-D8D9-84F9-30A3-CB2292D0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Spør en AI-chatbot om tilbakemelding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6F43-DAEC-99AF-B7F4-0F9FD90F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9096"/>
            <a:ext cx="8596668" cy="4228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Skriv koden din selv som utgangspunkt, men spør gjerne en AI-chatbot om tilbakemelding på koden din og forslag til forbedring</a:t>
            </a:r>
          </a:p>
          <a:p>
            <a:pPr lvl="1"/>
            <a:r>
              <a:rPr lang="nb-NO"/>
              <a:t>Selve kodelogikken din</a:t>
            </a:r>
          </a:p>
          <a:p>
            <a:pPr lvl="1"/>
            <a:r>
              <a:rPr lang="nb-NO"/>
              <a:t>Dokumentasjonen din</a:t>
            </a:r>
          </a:p>
          <a:p>
            <a:endParaRPr lang="nb-NO"/>
          </a:p>
          <a:p>
            <a:r>
              <a:rPr lang="nb-NO"/>
              <a:t>AI-</a:t>
            </a:r>
            <a:r>
              <a:rPr lang="nb-NO" err="1"/>
              <a:t>chatbotter</a:t>
            </a:r>
            <a:r>
              <a:rPr lang="nb-NO"/>
              <a:t> er ganske gode på å sjekke koden din opp mot «best </a:t>
            </a:r>
            <a:r>
              <a:rPr lang="nb-NO" err="1"/>
              <a:t>practise</a:t>
            </a:r>
            <a:r>
              <a:rPr lang="nb-NO"/>
              <a:t>»</a:t>
            </a:r>
          </a:p>
          <a:p>
            <a:pPr lvl="1"/>
            <a:r>
              <a:rPr lang="nb-NO"/>
              <a:t>Mye å lære av dette!</a:t>
            </a:r>
          </a:p>
          <a:p>
            <a:pPr lvl="1"/>
            <a:r>
              <a:rPr lang="nb-NO"/>
              <a:t>Kan påpeke ting du ikke var klar over</a:t>
            </a:r>
          </a:p>
          <a:p>
            <a:pPr lvl="1"/>
            <a:endParaRPr lang="nb-NO"/>
          </a:p>
          <a:p>
            <a:r>
              <a:rPr lang="nb-NO"/>
              <a:t>… Men ikke ta endringene for god fisk!</a:t>
            </a:r>
          </a:p>
          <a:p>
            <a:pPr lvl="1"/>
            <a:r>
              <a:rPr lang="nb-NO"/>
              <a:t>Sørg for at du forstår forslagene og evaluer om disse er fornuftige.</a:t>
            </a:r>
          </a:p>
          <a:p>
            <a:pPr lvl="1"/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743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1D9-58ED-4F6C-68EA-A034D6A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Tips til dere og prosjektet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9A4E-F2BA-1C60-C543-210A995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/>
              <a:t>Se på koden dere har skrevet til nå ...</a:t>
            </a:r>
          </a:p>
          <a:p>
            <a:pPr lvl="1"/>
            <a:r>
              <a:rPr lang="nb-NO"/>
              <a:t>Hvor lett er koden å lese og forstå (også for noen som ikke er kjent med den)?</a:t>
            </a:r>
          </a:p>
          <a:p>
            <a:pPr lvl="2"/>
            <a:r>
              <a:rPr lang="nb-NO"/>
              <a:t>Navngivning av Klasser, Metoder og Variabler</a:t>
            </a:r>
          </a:p>
          <a:p>
            <a:pPr lvl="2"/>
            <a:r>
              <a:rPr lang="nb-NO"/>
              <a:t>Dokumentasjon for ytterligere kontekst</a:t>
            </a:r>
          </a:p>
          <a:p>
            <a:pPr lvl="2"/>
            <a:endParaRPr lang="nb-NO"/>
          </a:p>
          <a:p>
            <a:pPr lvl="1"/>
            <a:r>
              <a:rPr lang="nb-NO"/>
              <a:t>Har klasser og metoder ett konkret ansvar?</a:t>
            </a:r>
          </a:p>
          <a:p>
            <a:pPr lvl="1"/>
            <a:endParaRPr lang="nb-NO"/>
          </a:p>
          <a:p>
            <a:pPr lvl="1"/>
            <a:r>
              <a:rPr lang="nb-NO"/>
              <a:t>Gjenbruker vi egentlig kode på en fornuftig måte</a:t>
            </a:r>
          </a:p>
          <a:p>
            <a:pPr lvl="2"/>
            <a:r>
              <a:rPr lang="nb-NO"/>
              <a:t>Bare arv hvis </a:t>
            </a:r>
            <a:r>
              <a:rPr lang="nb-NO" err="1"/>
              <a:t>X</a:t>
            </a:r>
            <a:r>
              <a:rPr lang="nb-NO"/>
              <a:t> er en Y</a:t>
            </a:r>
          </a:p>
          <a:p>
            <a:pPr lvl="2"/>
            <a:r>
              <a:rPr lang="nb-NO"/>
              <a:t>Bruk gjerne </a:t>
            </a:r>
            <a:r>
              <a:rPr lang="nb-NO" err="1"/>
              <a:t>interfaces</a:t>
            </a:r>
            <a:r>
              <a:rPr lang="nb-NO"/>
              <a:t> som et alternativ</a:t>
            </a:r>
          </a:p>
          <a:p>
            <a:pPr lvl="2"/>
            <a:r>
              <a:rPr lang="nb-NO"/>
              <a:t>Les dere opp på </a:t>
            </a:r>
            <a:r>
              <a:rPr lang="nb-NO" err="1"/>
              <a:t>Composition</a:t>
            </a:r>
            <a:r>
              <a:rPr lang="nb-NO"/>
              <a:t> og </a:t>
            </a:r>
            <a:r>
              <a:rPr lang="nb-NO" err="1"/>
              <a:t>Dependency</a:t>
            </a:r>
            <a:r>
              <a:rPr lang="nb-NO"/>
              <a:t> </a:t>
            </a:r>
            <a:r>
              <a:rPr lang="nb-NO" err="1"/>
              <a:t>Injection</a:t>
            </a:r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478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82F4-AACA-F421-FEFA-CD8687B6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Mer om god 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CCD5-672B-2DB0-5C13-C5873BAA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>
                <a:hlinkClick r:id="rId2"/>
              </a:rPr>
              <a:t>https://www.youtube.com/@CodeAesthetic</a:t>
            </a:r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8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83073-FB11-60CF-C8DE-7C673CC3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Lesbarhet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A6F65-0396-551C-080D-F39E1CC57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2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0E13-4107-FC11-88F4-FD382528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Jobb med navngivning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04A5-99F8-CF6D-2B46-313BAF08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520987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Benytt navngivning som en måte å kommunisere ansvar / hensikt med klasser og metoder</a:t>
            </a:r>
          </a:p>
          <a:p>
            <a:pPr lvl="1"/>
            <a:r>
              <a:rPr lang="nb-NO"/>
              <a:t>Navnene bør være selvforklarende</a:t>
            </a:r>
          </a:p>
          <a:p>
            <a:pPr lvl="1"/>
            <a:r>
              <a:rPr lang="nb-NO"/>
              <a:t>Bør underforstått eller direkte beskrive hva klassen/metoden gjør</a:t>
            </a:r>
          </a:p>
          <a:p>
            <a:pPr marL="0" indent="0">
              <a:buNone/>
            </a:pPr>
            <a:endParaRPr lang="nb-NO"/>
          </a:p>
          <a:p>
            <a:r>
              <a:rPr lang="nb-NO"/>
              <a:t>Vær konsekvent med navngivning</a:t>
            </a:r>
          </a:p>
          <a:p>
            <a:pPr lvl="1"/>
            <a:r>
              <a:rPr lang="nb-NO"/>
              <a:t>De samme begrepene bør benyttes på tvers av applikasjonen</a:t>
            </a:r>
          </a:p>
          <a:p>
            <a:pPr lvl="1"/>
            <a:r>
              <a:rPr lang="nb-NO"/>
              <a:t>Etabler disse tidlig i prosessen (prosjektet «domene»)</a:t>
            </a:r>
          </a:p>
          <a:p>
            <a:pPr lvl="1"/>
            <a:endParaRPr lang="nb-NO"/>
          </a:p>
          <a:p>
            <a:r>
              <a:rPr lang="nb-NO"/>
              <a:t>Unngå forkortelser (med unntak av slikt som DTO, ID osv.)</a:t>
            </a:r>
          </a:p>
          <a:p>
            <a:pPr lvl="1"/>
            <a:endParaRPr lang="nb-NO"/>
          </a:p>
          <a:p>
            <a:r>
              <a:rPr lang="nb-NO"/>
              <a:t>Hvis du gjør det bra vil koden kunne leses som det var vanlig språk</a:t>
            </a:r>
          </a:p>
          <a:p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913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B04-5794-7CBF-2F47-A9B1F89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– Dårlig vs. god navngivning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D022-66CC-C400-6376-8DDB1EED8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Dårlig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607BAE-D2A5-DA3F-4D23-BE917B4EB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/>
              <a:t>God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AF94405-AA7A-C0D5-10A2-F581FAD9FE6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6275" y="2989054"/>
            <a:ext cx="418465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b-NO" altLang="nb-NO" sz="1600">
                <a:solidFill>
                  <a:srgbClr val="000000"/>
                </a:solidFill>
                <a:latin typeface="JetBrains Mono"/>
              </a:rPr>
              <a:t>Collection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b-NO" altLang="nb-NO" sz="1600" err="1">
                <a:solidFill>
                  <a:srgbClr val="00627A"/>
                </a:solidFill>
                <a:latin typeface="JetBrains Mono"/>
              </a:rPr>
              <a:t>give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nb-NO" altLang="nb-NO" sz="160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Person </a:t>
            </a:r>
            <a:r>
              <a:rPr lang="nb-NO" altLang="nb-NO" sz="1600">
                <a:solidFill>
                  <a:srgbClr val="000000"/>
                </a:solidFill>
                <a:latin typeface="JetBrains Mono"/>
              </a:rPr>
              <a:t>p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!= null)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Book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nb-NO" altLang="nb-NO" sz="1600" err="1">
                <a:solidFill>
                  <a:srgbClr val="080808"/>
                </a:solidFill>
                <a:latin typeface="JetBrains Mono"/>
              </a:rPr>
              <a:t>add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b-NO" altLang="nb-NO" sz="1600">
                <a:solidFill>
                  <a:srgbClr val="000000"/>
                </a:solidFill>
                <a:latin typeface="JetBrains Mono"/>
              </a:rPr>
              <a:t>b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lang="nb-NO" altLang="nb-NO" sz="1600" err="1">
                <a:solidFill>
                  <a:srgbClr val="080808"/>
                </a:solidFill>
                <a:latin typeface="JetBrains Mono"/>
              </a:rPr>
              <a:t>remove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b-NO" altLang="nb-NO" sz="1600">
                <a:solidFill>
                  <a:srgbClr val="000000"/>
                </a:solidFill>
                <a:latin typeface="JetBrains Mono"/>
              </a:rPr>
              <a:t>b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b-NO" altLang="nb-NO" sz="1600">
                <a:solidFill>
                  <a:srgbClr val="080808"/>
                </a:solidFill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A3D68AD-783E-251F-FADA-466F7BC608A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088382" y="2899812"/>
            <a:ext cx="598400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Library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lendBook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title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Member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b-NO" altLang="nb-NO" sz="1600" err="1">
                <a:solidFill>
                  <a:srgbClr val="080808"/>
                </a:solidFill>
                <a:latin typeface="JetBrains Mono"/>
              </a:rPr>
              <a:t>b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ook</a:t>
            </a:r>
            <a:r>
              <a:rPr lang="nb-NO" altLang="nb-NO" sz="1600" err="1">
                <a:solidFill>
                  <a:srgbClr val="080808"/>
                </a:solidFill>
                <a:latin typeface="JetBrains Mono"/>
              </a:rPr>
              <a:t>Is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Available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title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Book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bookToLend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findBookByTitle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title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member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.borrowBook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bookToLend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removeBookFromCollection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bookToLend</a:t>
            </a: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nb-NO" altLang="nb-NO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EF20-86EE-3671-4994-CB4774F0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Tips til navngivning - Klasser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DBBA-5941-9E2C-3FC6-EBCA17CE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Bruk substantiv som reflekterer én type data eller konsept</a:t>
            </a:r>
          </a:p>
          <a:p>
            <a:pPr lvl="1"/>
            <a:r>
              <a:rPr lang="nb-NO"/>
              <a:t>F.eks. </a:t>
            </a:r>
            <a:r>
              <a:rPr lang="nb-NO" err="1"/>
              <a:t>Customer</a:t>
            </a:r>
            <a:r>
              <a:rPr lang="nb-NO"/>
              <a:t>, Library, </a:t>
            </a:r>
            <a:r>
              <a:rPr lang="nb-NO" err="1"/>
              <a:t>DatabaseConnection</a:t>
            </a:r>
            <a:r>
              <a:rPr lang="nb-NO"/>
              <a:t> ...</a:t>
            </a:r>
          </a:p>
          <a:p>
            <a:pPr lvl="1"/>
            <a:r>
              <a:rPr lang="nb-NO"/>
              <a:t>Igjen: Bruk standardiserte begreper i prosjektet</a:t>
            </a:r>
          </a:p>
          <a:p>
            <a:endParaRPr lang="nb-NO"/>
          </a:p>
          <a:p>
            <a:r>
              <a:rPr lang="nb-NO"/>
              <a:t>Vær beskrivende og spesifikk</a:t>
            </a:r>
          </a:p>
          <a:p>
            <a:pPr lvl="1"/>
            <a:r>
              <a:rPr lang="nb-NO"/>
              <a:t>Manager vs. </a:t>
            </a:r>
            <a:r>
              <a:rPr lang="nb-NO" err="1"/>
              <a:t>FileManager</a:t>
            </a:r>
            <a:endParaRPr lang="nb-NO"/>
          </a:p>
          <a:p>
            <a:pPr lvl="1"/>
            <a:r>
              <a:rPr lang="nb-NO"/>
              <a:t>Info vs. </a:t>
            </a:r>
            <a:r>
              <a:rPr lang="nb-NO" err="1"/>
              <a:t>ProductInfo</a:t>
            </a:r>
            <a:endParaRPr lang="nb-NO"/>
          </a:p>
          <a:p>
            <a:endParaRPr lang="nb-NO"/>
          </a:p>
          <a:p>
            <a:r>
              <a:rPr lang="nb-NO"/>
              <a:t>Knytt navnet til et klart og fokusert ansvar</a:t>
            </a:r>
          </a:p>
          <a:p>
            <a:pPr lvl="1"/>
            <a:r>
              <a:rPr lang="nb-NO"/>
              <a:t>F.eks. </a:t>
            </a:r>
            <a:r>
              <a:rPr lang="nb-NO" err="1"/>
              <a:t>AuthenticationService</a:t>
            </a:r>
            <a:r>
              <a:rPr lang="nb-NO"/>
              <a:t>, </a:t>
            </a:r>
            <a:r>
              <a:rPr lang="nb-NO" err="1"/>
              <a:t>PaymentGateway</a:t>
            </a:r>
            <a:r>
              <a:rPr lang="nb-NO"/>
              <a:t>, </a:t>
            </a:r>
            <a:r>
              <a:rPr lang="nb-NO" err="1"/>
              <a:t>ServerRequestLoadBalancer</a:t>
            </a:r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7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5DD7-E491-8C53-9888-9DF4952A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Tips til navngivning - Metoder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AF77-4D25-1E20-6A3F-55E0DB09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784"/>
            <a:ext cx="8596668" cy="4591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Bruk verb som indikerer en handling</a:t>
            </a:r>
          </a:p>
          <a:p>
            <a:pPr lvl="1"/>
            <a:r>
              <a:rPr lang="nb-NO" err="1"/>
              <a:t>createProduct</a:t>
            </a:r>
            <a:r>
              <a:rPr lang="nb-NO"/>
              <a:t>(), </a:t>
            </a:r>
            <a:r>
              <a:rPr lang="nb-NO" err="1"/>
              <a:t>calculateTotalPrice</a:t>
            </a:r>
            <a:r>
              <a:rPr lang="nb-NO"/>
              <a:t>(), </a:t>
            </a:r>
            <a:r>
              <a:rPr lang="nb-NO" err="1"/>
              <a:t>sendEmailReceipt</a:t>
            </a:r>
            <a:r>
              <a:rPr lang="nb-NO"/>
              <a:t>()</a:t>
            </a:r>
          </a:p>
          <a:p>
            <a:pPr lvl="1"/>
            <a:endParaRPr lang="nb-NO"/>
          </a:p>
          <a:p>
            <a:r>
              <a:rPr lang="nb-NO"/>
              <a:t>Vær beskrivende og spesifikk</a:t>
            </a:r>
          </a:p>
          <a:p>
            <a:pPr lvl="1"/>
            <a:r>
              <a:rPr lang="nb-NO" err="1"/>
              <a:t>getInfo</a:t>
            </a:r>
            <a:r>
              <a:rPr lang="nb-NO"/>
              <a:t>() vs. </a:t>
            </a:r>
            <a:r>
              <a:rPr lang="nb-NO" err="1"/>
              <a:t>getUserContactInfo</a:t>
            </a:r>
            <a:r>
              <a:rPr lang="nb-NO"/>
              <a:t>()</a:t>
            </a:r>
          </a:p>
          <a:p>
            <a:pPr lvl="1"/>
            <a:endParaRPr lang="nb-NO"/>
          </a:p>
          <a:p>
            <a:r>
              <a:rPr lang="nb-NO"/>
              <a:t>Bruk ordet «is» ved </a:t>
            </a:r>
            <a:r>
              <a:rPr lang="nb-NO" err="1"/>
              <a:t>boolean</a:t>
            </a:r>
            <a:r>
              <a:rPr lang="nb-NO"/>
              <a:t> variabler</a:t>
            </a:r>
          </a:p>
          <a:p>
            <a:pPr lvl="1"/>
            <a:r>
              <a:rPr lang="nb-NO"/>
              <a:t>Kan ofte utvide objekt-variabler: </a:t>
            </a:r>
          </a:p>
          <a:p>
            <a:pPr lvl="2"/>
            <a:r>
              <a:rPr lang="nb-NO" err="1"/>
              <a:t>alarm.isActive</a:t>
            </a:r>
            <a:r>
              <a:rPr lang="nb-NO"/>
              <a:t>(), </a:t>
            </a:r>
            <a:r>
              <a:rPr lang="nb-NO" err="1"/>
              <a:t>product.isAvailable</a:t>
            </a:r>
            <a:r>
              <a:rPr lang="nb-NO"/>
              <a:t>(), </a:t>
            </a:r>
            <a:r>
              <a:rPr lang="nb-NO" err="1"/>
              <a:t>bookshelf.isEmpty</a:t>
            </a:r>
            <a:r>
              <a:rPr lang="nb-NO"/>
              <a:t>()...</a:t>
            </a:r>
          </a:p>
          <a:p>
            <a:pPr lvl="1"/>
            <a:r>
              <a:rPr lang="nb-NO"/>
              <a:t>Kan noen ganger være tydeligere å legge ett ord før (Hvis hva det omhandler ikke er åpenbart ved bruk): </a:t>
            </a:r>
          </a:p>
          <a:p>
            <a:pPr lvl="2"/>
            <a:r>
              <a:rPr lang="nb-NO" err="1"/>
              <a:t>alarmIsActive</a:t>
            </a:r>
            <a:r>
              <a:rPr lang="nb-NO"/>
              <a:t>(), </a:t>
            </a:r>
            <a:r>
              <a:rPr lang="nb-NO" err="1"/>
              <a:t>productIsAvailable</a:t>
            </a:r>
            <a:r>
              <a:rPr lang="nb-NO"/>
              <a:t>(), </a:t>
            </a:r>
            <a:r>
              <a:rPr lang="nb-NO" err="1"/>
              <a:t>bookshelfIsEmpty</a:t>
            </a:r>
            <a:r>
              <a:rPr lang="nb-NO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52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16BD-E9B9-459D-7958-D9288401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Variabler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D8AF-6736-CCFE-D0AA-F0601E3D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051"/>
            <a:ext cx="8596668" cy="433931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b-NO"/>
              <a:t>Det er like viktig å godt navngi variabler for å gjøre individuelle kodelinjer forståelige</a:t>
            </a:r>
          </a:p>
          <a:p>
            <a:endParaRPr lang="nb-NO"/>
          </a:p>
          <a:p>
            <a:r>
              <a:rPr lang="nb-NO"/>
              <a:t>Unngå variabler bestående av enkle bokstaver eller forkortelser</a:t>
            </a:r>
          </a:p>
          <a:p>
            <a:pPr lvl="1"/>
            <a:r>
              <a:rPr lang="nb-NO"/>
              <a:t>p vs. </a:t>
            </a:r>
            <a:r>
              <a:rPr lang="nb-NO" err="1"/>
              <a:t>patient</a:t>
            </a:r>
            <a:endParaRPr lang="nb-NO"/>
          </a:p>
          <a:p>
            <a:pPr lvl="1"/>
            <a:r>
              <a:rPr lang="nb-NO" err="1"/>
              <a:t>ctx</a:t>
            </a:r>
            <a:r>
              <a:rPr lang="nb-NO"/>
              <a:t> vs. </a:t>
            </a:r>
            <a:r>
              <a:rPr lang="nb-NO" err="1"/>
              <a:t>context</a:t>
            </a:r>
            <a:endParaRPr lang="nb-NO"/>
          </a:p>
          <a:p>
            <a:pPr lvl="1"/>
            <a:r>
              <a:rPr lang="nb-NO"/>
              <a:t>Kan benytte slikt som x eller y hvis det bare gjelder løkke-iterering fra ett tall til et annet (alternativt: </a:t>
            </a:r>
            <a:r>
              <a:rPr lang="nb-NO" err="1"/>
              <a:t>iteration</a:t>
            </a:r>
            <a:r>
              <a:rPr lang="nb-NO"/>
              <a:t> eller </a:t>
            </a:r>
            <a:r>
              <a:rPr lang="nb-NO" err="1"/>
              <a:t>index</a:t>
            </a:r>
            <a:r>
              <a:rPr lang="nb-NO"/>
              <a:t>, som er litt mer beskrivende)</a:t>
            </a:r>
          </a:p>
          <a:p>
            <a:pPr lvl="1"/>
            <a:endParaRPr lang="nb-NO"/>
          </a:p>
          <a:p>
            <a:r>
              <a:rPr lang="nb-NO"/>
              <a:t>Bruk variabelnavn til å gi innsikt i kontekst</a:t>
            </a:r>
          </a:p>
          <a:p>
            <a:pPr lvl="1"/>
            <a:r>
              <a:rPr lang="nb-NO"/>
              <a:t>book vs. </a:t>
            </a:r>
            <a:r>
              <a:rPr lang="nb-NO" err="1"/>
              <a:t>bookToLend</a:t>
            </a:r>
            <a:r>
              <a:rPr lang="nb-NO"/>
              <a:t> </a:t>
            </a:r>
          </a:p>
          <a:p>
            <a:pPr lvl="1"/>
            <a:r>
              <a:rPr lang="nb-NO" err="1"/>
              <a:t>picture</a:t>
            </a:r>
            <a:r>
              <a:rPr lang="nb-NO"/>
              <a:t> vs. </a:t>
            </a:r>
            <a:r>
              <a:rPr lang="nb-NO" err="1"/>
              <a:t>profilePicture</a:t>
            </a:r>
            <a:endParaRPr lang="nb-NO"/>
          </a:p>
          <a:p>
            <a:pPr lvl="1"/>
            <a:endParaRPr lang="nb-NO"/>
          </a:p>
          <a:p>
            <a:r>
              <a:rPr lang="nb-NO"/>
              <a:t>Unngå for lange variabelnavn</a:t>
            </a:r>
          </a:p>
          <a:p>
            <a:pPr lvl="1"/>
            <a:r>
              <a:rPr lang="nb-NO"/>
              <a:t>Lange variabelnavn er et tegn på at du beskriver handlinger som skal skje i egne kodelinjer</a:t>
            </a:r>
          </a:p>
          <a:p>
            <a:pPr lvl="1"/>
            <a:r>
              <a:rPr lang="nb-NO"/>
              <a:t>F.eks. </a:t>
            </a:r>
            <a:r>
              <a:rPr lang="nb-NO" err="1"/>
              <a:t>profilePictureToSendToUserPageInGUI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89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9285D6-A412-D7AF-535A-063C35C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Dokumenter klasser og metoder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E70660-6726-3F5D-126C-DB5146A8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b-NO"/>
              <a:t>Alle klasser og metoder bør dokumenteres med kommentarer</a:t>
            </a:r>
          </a:p>
          <a:p>
            <a:pPr lvl="1"/>
            <a:r>
              <a:rPr lang="nb-NO"/>
              <a:t>Med unntak av banale ting, slik som standard </a:t>
            </a:r>
            <a:r>
              <a:rPr lang="nb-NO" err="1"/>
              <a:t>gettere</a:t>
            </a:r>
            <a:r>
              <a:rPr lang="nb-NO"/>
              <a:t>/settere og konstruktører</a:t>
            </a:r>
          </a:p>
          <a:p>
            <a:endParaRPr lang="nb-NO"/>
          </a:p>
          <a:p>
            <a:r>
              <a:rPr lang="nb-NO"/>
              <a:t>Dokumentasjonen bør beskrive overordnet formål, bruk og oppførsel</a:t>
            </a:r>
          </a:p>
          <a:p>
            <a:pPr lvl="1">
              <a:buFont typeface="Courier New" charset="2"/>
              <a:buChar char="o"/>
            </a:pPr>
            <a:r>
              <a:rPr lang="nb-NO"/>
              <a:t>Beskriv overordnet hva klassen/metoden er ment til å gjøre (Typisk en setning eller to)</a:t>
            </a:r>
          </a:p>
          <a:p>
            <a:pPr lvl="1">
              <a:buFont typeface="Courier New" charset="2"/>
              <a:buChar char="o"/>
            </a:pPr>
            <a:r>
              <a:rPr lang="nb-NO"/>
              <a:t>Gi kontekst i hvorfor klassen/metoden er nyttig og i hvilke tilfeller</a:t>
            </a:r>
          </a:p>
          <a:p>
            <a:pPr lvl="1">
              <a:buFont typeface="Courier New" charset="2"/>
              <a:buChar char="o"/>
            </a:pPr>
            <a:r>
              <a:rPr lang="nb-NO"/>
              <a:t>Gi innsikt i hvordan klassen/metoden skal benyttes (typisk slikt som parametere og retur-verdier i metoder)</a:t>
            </a:r>
          </a:p>
          <a:p>
            <a:pPr lvl="1">
              <a:buFont typeface="Courier New" charset="2"/>
              <a:buChar char="o"/>
            </a:pPr>
            <a:r>
              <a:rPr lang="nb-NO"/>
              <a:t>Skal IKKE beskrive individuelle kodelinjer (De burde snakke for seg selv...)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pPr>
              <a:buFont typeface="Courier New" charset="2"/>
              <a:buChar char="o"/>
            </a:pPr>
            <a:r>
              <a:rPr lang="nb-NO"/>
              <a:t>Dokumentasjonen kan også gi</a:t>
            </a:r>
          </a:p>
          <a:p>
            <a:pPr lvl="1">
              <a:buFont typeface="Courier New" charset="2"/>
              <a:buChar char="o"/>
            </a:pPr>
            <a:r>
              <a:rPr lang="nb-NO"/>
              <a:t>Informasjon om begrensninger og/avhengigheter</a:t>
            </a:r>
          </a:p>
          <a:p>
            <a:pPr lvl="1">
              <a:buFont typeface="Courier New" charset="2"/>
              <a:buChar char="o"/>
            </a:pPr>
            <a:r>
              <a:rPr lang="nb-NO"/>
              <a:t>Eksempler på kode-bruk</a:t>
            </a:r>
          </a:p>
        </p:txBody>
      </p:sp>
    </p:spTree>
    <p:extLst>
      <p:ext uri="{BB962C8B-B14F-4D97-AF65-F5344CB8AC3E}">
        <p14:creationId xmlns:p14="http://schemas.microsoft.com/office/powerpoint/2010/main" val="37415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2293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Courier New</vt:lpstr>
      <vt:lpstr>JetBrains Mono</vt:lpstr>
      <vt:lpstr>Trebuchet MS</vt:lpstr>
      <vt:lpstr>Wingdings 3</vt:lpstr>
      <vt:lpstr>Facet</vt:lpstr>
      <vt:lpstr>Hvordan skrive “god kode”</vt:lpstr>
      <vt:lpstr>Hva er egentlig god kode?</vt:lpstr>
      <vt:lpstr>Lesbarhet</vt:lpstr>
      <vt:lpstr>Jobb med navngivning</vt:lpstr>
      <vt:lpstr>Eksempel – Dårlig vs. god navngivning</vt:lpstr>
      <vt:lpstr>Tips til navngivning - Klasser</vt:lpstr>
      <vt:lpstr>Tips til navngivning - Metoder</vt:lpstr>
      <vt:lpstr>Variabler</vt:lpstr>
      <vt:lpstr>Dokumenter klasser og metoder</vt:lpstr>
      <vt:lpstr>Dokumentasjon - Klasse</vt:lpstr>
      <vt:lpstr>Dokumentasjon - Metode</vt:lpstr>
      <vt:lpstr>Opprettholdbarhet</vt:lpstr>
      <vt:lpstr>Lag små enheter</vt:lpstr>
      <vt:lpstr>Klasse med for stort ansvar</vt:lpstr>
      <vt:lpstr>Metode med for stort ansvar</vt:lpstr>
      <vt:lpstr>Metode med delegert ansvar</vt:lpstr>
      <vt:lpstr>Skriv kode som er enkel og konsis</vt:lpstr>
      <vt:lpstr>Vær litt forsiktig med arv ...</vt:lpstr>
      <vt:lpstr>Alternativer til arv</vt:lpstr>
      <vt:lpstr>Spør en AI-chatbot om tilbakemelding</vt:lpstr>
      <vt:lpstr>Tips til dere og prosjektet</vt:lpstr>
      <vt:lpstr>Mer om god kode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2</cp:revision>
  <dcterms:created xsi:type="dcterms:W3CDTF">2024-08-29T06:34:34Z</dcterms:created>
  <dcterms:modified xsi:type="dcterms:W3CDTF">2024-10-25T10:32:43Z</dcterms:modified>
</cp:coreProperties>
</file>