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1" autoAdjust="0"/>
    <p:restoredTop sz="78811"/>
  </p:normalViewPr>
  <p:slideViewPr>
    <p:cSldViewPr snapToGrid="0">
      <p:cViewPr>
        <p:scale>
          <a:sx n="71" d="100"/>
          <a:sy n="71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F36A-B613-D343-9D5F-BCFA8A6EE01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B6B5-A41A-F640-A905-674F16D73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3500 unique product codes for 365 days in</a:t>
            </a:r>
            <a:r>
              <a:rPr lang="en-US" baseline="0" dirty="0" smtClean="0"/>
              <a:t> 5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performed tests for all other transformations. Other transformations did not enhance the linear regression model. Our concern with the original data is that most of it is concentrated to a specific total sales range. However, the sales further along the x access still follow a similar linear regression pattern. We keep the original data. </a:t>
            </a:r>
          </a:p>
          <a:p>
            <a:endParaRPr lang="en-US" baseline="0" dirty="0" smtClean="0"/>
          </a:p>
          <a:p>
            <a:r>
              <a:rPr lang="en-US" dirty="0" smtClean="0"/>
              <a:t>Interesting</a:t>
            </a:r>
            <a:r>
              <a:rPr lang="en-US" baseline="0" dirty="0" smtClean="0"/>
              <a:t> to see the linear correlation between beer and wine. Obviously complimentary goods.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interesting to see that there is typically a more linear relationship between grocery sales and beer  sales except for the Thanksgiving observations. It appears that the thanksgiving holiday increases randomness in consumer habits.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R^2 is .7578</a:t>
            </a:r>
          </a:p>
          <a:p>
            <a:r>
              <a:rPr lang="en-US" dirty="0" smtClean="0"/>
              <a:t>Adjusted</a:t>
            </a:r>
            <a:r>
              <a:rPr lang="en-US" baseline="0" dirty="0" smtClean="0"/>
              <a:t> R is 0.738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WINE </a:t>
            </a:r>
          </a:p>
          <a:p>
            <a:r>
              <a:rPr lang="en-US" baseline="0" dirty="0" smtClean="0"/>
              <a:t>Customer Count</a:t>
            </a:r>
          </a:p>
          <a:p>
            <a:r>
              <a:rPr lang="en-US" baseline="0" dirty="0" err="1" smtClean="0"/>
              <a:t>Thanksgiv</a:t>
            </a:r>
            <a:r>
              <a:rPr lang="en-US" baseline="0" dirty="0" smtClean="0"/>
              <a:t>  - all significant at the .05 level</a:t>
            </a:r>
          </a:p>
          <a:p>
            <a:endParaRPr lang="en-US" baseline="0" dirty="0" smtClean="0"/>
          </a:p>
          <a:p>
            <a:r>
              <a:rPr lang="en-US" dirty="0" err="1" smtClean="0"/>
              <a:t>Significiant</a:t>
            </a:r>
            <a:r>
              <a:rPr lang="en-US" dirty="0" smtClean="0"/>
              <a:t> Coefficients: </a:t>
            </a:r>
          </a:p>
          <a:p>
            <a:r>
              <a:rPr lang="en-US" dirty="0" smtClean="0"/>
              <a:t>Wine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every $1 increase in wine sales, we expect to see a corresponding increase of beer sales of 49 cents</a:t>
            </a:r>
          </a:p>
          <a:p>
            <a:r>
              <a:rPr lang="en-US" dirty="0" err="1" smtClean="0"/>
              <a:t>CustCoun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every 1 person increase in customer we expect to see about a penny increase in beer sales</a:t>
            </a:r>
          </a:p>
          <a:p>
            <a:r>
              <a:rPr lang="en-US" dirty="0" err="1" smtClean="0"/>
              <a:t>Thankgiv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any of the 7 days leading up to and including Thanksgiving day, we expect to see an increase in beer sales of $338.09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Sake of time </a:t>
            </a:r>
            <a:r>
              <a:rPr lang="en-US" dirty="0" err="1" smtClean="0"/>
              <a:t>im</a:t>
            </a:r>
            <a:r>
              <a:rPr lang="en-US" dirty="0" smtClean="0"/>
              <a:t> not going to go into all of them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Obs</a:t>
                </a:r>
                <a:r>
                  <a:rPr lang="en-US" dirty="0" smtClean="0"/>
                  <a:t> 85 Store 62 Beer</a:t>
                </a:r>
                <a:r>
                  <a:rPr lang="en-US" baseline="0" dirty="0" smtClean="0"/>
                  <a:t> Sale $1786.35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remove</a:t>
                </a:r>
                <a:r>
                  <a:rPr lang="en-US" baseline="0" dirty="0" smtClean="0"/>
                  <a:t> this observation to see if our results are effected. </a:t>
                </a:r>
              </a:p>
              <a:p>
                <a:r>
                  <a:rPr lang="en-US" baseline="0" dirty="0" smtClean="0"/>
                  <a:t>Originally: </a:t>
                </a:r>
              </a:p>
              <a:p>
                <a:endParaRPr lang="en-US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=338.08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p-Value = .</a:t>
                </a:r>
                <a:r>
                  <a:rPr lang="en-US" dirty="0" smtClean="0"/>
                  <a:t>0453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Then: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=295.438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p-Value = </a:t>
                </a:r>
                <a:r>
                  <a:rPr lang="hr-HR" dirty="0" smtClean="0"/>
                  <a:t>0.0785</a:t>
                </a:r>
                <a:endParaRPr lang="hr-HR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Obs</a:t>
                </a:r>
                <a:r>
                  <a:rPr lang="en-US" dirty="0" smtClean="0"/>
                  <a:t> 85 Store 62 Beer</a:t>
                </a:r>
                <a:r>
                  <a:rPr lang="en-US" baseline="0" dirty="0" smtClean="0"/>
                  <a:t> Sale $1786.35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remove</a:t>
                </a:r>
                <a:r>
                  <a:rPr lang="en-US" baseline="0" dirty="0" smtClean="0"/>
                  <a:t> this observation to see if our results are effected. </a:t>
                </a:r>
              </a:p>
              <a:p>
                <a:r>
                  <a:rPr lang="en-US" baseline="0" dirty="0" smtClean="0"/>
                  <a:t>Originally: </a:t>
                </a:r>
              </a:p>
              <a:p>
                <a:endParaRPr lang="en-US" baseline="0" dirty="0" smtClean="0"/>
              </a:p>
              <a:p>
                <a:pPr/>
                <a:r>
                  <a:rPr lang="en-US" i="0" smtClean="0">
                    <a:latin typeface="Cambria Math" charset="0"/>
                  </a:rPr>
                  <a:t>(</a:t>
                </a:r>
                <a:r>
                  <a:rPr lang="en-US" i="0">
                    <a:latin typeface="Cambria Math" charset="0"/>
                  </a:rPr>
                  <a:t>𝛽_8 </a:t>
                </a:r>
                <a:r>
                  <a:rPr lang="en-US" i="0" smtClean="0">
                    <a:latin typeface="Cambria Math" charset="0"/>
                  </a:rPr>
                  <a:t>) ̂</a:t>
                </a:r>
                <a:r>
                  <a:rPr lang="en-US" b="0" i="0" smtClean="0">
                    <a:latin typeface="Cambria Math" charset="0"/>
                  </a:rPr>
                  <a:t>=338.08</a:t>
                </a:r>
                <a:endParaRPr lang="en-US" b="0" dirty="0" smtClean="0"/>
              </a:p>
              <a:p>
                <a:r>
                  <a:rPr lang="en-US" dirty="0" smtClean="0"/>
                  <a:t>p-Value = .</a:t>
                </a:r>
                <a:r>
                  <a:rPr lang="en-US" dirty="0" smtClean="0"/>
                  <a:t>0453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Then: </a:t>
                </a:r>
              </a:p>
              <a:p>
                <a:endParaRPr lang="en-US" dirty="0" smtClean="0"/>
              </a:p>
              <a:p>
                <a:pPr/>
                <a:r>
                  <a:rPr lang="en-US" i="0" smtClean="0">
                    <a:latin typeface="Cambria Math" charset="0"/>
                  </a:rPr>
                  <a:t>(</a:t>
                </a:r>
                <a:r>
                  <a:rPr lang="en-US" i="0">
                    <a:latin typeface="Cambria Math" charset="0"/>
                  </a:rPr>
                  <a:t>𝛽_8 </a:t>
                </a:r>
                <a:r>
                  <a:rPr lang="en-US" i="0" smtClean="0">
                    <a:latin typeface="Cambria Math" charset="0"/>
                  </a:rPr>
                  <a:t>) ̂</a:t>
                </a:r>
                <a:r>
                  <a:rPr lang="en-US" b="0" i="0" smtClean="0">
                    <a:latin typeface="Cambria Math" charset="0"/>
                  </a:rPr>
                  <a:t>=295.438</a:t>
                </a:r>
                <a:endParaRPr lang="en-US" b="0" dirty="0" smtClean="0"/>
              </a:p>
              <a:p>
                <a:r>
                  <a:rPr lang="en-US" dirty="0" smtClean="0"/>
                  <a:t>p-Value = </a:t>
                </a:r>
                <a:r>
                  <a:rPr lang="hr-HR" dirty="0" smtClean="0"/>
                  <a:t>0.0785</a:t>
                </a:r>
                <a:endParaRPr lang="hr-HR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Old adjusted R^2 - </a:t>
                </a:r>
                <a:r>
                  <a:rPr lang="en-US" dirty="0" smtClean="0"/>
                  <a:t>Adjusted</a:t>
                </a:r>
                <a:r>
                  <a:rPr lang="en-US" baseline="0" dirty="0" smtClean="0"/>
                  <a:t> R is 0.738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Stepwise adjusted R^2 – 0.7335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𝐵𝑒𝑒𝑟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𝑊𝑖𝑛𝑒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𝐶𝑢𝑠𝑡𝑐𝑜𝑢𝑛</m:t>
                      </m:r>
                    </m:oMath>
                  </m:oMathPara>
                </a14:m>
                <a:endParaRPr lang="en-US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Backward adjusted R^2 – 0.7458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F-Value 88.28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Wine between 38 and 52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Custcoun</a:t>
                </a:r>
                <a:r>
                  <a:rPr lang="en-US" baseline="0" dirty="0" smtClean="0"/>
                  <a:t> between 4 and 12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Thanksfrozen</a:t>
                </a:r>
                <a:r>
                  <a:rPr lang="en-US" baseline="0" dirty="0" smtClean="0"/>
                  <a:t> between negative 11 cents to negative 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Thanksgiv</a:t>
                </a:r>
                <a:r>
                  <a:rPr lang="en-US" baseline="0" dirty="0" smtClean="0"/>
                  <a:t> between 67 and 434</a:t>
                </a:r>
              </a:p>
              <a:p>
                <a:endParaRPr lang="en-US" baseline="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Old adjusted R^2 - </a:t>
                </a:r>
                <a:r>
                  <a:rPr lang="en-US" dirty="0" smtClean="0"/>
                  <a:t>Adjusted</a:t>
                </a:r>
                <a:r>
                  <a:rPr lang="en-US" baseline="0" dirty="0" smtClean="0"/>
                  <a:t> R is 0.738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Stepwise adjusted R^2 – 0.7335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charset="0"/>
                  </a:rPr>
                  <a:t>(</a:t>
                </a:r>
                <a:r>
                  <a:rPr lang="en-US" i="0">
                    <a:latin typeface="Cambria Math" charset="0"/>
                  </a:rPr>
                  <a:t>𝐵𝑒𝑒𝑟</a:t>
                </a:r>
                <a:r>
                  <a:rPr lang="en-US" i="0" smtClean="0">
                    <a:latin typeface="Cambria Math" charset="0"/>
                  </a:rPr>
                  <a:t>) ̂</a:t>
                </a:r>
                <a:r>
                  <a:rPr lang="en-US" i="0">
                    <a:latin typeface="Cambria Math" charset="0"/>
                  </a:rPr>
                  <a:t>= (𝛽_0 ) ̂+(𝛽_1 ) ̂𝑊𝑖𝑛𝑒+(𝛽_</a:t>
                </a:r>
                <a:r>
                  <a:rPr lang="en-US" b="0" i="0" smtClean="0">
                    <a:latin typeface="Cambria Math" charset="0"/>
                  </a:rPr>
                  <a:t>2 </a:t>
                </a:r>
                <a:r>
                  <a:rPr lang="en-US" b="0" i="0">
                    <a:latin typeface="Cambria Math" charset="0"/>
                  </a:rPr>
                  <a:t>) ̂</a:t>
                </a:r>
                <a:r>
                  <a:rPr lang="en-US" i="0">
                    <a:latin typeface="Cambria Math" charset="0"/>
                  </a:rPr>
                  <a:t>𝐶𝑢𝑠𝑡𝑐𝑜𝑢𝑛</a:t>
                </a:r>
                <a:endParaRPr lang="en-US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Backward adjusted R^2 – 0.7458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F-Value 88.28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Wine between 38 and 52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Custcoun</a:t>
                </a:r>
                <a:r>
                  <a:rPr lang="en-US" baseline="0" dirty="0" smtClean="0"/>
                  <a:t> between 4 and 12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Thanksfrozen</a:t>
                </a:r>
                <a:r>
                  <a:rPr lang="en-US" baseline="0" dirty="0" smtClean="0"/>
                  <a:t> between negative 11 cents to negative 2 cents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Thanksgiv</a:t>
                </a:r>
                <a:r>
                  <a:rPr lang="en-US" baseline="0" dirty="0" smtClean="0"/>
                  <a:t> between 67 and 434</a:t>
                </a:r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Distinct inequality of variance </a:t>
            </a:r>
          </a:p>
          <a:p>
            <a:r>
              <a:rPr lang="en-US" dirty="0" smtClean="0"/>
              <a:t>Sample</a:t>
            </a:r>
            <a:r>
              <a:rPr lang="en-US" baseline="0" dirty="0" smtClean="0"/>
              <a:t> sizes are very different </a:t>
            </a:r>
          </a:p>
          <a:p>
            <a:r>
              <a:rPr lang="en-US" baseline="0" dirty="0" smtClean="0"/>
              <a:t>Normality assumption is met </a:t>
            </a:r>
          </a:p>
          <a:p>
            <a:endParaRPr lang="en-US" dirty="0" smtClean="0"/>
          </a:p>
          <a:p>
            <a:r>
              <a:rPr lang="en-US" dirty="0" smtClean="0"/>
              <a:t>$405.00 more</a:t>
            </a:r>
            <a:r>
              <a:rPr lang="en-US" baseline="0" dirty="0" smtClean="0"/>
              <a:t> in beer sales during the week leading up to thanksgiving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6B5-A41A-F640-A905-674F16D73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9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C69C1-EBB6-4423-AA06-CF666A818CE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EB64B4-1B9E-415A-9C3F-D49DADB18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4061"/>
            <a:ext cx="9144000" cy="11016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Beer, Wine, and the Thanksgiving Holiday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9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In ‘92 at the Chicago </a:t>
            </a:r>
            <a:r>
              <a:rPr lang="en-US" dirty="0" smtClean="0"/>
              <a:t>Dominick’s Finer Foods </a:t>
            </a:r>
            <a:r>
              <a:rPr lang="en-US" dirty="0" smtClean="0"/>
              <a:t>Store</a:t>
            </a:r>
          </a:p>
          <a:p>
            <a:endParaRPr lang="en-US" dirty="0"/>
          </a:p>
          <a:p>
            <a:r>
              <a:rPr lang="en-US" dirty="0" smtClean="0"/>
              <a:t>Olivia Leeson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86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669" y="143798"/>
            <a:ext cx="2988874" cy="925724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</a:t>
            </a:r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Data?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31437" y="1471613"/>
            <a:ext cx="2573338" cy="56197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Original Data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4170" y="2233604"/>
            <a:ext cx="3298691" cy="252412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Chicago Booth School of Business </a:t>
            </a:r>
          </a:p>
          <a:p>
            <a:r>
              <a:rPr lang="en-US" sz="2400" dirty="0" smtClean="0"/>
              <a:t>Dominick’s Fine Foods</a:t>
            </a:r>
            <a:endParaRPr lang="en-US" sz="2400" dirty="0" smtClean="0"/>
          </a:p>
          <a:p>
            <a:r>
              <a:rPr lang="en-US" sz="2400" dirty="0" smtClean="0"/>
              <a:t>Daily records from 1989 to 1994 </a:t>
            </a:r>
          </a:p>
          <a:p>
            <a:r>
              <a:rPr lang="en-US" sz="2400" dirty="0" smtClean="0"/>
              <a:t>Sales and UPC data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879150" y="3974560"/>
            <a:ext cx="4738687" cy="18224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 Stores in Zone 1</a:t>
            </a:r>
          </a:p>
          <a:p>
            <a:r>
              <a:rPr lang="en-US" sz="2400" dirty="0" smtClean="0"/>
              <a:t>November, 1992</a:t>
            </a:r>
          </a:p>
          <a:p>
            <a:r>
              <a:rPr lang="en-US" sz="2400" dirty="0" smtClean="0"/>
              <a:t>7 days up to Thanksgiving =1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91752" y="5921811"/>
            <a:ext cx="962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research.chicagobooth.edu</a:t>
            </a:r>
            <a:r>
              <a:rPr lang="en-US" dirty="0"/>
              <a:t>/kilts/marketing-databases/</a:t>
            </a:r>
            <a:r>
              <a:rPr lang="en-US" dirty="0" err="1"/>
              <a:t>dominicks</a:t>
            </a:r>
            <a:r>
              <a:rPr lang="en-US" dirty="0"/>
              <a:t>/general-files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61" y="588686"/>
            <a:ext cx="8294520" cy="2583963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4879150" y="3412585"/>
            <a:ext cx="2573338" cy="5619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/>
              <a:t>Data for Analysis</a:t>
            </a:r>
            <a:endParaRPr lang="en-US" sz="2800" u="sng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3312542" y="3974559"/>
            <a:ext cx="1280160" cy="7315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40" y="3573604"/>
            <a:ext cx="1947251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9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  <p:bldP spid="6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" y="3415979"/>
            <a:ext cx="4380483" cy="275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77561" y="391548"/>
            <a:ext cx="1385888" cy="842962"/>
          </a:xfrm>
        </p:spPr>
        <p:txBody>
          <a:bodyPr>
            <a:normAutofit/>
          </a:bodyPr>
          <a:lstStyle/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QOI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16948" y="2774506"/>
            <a:ext cx="2360613" cy="823913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Prediction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716948" y="3415979"/>
            <a:ext cx="4823034" cy="1160879"/>
          </a:xfrm>
        </p:spPr>
        <p:txBody>
          <a:bodyPr>
            <a:normAutofit/>
          </a:bodyPr>
          <a:lstStyle/>
          <a:p>
            <a:r>
              <a:rPr lang="en-US" dirty="0" smtClean="0"/>
              <a:t>For a given number of wine sales during the Thanksgiving holiday, what do we expect our beer sales to be?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187531" y="4326138"/>
            <a:ext cx="5183187" cy="82391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Coefficient Interpretation</a:t>
            </a:r>
            <a:endParaRPr lang="en-US" sz="28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04402" y="4907937"/>
            <a:ext cx="5105174" cy="1972924"/>
          </a:xfrm>
        </p:spPr>
        <p:txBody>
          <a:bodyPr/>
          <a:lstStyle/>
          <a:p>
            <a:r>
              <a:rPr lang="en-US" dirty="0" smtClean="0"/>
              <a:t>What is the relationship between beer sales and wine sales holding all other variables equal?</a:t>
            </a:r>
          </a:p>
          <a:p>
            <a:r>
              <a:rPr lang="en-US" dirty="0" smtClean="0"/>
              <a:t>Does the Thanksgiving holiday have an effect on Beer Sales?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21" y="1487679"/>
            <a:ext cx="6209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Beer and Wine Complimentary or Substitution Goods?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the Thanksgiving holiday affect Liquor Purchases?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" y="813029"/>
            <a:ext cx="49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Economic Theory of Goods Sales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75" y="43669"/>
            <a:ext cx="2497198" cy="24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5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  <p:bldP spid="5" grpId="0" build="p"/>
      <p:bldP spid="6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5" y="1138449"/>
            <a:ext cx="4740275" cy="4754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6815" y="201766"/>
            <a:ext cx="1385888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Plots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04" y="1044728"/>
            <a:ext cx="6518896" cy="49420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6589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873659" y="975042"/>
                <a:ext cx="8540150" cy="52712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𝑊𝑖𝑛𝑒</m:t>
                      </m:r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𝑆𝑝𝑖𝑟𝑖𝑡𝑠</m:t>
                      </m:r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𝐶𝑢𝑠𝑡𝑐𝑜𝑢𝑛</m:t>
                      </m:r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𝐹𝑟𝑜𝑧𝑒𝑛</m:t>
                      </m:r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𝑇h𝑎𝑛𝑘𝑔𝑖𝑣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873659" y="975042"/>
                <a:ext cx="8540150" cy="527120"/>
              </a:xfrm>
              <a:blipFill rotWithShape="0">
                <a:blip r:embed="rId3"/>
                <a:stretch>
                  <a:fillRect l="-1356" t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323638"/>
            <a:ext cx="4914900" cy="204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4765143"/>
            <a:ext cx="4013200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78" y="2323638"/>
            <a:ext cx="6400149" cy="356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xplosion 1 11"/>
          <p:cNvSpPr/>
          <p:nvPr/>
        </p:nvSpPr>
        <p:spPr>
          <a:xfrm>
            <a:off x="3698799" y="2755598"/>
            <a:ext cx="1673524" cy="1362974"/>
          </a:xfrm>
          <a:prstGeom prst="irregularSeal1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7067" y="-19015"/>
            <a:ext cx="7984161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</a:t>
            </a:r>
            <a:r>
              <a:rPr lang="en-US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 Model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207035" y="1384791"/>
                <a:ext cx="12640574" cy="72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𝑇h𝑎𝑛𝑘𝑠𝑔𝑖𝑣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𝑊𝑖𝑛𝑒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𝑇h𝑎𝑛𝑘𝑠𝑔𝑖𝑣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𝑆𝑝𝑖𝑟𝑖𝑡𝑠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𝑇h𝑎𝑛𝑘𝑠𝑔𝑖𝑣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𝐶𝑢𝑠𝑡𝑐𝑜𝑢𝑛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𝑇h𝑎𝑛𝑘𝑠𝑔𝑖𝑣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𝐹𝑟𝑜𝑧𝑒𝑛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7035" y="1384791"/>
                <a:ext cx="12640574" cy="724237"/>
              </a:xfrm>
              <a:prstGeom prst="rect">
                <a:avLst/>
              </a:prstGeom>
              <a:blipFill rotWithShape="0">
                <a:blip r:embed="rId7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40367" y="997124"/>
                <a:ext cx="2006600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𝑩𝒆𝒆𝒓</m:t>
                          </m:r>
                        </m:e>
                      </m:acc>
                      <m:r>
                        <a:rPr lang="en-US" sz="20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7" y="997124"/>
                <a:ext cx="2006600" cy="408445"/>
              </a:xfrm>
              <a:prstGeom prst="rect">
                <a:avLst/>
              </a:prstGeom>
              <a:blipFill rotWithShape="0">
                <a:blip r:embed="rId8"/>
                <a:stretch>
                  <a:fillRect t="-4478" r="-2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xplosion 1 12"/>
          <p:cNvSpPr/>
          <p:nvPr/>
        </p:nvSpPr>
        <p:spPr>
          <a:xfrm>
            <a:off x="3017454" y="4497701"/>
            <a:ext cx="1673524" cy="1362974"/>
          </a:xfrm>
          <a:prstGeom prst="irregularSeal1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orizontal Scroll 13"/>
          <p:cNvSpPr/>
          <p:nvPr/>
        </p:nvSpPr>
        <p:spPr>
          <a:xfrm>
            <a:off x="5592677" y="3204212"/>
            <a:ext cx="6400149" cy="465746"/>
          </a:xfrm>
          <a:prstGeom prst="horizontalScroll">
            <a:avLst/>
          </a:prstGeom>
          <a:solidFill>
            <a:srgbClr val="C00000">
              <a:alpha val="38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orizontal Scroll 14"/>
          <p:cNvSpPr/>
          <p:nvPr/>
        </p:nvSpPr>
        <p:spPr>
          <a:xfrm>
            <a:off x="5592675" y="3771680"/>
            <a:ext cx="6400149" cy="465746"/>
          </a:xfrm>
          <a:prstGeom prst="horizontalScroll">
            <a:avLst/>
          </a:prstGeom>
          <a:solidFill>
            <a:srgbClr val="C00000">
              <a:alpha val="38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orizontal Scroll 15"/>
          <p:cNvSpPr/>
          <p:nvPr/>
        </p:nvSpPr>
        <p:spPr>
          <a:xfrm>
            <a:off x="5592676" y="4315119"/>
            <a:ext cx="6400149" cy="465746"/>
          </a:xfrm>
          <a:prstGeom prst="horizontalScroll">
            <a:avLst/>
          </a:prstGeom>
          <a:solidFill>
            <a:srgbClr val="C00000">
              <a:alpha val="38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4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8" b="778"/>
          <a:stretch/>
        </p:blipFill>
        <p:spPr>
          <a:xfrm>
            <a:off x="249361" y="1326705"/>
            <a:ext cx="3914775" cy="1989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r="1"/>
          <a:stretch/>
        </p:blipFill>
        <p:spPr>
          <a:xfrm>
            <a:off x="298555" y="3654672"/>
            <a:ext cx="6257341" cy="196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3" y="1892070"/>
            <a:ext cx="5374327" cy="393387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41992" y="96517"/>
            <a:ext cx="7984161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Check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9"/>
          <a:stretch/>
        </p:blipFill>
        <p:spPr>
          <a:xfrm>
            <a:off x="4299103" y="1361027"/>
            <a:ext cx="2230503" cy="196319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948518" y="3859008"/>
            <a:ext cx="967944" cy="1966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89" y="153362"/>
            <a:ext cx="1233475" cy="11249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46585" y="5769683"/>
            <a:ext cx="260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351736" y="715835"/>
            <a:ext cx="2212735" cy="117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90785" y="380407"/>
            <a:ext cx="260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it 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5731" y="1001296"/>
            <a:ext cx="4343400" cy="709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Method: Backward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22649" y="1875198"/>
                <a:ext cx="10564525" cy="4812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𝐵𝑒𝑒𝑟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charset="0"/>
                      </a:rPr>
                      <m:t>𝑊𝑖𝑛𝑒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charset="0"/>
                      </a:rPr>
                      <m:t>𝐶𝑢𝑠𝑡𝑐𝑜𝑢𝑛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𝑇h𝑎𝑛𝑘𝑠𝑔𝑖𝑣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𝑇h𝑎𝑛𝑘𝑠𝑔𝑖𝑣</m:t>
                    </m:r>
                    <m:r>
                      <a:rPr lang="en-US" sz="2400" b="0" i="1" smtClean="0">
                        <a:latin typeface="Cambria Math" charset="0"/>
                      </a:rPr>
                      <m:t>)(</m:t>
                    </m:r>
                    <m:r>
                      <a:rPr lang="en-US" sz="2400" b="0" i="1" smtClean="0">
                        <a:latin typeface="Cambria Math" charset="0"/>
                      </a:rPr>
                      <m:t>𝐹𝑟𝑜𝑧𝑒𝑛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" y="1875198"/>
                <a:ext cx="10564525" cy="481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50" y="2777354"/>
            <a:ext cx="5299768" cy="18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47420" y="3023151"/>
            <a:ext cx="629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every $1 increase in wine sales, we expect to see a corresponding increase of mean beer sales of 45 cents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7420" y="234169"/>
            <a:ext cx="7984161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Model after Variable Selection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90" y="575846"/>
            <a:ext cx="2641600" cy="85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56086" y="2525088"/>
            <a:ext cx="323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Significant Coefficients: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086" y="3982880"/>
            <a:ext cx="6011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CustCoun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 every 1 person increase in customer we expect to see about an 8 cents increase in mean beer sales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419" y="4950013"/>
            <a:ext cx="6159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Thankgiv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 any of the 7 days leading up to and including Thanksgiving Day, we expect to see an increase in mean beer sales of $250.96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39904" y="4896211"/>
            <a:ext cx="5747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Thanksfrozen</a:t>
            </a:r>
            <a:r>
              <a:rPr lang="en-US" b="1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 any of the 7 days leading up to and including Thanksgiving Day, we expect to see a 6 cents decrease in mean beer sales as frozen food sales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2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1237129"/>
            <a:ext cx="5696925" cy="428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4249639"/>
            <a:ext cx="4926105" cy="127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7420" y="234169"/>
            <a:ext cx="8637992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 in Means – Welch’s T-test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8376" y="1467278"/>
            <a:ext cx="568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F-Value: 63.34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 &gt; F : &lt;.0001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77" y="480948"/>
            <a:ext cx="3265321" cy="326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755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72" y="1357709"/>
            <a:ext cx="5897292" cy="43934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926" y="180380"/>
            <a:ext cx="8637992" cy="84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Quick Conclusion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306" y="1357709"/>
            <a:ext cx="6508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Beer and Wine are positively correlated, suggesting they are complimentary goods. 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On average, Beer Sales increase during the week leading up to Thanksgiving Day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Thanksgiving does not change the relationship (slope) between wine and beer </a:t>
            </a:r>
          </a:p>
        </p:txBody>
      </p:sp>
    </p:spTree>
    <p:extLst>
      <p:ext uri="{BB962C8B-B14F-4D97-AF65-F5344CB8AC3E}">
        <p14:creationId xmlns:p14="http://schemas.microsoft.com/office/powerpoint/2010/main" val="354076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1158</TotalTime>
  <Words>786</Words>
  <Application>Microsoft Macintosh PowerPoint</Application>
  <PresentationFormat>Widescreen</PresentationFormat>
  <Paragraphs>113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Retrospect</vt:lpstr>
      <vt:lpstr>Beer, Wine, and the Thanksgiving Holiday</vt:lpstr>
      <vt:lpstr>What Data?</vt:lpstr>
      <vt:lpstr>QOI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2U, Inc.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Sales at Thanksgiving</dc:title>
  <dc:creator>2toradmin</dc:creator>
  <cp:lastModifiedBy>Leeson, Olivia</cp:lastModifiedBy>
  <cp:revision>44</cp:revision>
  <dcterms:created xsi:type="dcterms:W3CDTF">2016-12-06T14:47:14Z</dcterms:created>
  <dcterms:modified xsi:type="dcterms:W3CDTF">2016-12-09T04:34:44Z</dcterms:modified>
</cp:coreProperties>
</file>