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6" autoAdjust="0"/>
    <p:restoredTop sz="94660"/>
  </p:normalViewPr>
  <p:slideViewPr>
    <p:cSldViewPr snapToGrid="0">
      <p:cViewPr>
        <p:scale>
          <a:sx n="66" d="100"/>
          <a:sy n="66" d="100"/>
        </p:scale>
        <p:origin x="2241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83603-98C4-4CFD-9C6E-AFFE2325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D38A07-238A-4691-B61C-7E72996F0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4336F-2FED-458F-887E-552F7263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9EA3B-37A0-4F49-9117-B13D0C00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231FF-E7B2-4CE4-94C3-2340193B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6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46A98-1EBD-4FE2-8A78-50EEFAD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071205-AAA8-435B-B66A-A3BE023C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0624D-68AA-47DB-A606-A050B6F5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33150-3997-4142-A03B-2226F9BA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021C1-0ABD-4405-B61F-479456DF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9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917335-F709-46A0-9FB5-F9CC4713E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B2E875-1B5A-400A-95B9-9680A301B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4E150-9142-411F-BB71-98C1119C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F60D00-E663-4F9B-A515-8E6041F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F16A3-89D8-47D1-B390-87418370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5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D6BAB-17DD-4CDE-B7AE-A2A332B7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FBF6C-AB66-4762-BA59-4A26E36F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F1E71-F947-4AB5-A50E-88DD79BE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6C9F2-361E-493F-AD6E-986EA4EF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C0B49-8377-4996-B3E5-84DD5230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90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D3805-25CE-43B0-8848-8B14473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38525A-3125-4BB1-AB11-6A066726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6CAF53-120B-4103-BBE5-4D3ADF7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739AD-2D5C-4A0C-92F4-07C5ED25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63B59-A3D9-425D-B9E9-6912AAD5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4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5C7FD-E95D-40C3-B067-D229E348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14610-C852-431F-861E-E4595CFC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3B4D9D-9C71-40B0-B296-F08909643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8C36A8-44BD-48EC-93AE-7543731D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6CC381-7807-4744-AE4B-F00DBBE3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0CA521-30EC-412E-BE2A-CDCF646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5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93695-29FF-41A6-821A-2CF73DAE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992615-40B2-4CF9-95BC-6F0C9AB3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B627F2-2AEE-4581-90C2-9C306BAC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B2F4B9-672E-40E8-A5FF-E0619415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989415-376F-4C33-90FC-C5AED7F71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7346F9-707D-49BC-A77E-84A5FCD5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255E70-8088-4A0A-A147-154FF0F4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CE7A6C-E23D-42C6-B989-137C9E8B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18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5F8DB-DE9C-460E-8CD8-9D20E23D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64B6F-788B-4CC9-BF81-6CF88280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DE6B54-DD87-4986-8381-FE49C94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39E2E7-ABF4-423C-BC2F-A9A0E51C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BCF69D-ACE2-4AA8-A613-DB40CD77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98EC0B-C9A2-4661-B762-D654ECC8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931639-493A-442F-97AD-F116AC8D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8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EB305-73F3-4551-A675-E2B040E2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B33C4-A721-4874-A53E-D2BFB909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65144E-DB91-4090-9AC8-56E33135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3CC1B7-811F-4354-9FB7-123EF370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261D3D-8AC9-475B-AE59-48A6B1A8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0BC8A8-20AE-4975-9F12-9D82836B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8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6FC5F-2D16-45C3-AFDB-94FD26B6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AAB170-7C0C-40A6-B23C-3E3994DFF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70B397-F511-4530-B1C3-2F505006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28D3B5-0479-413C-8260-69F887A5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C16789-37B5-4DA7-9EF0-80589EBA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5C4C93-9F59-4976-83B9-27834D26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6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4D03B-43B2-4B05-8650-0077D41E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654DD-42DA-42D6-9D37-F54057A8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9AE39-B6BD-4450-A303-99EB1045A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7379-3F86-45E7-A461-FEB0E8AC8819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54582C-B0D4-4934-B298-89C44DBAB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2F76A7-A283-4410-942C-2905B0A9A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A61F-EB1D-4163-B85C-2EF375B4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5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CE8263-E529-466A-9C33-C77B3B78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2" y="529663"/>
            <a:ext cx="11251188" cy="612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09531-112A-4A6A-B314-DA08C4E6EF96}"/>
              </a:ext>
            </a:extLst>
          </p:cNvPr>
          <p:cNvSpPr txBox="1"/>
          <p:nvPr/>
        </p:nvSpPr>
        <p:spPr>
          <a:xfrm>
            <a:off x="468922" y="67998"/>
            <a:ext cx="6768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IBM RUP (Rational Unified Process)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007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82FFD-1520-48FC-8468-541EC923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требованиями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1060D-6D42-42A4-AF52-C667BEC5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9544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dirty="0">
                <a:effectLst/>
                <a:latin typeface="Calibri (Основной текст)"/>
                <a:ea typeface="Times New Roman" panose="02020603050405020304" pitchFamily="18" charset="0"/>
                <a:cs typeface="Calibri" panose="020F0502020204030204" pitchFamily="34" charset="0"/>
              </a:rPr>
              <a:t>Требование</a:t>
            </a:r>
            <a:r>
              <a:rPr lang="ru-RU" sz="2400" dirty="0">
                <a:effectLst/>
                <a:latin typeface="Calibri (Основной текст)"/>
                <a:ea typeface="Times New Roman" panose="02020603050405020304" pitchFamily="18" charset="0"/>
                <a:cs typeface="Calibri" panose="020F0502020204030204" pitchFamily="34" charset="0"/>
              </a:rPr>
              <a:t> – 1. условия или возможности, необходимые пользователю для решения проблем или достижения целей; 2. условия или возможности, которыми должна обладать система или системные компоненты, чтобы выполнить контракт или удовлетворять стандартам, спецификациям или другим формальным документам; 3. документированное представление условий или возможностей для п. 1 и 2.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kern="1600" dirty="0">
                <a:effectLst/>
                <a:latin typeface="Calibri (Основной текст)"/>
                <a:ea typeface="Times New Roman" panose="02020603050405020304" pitchFamily="18" charset="0"/>
                <a:cs typeface="Calibri" panose="020F0502020204030204" pitchFamily="34" charset="0"/>
              </a:rPr>
              <a:t>Проект</a:t>
            </a:r>
            <a:r>
              <a:rPr lang="ru-RU" sz="2400" kern="1600" dirty="0">
                <a:effectLst/>
                <a:latin typeface="Calibri (Основной текст)"/>
                <a:ea typeface="Times New Roman" panose="02020603050405020304" pitchFamily="18" charset="0"/>
                <a:cs typeface="Calibri" panose="020F0502020204030204" pitchFamily="34" charset="0"/>
              </a:rPr>
              <a:t> – это уникальный набор процессов, состоящих из скоординированных и управляемых задач с начальной и конечной датами, предпринятых для достижения цели. Достижение цели проекта требует получения результатов, соответствующих определённым заранее требованиям, в том числе ограничения на получения результатов, таких как время, деньги и ресурсы.</a:t>
            </a:r>
            <a:endParaRPr lang="ru-RU" sz="2400" dirty="0">
              <a:effectLst/>
              <a:latin typeface="Calibri (Основной текст)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18C6D-34C2-4000-A605-536116FF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7764A-2D29-43A2-B2BD-8D8B83DA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Успех, невзирая на риски.">
            <a:extLst>
              <a:ext uri="{FF2B5EF4-FFF2-40B4-BE49-F238E27FC236}">
                <a16:creationId xmlns:a16="http://schemas.microsoft.com/office/drawing/2014/main" id="{F3987759-ABED-42E7-9C34-13FC64CA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39" y="1825625"/>
            <a:ext cx="5660782" cy="471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D966C2B-64CB-4A9B-9967-63FC38F25D58}"/>
              </a:ext>
            </a:extLst>
          </p:cNvPr>
          <p:cNvSpPr txBox="1">
            <a:spLocks/>
          </p:cNvSpPr>
          <p:nvPr/>
        </p:nvSpPr>
        <p:spPr>
          <a:xfrm>
            <a:off x="838200" y="471914"/>
            <a:ext cx="10515600" cy="555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ОГРАНИЧЕНИЯ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1053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B60B9-12D4-4509-A024-36FCDB8E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2"/>
            <a:ext cx="10515600" cy="845206"/>
          </a:xfrm>
        </p:spPr>
        <p:txBody>
          <a:bodyPr>
            <a:normAutofit/>
          </a:bodyPr>
          <a:lstStyle/>
          <a:p>
            <a:r>
              <a:rPr lang="ru-RU" dirty="0"/>
              <a:t>ОГРАНИЧЕНИЯ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C7D4D-ECC5-40D4-AED4-DE060AD9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2" y="710758"/>
            <a:ext cx="11320836" cy="3908132"/>
          </a:xfrm>
          <a:prstGeom prst="rect">
            <a:avLst/>
          </a:prstGeom>
        </p:spPr>
      </p:pic>
      <p:pic>
        <p:nvPicPr>
          <p:cNvPr id="1026" name="Picture 2" descr="Что нужно сделать до старта проекта. Часть 3 - PROBUSINESS.IO">
            <a:extLst>
              <a:ext uri="{FF2B5EF4-FFF2-40B4-BE49-F238E27FC236}">
                <a16:creationId xmlns:a16="http://schemas.microsoft.com/office/drawing/2014/main" id="{8BBFA4C4-4083-44BA-B8A7-11071D7F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58" y="3348132"/>
            <a:ext cx="3440095" cy="34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DB74A-C92E-4248-BC7B-6936B9BF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требованиями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63D48-EC64-40F0-8E98-83DAB82D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kern="1600" dirty="0">
                <a:effectLst/>
                <a:ea typeface="Times New Roman" panose="02020603050405020304" pitchFamily="18" charset="0"/>
              </a:rPr>
              <a:t>Информационная система</a:t>
            </a:r>
            <a:r>
              <a:rPr lang="ru-RU" sz="2400" kern="1600" dirty="0">
                <a:effectLst/>
                <a:ea typeface="Times New Roman" panose="02020603050405020304" pitchFamily="18" charset="0"/>
              </a:rPr>
              <a:t> – комплекс, включающий вычислительное и коммуникационное оборудование, программное обеспечение, лингвистические средства и информационные ресурсы, а также системный персонал и обеспечивающий поддержку динамической информационной модели некоторой части реального мира для удовлетворения информационных потребностей пользователей.</a:t>
            </a:r>
            <a:endParaRPr lang="en-US" sz="2400" kern="1600" dirty="0">
              <a:effectLst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dirty="0">
                <a:ea typeface="Times New Roman" panose="02020603050405020304" pitchFamily="18" charset="0"/>
              </a:rPr>
              <a:t>Если кратко, то: ИС – это программно-аппаратный комплекс, направленный на достижение поставленной цели.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kern="1600" dirty="0">
                <a:effectLst/>
                <a:ea typeface="Times New Roman" panose="02020603050405020304" pitchFamily="18" charset="0"/>
              </a:rPr>
              <a:t>Управление требованиями</a:t>
            </a:r>
            <a:r>
              <a:rPr lang="ru-RU" sz="2400" kern="1600" dirty="0">
                <a:effectLst/>
                <a:ea typeface="Times New Roman" panose="02020603050405020304" pitchFamily="18" charset="0"/>
              </a:rPr>
              <a:t> – это систематический подход к выявлению, организации и документированию требований к системе, а также процесс, в ходе которого вырабатывается и обеспечивается соглашение между заказчиком и выполняющей проект группой по поводу меняющихся требований к системе.</a:t>
            </a:r>
            <a:endParaRPr lang="ru-RU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7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DB74A-C92E-4248-BC7B-6936B9BF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требованиями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63D48-EC64-40F0-8E98-83DAB82D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4848713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kern="1600" dirty="0">
                <a:effectLst/>
                <a:ea typeface="Times New Roman" panose="02020603050405020304" pitchFamily="18" charset="0"/>
              </a:rPr>
              <a:t>Функциональные требования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800" kern="1600" dirty="0" err="1">
                <a:effectLst/>
                <a:ea typeface="Times New Roman" panose="02020603050405020304" pitchFamily="18" charset="0"/>
              </a:rPr>
              <a:t>functional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kern="1600" dirty="0" err="1">
                <a:effectLst/>
                <a:ea typeface="Times New Roman" panose="02020603050405020304" pitchFamily="18" charset="0"/>
              </a:rPr>
              <a:t>requirements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) – определяют функциональность ПО, которую разработчики должны построить, чтобы пользователи смогли выполнить свои задачи в рамках бизнес-требований.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kern="1600" dirty="0">
                <a:effectLst/>
                <a:ea typeface="Times New Roman" panose="02020603050405020304" pitchFamily="18" charset="0"/>
              </a:rPr>
              <a:t>Нефункциональные требования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описывают цели и атрибуты качества проекта.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kern="1600" dirty="0">
                <a:effectLst/>
                <a:ea typeface="Times New Roman" panose="02020603050405020304" pitchFamily="18" charset="0"/>
              </a:rPr>
              <a:t>Атрибуты качества системы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800" kern="1600" dirty="0" err="1">
                <a:effectLst/>
                <a:ea typeface="Times New Roman" panose="02020603050405020304" pitchFamily="18" charset="0"/>
              </a:rPr>
              <a:t>quality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kern="1600" dirty="0" err="1">
                <a:effectLst/>
                <a:ea typeface="Times New Roman" panose="02020603050405020304" pitchFamily="18" charset="0"/>
              </a:rPr>
              <a:t>attributes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) – дополнительное описание функций продукта, выраженное через описание его характеристик, важных для пользователей или разработчиков.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kern="1600" dirty="0">
                <a:effectLst/>
                <a:ea typeface="Times New Roman" panose="02020603050405020304" pitchFamily="18" charset="0"/>
              </a:rPr>
              <a:t>Характеристика продукта 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(</a:t>
            </a:r>
            <a:r>
              <a:rPr lang="ru-RU" sz="1800" kern="1600" dirty="0" err="1">
                <a:effectLst/>
                <a:ea typeface="Times New Roman" panose="02020603050405020304" pitchFamily="18" charset="0"/>
              </a:rPr>
              <a:t>feature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)</a:t>
            </a:r>
            <a:r>
              <a:rPr lang="ru-RU" sz="1800" b="1" kern="1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– это набор логически связанных функциональных и нефункциональных требований, которые обеспечивают возможности пользователя и удовлетворяют бизнес- требованиям.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effectLst/>
                <a:ea typeface="Times New Roman" panose="02020603050405020304" pitchFamily="18" charset="0"/>
              </a:rPr>
              <a:t>Бизнес-требования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– требования заказчиков, имеющие высший приоритет, описывающие саму суть информационной системы, ее истинное назначение.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kern="1600" dirty="0">
                <a:effectLst/>
                <a:ea typeface="Times New Roman" panose="02020603050405020304" pitchFamily="18" charset="0"/>
              </a:rPr>
              <a:t>Системные требования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800" kern="1600" dirty="0" err="1">
                <a:effectLst/>
                <a:ea typeface="Times New Roman" panose="02020603050405020304" pitchFamily="18" charset="0"/>
              </a:rPr>
              <a:t>system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kern="1600" dirty="0" err="1">
                <a:effectLst/>
                <a:ea typeface="Times New Roman" panose="02020603050405020304" pitchFamily="18" charset="0"/>
              </a:rPr>
              <a:t>requirements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) – это высокоуровневые требования к продукту, которые содержат многие подсистемы.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kern="1600" dirty="0">
                <a:effectLst/>
                <a:ea typeface="Times New Roman" panose="02020603050405020304" pitchFamily="18" charset="0"/>
              </a:rPr>
              <a:t>Пользовательские требования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800" kern="1600" dirty="0" err="1">
                <a:effectLst/>
                <a:ea typeface="Times New Roman" panose="02020603050405020304" pitchFamily="18" charset="0"/>
              </a:rPr>
              <a:t>user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kern="1600" dirty="0" err="1">
                <a:effectLst/>
                <a:ea typeface="Times New Roman" panose="02020603050405020304" pitchFamily="18" charset="0"/>
              </a:rPr>
              <a:t>requirements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) – описывают цели и задачи, которые пользователи смогут решать при помощи системы.</a:t>
            </a:r>
            <a:endParaRPr lang="ru-RU" sz="18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3FBE5-43A4-4D94-9758-C5829D6E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94" y="30123"/>
            <a:ext cx="3432289" cy="18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6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DB74A-C92E-4248-BC7B-6936B9BF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требованиями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63D48-EC64-40F0-8E98-83DAB82D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4848713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kern="1600" dirty="0">
                <a:effectLst/>
                <a:ea typeface="Times New Roman" panose="02020603050405020304" pitchFamily="18" charset="0"/>
              </a:rPr>
              <a:t>Техническое задание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– исходный документ на проектирование технического объекта (изделия). Он устанавливает основное назначение разрабатываемого объекта, его технические характеристики, показатели качества и технико-экономические требования, предписание по выполнению необходимых стадий создания документации (конструкторской, технологической, программной и т. д.) и её состав, а также специальные требования.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effectLst/>
                <a:ea typeface="Times New Roman" panose="02020603050405020304" pitchFamily="18" charset="0"/>
              </a:rPr>
              <a:t>Образ информационной системы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(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vision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) – описание того, что информационная система представляет сейчас и что она будет представлять собой по завершению каждой стадии ее разработки. Образ ИС позволяет ясно представить всем участникам команды, что за систему они строят.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effectLst/>
                <a:ea typeface="Times New Roman" panose="02020603050405020304" pitchFamily="18" charset="0"/>
              </a:rPr>
              <a:t>Границы проекта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project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scope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) – указывают, какую функциональность ИС следует ожидать в текущей версии ИС, а также в что будет осуществляться в последующих.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>
                <a:effectLst/>
                <a:ea typeface="Times New Roman" panose="02020603050405020304" pitchFamily="18" charset="0"/>
              </a:rPr>
              <a:t>Документ об образе и границах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– содержит бизнес-требования. Владельцем данного документа, как правило является то лицо, которое финансирует проект.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kern="1600" dirty="0">
                <a:effectLst/>
                <a:ea typeface="Times New Roman" panose="02020603050405020304" pitchFamily="18" charset="0"/>
              </a:rPr>
              <a:t>Глоссарий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– представляет собой документ, описывающий все основные определения, встречающиеся в проекте.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kern="1600" dirty="0">
                <a:effectLst/>
                <a:ea typeface="Times New Roman" panose="02020603050405020304" pitchFamily="18" charset="0"/>
              </a:rPr>
              <a:t>Спецификация требований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800" kern="1600" dirty="0">
                <a:effectLst/>
                <a:ea typeface="Times New Roman" panose="02020603050405020304" pitchFamily="18" charset="0"/>
              </a:rPr>
              <a:t>Software Requirements Specification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800" kern="1600" dirty="0">
                <a:effectLst/>
                <a:ea typeface="Times New Roman" panose="02020603050405020304" pitchFamily="18" charset="0"/>
              </a:rPr>
              <a:t>SRS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) – законченное описание поведения программы, которую требуется разработать. Включает ряд пользовательских сценариев (</a:t>
            </a:r>
            <a:r>
              <a:rPr lang="en-US" sz="1800" kern="1600" dirty="0">
                <a:effectLst/>
                <a:ea typeface="Times New Roman" panose="02020603050405020304" pitchFamily="18" charset="0"/>
              </a:rPr>
              <a:t>use cases</a:t>
            </a:r>
            <a:r>
              <a:rPr lang="ru-RU" sz="1800" kern="1600" dirty="0">
                <a:effectLst/>
                <a:ea typeface="Times New Roman" panose="02020603050405020304" pitchFamily="18" charset="0"/>
              </a:rPr>
              <a:t>), которые описывают все варианты взаимодействия между пользователями и программным обеспечением.</a:t>
            </a:r>
            <a:endParaRPr lang="ru-RU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4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D4B9B-94DF-425A-96F8-E8C6F80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 по ГОСТ 34.602-89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2F4B93-8396-4315-A819-6A0D9CAE0B0A}"/>
              </a:ext>
            </a:extLst>
          </p:cNvPr>
          <p:cNvSpPr txBox="1">
            <a:spLocks/>
          </p:cNvSpPr>
          <p:nvPr/>
        </p:nvSpPr>
        <p:spPr>
          <a:xfrm>
            <a:off x="899984" y="1934435"/>
            <a:ext cx="10515600" cy="365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ru-RU" dirty="0"/>
              <a:t>Найти </a:t>
            </a:r>
            <a:r>
              <a:rPr lang="ru-RU" i="1" dirty="0"/>
              <a:t>примеры ТЗ </a:t>
            </a:r>
            <a:r>
              <a:rPr lang="ru-RU" dirty="0"/>
              <a:t>по ГОСТ 34.602-89</a:t>
            </a:r>
          </a:p>
          <a:p>
            <a:pPr marL="742950" indent="-742950">
              <a:buAutoNum type="arabicPeriod"/>
            </a:pPr>
            <a:r>
              <a:rPr lang="ru-RU" dirty="0"/>
              <a:t>Определиться с Пр. О.</a:t>
            </a:r>
          </a:p>
          <a:p>
            <a:pPr marL="742950" indent="-742950">
              <a:buAutoNum type="arabicPeriod"/>
            </a:pPr>
            <a:endParaRPr lang="ru-RU" dirty="0"/>
          </a:p>
          <a:p>
            <a:r>
              <a:rPr lang="ru-RU" dirty="0"/>
              <a:t>9 занятий 1 (обзор УТ) + 3 (разбор ТЗ) + 4 (защита) + 1 (резерв)</a:t>
            </a:r>
          </a:p>
        </p:txBody>
      </p:sp>
    </p:spTree>
    <p:extLst>
      <p:ext uri="{BB962C8B-B14F-4D97-AF65-F5344CB8AC3E}">
        <p14:creationId xmlns:p14="http://schemas.microsoft.com/office/powerpoint/2010/main" val="1202840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11F7EB9E705EF4986913C2DE8086639" ma:contentTypeVersion="0" ma:contentTypeDescription="Создание документа." ma:contentTypeScope="" ma:versionID="62adce795f04c7d263ebb1227b67e3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92c53c41ebcaed16a7ceff08f01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B54D49-0549-4ECA-A0AC-6217F4D1D927}"/>
</file>

<file path=customXml/itemProps2.xml><?xml version="1.0" encoding="utf-8"?>
<ds:datastoreItem xmlns:ds="http://schemas.openxmlformats.org/officeDocument/2006/customXml" ds:itemID="{F8251620-DDB0-4D10-A867-696AC0000CCC}"/>
</file>

<file path=customXml/itemProps3.xml><?xml version="1.0" encoding="utf-8"?>
<ds:datastoreItem xmlns:ds="http://schemas.openxmlformats.org/officeDocument/2006/customXml" ds:itemID="{DD011403-BE6D-46C6-A3CD-8FFDF3C415BD}"/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610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(Основной текст)</vt:lpstr>
      <vt:lpstr>Calibri Light</vt:lpstr>
      <vt:lpstr>Тема Office</vt:lpstr>
      <vt:lpstr>Презентация PowerPoint</vt:lpstr>
      <vt:lpstr>Управление требованиями</vt:lpstr>
      <vt:lpstr>Презентация PowerPoint</vt:lpstr>
      <vt:lpstr>ОГРАНИЧЕНИЯ ПРОЕКТА</vt:lpstr>
      <vt:lpstr>Управление требованиями</vt:lpstr>
      <vt:lpstr>Управление требованиями</vt:lpstr>
      <vt:lpstr>Управление требованиями</vt:lpstr>
      <vt:lpstr>Техническое задание по ГОСТ 34.602-89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Andrei Grishchenko</dc:creator>
  <cp:lastModifiedBy>Andrei Grishchenko</cp:lastModifiedBy>
  <cp:revision>9</cp:revision>
  <dcterms:created xsi:type="dcterms:W3CDTF">2020-09-29T13:09:33Z</dcterms:created>
  <dcterms:modified xsi:type="dcterms:W3CDTF">2020-09-30T14:48:38Z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0x010100F11F7EB9E705EF4986913C2DE8086639</vt:lpwstr>
  </property>
</Properties>
</file>