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2" r:id="rId7"/>
    <p:sldId id="257" r:id="rId8"/>
    <p:sldId id="258" r:id="rId9"/>
    <p:sldId id="25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0" d="100"/>
          <a:sy n="40" d="100"/>
        </p:scale>
        <p:origin x="34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98C51-4389-4FBD-AE27-A6749176C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1BECD8-092D-48BF-9118-A74E241DE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83CC9-A2B5-40ED-8A74-F811EC1F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609CC-E336-474D-BF42-4B5AAC6A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FB698-65E7-45BF-B66C-BC04892B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5D4C1-84D7-4456-945C-87246D9A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605323-9278-4D32-B679-8DCFE113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9326B-4856-47DB-A9AF-A5A81DFB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8723F-02D8-4B98-97DA-58E1107F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E7E84-E388-4EE7-9D81-7B79C4EC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99559D-57C6-4360-9D54-785D918A9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9E50F2-1567-4937-9936-3B6E7DDCE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3E593-499A-496C-98A0-A24DEAB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4A7095-1EF4-490E-B6DD-B32A7273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47909D-7475-40EC-AF7E-6BB316ED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4155C-3963-443D-BDF5-D7801D2B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3F95F-3B56-41EB-8ADD-66F807B1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6B9692-B728-4520-85D2-12BB827C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DC3A4-653A-4FA3-BFD8-A978F747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C7ABB-C74E-4631-92E3-7435F2E5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7A49A-1D1E-44D7-9B5F-236EE759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4C0B32-9DA6-4759-B309-B5BCDE4F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041F9E-2AF5-4BAC-A2DA-F50B0D4D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EA1A6-1B90-47B5-BF4A-C9A18769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CBB07-D180-4FE5-8596-1A7B817F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3049E-253F-47CE-9217-9581B4C3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0CB65-C7DB-401E-836A-B48A12F8F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DC36E6-7A89-4D80-B559-4AB70E52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708F08-DDDA-4932-8805-EFA62754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DCC844-D508-4BB4-96DF-D2596778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C9E0FB-2B45-490E-BF52-344C077C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0153-9E1A-4F74-9EBA-AEB7CB71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7492C8-ACA9-4AFC-B84D-B6E9E2FF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F5146E-E75D-4DC7-A914-CFBDC9D0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44823B-F338-4F6D-AADA-CD4F9E435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F08D45-BD67-4FBB-9031-9B2BF41A6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9EE444-2513-4B44-8667-B5952962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0916EC-B26E-448B-91E8-8361D571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A92054-720F-4AFB-A4A1-2506B8C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A650D-9638-46B9-A315-204FB389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6DB5FA-ED5A-4E11-A143-01C82AC5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763A6D-C7F5-42D1-8B5E-1D48ED9D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34ABD9-89BD-48CD-87BA-51A84088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174745-665A-4A62-A98A-6D61140C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1A0C7A-9536-4BAE-8AD8-80DB2548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043C7-978C-4658-8C05-ECD86932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27335-31CF-4B0E-9DF3-F26159E5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42FA4-52BB-4B6D-99C4-8F85630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211D9A-1A2C-4BBB-B8B3-3B1120F00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432CA-7668-441C-9446-20ECE8D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2B6A5B-C049-423F-B82F-55B5E072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68B612-A491-4E79-A306-F7704305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8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3133E-B393-42D7-B7CA-A8719DB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7ACC03-DCA8-4953-9780-4021FD621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C25B47-6D46-42DF-A78F-33DED07C4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67BADA-446C-439B-839C-D7742C8B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17095A-3EAB-4EF8-98E4-515F051A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41A8E-FE02-4B45-9FA9-4D1F32F1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03480-E8E9-4B0C-AFBE-A7892134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80788-AD8C-4FB7-B4AC-28D04B84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7D257C-E2A4-4C53-A572-4B41D6D50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DAD5-A652-406A-8A6F-BF0C38771D6D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CF593-2661-4308-B122-DE872B48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4D28B-C29C-47C4-9504-B4250C63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BC80-9A70-4889-9BF2-702913728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znes-prost.ru/kastomizaciy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AF288-1BB0-4BB2-937F-D262512E3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557"/>
            <a:ext cx="9144000" cy="1071563"/>
          </a:xfrm>
        </p:spPr>
        <p:txBody>
          <a:bodyPr/>
          <a:lstStyle/>
          <a:p>
            <a:r>
              <a:rPr lang="ru-RU" dirty="0">
                <a:latin typeface="Century" panose="02040604050505020304" pitchFamily="18" charset="0"/>
              </a:rPr>
              <a:t>БИЗНЕС</a:t>
            </a:r>
            <a:r>
              <a:rPr lang="en-US" dirty="0">
                <a:latin typeface="Century" panose="02040604050505020304" pitchFamily="18" charset="0"/>
              </a:rPr>
              <a:t>-</a:t>
            </a:r>
            <a:r>
              <a:rPr lang="ru-RU" dirty="0">
                <a:latin typeface="Century" panose="02040604050505020304" pitchFamily="18" charset="0"/>
              </a:rPr>
              <a:t>АНАЛИТИКА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69D981-7075-49FD-AF3B-41CCC4B4B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ЛЕКТОР К.Т.Н., ДОЦЕНТ КАФЕДРЫ </a:t>
            </a:r>
            <a:r>
              <a:rPr lang="ru-RU" dirty="0" err="1"/>
              <a:t>САиТ</a:t>
            </a:r>
            <a:r>
              <a:rPr lang="ru-RU" dirty="0"/>
              <a:t> НОРКИН О.Р.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ЛЕКЦИЯ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68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C8A9CA-534F-4B46-88A3-90B12AFD388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7503" y="370770"/>
            <a:ext cx="742630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Моделирование процессов</a:t>
            </a:r>
          </a:p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Следующая возможная роль аналитика на проектах — это область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моделирования процессов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Не всегда бизнес-аналитики, которые работают в ИТ и занимаются не-посредственно разработкой и управлением</a:t>
            </a:r>
          </a:p>
        </p:txBody>
      </p:sp>
      <p:pic>
        <p:nvPicPr>
          <p:cNvPr id="1026" name="Picture 2" descr="https://habrastorage.org/getpro/habr/post_images/28d/781/050/28d781050c2a075d679d66e4698393dc.png">
            <a:extLst>
              <a:ext uri="{FF2B5EF4-FFF2-40B4-BE49-F238E27FC236}">
                <a16:creationId xmlns:a16="http://schemas.microsoft.com/office/drawing/2014/main" id="{F6FCA591-DC17-4C65-BA09-58EE52CDA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807" y="450972"/>
            <a:ext cx="3773402" cy="25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6346A1-AE3C-4C08-8A39-E438DB79DC42}"/>
              </a:ext>
            </a:extLst>
          </p:cNvPr>
          <p:cNvSpPr/>
          <p:nvPr/>
        </p:nvSpPr>
        <p:spPr>
          <a:xfrm>
            <a:off x="359383" y="2904145"/>
            <a:ext cx="113776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требованиями и проектированием систем, знают, что, в общем-то, первоисточники их задач лежат в области бизнес-процессов заказчика. Т.е. как-то выполняются сейчас те или иные операции и ПО сейчас не требуется. Но в процессе анализа текущей ситуации можно прийти к выводу, что процессы не оптимальны, что их надо реорганизовать и, соответственно, появляется задача разработать ПО. Бизнес-аналитик поможет заказчику посмотреть на его бизнес-процессы, описать и трансформировать их в более оптимальное состояние.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59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B018437-AA1A-4385-BC71-E0E93E87F97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9413" y="334348"/>
            <a:ext cx="716509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ИС</a:t>
            </a:r>
          </a:p>
          <a:p>
            <a:pPr algn="just"/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Следующая сфера деятельности бизнес-аналитика — это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проектирование ин-формационных систем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Причём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проекти-рование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бывает разное. 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Например, самый простой уровень — это набросать </a:t>
            </a:r>
            <a:r>
              <a:rPr lang="ru-RU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мокапы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(макеты) или прототипы экранов. Затем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habrastorage.org/getpro/habr/post_images/50f/436/b87/50f436b87b5fde396311d7be5d7cf331.png">
            <a:extLst>
              <a:ext uri="{FF2B5EF4-FFF2-40B4-BE49-F238E27FC236}">
                <a16:creationId xmlns:a16="http://schemas.microsoft.com/office/drawing/2014/main" id="{0D1782D0-97A0-44F6-9DD3-37CF5439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993" y="328100"/>
            <a:ext cx="4155517" cy="31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66031-35D9-48A7-8B31-574E17321C5B}"/>
              </a:ext>
            </a:extLst>
          </p:cNvPr>
          <p:cNvSpPr/>
          <p:nvPr/>
        </p:nvSpPr>
        <p:spPr>
          <a:xfrm>
            <a:off x="386672" y="3426808"/>
            <a:ext cx="114808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уже это передать юзабилити-специалистам или дизайнерам, чтобы они прорабатывали более подробно.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Юзабилити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включает простоту, удобство в пользовании, тестирование, проведение аудита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819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E2C22E6-78E6-41A5-B535-5B998695857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1174" y="771067"/>
            <a:ext cx="5754826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Внедрение ПО</a:t>
            </a:r>
          </a:p>
          <a:p>
            <a:pPr algn="just"/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Следующая возможная область деятельности аналитиков — это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внедрение ПО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в частности, когда продукт уже разработан, этот продукт нужно внедрять, нужно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кастомизировать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 клиента</a:t>
            </a:r>
          </a:p>
        </p:txBody>
      </p:sp>
      <p:pic>
        <p:nvPicPr>
          <p:cNvPr id="3074" name="Picture 2" descr="https://habrastorage.org/getpro/habr/post_images/528/259/d57/528259d577b2019f888588ff73c80885.png">
            <a:extLst>
              <a:ext uri="{FF2B5EF4-FFF2-40B4-BE49-F238E27FC236}">
                <a16:creationId xmlns:a16="http://schemas.microsoft.com/office/drawing/2014/main" id="{F43ACD00-6807-4974-86B7-CB59E3F5C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42" y="491910"/>
            <a:ext cx="5409852" cy="359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291848-9F02-4EEE-94BE-AC6AA38CC320}"/>
              </a:ext>
            </a:extLst>
          </p:cNvPr>
          <p:cNvSpPr/>
          <p:nvPr/>
        </p:nvSpPr>
        <p:spPr>
          <a:xfrm>
            <a:off x="332096" y="3893352"/>
            <a:ext cx="11356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(если речь идёт о крупных системах). Это сфера деятельности, которая требует особых навыков и умений.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Кастомизация является подгонкой (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адаптированием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 продукции, товара для определенного потребителя, с учетом его интересов и требований.</a:t>
            </a:r>
            <a:br>
              <a:rPr lang="ru-RU" sz="2800" dirty="0"/>
            </a:br>
            <a:r>
              <a:rPr lang="ru-RU" sz="2800" dirty="0"/>
              <a:t>Информация взята с: </a:t>
            </a:r>
            <a:r>
              <a:rPr lang="ru-RU" sz="2800" dirty="0">
                <a:hlinkClick r:id="rId3"/>
              </a:rPr>
              <a:t>https://biznes-prost.ru/kastomizaciya.html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145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464D5C-D8F3-4E80-A355-2B34DC3965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4003" y="393345"/>
            <a:ext cx="638650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latin typeface="Arial" panose="020B0604020202020204" pitchFamily="34" charset="0"/>
              </a:rPr>
              <a:t>К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онсалтинг</a:t>
            </a:r>
            <a:endParaRPr lang="ru-RU" altLang="ru-RU" sz="28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Чем глубже вы работаете в индустрии, чем лучше и выше практические навыки, тем более сложные задачи вам могут поручать и тем больше вы можете выступать экспертом в глазах клиента, а не</a:t>
            </a:r>
          </a:p>
        </p:txBody>
      </p:sp>
      <p:pic>
        <p:nvPicPr>
          <p:cNvPr id="4098" name="Picture 2" descr="https://habrastorage.org/getpro/habr/post_images/232/931/c09/232931c09bed88e60d05e2ca1561ba87.png">
            <a:extLst>
              <a:ext uri="{FF2B5EF4-FFF2-40B4-BE49-F238E27FC236}">
                <a16:creationId xmlns:a16="http://schemas.microsoft.com/office/drawing/2014/main" id="{EF6370A6-1928-4C3A-B521-395F7BF7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88" y="423029"/>
            <a:ext cx="4714906" cy="285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B0294D-2A39-4D0C-ABB4-FCD905CA4A42}"/>
              </a:ext>
            </a:extLst>
          </p:cNvPr>
          <p:cNvSpPr/>
          <p:nvPr/>
        </p:nvSpPr>
        <p:spPr>
          <a:xfrm>
            <a:off x="373027" y="3366654"/>
            <a:ext cx="112139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800" dirty="0">
                <a:latin typeface="Arial" panose="020B0604020202020204" pitchFamily="34" charset="0"/>
              </a:rPr>
              <a:t>просто проводником его требований разработчикам. Причём консалтинг может быть даже не связан непосредственно с выполнением проекта. Просто консультации клиента по технологическим вопросам, по бизнес-вопросам. Это тоже сфера деятельности бизнес-аналитика.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1635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DFC7A-9BCB-42EE-9E75-958DCFE6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Что такое бизнес-анализ</a:t>
            </a:r>
            <a:r>
              <a:rPr lang="en-US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FE3AD-E648-4991-9FFD-B817FBB0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50"/>
            <a:ext cx="10515600" cy="51179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i="1" dirty="0">
                <a:effectLst/>
              </a:rPr>
              <a:t>Есть два похожих термина бизнес-анализ и бизнес-аналитика. В чём разница между ними</a:t>
            </a:r>
            <a:r>
              <a:rPr lang="en-US" b="1" i="1" dirty="0">
                <a:effectLst/>
              </a:rPr>
              <a:t>?</a:t>
            </a:r>
            <a:r>
              <a:rPr lang="ru-RU" b="1" i="1" dirty="0">
                <a:effectLst/>
              </a:rPr>
              <a:t> Давайте разберёмся.</a:t>
            </a:r>
          </a:p>
          <a:p>
            <a:pPr marL="0" indent="0" algn="just">
              <a:buNone/>
            </a:pPr>
            <a:r>
              <a:rPr lang="ru-RU" b="1" dirty="0">
                <a:effectLst/>
              </a:rPr>
              <a:t>Бизнес-анализ</a:t>
            </a:r>
            <a:r>
              <a:rPr lang="ru-RU" dirty="0">
                <a:effectLst/>
              </a:rPr>
              <a:t> – это разработанный дисциплинарно </a:t>
            </a:r>
            <a:r>
              <a:rPr lang="ru-RU" dirty="0">
                <a:solidFill>
                  <a:srgbClr val="FF0000"/>
                </a:solidFill>
                <a:effectLst/>
              </a:rPr>
              <a:t>процесс превращения поступающих данных в информацию</a:t>
            </a:r>
            <a:r>
              <a:rPr lang="ru-RU" dirty="0">
                <a:effectLst/>
              </a:rPr>
              <a:t> с целью увеличения конкурентоспособности предприятия и его общей эффективности. Базируется на изучении коммерческих целей и разработке путей решения проблем, возникающих на пути их достижения.</a:t>
            </a:r>
          </a:p>
          <a:p>
            <a:pPr marL="0" indent="0" algn="just">
              <a:buNone/>
            </a:pPr>
            <a:r>
              <a:rPr lang="ru-RU" dirty="0">
                <a:effectLst/>
              </a:rPr>
              <a:t>Специалист, занимающийся бизнес-анализом, называется, естественно, бизнес-аналитиком. Он должен владеть инструментарием бизнес-анализа и </a:t>
            </a:r>
            <a:r>
              <a:rPr lang="ru-RU" dirty="0">
                <a:solidFill>
                  <a:srgbClr val="FF0000"/>
                </a:solidFill>
                <a:effectLst/>
              </a:rPr>
              <a:t>преобразовывать </a:t>
            </a:r>
            <a:r>
              <a:rPr lang="ru-RU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данные/информацию </a:t>
            </a:r>
            <a:r>
              <a:rPr lang="ru-RU" dirty="0">
                <a:solidFill>
                  <a:srgbClr val="FF0000"/>
                </a:solidFill>
                <a:effectLst/>
              </a:rPr>
              <a:t>об объекте анализа в </a:t>
            </a:r>
            <a:r>
              <a:rPr lang="ru-RU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решения</a:t>
            </a:r>
            <a:r>
              <a:rPr lang="ru-RU" dirty="0">
                <a:effectLst/>
              </a:rPr>
              <a:t>. </a:t>
            </a:r>
            <a:r>
              <a:rPr lang="ru-RU" b="1" dirty="0">
                <a:solidFill>
                  <a:srgbClr val="002060"/>
                </a:solidFill>
                <a:effectLst/>
              </a:rPr>
              <a:t>Решение это рекомендация о комплексе различных мероприятий, улучшающих  существующее положение предприятия, фирмы и т.п.</a:t>
            </a:r>
            <a:r>
              <a:rPr lang="ru-RU" dirty="0">
                <a:effectLst/>
              </a:rPr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07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F546C0-8E5F-4F89-8FCA-1A4E0F5E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820"/>
            <a:ext cx="10515600" cy="5890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Бизнес-анализ</a:t>
            </a:r>
            <a:r>
              <a:rPr lang="ru-RU" dirty="0"/>
              <a:t> – это научное исследование явлений, разработка методик и комплексных мер. То есть, своеобразная дисциплина. А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бизнес-аналитика</a:t>
            </a:r>
            <a:r>
              <a:rPr lang="ru-RU" dirty="0"/>
              <a:t> – практическое применение разработанных бизнес-анализом знаний и методологий.</a:t>
            </a:r>
            <a:br>
              <a:rPr lang="ru-RU" dirty="0"/>
            </a:br>
            <a:r>
              <a:rPr lang="en-US" dirty="0">
                <a:solidFill>
                  <a:srgbClr val="FF0000"/>
                </a:solidFill>
                <a:effectLst/>
              </a:rPr>
              <a:t>https://utmagazine.ru/posts/8725-biznes-analitika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ru-RU" dirty="0"/>
              <a:t>В определениях присутствовало «преобразование данных в информацию… решение». Что это значит</a:t>
            </a:r>
            <a:r>
              <a:rPr lang="en-US" dirty="0"/>
              <a:t>? </a:t>
            </a:r>
            <a:r>
              <a:rPr lang="ru-RU" dirty="0"/>
              <a:t>Нужно понимать, что данные, получаемые бизнес-аналитиком, характеризуют существующую проблему. Изучение и анализ данных позволяют выявить значимые зависимости между элементами проблемы, а, следовательно, выдвинуть гипотезу для её решения. </a:t>
            </a:r>
            <a:r>
              <a:rPr lang="ru-RU" dirty="0">
                <a:solidFill>
                  <a:srgbClr val="FF0000"/>
                </a:solidFill>
              </a:rPr>
              <a:t>ОРН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Бизнес-аналитика ставит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задачу упрощения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(по возможности максимального) работы объекта анализа, увеличив рентабельность продаж и минимизировав потери.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22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E4EE65-A572-4F5F-9273-973B8CF4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Эта задача состоит из следующих подзадач </a:t>
            </a:r>
            <a:r>
              <a:rPr lang="en-US" dirty="0">
                <a:solidFill>
                  <a:srgbClr val="FF0000"/>
                </a:solidFill>
                <a:effectLst/>
              </a:rPr>
              <a:t>https://utmagazine.ru/posts/8725-biznes-analitika </a:t>
            </a:r>
            <a:r>
              <a:rPr lang="ru-RU" dirty="0"/>
              <a:t>:</a:t>
            </a:r>
          </a:p>
          <a:p>
            <a:pPr algn="just">
              <a:buFontTx/>
              <a:buChar char="-"/>
            </a:pPr>
            <a:r>
              <a:rPr lang="ru-RU" dirty="0"/>
              <a:t>Нахождение наиболее </a:t>
            </a:r>
            <a:r>
              <a:rPr lang="ru-RU" b="1" dirty="0"/>
              <a:t>рационального решения </a:t>
            </a:r>
            <a:r>
              <a:rPr lang="ru-RU" dirty="0"/>
              <a:t>бизнес-проблемы. А также создание условий и механизмов для предотвращения этих проблем в будущем;</a:t>
            </a:r>
          </a:p>
          <a:p>
            <a:pPr algn="just">
              <a:buFontTx/>
              <a:buChar char="-"/>
            </a:pPr>
            <a:r>
              <a:rPr lang="ru-RU" b="1" dirty="0"/>
              <a:t>Оптимизация затрат</a:t>
            </a:r>
            <a:r>
              <a:rPr lang="ru-RU" dirty="0"/>
              <a:t>. Прежде всего финансовых потерь. Выявление «дыр» в бюджете предприятия, утечки средств по неоправданным причинам, исключение ситуаций, известных, как «потерянный доход»;</a:t>
            </a:r>
          </a:p>
          <a:p>
            <a:pPr algn="just">
              <a:buFontTx/>
              <a:buChar char="-"/>
            </a:pPr>
            <a:r>
              <a:rPr lang="ru-RU" b="1" dirty="0"/>
              <a:t>Экономия времени</a:t>
            </a:r>
            <a:r>
              <a:rPr lang="ru-RU" dirty="0"/>
              <a:t>, от которой зависят сроки выполнения проекта. Качественная аналитика укажет все риски, которые мешают выполнению определённых задач. Это позволит избежать просрочки обязательств, нерентабельной деятельности, а значит и выплат неустоек;</a:t>
            </a:r>
          </a:p>
        </p:txBody>
      </p:sp>
    </p:spTree>
    <p:extLst>
      <p:ext uri="{BB962C8B-B14F-4D97-AF65-F5344CB8AC3E}">
        <p14:creationId xmlns:p14="http://schemas.microsoft.com/office/powerpoint/2010/main" val="6722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DE15D3-CA70-4F08-9384-A43EF151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966"/>
            <a:ext cx="10515600" cy="6005015"/>
          </a:xfrm>
        </p:spPr>
        <p:txBody>
          <a:bodyPr/>
          <a:lstStyle/>
          <a:p>
            <a:pPr>
              <a:buFontTx/>
              <a:buChar char="-"/>
            </a:pPr>
            <a:r>
              <a:rPr lang="ru-RU" b="1" dirty="0"/>
              <a:t>Повышение эффективности бизнеса </a:t>
            </a:r>
            <a:r>
              <a:rPr lang="ru-RU" dirty="0"/>
              <a:t>через выбор оптимальных форм коммерческой деятельности, маркетинговой работы и работы с клиентами;</a:t>
            </a:r>
          </a:p>
          <a:p>
            <a:pPr>
              <a:buFontTx/>
              <a:buChar char="-"/>
            </a:pPr>
            <a:r>
              <a:rPr lang="ru-RU" b="1" dirty="0"/>
              <a:t>Выработка универсальных систем </a:t>
            </a:r>
            <a:r>
              <a:rPr lang="ru-RU" dirty="0"/>
              <a:t>и средств реагирования на проблемные ситуации путём учёта ранее решённых проблем.</a:t>
            </a:r>
          </a:p>
          <a:p>
            <a:pPr marL="0" indent="0">
              <a:buNone/>
            </a:pPr>
            <a:r>
              <a:rPr lang="ru-RU" dirty="0"/>
              <a:t>Понятно, что здесь перечислены самые общие подзадачи, и ими список задач бизнес-аналитики не ограничивается. Возможно их комбинирование или детализация – разбиение на подзадачи.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82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9B4853-89BA-4545-B404-09A06B1F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62779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часто бывает существует несколько определений широко используемых понятий. И бизнес-анализ не исключение. В нашем курсе их будет несколько. Рассмотрим ещё одно.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https://sales-generator.ru/blog/biznes-analiz/</a:t>
            </a:r>
            <a:endParaRPr lang="ru-RU" dirty="0"/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Бизнес-анализ — это инструмент, позволяющий выявлять потребности бизнеса и находить пути преодоления трудностей.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 охватывает широчайший спектр вопросов. Анализ бизнес-процессов следует выполнять не только для начинающих проектов, но и действующих, в которых он существенно повысит вероятность успеха.</a:t>
            </a:r>
          </a:p>
        </p:txBody>
      </p:sp>
    </p:spTree>
    <p:extLst>
      <p:ext uri="{BB962C8B-B14F-4D97-AF65-F5344CB8AC3E}">
        <p14:creationId xmlns:p14="http://schemas.microsoft.com/office/powerpoint/2010/main" val="186968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E4FBC-184F-48D9-BED4-5A9DB08A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https://habr.com/ru/company/sqalab/blog/219667/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0F820-33DA-4B25-8116-FBECFA22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7252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То, что я рассказал, справедливо для бизнеса вообще. А есть специфическая бизнес-аналитика в области ИТ. Если первая является более экономической, то вторая больше соответствует направлению нашей подготовки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инфор-матика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ВТ. Её и будем рассматривать в данном курсе.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Выделяют следующие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области бизнес-аналитики в сфере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требованиями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requirements management;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и анализ данных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research &amp; analysis;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Моделирование процессов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processes engineering;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ИС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modelling &amp; design;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Внедрение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delivery;</a:t>
            </a:r>
          </a:p>
          <a:p>
            <a:pPr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Консалтинг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consulting.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9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BE7EE86-3E0C-42D8-B609-5EA8EEFD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80" y="409730"/>
            <a:ext cx="7833817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ru-RU" altLang="ru-RU" sz="2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требованиями</a:t>
            </a:r>
          </a:p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Прежде всего реализация любого проекта невозможна без требований, исходящих от заказчика проекта. Причём требования в процессе работы над проектом меняются.</a:t>
            </a:r>
          </a:p>
        </p:txBody>
      </p:sp>
      <p:pic>
        <p:nvPicPr>
          <p:cNvPr id="1028" name="Picture 4" descr="https://habrastorage.org/getpro/habr/post_images/43a/a03/c42/43aa03c426f04fef2deb9e3b91fae674.png">
            <a:extLst>
              <a:ext uri="{FF2B5EF4-FFF2-40B4-BE49-F238E27FC236}">
                <a16:creationId xmlns:a16="http://schemas.microsoft.com/office/drawing/2014/main" id="{BC09E8BE-4DD4-4664-AC24-BCAC2AAE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70" y="288719"/>
            <a:ext cx="3291091" cy="25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049DA7-0762-4194-8C33-CF4F097F2DDF}"/>
              </a:ext>
            </a:extLst>
          </p:cNvPr>
          <p:cNvSpPr/>
          <p:nvPr/>
        </p:nvSpPr>
        <p:spPr>
          <a:xfrm>
            <a:off x="441271" y="3000198"/>
            <a:ext cx="112685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latin typeface="Arial" panose="020B0604020202020204" pitchFamily="34" charset="0"/>
              </a:rPr>
              <a:t>Управление требованиями - это сбор требований, их анализ, управление изменениями и отслеживание изменений.</a:t>
            </a:r>
          </a:p>
          <a:p>
            <a:pPr lvl="0" algn="just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latin typeface="Arial" panose="020B0604020202020204" pitchFamily="34" charset="0"/>
              </a:rPr>
              <a:t>Очень ВАЖНО, чтобы все участники проекта были в курсе актуальных требований, чтобы они были донесены правильно до команды разработки и чтобы результат работы соответствовал тем пожеланиям, которые были первоначально у заказчика. Но это не всё.</a:t>
            </a:r>
          </a:p>
        </p:txBody>
      </p:sp>
    </p:spTree>
    <p:extLst>
      <p:ext uri="{BB962C8B-B14F-4D97-AF65-F5344CB8AC3E}">
        <p14:creationId xmlns:p14="http://schemas.microsoft.com/office/powerpoint/2010/main" val="41732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047CB90-AD4C-421B-8FA0-4B914F45B6B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0809" y="435960"/>
            <a:ext cx="766878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и анализ данных</a:t>
            </a:r>
          </a:p>
          <a:p>
            <a:pPr algn="just"/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Общая задача по работе с данными. Проанализировать, какие системы есть уже на рынке с аналогичным функционалом, найти эти системы, сравнить их, предоставить информацию, какая из них лучше подходит под текущие задачи проекта. </a:t>
            </a:r>
          </a:p>
        </p:txBody>
      </p:sp>
      <p:pic>
        <p:nvPicPr>
          <p:cNvPr id="1026" name="Picture 2" descr="https://habrastorage.org/getpro/habr/post_images/bbd/3a3/0ae/bbd3a30ae415766aae81629ed3160736.png">
            <a:extLst>
              <a:ext uri="{FF2B5EF4-FFF2-40B4-BE49-F238E27FC236}">
                <a16:creationId xmlns:a16="http://schemas.microsoft.com/office/drawing/2014/main" id="{ADD8FCCE-2FD7-4690-8F99-09934F62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81" y="587074"/>
            <a:ext cx="3701597" cy="27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DC084-0F61-4C77-AF07-5D6D3486C022}"/>
              </a:ext>
            </a:extLst>
          </p:cNvPr>
          <p:cNvSpPr/>
          <p:nvPr/>
        </p:nvSpPr>
        <p:spPr>
          <a:xfrm>
            <a:off x="413980" y="3622424"/>
            <a:ext cx="112412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Второй срез данной роли аналитика — это анализ работы системы и выработка определённых выводов. Т.е. </a:t>
            </a:r>
            <a:r>
              <a:rPr lang="ru-RU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общеаналитические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задачи.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188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1057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</vt:lpstr>
      <vt:lpstr>Тема Office</vt:lpstr>
      <vt:lpstr>БИЗНЕС-АНАЛИТИКА</vt:lpstr>
      <vt:lpstr>ВВЕДЕНИЕ. Что такое бизнес-анализ?</vt:lpstr>
      <vt:lpstr>Презентация PowerPoint</vt:lpstr>
      <vt:lpstr>Презентация PowerPoint</vt:lpstr>
      <vt:lpstr>Презентация PowerPoint</vt:lpstr>
      <vt:lpstr>Презентация PowerPoint</vt:lpstr>
      <vt:lpstr>https://habr.com/ru/company/sqalab/blog/219667/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АНАЛИТИКА</dc:title>
  <dc:creator>Норкин Олег Рауфатович</dc:creator>
  <cp:lastModifiedBy>Норкин Олег Рауфатович</cp:lastModifiedBy>
  <cp:revision>36</cp:revision>
  <dcterms:created xsi:type="dcterms:W3CDTF">2019-02-09T05:22:19Z</dcterms:created>
  <dcterms:modified xsi:type="dcterms:W3CDTF">2020-02-12T11:57:16Z</dcterms:modified>
</cp:coreProperties>
</file>