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37" d="100"/>
          <a:sy n="37" d="100"/>
        </p:scale>
        <p:origin x="44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6EE5E-5CB1-42E8-8D8E-4F393797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3C72C-C8FC-4DB6-AF80-B8FD60F9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1929A-FA86-4CDB-9AD7-AE6F4696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109C5-2576-47D1-B380-B9AD301A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5F6CD-21A3-4C9F-8FCC-6ECF3FD8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1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DDEF8-BA70-4EC3-B96A-3AE6C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1B6436-38BA-4587-A2C4-ACB82091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A7AF7-3F70-4662-A7DA-172CEBA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9A72D-C0B6-4ADB-BC94-A2BFB635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7993A-24EC-415B-B087-16C0B79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C2FBD6-45F5-4108-8A24-2A54D5E46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82AC4-EA13-4800-BA45-00F2717E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10303-4AAB-41E9-A691-E03EE2C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01BC9-F19E-46C9-A991-38137DE7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CD3D1-7AD7-419A-BDEF-FA742240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D5908-A3CC-4A19-A038-B572B494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B8286-D5B7-47C3-9F38-3F97D2D6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2394F-29CB-4301-81BB-484FFA3C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1CAFC-1FED-4E5D-B962-E83CCF0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EA3FF-732A-43F8-B68B-8A15107B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A328B-6EEA-4F94-8B20-970667DE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B1A19-B5BD-42E8-B444-D926A807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4A5F9-5C7B-40E4-9EFE-6F73DEAD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AB93E-8BB8-44B9-B441-936F7DBC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133E1-F56F-4E79-A92B-0D91A70B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E8BB-61F3-4DE6-A49B-EB3D9CEF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A6E77-1815-47BB-A55D-8AD3EE50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0ACB4-ECFF-41E8-AD11-429BB846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17B2BD-97AC-4BCE-A830-AAD18E94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9CAB6-D097-4A84-9659-BFCF4292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5B6FCF-3339-4BEC-BD6E-4A753E4B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B652E-CB90-4B24-A5AE-6D70634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E669D-B4C9-4B4C-9BD3-68D4E1A4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E43A8-F3D3-4DDA-AD08-6F10036F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3A4049-719A-4C89-9A18-4A406C65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CE602-683E-4D19-92C5-2BF25B9C2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55CBF-DA16-4196-BB71-EFDF1E8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53954B-9BB3-4A80-B172-842763F0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52A550-CE8E-43EC-9D97-CF451EE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AA081-5054-4178-98D7-65F8E82F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DA5E0F-D3A5-4BA7-9802-57710155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16514E-9AC0-43F3-9457-FF1D67E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DD202-03FC-4743-B3FF-786EA1A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7CD6A-BE09-4427-ACC1-E4F29448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1E3CF3-C216-4909-B098-EAC4CA57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5D9E9-3682-44D7-BE25-AA5EFED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A06A8-5E35-43BD-8B40-8C81E36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ABBEE-28FD-4C58-A1B5-5C558221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48684-48AF-458A-B000-D43E4C99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0697F5-177A-453C-8A5D-65E4C371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C8A88-C481-47B3-9317-CC64EDDA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B4DD4-4AB6-421C-8A26-B6CDC679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7A523-2352-4DDE-9243-875F3A6D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29C59C-6633-40F0-87B1-FE3F2208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DB4775-B3D8-49E3-88DA-251DD162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7A91C0-C28B-46FF-9C67-991838DC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92366B-85EE-49E2-9D92-836220E4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45D5D1-6A3E-4E4A-AD42-6D16BD20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8CA13-846F-4C1F-9848-227204DC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89D99-3EBC-471E-98B3-E00126BB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7A9FC-4DA7-4C88-A03A-B68715F8A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E462-4039-425E-884A-6BF7688272C1}" type="datetimeFigureOut">
              <a:rPr lang="ru-RU" smtClean="0"/>
              <a:t>20.02.2020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53D7E-C145-435E-AC75-9EC0C054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EF932-1AC8-406E-9464-4E5507F6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les-generator.ru/blog/biznes-anali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8F3A5D-3362-4CAF-8B5E-7EBEBE0A5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9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ED9A-E117-44B5-ACE3-9B367107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649845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на основании оценки преимуществ выпускаемых продуктов и услуг </a:t>
            </a: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определяют вероятный уровень продаж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натуральном или денежном эквиваленте.</a:t>
            </a:r>
          </a:p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Действенные методы анализа рынка бизнеса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Чаще всего информацию собирают и анализируют при помощи: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наблюдения;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опроса;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эксперимента;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моделирования.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Наблюдение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эффективный метод, основу которого составляет систематический сбор данных о состоянии потребительских рынков, а также ретроспективный анализ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прогноз таких показателей, как:</a:t>
            </a:r>
          </a:p>
        </p:txBody>
      </p:sp>
    </p:spTree>
    <p:extLst>
      <p:ext uri="{BB962C8B-B14F-4D97-AF65-F5344CB8AC3E}">
        <p14:creationId xmlns:p14="http://schemas.microsoft.com/office/powerpoint/2010/main" val="34429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D7F80D-3B4C-48C4-87B7-F5586051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2"/>
            <a:ext cx="10515600" cy="6656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ёмкость рынка;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число поставщиков однотипных товаров;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объём сбыта в натуральном и денежном выражении;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развитие сбыта конкретных товарных категорий;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скорость сбыта;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запасы товаров в каналах сбыта и т.д.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показывает практика анализа рыночной конъюнктуры, именно благодаря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наблюдению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наиболее объективно и достоверно оценить ситуацию. В этом смысле метод превосходит другие способы сбора данных, т.к. позволяет изучать поведение объекта исследования в реальном времени и обеспечивает высокую представительность и достоверность результатов.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ходе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опроса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специалист в устной или письменной форме обращается к сотрудникам компании, потребителям или клиентам и задаёт им вопросы по теме исследования.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5853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05F732-05EA-42B5-A917-D3910B53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826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Опрос даёт возможность выявить систему предпочтений покупателей при выборе продукции, узнать, почему они возвращают или отказываются покупать товар. Опрос может иметь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 анкетирования или интервью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ходе эксперимента специалисты исследуют, как один фактор влияет на другой в реальной обстановке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по сути дела СИСТЕМНЫЙ АНАЛИЗ!). В процессе анализа рынка он позволяет раздельно наблюдать за тем, как воздействуют разные факторы, насколько реалистичны условия, а также контролировать посторонние факторы.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 позволяет установить </a:t>
            </a:r>
            <a:r>
              <a:rPr lang="ru-RU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причинно-следственную связь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при изменении в контролируемых условиях одного или нескольких факторов, например, повышение уровня продаж при понижении цены.</a:t>
            </a:r>
          </a:p>
        </p:txBody>
      </p:sp>
    </p:spTree>
    <p:extLst>
      <p:ext uri="{BB962C8B-B14F-4D97-AF65-F5344CB8AC3E}">
        <p14:creationId xmlns:p14="http://schemas.microsoft.com/office/powerpoint/2010/main" val="10072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EA6C46-F9B0-468A-AEC8-8E3A2A13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12" y="313898"/>
            <a:ext cx="11353800" cy="654410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экспериментах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участвуют как реальные объекты, так и искусственные модели. При анализе рынка чаще всего пользуются экономико-математическим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моделированием: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аналогов изучаемых объектов для отражения всех ключевых качеств. Второстепенные, незначительные не берутся в расчёт.</a:t>
            </a:r>
          </a:p>
        </p:txBody>
      </p:sp>
    </p:spTree>
    <p:extLst>
      <p:ext uri="{BB962C8B-B14F-4D97-AF65-F5344CB8AC3E}">
        <p14:creationId xmlns:p14="http://schemas.microsoft.com/office/powerpoint/2010/main" val="333221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4A36E2-2BF3-47C3-8B36-1C37405D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427504"/>
            <a:ext cx="11147562" cy="64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Наиболее распространённые методы бизнес-анализа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SWOT-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анализ бизнеса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5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Анализируют четыре элемента всего бизнеса или его самостоятельного сегмента.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SWOT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это акроним слов:</a:t>
            </a:r>
          </a:p>
          <a:p>
            <a:pPr indent="0" algn="just">
              <a:lnSpc>
                <a:spcPct val="105000"/>
              </a:lnSpc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Strengts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dirty="0"/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сильные стороны (внутренняя обстановка фирмы);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dirty="0"/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слабые стороны (внутренняя обстановка фирмы);</a:t>
            </a:r>
          </a:p>
          <a:p>
            <a:pPr marL="685800" indent="-457200" algn="just">
              <a:lnSpc>
                <a:spcPct val="105000"/>
              </a:lnSpc>
              <a:spcBef>
                <a:spcPts val="0"/>
              </a:spcBef>
              <a:buFontTx/>
              <a:buChar char="-"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благоприятные возможности (внеш. обстановка фирмы);</a:t>
            </a:r>
          </a:p>
          <a:p>
            <a:pPr indent="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Тhreats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dirty="0"/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риски, угрозы (внешняя обстановка фирмы).</a:t>
            </a:r>
          </a:p>
          <a:p>
            <a:pPr marL="0" indent="0" algn="just">
              <a:lnSpc>
                <a:spcPct val="105000"/>
              </a:lnSpc>
              <a:buNone/>
            </a:pPr>
            <a:r>
              <a:rPr lang="ru-RU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Предполагается, во-первых, выявление внутренних сильных и слабых сторон фирмы, а также внешних возможностей и угроз. Во-вторых, установление связей между ними.</a:t>
            </a:r>
          </a:p>
        </p:txBody>
      </p:sp>
    </p:spTree>
    <p:extLst>
      <p:ext uri="{BB962C8B-B14F-4D97-AF65-F5344CB8AC3E}">
        <p14:creationId xmlns:p14="http://schemas.microsoft.com/office/powerpoint/2010/main" val="268711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5AB1A3-E5D0-4DB1-83D7-F690196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8"/>
            <a:ext cx="10515600" cy="645539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2.Матрица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БКГ (Бостонская консалтинговая группа)</a:t>
            </a:r>
          </a:p>
          <a:p>
            <a:pPr marL="0" indent="0" algn="just">
              <a:lnSpc>
                <a:spcPct val="105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Применяется для наглядной демонстрации ценности продуктов, выпускаемых или продаваемых компанией. Также матрицу используют для сравнения компаний и анализа конкуренции на рынке.</a:t>
            </a:r>
          </a:p>
          <a:p>
            <a:pPr marL="0" indent="0" algn="just">
              <a:lnSpc>
                <a:spcPct val="105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основе матрицы лежат два квадранта. В квадрантах данные о продуктах или товарах. Оси матрицы: темп роста и доля на рынке. Они позволяют верно расположить продукт или товар в матрице. Таким образом </a:t>
            </a:r>
            <a:r>
              <a:rPr lang="ru-RU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выявляется самый перспективный и прибыльный товар. Он расположится в верхнем углу справа матрицы.</a:t>
            </a:r>
          </a:p>
          <a:p>
            <a:pPr marL="0" indent="0" algn="just">
              <a:lnSpc>
                <a:spcPct val="105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анализа результат поможет выявить товар, в который надо вложить больше всего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30929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03E1CC-9C96-4B4E-9B52-BBB1BA09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6359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hlinkClick r:id="rId2"/>
              </a:rPr>
              <a:t>https://sales-generator.ru/blog/biznes-analiz/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такое бизнес-анализ простыми словами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Продолжим рассматривать определения бизнес-анализа для лучшего понимания.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Бизнес-анализ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собой комплекс задач и методик, применяемых в работе, как связующее звено между заинтересованными сторонами для лучшего понимания структуры, политики и операций. Благодаря бизнес-анализу компания может принимать решения, реализация которых позволяет прийти к желаемым результатам.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Бизнес-анализ – это:</a:t>
            </a:r>
          </a:p>
          <a:p>
            <a:pPr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понимание того, как организации действуют, чтобы достичь поставленных целей;</a:t>
            </a:r>
          </a:p>
          <a:p>
            <a:pPr algn="just">
              <a:buFontTx/>
              <a:buChar char="-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 также определение возможностей, необходимых компании для предоставления товаров и оказания услуг заинтересованным лицам.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0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0F3AD9-3255-4B10-9FA6-BAF1BCD8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6653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Бизнес-анализ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включает в себя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целей, соотношение этих целей и задач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(зона системного анализа, дерево целей программного продукта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разработку плана действий, которые должна выполнить фирма, чтобы достичь их, а также установление формы взаимодействия разных подразделений и заинтересованных лиц в рамках данной компании и за её пределами.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состояния бизнеса нужен для понимания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текущего состояния дел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предприятии. На основании полученных результатов хозяйствующий субъект также определяет, что ему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потребуется в дальнейшем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успешной деятельности.</a:t>
            </a:r>
          </a:p>
          <a:p>
            <a:pPr marL="0" indent="0" algn="just">
              <a:buNone/>
            </a:pPr>
            <a:r>
              <a:rPr lang="ru-RU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Чаще всего бизнес-анализ проводят для определения и проверки решений, определяющих потребности, цели и задачи бизнеса.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уже функционирующего, так и готовящегося к открытию.</a:t>
            </a:r>
          </a:p>
        </p:txBody>
      </p:sp>
    </p:spTree>
    <p:extLst>
      <p:ext uri="{BB962C8B-B14F-4D97-AF65-F5344CB8AC3E}">
        <p14:creationId xmlns:p14="http://schemas.microsoft.com/office/powerpoint/2010/main" val="362310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C08676-0AA6-42B3-80F9-1551181A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9306"/>
            <a:ext cx="10789693" cy="6387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Практикующие специалисты по бизнес-анализу — это не только бизнес-аналитики. Речь здесь также идёт </a:t>
            </a: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 </a:t>
            </a:r>
            <a:r>
              <a:rPr 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</a:t>
            </a: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-тиках бизнес-систем, системных аналитиках, </a:t>
            </a:r>
            <a:r>
              <a:rPr 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разработчи-ках</a:t>
            </a: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требований, процессных аналитиках, менеджерах по продуктам, менеджерах проектов, бизнес-архитекторах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общем это любой специалист, который способен решать ряд необходимых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задач: управлять проектами, разрабатывать ПО, следить за качеством и проектировать </a:t>
            </a:r>
            <a:r>
              <a:rPr 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взаимодей-ствие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(подробнее в лекции 1).</a:t>
            </a:r>
          </a:p>
          <a:p>
            <a:pPr marL="0" indent="0" algn="just">
              <a:buNone/>
            </a:pPr>
            <a:r>
              <a:rPr lang="ru-RU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ОТСЮДА обязанности аналитиков: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анализ и оценка бизнеса, синтез информации, предоставленной большим количеством лиц, связанных с компанией, к примеру, заказчиками, рабочим персоналом, ИТ-специалистами, руководителями.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Бизнес-аналитик выявляет,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чего на самом деле хотят за-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казчики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а не просто опирается на озвученные ими пожелания.</a:t>
            </a:r>
          </a:p>
        </p:txBody>
      </p:sp>
    </p:spTree>
    <p:extLst>
      <p:ext uri="{BB962C8B-B14F-4D97-AF65-F5344CB8AC3E}">
        <p14:creationId xmlns:p14="http://schemas.microsoft.com/office/powerpoint/2010/main" val="4103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BC63B5-3060-4744-A7FC-D7577F0C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2" y="191068"/>
            <a:ext cx="10926170" cy="65509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Бизнес-аналитик </a:t>
            </a: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иногда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действует для облегчения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коммуни-кации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между отделами. Ключевая роль бизнес-аналитиков состоит в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согласовании потребностей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подразделений и реализации их при помощи IT. Также аналитики могут выступать в качестве «переводчиков» между разработчиками и бизнесом. Это проблема перевода с русского на русский, о которой я говорил на 1-й лекции.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Анализ бизнес-целей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Бизнес-аналитики нацелены на достижение результатов: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Снижение расходов.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Поиск решения проблемы.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Своевременное окончание проектов.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Повышение эффективности.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Отражение правильных требований в документах.</a:t>
            </a:r>
          </a:p>
        </p:txBody>
      </p:sp>
    </p:spTree>
    <p:extLst>
      <p:ext uri="{BB962C8B-B14F-4D97-AF65-F5344CB8AC3E}">
        <p14:creationId xmlns:p14="http://schemas.microsoft.com/office/powerpoint/2010/main" val="28932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E46038-63CA-496A-AF85-191487BA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5" y="354842"/>
            <a:ext cx="10926500" cy="62916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Анализ бизнес-среды для реализации идеи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рамках анализа бизнес-среды эксперты исследуют и анализируют рынок, конкуренцию на нём и т.д. 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исследований — установить, кто уже сегодня является потребителем продуктов, услуг компании, а также наметить потенциальных клиентов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Это по факту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исслед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-е системы «фирма-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окруж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мир». При этом </a:t>
            </a:r>
            <a:r>
              <a:rPr 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</a:t>
            </a: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-ют приоритеты человека при совершении покупок: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качество, стоимость, сроки, точность, надёжность доставки, сервис и т.д.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процессе исследования сегментируется рынок,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устанавли-ваются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объёмы и ёмкость рынков по продукции. </a:t>
            </a:r>
            <a:r>
              <a:rPr lang="ru-RU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Сегментация рынка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данном случае — выделение самостоятельных частей рынка с различными характеристиками спроса на продукцию или услуги. То есть, покупательскую аудиторию здесь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делят по мотивации и другим показателям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47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ABF0A7-766F-4CA8-833D-35FE0ED0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6"/>
            <a:ext cx="10515600" cy="6346209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Размером рынка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называют территорию, где ведутся продажи продукции (услуг) компании.</a:t>
            </a:r>
          </a:p>
          <a:p>
            <a:pPr marL="0" indent="0" algn="just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Ёмкость рынка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объём проданных на рынке продуктов за определённый временной отрезок. В рамках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плани-рования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ёмкость рынка рассчитывают в денежном или натуральном эквиваленте.</a:t>
            </a:r>
          </a:p>
          <a:p>
            <a:pPr marL="0" indent="0" algn="just">
              <a:buNone/>
            </a:pPr>
            <a:r>
              <a:rPr lang="ru-RU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Если известно, какая у рынка ёмкость, и как она будет меняться в дальнейшем, то можно оценить уровень перс-</a:t>
            </a:r>
            <a:r>
              <a:rPr lang="ru-RU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пективности</a:t>
            </a:r>
            <a:r>
              <a:rPr lang="ru-RU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рынка в течение запланированного периода.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Допустим, рынок, ёмкость которого несущественная, если сравнивать её с производственной мощностью компании, не является перспективным. В этом случае прибыль от реализации может не покрыть затраты выхода на торговую площадку и изготовление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400497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2F7B2B-5528-488D-AE5B-DC888D2D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41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Ёмкость рынка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рассчитывается разными способами. Зная количество потребительских товаров, можно анализировать факторы, влияющие на формирование покупательского спроса. Здесь могут иметь место такие факторы, как: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численность населения региона, их возраст и пол;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уровень доходов и структура расходов граждан;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политика оплаты труда.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Ёмкость рынка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показатель динамичный, на него влияет ряд факторов. В основном это соотношение между спросом и предложением на планируемый товар.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Обобщающий показатель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характеризующий уровень спроса и предложения, — 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конъюнктура рынка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Именно она позволяет предсказать характер дальнейшего развития, что само по себе очень важно для составления прогноза вероятного объёма продаж при планировании.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1863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3A5484-064E-4EA1-A06C-9296B8C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635641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бизнес-среды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позволяет ответить на следующие вопросы: кто, по какой причине, в каком количестве и в какое время захочет приобрести товар завтра, в ближайшие дни и в целом в ближайшие два, три года и т.д. Кроме того, здесь: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анализируют, как быстро товар или услуга закрепится в рыночной среде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каков его потенциал для последующего расширения;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оценивают ключевые факторы расширения рынка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(к примеру, тенденции в развитии отрасли, региона, экономическую политику в регионе и на федеральном уровне, конкуренция и т.д.);</a:t>
            </a: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отслеживают и оценивают главных конкурентов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Выделяют и анализируют их недостатки и преимущества, способность выпускаемых продуктов или услуг конкурировать с аналогами;</a:t>
            </a:r>
          </a:p>
        </p:txBody>
      </p:sp>
    </p:spTree>
    <p:extLst>
      <p:ext uri="{BB962C8B-B14F-4D97-AF65-F5344CB8AC3E}">
        <p14:creationId xmlns:p14="http://schemas.microsoft.com/office/powerpoint/2010/main" val="2974982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1419</Words>
  <Application>Microsoft Office PowerPoint</Application>
  <PresentationFormat>Широкоэкранный</PresentationFormat>
  <Paragraphs>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Норкин Олег Рауфатович</dc:creator>
  <cp:lastModifiedBy>Норкин Олег Рауфатович</cp:lastModifiedBy>
  <cp:revision>43</cp:revision>
  <dcterms:created xsi:type="dcterms:W3CDTF">2019-02-11T04:32:03Z</dcterms:created>
  <dcterms:modified xsi:type="dcterms:W3CDTF">2020-02-20T18:26:23Z</dcterms:modified>
</cp:coreProperties>
</file>