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39" d="100"/>
          <a:sy n="39" d="100"/>
        </p:scale>
        <p:origin x="26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6EE5E-5CB1-42E8-8D8E-4F3937977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3C72C-C8FC-4DB6-AF80-B8FD60F96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71929A-FA86-4CDB-9AD7-AE6F4696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2109C5-2576-47D1-B380-B9AD301A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25F6CD-21A3-4C9F-8FCC-6ECF3FD8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1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DDEF8-BA70-4EC3-B96A-3AE6C540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1B6436-38BA-4587-A2C4-ACB82091D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FA7AF7-3F70-4662-A7DA-172CEBA5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9A72D-C0B6-4ADB-BC94-A2BFB635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67993A-24EC-415B-B087-16C0B79D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7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C2FBD6-45F5-4108-8A24-2A54D5E46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282AC4-EA13-4800-BA45-00F2717E0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B10303-4AAB-41E9-A691-E03EE2C6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01BC9-F19E-46C9-A991-38137DE7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FCD3D1-7AD7-419A-BDEF-FA742240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6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D5908-A3CC-4A19-A038-B572B494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B8286-D5B7-47C3-9F38-3F97D2D6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92394F-29CB-4301-81BB-484FFA3C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1CAFC-1FED-4E5D-B962-E83CCF0A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4EA3FF-732A-43F8-B68B-8A15107B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70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A328B-6EEA-4F94-8B20-970667DE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FB1A19-B5BD-42E8-B444-D926A8075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4A5F9-5C7B-40E4-9EFE-6F73DEAD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FAB93E-8BB8-44B9-B441-936F7DBC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2133E1-F56F-4E79-A92B-0D91A70B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4E8BB-61F3-4DE6-A49B-EB3D9CEF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6A6E77-1815-47BB-A55D-8AD3EE50A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0ACB4-ECFF-41E8-AD11-429BB8464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17B2BD-97AC-4BCE-A830-AAD18E94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69CAB6-D097-4A84-9659-BFCF4292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5B6FCF-3339-4BEC-BD6E-4A753E4B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3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B652E-CB90-4B24-A5AE-6D706342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AE669D-B4C9-4B4C-9BD3-68D4E1A4E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7E43A8-F3D3-4DDA-AD08-6F10036F8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3A4049-719A-4C89-9A18-4A406C650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CE602-683E-4D19-92C5-2BF25B9C2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D55CBF-DA16-4196-BB71-EFDF1E85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53954B-9BB3-4A80-B172-842763F0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52A550-CE8E-43EC-9D97-CF451EE2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98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AA081-5054-4178-98D7-65F8E82F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DA5E0F-D3A5-4BA7-9802-57710155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16514E-9AC0-43F3-9457-FF1D67E0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BDD202-03FC-4743-B3FF-786EA1A9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42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7CD6A-BE09-4427-ACC1-E4F29448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1E3CF3-C216-4909-B098-EAC4CA57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5D9E9-3682-44D7-BE25-AA5EFED3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14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A06A8-5E35-43BD-8B40-8C81E36B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ABBEE-28FD-4C58-A1B5-5C5582218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648684-48AF-458A-B000-D43E4C992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0697F5-177A-453C-8A5D-65E4C371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4C8A88-C481-47B3-9317-CC64EDDA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AB4DD4-4AB6-421C-8A26-B6CDC679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87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7A523-2352-4DDE-9243-875F3A6D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29C59C-6633-40F0-87B1-FE3F2208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DB4775-B3D8-49E3-88DA-251DD1621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7A91C0-C28B-46FF-9C67-991838DC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92366B-85EE-49E2-9D92-836220E4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45D5D1-6A3E-4E4A-AD42-6D16BD20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64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8CA13-846F-4C1F-9848-227204DC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A89D99-3EBC-471E-98B3-E00126BB6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7A9FC-4DA7-4C88-A03A-B68715F8A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E462-4039-425E-884A-6BF7688272C1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53D7E-C145-435E-AC75-9EC0C054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EF932-1AC8-406E-9464-4E5507F6A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26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8F3A5D-3362-4CAF-8B5E-7EBEBE0A5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94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F65ED9A-E117-44B5-ACE3-9B367107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6498454"/>
          </a:xfrm>
        </p:spPr>
        <p:txBody>
          <a:bodyPr/>
          <a:lstStyle/>
          <a:p>
            <a:pPr marL="0" indent="0" algn="just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«Каковы мои самые страшные опасения?»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«Я бы сделал ….. , но если бы не …. 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«Компания перестанет существовать если … 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«Какие действия конкурентов повлияют на развитие компании?»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«Какие изменения в политике и законодательстве нежелательны для бизнеса?»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эти вопросы вы должны отвечать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командой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состоящей из управленцев и исполнителей.</a:t>
            </a:r>
          </a:p>
        </p:txBody>
      </p:sp>
    </p:spTree>
    <p:extLst>
      <p:ext uri="{BB962C8B-B14F-4D97-AF65-F5344CB8AC3E}">
        <p14:creationId xmlns:p14="http://schemas.microsoft.com/office/powerpoint/2010/main" val="344290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D7F80D-3B4C-48C4-87B7-F5586051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2"/>
            <a:ext cx="10515600" cy="66564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Работа с данными и получение результата анализа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 делать с этими записями дальше? </a:t>
            </a:r>
            <a:r>
              <a:rPr lang="ru-RU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Далее следует ранжирование ваших записей по важности, по их весу и значению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В примере выше, каждая запись расположена под своим номером важности – первая самая важная. Определите три самые важные позиции в блоке «Угрозы». По ним в первую очередь нужно разработать стратегический план мероприятий, действий компании по устранению.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 номером 1 стоит «Провал плана продаж». План продаж является внутренним фактором, а на судьбу компании все же влияет импортер, который анализирует долю продаж в регионе и может лишить вас права продавать автомобили определенного бренда. Получается это внешний фактор, который связан с внутренними и внешними проблемами. 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составьте SWOT-анализ отдела продаж, он покажет проблемы, не позволяющие достаточно продавать. 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 №1 ясна.</a:t>
            </a:r>
          </a:p>
        </p:txBody>
      </p:sp>
    </p:spTree>
    <p:extLst>
      <p:ext uri="{BB962C8B-B14F-4D97-AF65-F5344CB8AC3E}">
        <p14:creationId xmlns:p14="http://schemas.microsoft.com/office/powerpoint/2010/main" val="185853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C05F732-05EA-42B5-A917-D3910B53A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4826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Далее, угроза 2.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«Зависимость дохода от колебаний курса валют»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Если у вас внутренний учёт ведётся в валюте, вам нужно разработать меры по снижению влияния этого фактора на доходность. Или повышение курса валюты будет уничтожать вашу наценку. Например: продавать товар не приходуя на склад, увеличить оборачиваемость товара (продавать быстро), формировать страховой фонд на случай колебаний, сделать адаптивный прайс-лист, который будет автоматически пересчитываться в национальную валюту по текущему курсу на день оплаты и т.д.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Далее, угроза 3.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«Зависимость от политики и решений импортера»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Выделите сотрудника, который будет заниматься мониторингом изменений и правил продаж, которые регламентирует импортёр. </a:t>
            </a:r>
          </a:p>
        </p:txBody>
      </p:sp>
    </p:spTree>
    <p:extLst>
      <p:ext uri="{BB962C8B-B14F-4D97-AF65-F5344CB8AC3E}">
        <p14:creationId xmlns:p14="http://schemas.microsoft.com/office/powerpoint/2010/main" val="100727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CEA6C46-F9B0-468A-AEC8-8E3A2A13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112" y="313898"/>
            <a:ext cx="11353800" cy="654410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Пусть он занимается только коммуникацией с компанией-импортёром. Найдите контактное лицо в компании-импортёре, которое может помочь советом и наладьте с ним контакт для долгосрочного сотрудничества.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 этих данных формируем стратегический план мероприятий или таблицу вида УГРОЗА-РЕШЕНИЕ.</a:t>
            </a:r>
          </a:p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 плюсах и минусах метода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SWOT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данного метода является – возможность получить общую пространственную картину состояния объекта анализа, которая поможет принять правильное решение. SWOT-анализ можно применять в различных сферах и он доступен каждому.</a:t>
            </a:r>
          </a:p>
          <a:p>
            <a:pPr marL="0" indent="0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Недостатком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является — отсутствие точных количественных данных, которые способны показать динамику изменений и субъективный фактор при составлении.</a:t>
            </a:r>
          </a:p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1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5AB1A3-E5D0-4DB1-83D7-F6901963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8"/>
            <a:ext cx="10515600" cy="64553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SWOT-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 позволит понять: что делать дальше, куда двигаться, что мешает. Подобный анализ можно провести отдельно по каждому отделу, что поможет выявить больше проблем 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как следствие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выработать стратегию по дальней-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шему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развитию или решению проблемы. Эффективность SWOT-анализа зависит от объективности людей, которые его составляли, а также от количества вопросов (охвата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пробле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-мы или состояния). Чем больше вопросов – тем глубже вы затронете проблему, чем больше аудиторов – тем больше вопросов и тонкостей удастся проработать.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SWOT-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 – это достаточно мощный маркетинговый инструмент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позволяющий составить грамотную стратегию развития бизнеса и исправить имеющиеся недочёты.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след. лекцию подготовить пример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SWOT-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анализа любого объекта презентация. Кто ответит, получит бонус-баллы в зависимости от качества доклада, кто не </a:t>
            </a:r>
            <a:r>
              <a:rPr lang="ru-R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-.  </a:t>
            </a:r>
          </a:p>
        </p:txBody>
      </p:sp>
    </p:spTree>
    <p:extLst>
      <p:ext uri="{BB962C8B-B14F-4D97-AF65-F5344CB8AC3E}">
        <p14:creationId xmlns:p14="http://schemas.microsoft.com/office/powerpoint/2010/main" val="309296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603E1CC-9C96-4B4E-9B52-BBB1BA09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24" y="368490"/>
            <a:ext cx="10844284" cy="6489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3.Метод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Анализируются ресурсы, которые фирма применяет для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дости-жения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результата. Цель анализа – сокращение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производствен-ных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расходов. В результате все расходы делят на три группы: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A, B, C.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группу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входят ресурсы, от которых получают наибольший доход: 80% от общего объёма прибыли. В группу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ресурсы, приносящие средний доход: 15%.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наименьший доход: 5%.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Данный метод основан на «Принципе Парето» – эмпирическом правиле, в соответствии с которым 20% усилий дают 80% результата, а остальные 80% усилий – лишь 20% результата.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Замечено, что 80% своей прибыли фирмы получают от 20% клиентов; что 20% торговых представителей закрывают 80% продаж. Или принцип Парето для элементов системы звучит так: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«80 % свойств системы определяются 20 % её элементов».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2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0F3AD9-3255-4B10-9FA6-BAF1BCD8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66532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Назван</a:t>
            </a:r>
            <a:r>
              <a:rPr lang="ru-RU" dirty="0"/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Джозефом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Джураном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честь итальянского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экономис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-та и социолога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Вильфредо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Парето (15.7.1848 – 20.8.1923). Парето исследовал конкретные зависимости распределения доходов населения Италия.</a:t>
            </a:r>
            <a:endParaRPr lang="ru-RU" b="1" spc="-1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Конечно, цифры не всегда именно 20/80. Может быть и 76/24, и 83/17, но соотношение четыре к одному прослеживается всегда.</a:t>
            </a:r>
          </a:p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0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C08676-0AA6-42B3-80F9-1551181A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9306"/>
            <a:ext cx="10789693" cy="63871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PEST-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его помощью проводят анализ внешней среды бизнеса, изучают каждую её часть. Составляющие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PEST-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анализа:</a:t>
            </a:r>
          </a:p>
          <a:p>
            <a:pPr algn="just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политические факторы;</a:t>
            </a:r>
          </a:p>
          <a:p>
            <a:pPr algn="just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экономические факторы;</a:t>
            </a:r>
          </a:p>
          <a:p>
            <a:pPr algn="just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социальные факторы</a:t>
            </a:r>
          </a:p>
          <a:p>
            <a:pPr algn="just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технологические факторы.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Помимо рассмотренных четырёх методик бизнес-анализа есть немало других. Каждая методика анализирует конкретный сегмент функционирования фирмы.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проведения максимально полного анализа рекомендуется использовать несколько методик в комплексе. Результат такого исследования позволит выбрать оптимальный путь решения 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41030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BC63B5-3060-4744-A7FC-D7577F0C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2" y="191068"/>
            <a:ext cx="10926170" cy="65509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SWOT-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АНАЛИЗА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https://arsales.in.ua/primer-swot-analiza-kompanii/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Шаблон СВОТ-анализа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Выполняется анализ путём составления таблицы или матрицы 2 на 2, в каждой ячейки которой вписываются критерии оценки.</a:t>
            </a:r>
          </a:p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DFECD9F-FB7A-42CA-9843-F01851DCB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74327"/>
              </p:ext>
            </p:extLst>
          </p:nvPr>
        </p:nvGraphicFramePr>
        <p:xfrm>
          <a:off x="591405" y="2320119"/>
          <a:ext cx="11050134" cy="4579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378">
                  <a:extLst>
                    <a:ext uri="{9D8B030D-6E8A-4147-A177-3AD203B41FA5}">
                      <a16:colId xmlns:a16="http://schemas.microsoft.com/office/drawing/2014/main" val="659915014"/>
                    </a:ext>
                  </a:extLst>
                </a:gridCol>
                <a:gridCol w="3683378">
                  <a:extLst>
                    <a:ext uri="{9D8B030D-6E8A-4147-A177-3AD203B41FA5}">
                      <a16:colId xmlns:a16="http://schemas.microsoft.com/office/drawing/2014/main" val="3897170447"/>
                    </a:ext>
                  </a:extLst>
                </a:gridCol>
                <a:gridCol w="3683378">
                  <a:extLst>
                    <a:ext uri="{9D8B030D-6E8A-4147-A177-3AD203B41FA5}">
                      <a16:colId xmlns:a16="http://schemas.microsoft.com/office/drawing/2014/main" val="1517284754"/>
                    </a:ext>
                  </a:extLst>
                </a:gridCol>
              </a:tblGrid>
              <a:tr h="151262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ПОЛОЖИТЕЛЬНОЕ ВЛИЯНИЕ</a:t>
                      </a:r>
                    </a:p>
                    <a:p>
                      <a:r>
                        <a:rPr lang="ru-RU" sz="2400" dirty="0"/>
                        <a:t>ЗЕЛЁНОЕ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ОТРИЦАТЕЛЬНОЕ ВЛИЯНИЕ</a:t>
                      </a:r>
                    </a:p>
                    <a:p>
                      <a:r>
                        <a:rPr lang="ru-RU" sz="2400" dirty="0"/>
                        <a:t>БЕЖЕВЫЙ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314108"/>
                  </a:ext>
                </a:extLst>
              </a:tr>
              <a:tr h="1512627">
                <a:tc>
                  <a:txBody>
                    <a:bodyPr/>
                    <a:lstStyle/>
                    <a:p>
                      <a:r>
                        <a:rPr lang="ru-RU" sz="2400" b="1" dirty="0"/>
                        <a:t>Внутренняя среда</a:t>
                      </a:r>
                    </a:p>
                    <a:p>
                      <a:r>
                        <a:rPr lang="ru-RU" sz="2400" b="1" dirty="0"/>
                        <a:t>Есть сейчас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/>
                        <a:t>СИЛЬНЫЕ СТОРОНЫ</a:t>
                      </a:r>
                    </a:p>
                    <a:p>
                      <a:r>
                        <a:rPr lang="ru-RU" sz="24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/>
                        <a:t>НЕДОСТАТКИ</a:t>
                      </a:r>
                      <a:endParaRPr lang="ru-RU" sz="2400" b="1" dirty="0"/>
                    </a:p>
                    <a:p>
                      <a:r>
                        <a:rPr lang="ru-RU" sz="2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93546"/>
                  </a:ext>
                </a:extLst>
              </a:tr>
              <a:tr h="1512627">
                <a:tc>
                  <a:txBody>
                    <a:bodyPr/>
                    <a:lstStyle/>
                    <a:p>
                      <a:r>
                        <a:rPr lang="ru-RU" sz="2400" b="1" dirty="0"/>
                        <a:t>Внешняя среда</a:t>
                      </a:r>
                    </a:p>
                    <a:p>
                      <a:r>
                        <a:rPr lang="ru-RU" sz="2400" b="1" dirty="0"/>
                        <a:t>Будет потом  СИНИЙ</a:t>
                      </a:r>
                    </a:p>
                    <a:p>
                      <a:endParaRPr lang="ru-RU" sz="2400" b="1" dirty="0"/>
                    </a:p>
                    <a:p>
                      <a:r>
                        <a:rPr lang="ru-RU" sz="2400" b="1" dirty="0"/>
                        <a:t>КРАСНЫЙ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/>
                        <a:t>ВОЗМОЖНОСТИ</a:t>
                      </a:r>
                      <a:endParaRPr lang="ru-RU" sz="2400" b="1" dirty="0"/>
                    </a:p>
                    <a:p>
                      <a:r>
                        <a:rPr lang="ru-RU" sz="2400" b="1" dirty="0"/>
                        <a:t>СТРЕЛКА ВВЕРХ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/>
                        <a:t>УГРОЗЫ</a:t>
                      </a:r>
                      <a:endParaRPr lang="ru-RU" sz="2400" b="1" dirty="0"/>
                    </a:p>
                    <a:p>
                      <a:r>
                        <a:rPr lang="ru-RU" sz="2400" b="1" dirty="0"/>
                        <a:t>СТРЕЛКА ВНИЗ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15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29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E46038-63CA-496A-AF85-191487BAB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629161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Сейчас мы заполним шаблон или матрицу СВОТ данными компании Х, которая занимается авто-бизнесом (продажа новых автомобилей, запчастей, и услуг по ремонту).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Начнём с левого верхнего угла с сильных сторон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компа-</a:t>
            </a:r>
            <a:r>
              <a:rPr lang="ru-RU" sz="3000" dirty="0" err="1">
                <a:latin typeface="Arial" panose="020B0604020202020204" pitchFamily="34" charset="0"/>
                <a:cs typeface="Arial" panose="020B0604020202020204" pitchFamily="34" charset="0"/>
              </a:rPr>
              <a:t>нии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 которые она имеет на сегодняшний момент времени, затем заполним </a:t>
            </a:r>
            <a:r>
              <a:rPr lang="ru-R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верхнее правое поле — туда вписываем внутренние имеющиеся недостатки/слабые стороны ком-</a:t>
            </a:r>
            <a:r>
              <a:rPr lang="ru-RU" sz="3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пании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нижнем левом квадрате пишем возможности внешней среды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 которые могут реализоваться в будущем, а </a:t>
            </a:r>
            <a:r>
              <a:rPr lang="ru-R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правом угрозы и риски, которые страшны для бизнеса в целом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Когда вы заполняете матрицу SWOT-анализа, </a:t>
            </a:r>
            <a:r>
              <a:rPr lang="ru-RU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верхние квадраты анализируйте со стороны управленца и со стороны ваших клиентов, а нижние, со стороны менеджмента компании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047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ABF0A7-766F-4CA8-833D-35FE0ED0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6"/>
            <a:ext cx="10515600" cy="6346209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Бытует мнение, что СВОТ-анализ — это поверхностный неточный инструмент анализа, основанный на субъективном мнении одного человека.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Однако, если делать аудит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командой из специалистов из разных сфер, можно вполне добиться объективной картинки ситуации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1.Зелёный сектор (с плюсом) фиксирует ресурсы компании. Персонал, оборудование, программное обеспечение, финансы, уникальность, бизнес процессы и т.д. Система мотивации, презентабельный внешний вид и расположение, наличие кузовного цеха.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2. В бежевом секторе мы фиксируем недостатки внутри компании. Недостаток оборотных средств для склада и рекламы, нет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трэйд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-ин, низкая скорость принятия управленческих решений. Ответьте на эти вопросы:</a:t>
            </a:r>
          </a:p>
        </p:txBody>
      </p:sp>
    </p:spTree>
    <p:extLst>
      <p:ext uri="{BB962C8B-B14F-4D97-AF65-F5344CB8AC3E}">
        <p14:creationId xmlns:p14="http://schemas.microsoft.com/office/powerpoint/2010/main" val="400497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2F7B2B-5528-488D-AE5B-DC888D2D7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4417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«Что мешает продавать больше?»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«Чего нет у вас по сравнению с конкурентами?»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«Кто мешает развитию или не соответствует возложенным компетенциям?»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«Чего или какого ресурса не хватает, чтобы решить проблему?»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«Что не нравится вашим клиентам?»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3.Синий сектор должен раскрыть возможности, которые предоставляются вашей компании извне: увеличить продажи в кредит и лизинг; участие в тендерах; развить комиссионную торговлю; наладить прокат и стоянку; повысить узнаваемость компании. Ответьте на эти вопросы:</a:t>
            </a:r>
          </a:p>
          <a:p>
            <a:pPr marL="0" indent="0" algn="just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«Каковы перспективы развития вашего направления бизнеса на современном рынке?»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53A5484-064E-4EA1-A06C-9296B8C5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6356411"/>
          </a:xfrm>
        </p:spPr>
        <p:txBody>
          <a:bodyPr/>
          <a:lstStyle/>
          <a:p>
            <a:pPr marL="0" indent="0" algn="just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«Существует ли рост спроса на ваш товар/услуги? Растут ли потребности вашей целевой аудитории?»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«Каковы тенденции относительно законов в вашей сфере бизнеса?»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«Существуют ли свободные ниши, где бы ваша компания могла получать прибыль дополнительно?»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«Существует ли возможность расширить ассортимент вашего товара?»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«Кто бы мог вам помочь в развитии бизнеса? Каким образом?»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4.Самый важный сектор угроз. Именно он приоритетный и даст нам материал для разработки конкретных мероприятий. Чтобы заполнить красный сектор нужно написать ответы на вопросы:</a:t>
            </a:r>
          </a:p>
        </p:txBody>
      </p:sp>
    </p:spTree>
    <p:extLst>
      <p:ext uri="{BB962C8B-B14F-4D97-AF65-F5344CB8AC3E}">
        <p14:creationId xmlns:p14="http://schemas.microsoft.com/office/powerpoint/2010/main" val="2974982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1254</Words>
  <Application>Microsoft Office PowerPoint</Application>
  <PresentationFormat>Широкоэкранный</PresentationFormat>
  <Paragraphs>77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Норкин Олег Рауфатович</dc:creator>
  <cp:lastModifiedBy>Норкин Олег Рауфатович</cp:lastModifiedBy>
  <cp:revision>54</cp:revision>
  <dcterms:created xsi:type="dcterms:W3CDTF">2019-02-11T04:32:03Z</dcterms:created>
  <dcterms:modified xsi:type="dcterms:W3CDTF">2019-02-25T04:21:21Z</dcterms:modified>
</cp:coreProperties>
</file>