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40" d="100"/>
          <a:sy n="40" d="100"/>
        </p:scale>
        <p:origin x="333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26EE5E-5CB1-42E8-8D8E-4F3937977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E3C72C-C8FC-4DB6-AF80-B8FD60F96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71929A-FA86-4CDB-9AD7-AE6F4696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2109C5-2576-47D1-B380-B9AD301A9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25F6CD-21A3-4C9F-8FCC-6ECF3FD8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18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7DDEF8-BA70-4EC3-B96A-3AE6C540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1B6436-38BA-4587-A2C4-ACB82091D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FA7AF7-3F70-4662-A7DA-172CEBA5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99A72D-C0B6-4ADB-BC94-A2BFB635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67993A-24EC-415B-B087-16C0B79D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71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5C2FBD6-45F5-4108-8A24-2A54D5E46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282AC4-EA13-4800-BA45-00F2717E0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B10303-4AAB-41E9-A691-E03EE2C6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A01BC9-F19E-46C9-A991-38137DE7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FCD3D1-7AD7-419A-BDEF-FA742240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62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D5908-A3CC-4A19-A038-B572B494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4B8286-D5B7-47C3-9F38-3F97D2D60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92394F-29CB-4301-81BB-484FFA3C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51CAFC-1FED-4E5D-B962-E83CCF0A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4EA3FF-732A-43F8-B68B-8A15107B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70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1A328B-6EEA-4F94-8B20-970667DE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FB1A19-B5BD-42E8-B444-D926A8075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C4A5F9-5C7B-40E4-9EFE-6F73DEAD3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FAB93E-8BB8-44B9-B441-936F7DBC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2133E1-F56F-4E79-A92B-0D91A70B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6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04E8BB-61F3-4DE6-A49B-EB3D9CEF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6A6E77-1815-47BB-A55D-8AD3EE50A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A0ACB4-ECFF-41E8-AD11-429BB8464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17B2BD-97AC-4BCE-A830-AAD18E94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69CAB6-D097-4A84-9659-BFCF4292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5B6FCF-3339-4BEC-BD6E-4A753E4B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3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B652E-CB90-4B24-A5AE-6D706342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AE669D-B4C9-4B4C-9BD3-68D4E1A4E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7E43A8-F3D3-4DDA-AD08-6F10036F8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C3A4049-719A-4C89-9A18-4A406C650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7DCE602-683E-4D19-92C5-2BF25B9C2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9D55CBF-DA16-4196-BB71-EFDF1E85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053954B-9BB3-4A80-B172-842763F0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452A550-CE8E-43EC-9D97-CF451EE2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98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AA081-5054-4178-98D7-65F8E82FC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DA5E0F-D3A5-4BA7-9802-57710155F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016514E-9AC0-43F3-9457-FF1D67E0C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9BDD202-03FC-4743-B3FF-786EA1A9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42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87CD6A-BE09-4427-ACC1-E4F29448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F1E3CF3-C216-4909-B098-EAC4CA57A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5D9E9-3682-44D7-BE25-AA5EFED3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14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A06A8-5E35-43BD-8B40-8C81E36B4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DABBEE-28FD-4C58-A1B5-5C5582218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648684-48AF-458A-B000-D43E4C992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0697F5-177A-453C-8A5D-65E4C371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4C8A88-C481-47B3-9317-CC64EDDA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AB4DD4-4AB6-421C-8A26-B6CDC679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87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7A523-2352-4DDE-9243-875F3A6D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929C59C-6633-40F0-87B1-FE3F22088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DB4775-B3D8-49E3-88DA-251DD1621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7A91C0-C28B-46FF-9C67-991838DC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92366B-85EE-49E2-9D92-836220E4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45D5D1-6A3E-4E4A-AD42-6D16BD20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64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8CA13-846F-4C1F-9848-227204DCA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A89D99-3EBC-471E-98B3-E00126BB6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47A9FC-4DA7-4C88-A03A-B68715F8A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6E462-4039-425E-884A-6BF7688272C1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B53D7E-C145-435E-AC75-9EC0C0549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1EF932-1AC8-406E-9464-4E5507F6A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26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8F3A5D-3362-4CAF-8B5E-7EBEBE0A57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4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3948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F65ED9A-E117-44B5-ACE3-9B3671079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330"/>
            <a:ext cx="10515600" cy="6498454"/>
          </a:xfrm>
        </p:spPr>
        <p:txBody>
          <a:bodyPr/>
          <a:lstStyle/>
          <a:p>
            <a:pPr marL="0" indent="360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После рассмотрения особенностей систем можно </a:t>
            </a:r>
            <a:r>
              <a:rPr lang="ru-RU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опреде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-лить понятие системы. </a:t>
            </a:r>
            <a:r>
              <a:rPr lang="ru-RU" altLang="ru-RU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Понятие системы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стало широко использоваться в ХХ в. </a:t>
            </a:r>
            <a:r>
              <a:rPr lang="ru-RU" alt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повседневной жизни термин «система» используют в тех случаях, когда хотят охарактеризовать объект как нечто целое, сложное, о чём невозможно сразу получить представление.</a:t>
            </a:r>
          </a:p>
          <a:p>
            <a:pPr marL="0" indent="360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В «Философском словаре» </a:t>
            </a:r>
            <a:r>
              <a:rPr lang="ru-RU" altLang="ru-RU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система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определяется как </a:t>
            </a:r>
            <a:r>
              <a:rPr lang="ru-RU" altLang="ru-RU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«совокупность элементов, находящихся в определённых отношениях и связях между собой и образующих некоторое целостное единство»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2909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DD7F80D-3B4C-48C4-87B7-F5586051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2"/>
            <a:ext cx="10515600" cy="6656458"/>
          </a:xfrm>
        </p:spPr>
        <p:txBody>
          <a:bodyPr>
            <a:normAutofit/>
          </a:bodyPr>
          <a:lstStyle/>
          <a:p>
            <a:pPr marL="0" indent="358775" algn="just">
              <a:lnSpc>
                <a:spcPct val="123000"/>
              </a:lnSpc>
              <a:spcBef>
                <a:spcPct val="0"/>
              </a:spcBef>
              <a:buFontTx/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Ю.И. Дегтярев (автор известного учебника по </a:t>
            </a:r>
            <a:r>
              <a:rPr lang="ru-RU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исследова-нию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операций) определяет систему следующим образом: </a:t>
            </a:r>
            <a:r>
              <a:rPr lang="ru-RU" altLang="ru-RU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altLang="ru-RU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Системой</a:t>
            </a:r>
            <a:r>
              <a:rPr lang="ru-RU" altLang="ru-RU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называется упорядоченная совокупность материальных объектов (элементов), объединённых какими-либо связями (механическими, </a:t>
            </a:r>
            <a:r>
              <a:rPr lang="ru-RU" altLang="ru-RU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информационны</a:t>
            </a:r>
            <a:r>
              <a:rPr lang="ru-RU" altLang="ru-RU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-ми), предназначенных для достижения определённой </a:t>
            </a:r>
            <a:r>
              <a:rPr lang="ru-RU" altLang="ru-RU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</a:t>
            </a:r>
            <a:r>
              <a:rPr lang="ru-RU" altLang="ru-RU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-ли и достигающих её наилучшим (по возможности) </a:t>
            </a:r>
            <a:r>
              <a:rPr lang="ru-RU" altLang="ru-RU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обра-зом</a:t>
            </a:r>
            <a:r>
              <a:rPr lang="ru-RU" altLang="ru-RU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».</a:t>
            </a:r>
          </a:p>
          <a:p>
            <a:pPr marL="0" indent="358775" algn="just">
              <a:lnSpc>
                <a:spcPct val="123000"/>
              </a:lnSpc>
              <a:spcBef>
                <a:spcPct val="0"/>
              </a:spcBef>
              <a:buFontTx/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В данном определении выделяются три основные </a:t>
            </a:r>
            <a:r>
              <a:rPr lang="ru-RU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компо-нента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системы – элементы, связи и функции (операции).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Важной особенностью системы является то, что она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созда-ётся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или функционирует для достижения определённой цели.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539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C05F732-05EA-42B5-A917-D3910B53A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012"/>
            <a:ext cx="10515600" cy="6482687"/>
          </a:xfrm>
        </p:spPr>
        <p:txBody>
          <a:bodyPr/>
          <a:lstStyle/>
          <a:p>
            <a:pPr marL="0" indent="358775" algn="just">
              <a:lnSpc>
                <a:spcPct val="114000"/>
              </a:lnSpc>
              <a:spcBef>
                <a:spcPct val="0"/>
              </a:spcBef>
              <a:buFontTx/>
              <a:buNone/>
              <a:defRPr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Т.е. в результате динамического поведения системы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реша-ются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какие-то определённые задачи, которые в конечном итоге приводят к достижению глобальной цели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функциониро-вания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или развития системы.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358775" algn="just">
              <a:lnSpc>
                <a:spcPct val="114000"/>
              </a:lnSpc>
              <a:spcBef>
                <a:spcPct val="0"/>
              </a:spcBef>
              <a:buFontTx/>
              <a:buNone/>
              <a:defRPr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Кортежное определение системы</a:t>
            </a:r>
          </a:p>
          <a:p>
            <a:pPr marL="0" indent="0" algn="ctr">
              <a:lnSpc>
                <a:spcPct val="114000"/>
              </a:lnSpc>
              <a:spcBef>
                <a:spcPct val="0"/>
              </a:spcBef>
              <a:buFontTx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S:  { { E }, { A }, F }</a:t>
            </a:r>
          </a:p>
          <a:p>
            <a:pPr marL="0" indent="0" algn="just">
              <a:lnSpc>
                <a:spcPct val="114000"/>
              </a:lnSpc>
              <a:spcBef>
                <a:spcPct val="0"/>
              </a:spcBef>
              <a:buFontTx/>
              <a:buNone/>
              <a:defRPr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где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система,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 E }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совокупность элементов,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 A }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сово-купность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связей,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свойства (функция).</a:t>
            </a:r>
          </a:p>
          <a:p>
            <a:pPr marL="0" indent="360000" algn="just">
              <a:lnSpc>
                <a:spcPct val="114000"/>
              </a:lnSpc>
              <a:spcBef>
                <a:spcPct val="0"/>
              </a:spcBef>
              <a:buNone/>
              <a:defRPr/>
            </a:pPr>
            <a:r>
              <a:rPr lang="ru-RU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Все совокупности являются системами, более того, </a:t>
            </a:r>
            <a:r>
              <a:rPr lang="ru-RU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ма-терия</a:t>
            </a:r>
            <a:r>
              <a:rPr lang="ru-RU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вообще проявляется в форме «систем», т.е. </a:t>
            </a:r>
            <a:r>
              <a:rPr lang="ru-RU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система — форма существования материи</a:t>
            </a:r>
            <a:r>
              <a:rPr lang="ru-RU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360000" algn="just">
              <a:lnSpc>
                <a:spcPct val="114000"/>
              </a:lnSpc>
              <a:spcBef>
                <a:spcPct val="0"/>
              </a:spcBef>
              <a:buFontTx/>
              <a:buNone/>
              <a:defRPr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Свойство системности является всеобщим свойством материи.</a:t>
            </a:r>
          </a:p>
        </p:txBody>
      </p:sp>
    </p:spTree>
    <p:extLst>
      <p:ext uri="{BB962C8B-B14F-4D97-AF65-F5344CB8AC3E}">
        <p14:creationId xmlns:p14="http://schemas.microsoft.com/office/powerpoint/2010/main" val="1007277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CEA6C46-F9B0-468A-AEC8-8E3A2A13F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112" y="245658"/>
            <a:ext cx="11353800" cy="6544102"/>
          </a:xfrm>
        </p:spPr>
        <p:txBody>
          <a:bodyPr>
            <a:normAutofit/>
          </a:bodyPr>
          <a:lstStyle/>
          <a:p>
            <a:pPr marL="0" indent="360000" algn="just">
              <a:lnSpc>
                <a:spcPct val="125000"/>
              </a:lnSpc>
              <a:spcBef>
                <a:spcPts val="0"/>
              </a:spcBef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Современные научные данные и современные системные пред-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ставления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позволяют говорить о </a:t>
            </a:r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мире, как о бесконечной </a:t>
            </a:r>
            <a:r>
              <a:rPr lang="ru-RU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иерар-хической</a:t>
            </a:r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системе систем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Это своеобразная многомерная,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мно-горазмерная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многовекторная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«матрёшка».</a:t>
            </a:r>
          </a:p>
          <a:p>
            <a:pPr marL="0" indent="360000" algn="just">
              <a:lnSpc>
                <a:spcPct val="125000"/>
              </a:lnSpc>
              <a:spcBef>
                <a:spcPts val="0"/>
              </a:spcBef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ПРИМЕРЫ: АСТРОНОМИЯ, БИОЛОГИЯ, ТЕХНИКА, ТЕХНОЛО-ГИЯ, СОЦИОЛОГИЯ, БИЗНЕС и т.д.</a:t>
            </a:r>
          </a:p>
          <a:p>
            <a:pPr marL="0" indent="360000" algn="just">
              <a:lnSpc>
                <a:spcPct val="125000"/>
              </a:lnSpc>
              <a:spcBef>
                <a:spcPts val="0"/>
              </a:spcBef>
              <a:buFontTx/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Отметим очевидные и обязательные </a:t>
            </a:r>
            <a:r>
              <a:rPr lang="ru-RU" altLang="ru-RU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признаки системности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360000" algn="just">
              <a:lnSpc>
                <a:spcPct val="125000"/>
              </a:lnSpc>
              <a:spcBef>
                <a:spcPts val="0"/>
              </a:spcBef>
              <a:buFontTx/>
              <a:buNone/>
            </a:pPr>
            <a:r>
              <a:rPr lang="ru-RU" altLang="ru-RU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структурированность системы;</a:t>
            </a:r>
            <a:endParaRPr lang="ru-RU" altLang="ru-RU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360000" algn="just">
              <a:lnSpc>
                <a:spcPct val="125000"/>
              </a:lnSpc>
              <a:spcBef>
                <a:spcPts val="0"/>
              </a:spcBef>
              <a:buFontTx/>
              <a:buNone/>
            </a:pPr>
            <a:r>
              <a:rPr lang="ru-RU" altLang="ru-RU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взаимосвязанность составляющих её частей;</a:t>
            </a:r>
            <a:endParaRPr lang="ru-RU" altLang="ru-RU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360000" algn="just">
              <a:lnSpc>
                <a:spcPct val="125000"/>
              </a:lnSpc>
              <a:spcBef>
                <a:spcPts val="0"/>
              </a:spcBef>
              <a:buFontTx/>
              <a:buNone/>
            </a:pPr>
            <a:r>
              <a:rPr lang="ru-RU" altLang="ru-RU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подчинённость организации всей системы определён-ной цели;</a:t>
            </a:r>
            <a:endParaRPr lang="ru-RU" altLang="ru-RU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360000" algn="just">
              <a:lnSpc>
                <a:spcPct val="125000"/>
              </a:lnSpc>
              <a:spcBef>
                <a:spcPts val="0"/>
              </a:spcBef>
              <a:buFontTx/>
              <a:buNone/>
            </a:pPr>
            <a:r>
              <a:rPr lang="ru-RU" altLang="ru-RU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 </a:t>
            </a:r>
            <a:r>
              <a:rPr lang="ru-RU" altLang="ru-RU" b="1" i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алгоритмичность</a:t>
            </a:r>
            <a:r>
              <a:rPr lang="ru-RU" altLang="ru-RU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210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85AB1A3-E5D0-4DB1-83D7-F6901963A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068"/>
            <a:ext cx="10515600" cy="6455391"/>
          </a:xfrm>
        </p:spPr>
        <p:txBody>
          <a:bodyPr/>
          <a:lstStyle/>
          <a:p>
            <a:pPr marL="0" indent="36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По отношению к любой деятельности эти признаки </a:t>
            </a:r>
            <a:r>
              <a:rPr lang="ru-RU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оче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-видны, всякое осознанное действие преследует определён-</a:t>
            </a:r>
            <a:r>
              <a:rPr lang="ru-RU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ную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цель. Во всяком действии просто увидеть его составные части, при этом понятно, что эти составные части должны функционировать не в произвольном порядке, а в определён-ной последовательности – </a:t>
            </a:r>
            <a:r>
              <a:rPr lang="ru-RU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алгоритмичности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36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Таким образом, </a:t>
            </a:r>
            <a:r>
              <a:rPr lang="ru-RU" altLang="ru-RU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алгоритмичность</a:t>
            </a:r>
            <a:r>
              <a:rPr lang="ru-RU" altLang="ru-RU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alt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определённая, подчинённая цели взаимосвязанность составных частей системы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36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altLang="ru-RU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Системность не должна казаться неким </a:t>
            </a:r>
            <a:r>
              <a:rPr lang="ru-RU" altLang="ru-RU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нововведени</a:t>
            </a:r>
            <a:r>
              <a:rPr lang="ru-RU" altLang="ru-RU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-ем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и достижением науки. </a:t>
            </a:r>
            <a:r>
              <a:rPr lang="ru-RU" alt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Она была всегда, просто люди не знали этого слова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967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8A72B72-6C09-4F3D-9045-B3BB1B604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184" y="327546"/>
            <a:ext cx="11144534" cy="6346209"/>
          </a:xfrm>
        </p:spPr>
        <p:txBody>
          <a:bodyPr>
            <a:noAutofit/>
          </a:bodyPr>
          <a:lstStyle/>
          <a:p>
            <a:pPr marL="0" indent="358775" algn="just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ru-RU" altLang="ru-RU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Системность есть всеобщее свойство материи и, </a:t>
            </a:r>
            <a:r>
              <a:rPr lang="ru-RU" altLang="ru-RU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 ОСОБЕННО ВАЖНО!!!</a:t>
            </a:r>
            <a:r>
              <a:rPr lang="ru-RU" altLang="ru-RU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форма её существования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, а значит, и неотъемлемое свойство человеческой практики, включая </a:t>
            </a:r>
            <a:r>
              <a:rPr lang="ru-RU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мыш-ление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358775" algn="just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Всякая деятельность менее или более системна. </a:t>
            </a:r>
            <a:r>
              <a:rPr lang="ru-RU" altLang="ru-RU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Появление проблемы</a:t>
            </a:r>
            <a:r>
              <a:rPr lang="ru-RU" altLang="ru-RU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признак недостаточной системности; </a:t>
            </a:r>
            <a:r>
              <a:rPr lang="ru-RU" altLang="ru-RU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решение проблемы — результат повышения системности.</a:t>
            </a:r>
          </a:p>
          <a:p>
            <a:pPr marL="0" indent="358775" algn="just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Вопрос: приведите пример системы, наличие в ней проб-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лемы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, решения проблемы через повышение системности.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Например: есть фирма, в которой с некоторого времени снижает-</a:t>
            </a:r>
            <a:r>
              <a:rPr lang="ru-RU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ся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прибыль. Это проблема.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SWOT-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анализ и т.п.</a:t>
            </a:r>
          </a:p>
        </p:txBody>
      </p:sp>
    </p:spTree>
    <p:extLst>
      <p:ext uri="{BB962C8B-B14F-4D97-AF65-F5344CB8AC3E}">
        <p14:creationId xmlns:p14="http://schemas.microsoft.com/office/powerpoint/2010/main" val="562215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1D7487E-69E8-426E-BFB1-1FEC51008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08" y="259307"/>
            <a:ext cx="11353800" cy="6441744"/>
          </a:xfrm>
        </p:spPr>
        <p:txBody>
          <a:bodyPr/>
          <a:lstStyle/>
          <a:p>
            <a:pPr marL="0" indent="0" algn="just">
              <a:lnSpc>
                <a:spcPct val="135000"/>
              </a:lnSpc>
              <a:spcBef>
                <a:spcPts val="0"/>
              </a:spcBef>
              <a:buFontTx/>
              <a:buNone/>
              <a:defRPr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Если есть проблема, значит имеет место нарушение системности в системе, которую мы исследуем. Например, это наша фирма. Рассматриваем фирму, как систему, связи как внутри так и вне системы. Определяем факторы, влияющие на исследуемую проблему. Факторы, на которые мы можем влиять. И наши действия. Вот краткая последовательность действий по повыше-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нию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системности для решения возникшей проблемы. </a:t>
            </a:r>
            <a:r>
              <a:rPr lang="ru-RU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Решение проблемы по-другому можно назвать движением от хаоса (более-менее) к гармонии или отсутствию проблем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360000" algn="just">
              <a:lnSpc>
                <a:spcPct val="135000"/>
              </a:lnSpc>
              <a:spcBef>
                <a:spcPts val="0"/>
              </a:spcBef>
              <a:buFontTx/>
              <a:buNone/>
              <a:defRPr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Желание и необходимость повышения системности возникает в самых разных областях. </a:t>
            </a:r>
          </a:p>
        </p:txBody>
      </p:sp>
    </p:spTree>
    <p:extLst>
      <p:ext uri="{BB962C8B-B14F-4D97-AF65-F5344CB8AC3E}">
        <p14:creationId xmlns:p14="http://schemas.microsoft.com/office/powerpoint/2010/main" val="1417739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A5B2F2B-0D5E-427E-8AB2-8762E39A4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2137"/>
            <a:ext cx="10515600" cy="5794826"/>
          </a:xfrm>
        </p:spPr>
        <p:txBody>
          <a:bodyPr/>
          <a:lstStyle/>
          <a:p>
            <a:pPr marL="0" indent="36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В частности, успех в современном бизнесе, менеджменте во многом опирается на оперативный анализ экономической ситуации и выбор оптимального решения из возможных альтернатив. Очень часто </a:t>
            </a:r>
            <a:r>
              <a:rPr lang="ru-RU" altLang="ru-RU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условиях неполноты данных и неопределённости ситуаций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509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603E1CC-9C96-4B4E-9B52-BBB1BA093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424" y="368490"/>
            <a:ext cx="10844284" cy="6489510"/>
          </a:xfrm>
        </p:spPr>
        <p:txBody>
          <a:bodyPr>
            <a:normAutofit/>
          </a:bodyPr>
          <a:lstStyle/>
          <a:p>
            <a:pPr marL="0" indent="360000" algn="just">
              <a:lnSpc>
                <a:spcPct val="124000"/>
              </a:lnSpc>
              <a:spcBef>
                <a:spcPts val="0"/>
              </a:spcBef>
              <a:buFontTx/>
              <a:buNone/>
              <a:defRPr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Бизнес-аналитика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появилась из такой мощной дисциплины, как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системный анализ. СА опирается на системный подход. В чём его особенность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360000" algn="just">
              <a:lnSpc>
                <a:spcPct val="124000"/>
              </a:lnSpc>
              <a:spcBef>
                <a:spcPts val="0"/>
              </a:spcBef>
              <a:buFontTx/>
              <a:buNone/>
              <a:defRPr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Системный подход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отличается от традиционного предположением, что целое обладает такими качествами (свойствами), каких нет у его частей. Наличием этих качеств целое, собственно, и отличается от своих частей.</a:t>
            </a:r>
          </a:p>
          <a:p>
            <a:pPr marL="0" indent="360000" algn="just">
              <a:lnSpc>
                <a:spcPct val="124000"/>
              </a:lnSpc>
              <a:spcBef>
                <a:spcPts val="0"/>
              </a:spcBef>
              <a:buFontTx/>
              <a:buNone/>
              <a:defRPr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Данная связь между целыми и его частями была положена в основу первых определений системы, например такого простого: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система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 это совокупность связанных между собой частей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902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A0F3AD9-3255-4B10-9FA6-BAF1BCD87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716"/>
            <a:ext cx="10515600" cy="6653284"/>
          </a:xfrm>
        </p:spPr>
        <p:txBody>
          <a:bodyPr>
            <a:normAutofit/>
          </a:bodyPr>
          <a:lstStyle/>
          <a:p>
            <a:pPr marL="0" indent="360000" algn="just">
              <a:lnSpc>
                <a:spcPct val="125000"/>
              </a:lnSpc>
              <a:spcBef>
                <a:spcPts val="0"/>
              </a:spcBef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Это, в общем-то, очевидный факт: </a:t>
            </a:r>
            <a:r>
              <a:rPr lang="ru-RU" alt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целью объединения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элементов в систему и </a:t>
            </a:r>
            <a:r>
              <a:rPr lang="ru-RU" alt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является получение таких свойств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и способностей в выполнении требуемых функций, </a:t>
            </a:r>
            <a:r>
              <a:rPr lang="ru-RU" alt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каких нет у каждого отдельно взятого элемента:</a:t>
            </a:r>
          </a:p>
          <a:p>
            <a:pPr marL="0" indent="360000" algn="just">
              <a:lnSpc>
                <a:spcPct val="125000"/>
              </a:lnSpc>
              <a:spcBef>
                <a:spcPts val="0"/>
              </a:spcBef>
              <a:buFontTx/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– есть 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электромотор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 (простое вращение);</a:t>
            </a:r>
          </a:p>
          <a:p>
            <a:pPr marL="0" indent="360000" algn="just">
              <a:lnSpc>
                <a:spcPct val="125000"/>
              </a:lnSpc>
              <a:spcBef>
                <a:spcPts val="0"/>
              </a:spcBef>
              <a:buFontTx/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– есть 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программируемый контроллер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ru-RU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обр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-ка инф-</a:t>
            </a:r>
            <a:r>
              <a:rPr lang="ru-RU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ии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360000" algn="just">
              <a:lnSpc>
                <a:spcPct val="125000"/>
              </a:lnSpc>
              <a:spcBef>
                <a:spcPts val="0"/>
              </a:spcBef>
              <a:buFontTx/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Их соединение – 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программируемый электропривод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со свойствами </a:t>
            </a:r>
            <a:r>
              <a:rPr lang="ru-RU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разночастотного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вращения (частотный привод).</a:t>
            </a:r>
          </a:p>
          <a:p>
            <a:pPr marL="0" indent="360000" algn="just">
              <a:lnSpc>
                <a:spcPct val="125000"/>
              </a:lnSpc>
              <a:spcBef>
                <a:spcPts val="0"/>
              </a:spcBef>
              <a:buFontTx/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При этом части системы могут, в свою очередь, представлять системы, тогда их называют подсистемами. Подсистема обладает свойством функциональной полноты, т.е. ей присущи все свойства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362310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CC08676-0AA6-42B3-80F9-1551181AD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9306"/>
            <a:ext cx="10789693" cy="6387153"/>
          </a:xfrm>
        </p:spPr>
        <p:txBody>
          <a:bodyPr>
            <a:normAutofit/>
          </a:bodyPr>
          <a:lstStyle/>
          <a:p>
            <a:pPr marL="0" indent="360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ru-RU" alt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Системный подход к проектированию систем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заключается в разбиении всей системы на подсистемы (декомпозиция системы) и учёте при её разработке не только свойств конкретных подсистем, но и связей между ними.</a:t>
            </a:r>
          </a:p>
          <a:p>
            <a:pPr marL="0" indent="358775" algn="just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Системный подход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опирается на известный </a:t>
            </a:r>
            <a:r>
              <a:rPr lang="ru-RU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диалекти-ческий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закон взаимосвязи и взаимообусловленности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явлений в мире и в обществе.</a:t>
            </a:r>
          </a:p>
          <a:p>
            <a:pPr marL="0" indent="358775" algn="just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Системный подход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требует прослеживания как можно большего числа связей – не только внутренних, но и внешних, чтобы не упустить действительно существенные связи и факторы и оценить их эффекты.</a:t>
            </a:r>
          </a:p>
        </p:txBody>
      </p:sp>
    </p:spTree>
    <p:extLst>
      <p:ext uri="{BB962C8B-B14F-4D97-AF65-F5344CB8AC3E}">
        <p14:creationId xmlns:p14="http://schemas.microsoft.com/office/powerpoint/2010/main" val="41030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CBC63B5-3060-4744-A7FC-D7577F0CD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832" y="191068"/>
            <a:ext cx="10926170" cy="6550925"/>
          </a:xfrm>
        </p:spPr>
        <p:txBody>
          <a:bodyPr>
            <a:normAutofit/>
          </a:bodyPr>
          <a:lstStyle/>
          <a:p>
            <a:pPr marL="0" indent="360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Системный подход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к анализу и разработке систем находит применение в том или ином аспекте многими науками (системотехника, исследование операций, системный анализ и др.). Между этими науками нет чётких границ, весьма часто в них используются одинаковые математические методы.</a:t>
            </a:r>
          </a:p>
          <a:p>
            <a:pPr marL="0" indent="358775" algn="just"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Кстати, вопрос для эрудитов: «Как в России с 16 века назывались аналитические, статистические обзоры и </a:t>
            </a:r>
            <a:r>
              <a:rPr lang="ru-RU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запис-ки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». </a:t>
            </a:r>
          </a:p>
          <a:p>
            <a:pPr marL="0" indent="358775" algn="just"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Ответ, возможно, парадоксальный – СКАЗКА!</a:t>
            </a:r>
          </a:p>
          <a:p>
            <a:pPr marL="0" indent="358775" algn="just"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В «Мёртвых душах» Н.В. Гоголя ревизские сказки это отчёты об умерших крепостных, которых Чичиков покупает у помещиков.</a:t>
            </a:r>
          </a:p>
          <a:p>
            <a:pPr marL="0" indent="360000" algn="just">
              <a:lnSpc>
                <a:spcPct val="114000"/>
              </a:lnSpc>
              <a:spcBef>
                <a:spcPts val="0"/>
              </a:spcBef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290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AE46038-63CA-496A-AF85-191487BAB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4842"/>
            <a:ext cx="10515600" cy="629161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ru-RU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понятия теории систем</a:t>
            </a:r>
          </a:p>
          <a:p>
            <a:pPr marL="0" indent="358775"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Понятие </a:t>
            </a:r>
            <a:r>
              <a:rPr lang="ru-RU" altLang="ru-RU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системы</a:t>
            </a:r>
            <a:r>
              <a:rPr lang="ru-RU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является основным и центральным в СА и кибернетике. В литературе встречается более </a:t>
            </a:r>
            <a:r>
              <a: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35 определений</a:t>
            </a:r>
            <a:r>
              <a:rPr lang="ru-RU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понятия системы авторитетных авторов.</a:t>
            </a:r>
          </a:p>
          <a:p>
            <a:pPr marL="0" indent="358775"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Система</a:t>
            </a:r>
            <a:r>
              <a:rPr lang="ru-RU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– некая целостность, состоящая из </a:t>
            </a:r>
            <a:r>
              <a:rPr lang="ru-RU" alt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взаимоза-висимых</a:t>
            </a:r>
            <a:r>
              <a:rPr lang="ru-RU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элементов и </a:t>
            </a:r>
            <a:r>
              <a:rPr lang="ru-RU" altLang="ru-RU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удовлетворяющая требованиям</a:t>
            </a:r>
            <a:r>
              <a:rPr lang="ru-RU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358775"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r>
              <a: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поведение каждого элемента </a:t>
            </a:r>
            <a:r>
              <a:rPr lang="ru-RU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системы влияет на поведение системы в целом, и важнейшие свойства системы пропадают при её распаде;</a:t>
            </a:r>
          </a:p>
          <a:p>
            <a:pPr marL="0" indent="358775"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2)</a:t>
            </a:r>
            <a:r>
              <a: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поведение элементов системы и их воздействие </a:t>
            </a:r>
            <a:r>
              <a:rPr lang="ru-RU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на систему в целом взаимозависимы;</a:t>
            </a:r>
          </a:p>
          <a:p>
            <a:pPr marL="0" indent="358775"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3)</a:t>
            </a:r>
            <a:r>
              <a: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важнейшие свойства элементов </a:t>
            </a:r>
            <a:r>
              <a:rPr lang="ru-RU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системы при их отделении от системы пропадают.</a:t>
            </a:r>
            <a:endParaRPr lang="ru-RU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473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AABF0A7-766F-4CA8-833D-35FE0ED0A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306"/>
            <a:ext cx="10515600" cy="6346209"/>
          </a:xfrm>
        </p:spPr>
        <p:txBody>
          <a:bodyPr>
            <a:noAutofit/>
          </a:bodyPr>
          <a:lstStyle/>
          <a:p>
            <a:pPr marL="0" indent="358775" algn="just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Чем же </a:t>
            </a:r>
            <a:r>
              <a:rPr lang="ru-RU" altLang="ru-RU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характеризуются системы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?:</a:t>
            </a:r>
          </a:p>
          <a:p>
            <a:pPr marL="0" indent="358775" algn="just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1)свойства (назначение, функция) системы не равны сумме свойств её элементов. Система обладает 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новыми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свойствами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по сравнению с элементами, из которых она состоит. Это </a:t>
            </a:r>
            <a:r>
              <a:rPr lang="ru-RU" altLang="ru-RU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эмерджентность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(от английского слова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emerge –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возникать, появляться) или </a:t>
            </a:r>
            <a:r>
              <a:rPr lang="ru-RU" altLang="ru-RU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целостность системы</a:t>
            </a:r>
            <a:r>
              <a:rPr lang="ru-RU" altLang="ru-RU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При этом система представляет собой целенаправленное соединение элементов в виде определённых структур и взаимосвязей (организационное единство элементов). Нарушение взаимосвязей приведёт к разрушению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400497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D2F7B2B-5528-488D-AE5B-DC888D2D7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012"/>
            <a:ext cx="10515600" cy="6441743"/>
          </a:xfrm>
        </p:spPr>
        <p:txBody>
          <a:bodyPr>
            <a:noAutofit/>
          </a:bodyPr>
          <a:lstStyle/>
          <a:p>
            <a:pPr marL="0" indent="360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ru-RU" altLang="ru-RU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Эмерджентные свойства возникают только у действующей системы и отсутствуют у любого из составляющих её элементов.</a:t>
            </a:r>
          </a:p>
          <a:p>
            <a:pPr marL="0" indent="360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ru-RU" altLang="ru-RU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Например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, есть сто слегка отличающихся друг от друга картинок мультипликационного героя, скажем, Зайца. Ничего особенного. Но это система. И как только мы быстро </a:t>
            </a:r>
            <a:r>
              <a:rPr lang="ru-RU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пролис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-таем эти картинки (запустим систему), получится мульт-фильм, в котором Заяц оживёт. Это и есть эмерджентное или </a:t>
            </a:r>
            <a:r>
              <a:rPr lang="ru-RU" alt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возникающее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свойство системы из ста картинок Зайца. При этом у каждой картинки в отдельности этого свойства нет.</a:t>
            </a:r>
          </a:p>
          <a:p>
            <a:pPr marL="0" indent="360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2)</a:t>
            </a:r>
            <a:r>
              <a:rPr lang="ru-RU" alt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любая система обладает собственными, </a:t>
            </a:r>
            <a:r>
              <a:rPr lang="ru-RU" altLang="ru-RU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специфи-ческими</a:t>
            </a:r>
            <a:r>
              <a:rPr lang="ru-RU" alt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закономерностями действия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, не связанными на-прямую со способами действия образующих её элементов;</a:t>
            </a:r>
          </a:p>
        </p:txBody>
      </p:sp>
    </p:spTree>
    <p:extLst>
      <p:ext uri="{BB962C8B-B14F-4D97-AF65-F5344CB8AC3E}">
        <p14:creationId xmlns:p14="http://schemas.microsoft.com/office/powerpoint/2010/main" val="186304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53A5484-064E-4EA1-A06C-9296B8C54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474"/>
            <a:ext cx="10515600" cy="6356411"/>
          </a:xfrm>
        </p:spPr>
        <p:txBody>
          <a:bodyPr/>
          <a:lstStyle/>
          <a:p>
            <a:pPr marL="0" indent="360000" algn="just">
              <a:lnSpc>
                <a:spcPct val="124000"/>
              </a:lnSpc>
              <a:spcBef>
                <a:spcPts val="0"/>
              </a:spcBef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3)</a:t>
            </a:r>
            <a:r>
              <a:rPr lang="ru-RU" alt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любая система является развивающейся во времени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, она имеет своё начало в прошлом и продолжение в будущем.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Также надо помнить про 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инерционность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систем;</a:t>
            </a:r>
          </a:p>
          <a:p>
            <a:pPr marL="0" indent="360000" algn="just">
              <a:lnSpc>
                <a:spcPct val="124000"/>
              </a:lnSpc>
              <a:spcBef>
                <a:spcPct val="0"/>
              </a:spcBef>
              <a:buFontTx/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4)</a:t>
            </a:r>
            <a:r>
              <a:rPr lang="ru-RU" alt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любая система обладает свойствами </a:t>
            </a:r>
            <a:r>
              <a:rPr lang="ru-RU" altLang="ru-RU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оптимальнос-ти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. Биологические системы оптимальны в силу </a:t>
            </a:r>
            <a:r>
              <a:rPr lang="ru-RU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эволюцион-ного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развития. Искусственные системы проектируются с </a:t>
            </a:r>
            <a:r>
              <a:rPr lang="ru-RU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учё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-том критериев оптимальности и функционируют согласно построенным заранее оптимальным планам;</a:t>
            </a:r>
          </a:p>
          <a:p>
            <a:pPr marL="0" indent="360000" algn="just">
              <a:lnSpc>
                <a:spcPct val="124000"/>
              </a:lnSpc>
              <a:spcBef>
                <a:spcPct val="0"/>
              </a:spcBef>
              <a:buFontTx/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5)</a:t>
            </a:r>
            <a:r>
              <a:rPr lang="ru-RU" alt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системы создаются для достижения какой-либо цели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, для решения определённых задач. Любая система имеет своё предназначение.</a:t>
            </a:r>
          </a:p>
        </p:txBody>
      </p:sp>
    </p:spTree>
    <p:extLst>
      <p:ext uri="{BB962C8B-B14F-4D97-AF65-F5344CB8AC3E}">
        <p14:creationId xmlns:p14="http://schemas.microsoft.com/office/powerpoint/2010/main" val="29749821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1346</Words>
  <Application>Microsoft Office PowerPoint</Application>
  <PresentationFormat>Широкоэкранный</PresentationFormat>
  <Paragraphs>56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Норкин Олег Рауфатович</dc:creator>
  <cp:lastModifiedBy>Норкин Олег Рауфатович</cp:lastModifiedBy>
  <cp:revision>61</cp:revision>
  <dcterms:created xsi:type="dcterms:W3CDTF">2019-02-11T04:32:03Z</dcterms:created>
  <dcterms:modified xsi:type="dcterms:W3CDTF">2020-03-02T16:54:13Z</dcterms:modified>
</cp:coreProperties>
</file>