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39" d="100"/>
          <a:sy n="39" d="100"/>
        </p:scale>
        <p:origin x="380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6EE5E-5CB1-42E8-8D8E-4F3937977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E3C72C-C8FC-4DB6-AF80-B8FD60F96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71929A-FA86-4CDB-9AD7-AE6F4696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109C5-2576-47D1-B380-B9AD301A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25F6CD-21A3-4C9F-8FCC-6ECF3FD8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1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7DDEF8-BA70-4EC3-B96A-3AE6C540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1B6436-38BA-4587-A2C4-ACB82091D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FA7AF7-3F70-4662-A7DA-172CEBA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9A72D-C0B6-4ADB-BC94-A2BFB635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67993A-24EC-415B-B087-16C0B79D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7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5C2FBD6-45F5-4108-8A24-2A54D5E46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282AC4-EA13-4800-BA45-00F2717E0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10303-4AAB-41E9-A691-E03EE2C6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01BC9-F19E-46C9-A991-38137DE7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CD3D1-7AD7-419A-BDEF-FA742240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96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D5908-A3CC-4A19-A038-B572B494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B8286-D5B7-47C3-9F38-3F97D2D6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92394F-29CB-4301-81BB-484FFA3C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51CAFC-1FED-4E5D-B962-E83CCF0A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EA3FF-732A-43F8-B68B-8A15107B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70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A328B-6EEA-4F94-8B20-970667DE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FB1A19-B5BD-42E8-B444-D926A8075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C4A5F9-5C7B-40E4-9EFE-6F73DEAD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FAB93E-8BB8-44B9-B441-936F7DBC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133E1-F56F-4E79-A92B-0D91A70B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E8BB-61F3-4DE6-A49B-EB3D9CEF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6A6E77-1815-47BB-A55D-8AD3EE50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A0ACB4-ECFF-41E8-AD11-429BB846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17B2BD-97AC-4BCE-A830-AAD18E94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69CAB6-D097-4A84-9659-BFCF4292D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5B6FCF-3339-4BEC-BD6E-4A753E4B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3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B652E-CB90-4B24-A5AE-6D706342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AE669D-B4C9-4B4C-9BD3-68D4E1A4E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7E43A8-F3D3-4DDA-AD08-6F10036F8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3A4049-719A-4C89-9A18-4A406C65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DCE602-683E-4D19-92C5-2BF25B9C2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D55CBF-DA16-4196-BB71-EFDF1E85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53954B-9BB3-4A80-B172-842763F0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52A550-CE8E-43EC-9D97-CF451EE2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9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AA081-5054-4178-98D7-65F8E82F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DA5E0F-D3A5-4BA7-9802-57710155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16514E-9AC0-43F3-9457-FF1D67E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9BDD202-03FC-4743-B3FF-786EA1A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42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7CD6A-BE09-4427-ACC1-E4F29448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1E3CF3-C216-4909-B098-EAC4CA57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5D9E9-3682-44D7-BE25-AA5EFED3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14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A06A8-5E35-43BD-8B40-8C81E36B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DABBEE-28FD-4C58-A1B5-5C5582218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648684-48AF-458A-B000-D43E4C992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0697F5-177A-453C-8A5D-65E4C371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C8A88-C481-47B3-9317-CC64EDDA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B4DD4-4AB6-421C-8A26-B6CDC679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8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7A523-2352-4DDE-9243-875F3A6D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29C59C-6633-40F0-87B1-FE3F2208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DB4775-B3D8-49E3-88DA-251DD162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7A91C0-C28B-46FF-9C67-991838DC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92366B-85EE-49E2-9D92-836220E4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45D5D1-6A3E-4E4A-AD42-6D16BD20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4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8CA13-846F-4C1F-9848-227204DC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89D99-3EBC-471E-98B3-E00126BB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7A9FC-4DA7-4C88-A03A-B68715F8A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6E462-4039-425E-884A-6BF7688272C1}" type="datetimeFigureOut">
              <a:rPr lang="ru-RU" smtClean="0"/>
              <a:t>03.03.2019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53D7E-C145-435E-AC75-9EC0C054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EF932-1AC8-406E-9464-4E5507F6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EEA14-2B90-485E-9133-76B67AC9DF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26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8%D0%BD%D0%B2%D0%B0%D1%80%D0%B8%D0%B0%D0%BD%D1%82_(%D0%BC%D0%B0%D1%82%D0%B5%D0%BC%D0%B0%D1%82%D0%B8%D0%BA%D0%B0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8F3A5D-3362-4CAF-8B5E-7EBEBE0A57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394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ED9A-E117-44B5-ACE3-9B3671079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330"/>
            <a:ext cx="10515600" cy="6498454"/>
          </a:xfrm>
        </p:spPr>
        <p:txBody>
          <a:bodyPr>
            <a:normAutofit lnSpcReduction="10000"/>
          </a:bodyPr>
          <a:lstStyle/>
          <a:p>
            <a:pPr marL="0" indent="360000" algn="just">
              <a:lnSpc>
                <a:spcPct val="130000"/>
              </a:lnSpc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Теоретико-множественное представление: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система есть композиция двух множеств. Множества «Родители» и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мно-жества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«Дети». Элементы, входящие в эти множества известны. В зависимости от цели исследования можно, например, добавить подмножества множества «Дети». Какие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«Мальчики» и «Девочки».</a:t>
            </a:r>
          </a:p>
          <a:p>
            <a:pPr marL="0" indent="360000" algn="just">
              <a:lnSpc>
                <a:spcPct val="130000"/>
              </a:lnSpc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Матричное представление.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Аналог матрицы связности из дискретной математики. В нашем случае это будет матрица 5х5 по числу элементов системы «Семья». На пересечении строки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и столбца 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будет находиться символ отношения между элементами. Например, 1 – муж, 2 – жена, 3 – сын, 4 – дочь, 5 – брат, 6 – сестра, 7 – отец, 8 – мать.</a:t>
            </a:r>
          </a:p>
        </p:txBody>
      </p:sp>
    </p:spTree>
    <p:extLst>
      <p:ext uri="{BB962C8B-B14F-4D97-AF65-F5344CB8AC3E}">
        <p14:creationId xmlns:p14="http://schemas.microsoft.com/office/powerpoint/2010/main" val="344290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D7F80D-3B4C-48C4-87B7-F5586051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2"/>
            <a:ext cx="10515600" cy="6656458"/>
          </a:xfrm>
        </p:spPr>
        <p:txBody>
          <a:bodyPr>
            <a:normAutofit lnSpcReduction="10000"/>
          </a:bodyPr>
          <a:lstStyle/>
          <a:p>
            <a:pPr marL="0" indent="360000" algn="just">
              <a:lnSpc>
                <a:spcPct val="125000"/>
              </a:lnSpc>
              <a:spcBef>
                <a:spcPts val="60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Давайте вспомним пройденные вами дисциплины и изо-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бразим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структуру системы «Семья».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Сначала в тетради, потом у доски.</a:t>
            </a:r>
          </a:p>
          <a:p>
            <a:pPr marL="0" indent="358775" algn="just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Рассмотрим понятие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–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 отношений между элементами, который проявляется, как некоторый обмен.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связь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входит в любое определение системы наряду с понятием элемент и </a:t>
            </a:r>
            <a:r>
              <a:rPr lang="ru-RU" altLang="ru-RU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обеспечивает возникновение и </a:t>
            </a:r>
            <a:r>
              <a:rPr lang="ru-RU" altLang="ru-RU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сохра-нение</a:t>
            </a:r>
            <a:r>
              <a:rPr lang="ru-RU" altLang="ru-RU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структуры и целостных свойств системы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58775" algn="just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Понятие связь характеризует одновременно и стати-</a:t>
            </a:r>
            <a:r>
              <a:rPr lang="ru-RU" altLang="ru-RU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ческое</a:t>
            </a:r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строение системы, и динамическое её поведение. Связь определяют как ограничение степени свободы элементов.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ПРИВЕДИТЕ ПРИМЕРЫ.</a:t>
            </a:r>
          </a:p>
          <a:p>
            <a:pPr marL="0" indent="358775" algn="just"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Связь характеризуется направлением, силой и </a:t>
            </a:r>
            <a:r>
              <a:rPr lang="ru-RU" alt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характе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-ром.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539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C05F732-05EA-42B5-A917-D3910B53A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82687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 первому признаку связи делят на направленные и ненаправленные.</a:t>
            </a:r>
          </a:p>
          <a:p>
            <a:pPr marL="0" indent="360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 второму – различают сильные и слабые связи.</a:t>
            </a:r>
          </a:p>
          <a:p>
            <a:pPr marL="0" indent="360000" algn="just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 характеру выделяют связи подчинения, равноправные, генетические и связи управления.</a:t>
            </a:r>
          </a:p>
          <a:p>
            <a:pPr marL="0" indent="360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Различают также связи по </a:t>
            </a:r>
            <a:r>
              <a:rPr lang="ru-RU" alt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направленности процессов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– прямые и обратные.</a:t>
            </a:r>
          </a:p>
          <a:p>
            <a:pPr marL="0" indent="360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Обратные связи могут быть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положительными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сохраня-ющими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тенденции происходящих в системе изменений того или иного параметра, и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отрицательными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противодейству-ющими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тенденциям изменения выходного параметра.</a:t>
            </a:r>
          </a:p>
          <a:p>
            <a:pPr marL="0" indent="3600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alt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Обратная связь направлена на сохранение, </a:t>
            </a:r>
            <a:r>
              <a:rPr lang="ru-RU" altLang="ru-RU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стабилиза-цию</a:t>
            </a:r>
            <a:r>
              <a:rPr lang="ru-RU" alt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требуемого значения параметра. </a:t>
            </a:r>
          </a:p>
        </p:txBody>
      </p:sp>
    </p:spTree>
    <p:extLst>
      <p:ext uri="{BB962C8B-B14F-4D97-AF65-F5344CB8AC3E}">
        <p14:creationId xmlns:p14="http://schemas.microsoft.com/office/powerpoint/2010/main" val="100727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CEA6C46-F9B0-468A-AEC8-8E3A2A13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12" y="313898"/>
            <a:ext cx="11353800" cy="6544102"/>
          </a:xfrm>
        </p:spPr>
        <p:txBody>
          <a:bodyPr>
            <a:normAutofit lnSpcReduction="10000"/>
          </a:bodyPr>
          <a:lstStyle/>
          <a:p>
            <a:pPr marL="0" indent="360000" algn="just">
              <a:lnSpc>
                <a:spcPct val="125000"/>
              </a:lnSpc>
              <a:buNone/>
            </a:pPr>
            <a:r>
              <a:rPr lang="ru-RU" altLang="ru-R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Обратная связь является основой приспособления систем к изменяющимся условиям существования, основой саморегулирования и развития систем.</a:t>
            </a:r>
          </a:p>
          <a:p>
            <a:pPr marL="0" indent="360000" algn="just">
              <a:lnSpc>
                <a:spcPct val="125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Следующее важное понятие –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системы</a:t>
            </a:r>
            <a:r>
              <a:rPr lang="en-US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–  лежит в основе развития систем.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системы – желательные состояния или результаты поведения системы.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000" algn="just">
              <a:lnSpc>
                <a:spcPct val="125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Глобальная цель системы – конечное состояние, к которому стремится система в силу своей структурной организации.</a:t>
            </a:r>
          </a:p>
          <a:p>
            <a:pPr marL="0" indent="360000" algn="just">
              <a:lnSpc>
                <a:spcPct val="125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Цель можно также определить следующим образом: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«цель – это субъективный образ (абстрактная модель) не существую-</a:t>
            </a:r>
            <a:r>
              <a:rPr lang="ru-RU" altLang="ru-RU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щего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но желаемого состояния среды, которое решило бы возникшую проблему»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10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5AB1A3-E5D0-4DB1-83D7-F6901963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68"/>
            <a:ext cx="10515600" cy="6455391"/>
          </a:xfrm>
        </p:spPr>
        <p:txBody>
          <a:bodyPr>
            <a:normAutofit lnSpcReduction="10000"/>
          </a:bodyPr>
          <a:lstStyle/>
          <a:p>
            <a:pPr marL="0" indent="36000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В практических применениях цель – это идеальное устремление, которое позволяет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увидеть перспективы или реальные возможности, обеспечивающие своевременное завершение очередного этапа на пути к достижению цели. Цель достигается путём решения задачи или ряда задач.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системы – цели, которые желательно достичь к определённому моменту времени в пределах определён-</a:t>
            </a:r>
            <a:r>
              <a:rPr lang="ru-RU" alt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ного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периода функционирования системы.</a:t>
            </a:r>
          </a:p>
          <a:p>
            <a:pPr marL="0" indent="360000" algn="just">
              <a:lnSpc>
                <a:spcPct val="115000"/>
              </a:lnSpc>
              <a:spcBef>
                <a:spcPts val="0"/>
              </a:spcBef>
              <a:buFontTx/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 цели или сверхзадаче (в терминологии искусства) говорится во многих произведениях мировых шедевров, а также народных поговорках. Например, – </a:t>
            </a:r>
            <a:r>
              <a:rPr 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«Чем дальше идёшь, тем дальше доходишь!»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60000" algn="just">
              <a:lnSpc>
                <a:spcPct val="115000"/>
              </a:lnSpc>
              <a:spcBef>
                <a:spcPts val="0"/>
              </a:spcBef>
              <a:buFontTx/>
              <a:buNone/>
              <a:defRPr/>
            </a:pPr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Система всегда имеет </a:t>
            </a:r>
            <a:r>
              <a:rPr lang="ru-RU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цели</a:t>
            </a:r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для которых она </a:t>
            </a:r>
            <a:r>
              <a:rPr lang="ru-RU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функци-онирует</a:t>
            </a:r>
            <a:r>
              <a:rPr lang="ru-RU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и существует.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6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03E1CC-9C96-4B4E-9B52-BBB1BA09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24" y="368490"/>
            <a:ext cx="10844284" cy="6489510"/>
          </a:xfrm>
        </p:spPr>
        <p:txBody>
          <a:bodyPr>
            <a:normAutofit lnSpcReduction="10000"/>
          </a:bodyPr>
          <a:lstStyle/>
          <a:p>
            <a:pPr marL="0" indent="358775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рассмотрения и уяснения (надеюсь) понятия «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сис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-тема» перейдём к рассмотрению следующих понятий.</a:t>
            </a:r>
          </a:p>
          <a:p>
            <a:pPr marL="0" indent="358775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Теперь охарактеризуем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 элементом принято понимать простейшую неделимую часть системы. 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Понятие элемента условно, т.к. зависит от уровня иерархии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рассмот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-рения объектов в структуре системы. Принято считать, что элемент – это предел членения системы с точки зрения решения конкретной задачи и в рамках поставленной цели.</a:t>
            </a:r>
          </a:p>
          <a:p>
            <a:pPr marL="0" indent="358775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Следующая структурная часть системы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подсистема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Под-система – совокупность взаимосвязанных элементов, обладающая свойствами системы (в частности, свойством целостности), способная выполнять относительно </a:t>
            </a:r>
            <a:r>
              <a:rPr lang="ru-RU" altLang="ru-RU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незави-симые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функции, подцели, направленные на достижение общей цели системы.</a:t>
            </a: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A0F3AD9-3255-4B10-9FA6-BAF1BCD87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16"/>
            <a:ext cx="10515600" cy="6653284"/>
          </a:xfrm>
        </p:spPr>
        <p:txBody>
          <a:bodyPr>
            <a:normAutofit/>
          </a:bodyPr>
          <a:lstStyle/>
          <a:p>
            <a:pPr marL="0" indent="358775"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Отличие подсистемы от простой группы элементов состоит в том, что для подсистемы формулируются подцели её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функ-ционирования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58775" algn="just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Если же части системы не обладают свойством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целост-ности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и способностью выполнять независимые функции, а представляют собой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совокупности однородных </a:t>
            </a:r>
            <a:r>
              <a:rPr lang="ru-RU" altLang="ru-RU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элемен-тов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то такие части принято называть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компонентами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310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CC08676-0AA6-42B3-80F9-1551181AD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9306"/>
            <a:ext cx="10789693" cy="6387153"/>
          </a:xfrm>
        </p:spPr>
        <p:txBody>
          <a:bodyPr>
            <a:normAutofit/>
          </a:bodyPr>
          <a:lstStyle/>
          <a:p>
            <a:pPr marL="0" indent="358775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Каково же тогда различие между понятиями «система» и «объект», «вещь»? Казалось бы никакого.</a:t>
            </a:r>
          </a:p>
          <a:p>
            <a:pPr marL="0" indent="358775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u-RU" alt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8775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Однако система, являясь объектом, вещью и знанием, в то же время выступает чем-то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сложным, взаимосвязанным, находящемся в самодвижении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58775"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Поэтому и </a:t>
            </a:r>
            <a:r>
              <a:rPr lang="ru-RU" altLang="ru-RU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категория «система»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будучи философской категорией, в отличие от понятий «объект» и «вещь» отражает не что-то отдельное и неделимое, а </a:t>
            </a:r>
            <a:r>
              <a:rPr lang="ru-RU" altLang="ru-RU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противоречивое един-</a:t>
            </a:r>
            <a:r>
              <a:rPr lang="ru-RU" altLang="ru-RU" b="1" dirty="0" err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</a:t>
            </a:r>
            <a:r>
              <a:rPr lang="ru-RU" altLang="ru-RU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многого и единого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0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BC63B5-3060-4744-A7FC-D7577F0C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32" y="191068"/>
            <a:ext cx="10926170" cy="6550925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35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Следующее важное понятие структура. </a:t>
            </a:r>
            <a:r>
              <a:rPr lang="ru-RU" altLang="ru-RU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отражает определённые взаимосвязи, взаиморасположение составных частей системы, её устройство, строение.</a:t>
            </a:r>
          </a:p>
          <a:p>
            <a:pPr marL="0" indent="360000" algn="just">
              <a:lnSpc>
                <a:spcPct val="135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При описании системы недостаточно перечислить элементы, из которых она состоит. Требуется отобразить систему путём мысленного расчленения её на подсистемы, компоненты и эле-менты и показать, каким путём обеспечивается выполнение поставленной цели.</a:t>
            </a:r>
          </a:p>
          <a:p>
            <a:pPr marL="0" indent="360000" algn="just">
              <a:lnSpc>
                <a:spcPct val="135000"/>
              </a:lnSpc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9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E46038-63CA-496A-AF85-191487BA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842"/>
            <a:ext cx="10515600" cy="6291618"/>
          </a:xfrm>
        </p:spPr>
        <p:txBody>
          <a:bodyPr>
            <a:noAutofit/>
          </a:bodyPr>
          <a:lstStyle/>
          <a:p>
            <a:pPr marL="0" indent="358775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Таким образом, 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отражает наиболее </a:t>
            </a:r>
            <a:r>
              <a:rPr lang="ru-RU" altLang="ru-RU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-венные взаимоотношения между элементами и их </a:t>
            </a:r>
            <a:r>
              <a:rPr lang="ru-RU" altLang="ru-RU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груп-пами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которые мало меняются при изменениях в системе и обеспечивают существование системы и её основных свойств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358775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характеризует организованность системы, устой-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чивую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упорядоченность её элементов и связей. Это</a:t>
            </a:r>
            <a:r>
              <a:rPr lang="ru-RU" altLang="ru-RU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состав системы и схема связей между её элементами.</a:t>
            </a:r>
          </a:p>
          <a:p>
            <a:pPr marL="0" indent="358775"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Понятие структуры можно определить ещё следующим образом: </a:t>
            </a:r>
            <a:r>
              <a:rPr lang="ru-RU" alt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Совокупность отношений, заданных на </a:t>
            </a:r>
            <a:r>
              <a:rPr lang="ru-RU" altLang="ru-RU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множест-ве</a:t>
            </a:r>
            <a:r>
              <a:rPr lang="ru-RU" alt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подсистем и элементов, образующих некоторую </a:t>
            </a:r>
            <a:r>
              <a:rPr lang="ru-RU" altLang="ru-RU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</a:t>
            </a:r>
            <a:r>
              <a:rPr lang="ru-RU" alt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-тему.</a:t>
            </a:r>
          </a:p>
        </p:txBody>
      </p:sp>
    </p:spTree>
    <p:extLst>
      <p:ext uri="{BB962C8B-B14F-4D97-AF65-F5344CB8AC3E}">
        <p14:creationId xmlns:p14="http://schemas.microsoft.com/office/powerpoint/2010/main" val="400047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ABF0A7-766F-4CA8-833D-35FE0ED0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306"/>
            <a:ext cx="10515600" cy="6346209"/>
          </a:xfrm>
        </p:spPr>
        <p:txBody>
          <a:bodyPr>
            <a:noAutofit/>
          </a:bodyPr>
          <a:lstStyle/>
          <a:p>
            <a:pPr marL="0" indent="360000" algn="just">
              <a:lnSpc>
                <a:spcPct val="114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м.б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. задана простым перечислением элементов, либо заданием свойства принадлежности к некоторому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мно-жеству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, либо последовательным расчленением на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подсисте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-мы, компоненты, элементы с взаимосвязями между ними</a:t>
            </a:r>
            <a:r>
              <a:rPr lang="en-US" alt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Эти взаимосвязи обеспечивают существование системы и её основных свойств.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360000" algn="just">
              <a:lnSpc>
                <a:spcPct val="114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Структурные свойства обладают относительной </a:t>
            </a:r>
            <a:r>
              <a:rPr lang="ru-RU" alt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независи-мостью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от элементов и могут выступать как </a:t>
            </a: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инвариант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при переходе от одной системы к другой.</a:t>
            </a:r>
          </a:p>
          <a:p>
            <a:pPr marL="0" indent="360000" algn="just">
              <a:lnSpc>
                <a:spcPct val="114000"/>
              </a:lnSpc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При этом переносятся закономерности одной из них, на другую. Причём, что парадоксально, даже для систем с разной физической природой.</a:t>
            </a:r>
            <a:endParaRPr lang="ru-RU" altLang="ru-RU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7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2F7B2B-5528-488D-AE5B-DC888D2D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012"/>
            <a:ext cx="10515600" cy="6441743"/>
          </a:xfrm>
        </p:spPr>
        <p:txBody>
          <a:bodyPr>
            <a:noAutofit/>
          </a:bodyPr>
          <a:lstStyle/>
          <a:p>
            <a:pPr marL="0" indent="360000" algn="just">
              <a:lnSpc>
                <a:spcPct val="125000"/>
              </a:lnSpc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  <a:hlinkClick r:id="rId2" tooltip="Инвариант (математика)"/>
              </a:rPr>
              <a:t>Инвариант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свойство, остающееся неизменным при пре-образованиях. Или термин, обозначающий нечто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неизменяе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-мое. Например, инвариант цикла в программировании. Что это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Это логическое выражение, проверяемое каждый раз после выполнения тела цикла. </a:t>
            </a:r>
            <a:endParaRPr lang="ru-RU" altLang="ru-RU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60000" algn="just">
              <a:lnSpc>
                <a:spcPct val="125000"/>
              </a:lnSpc>
              <a:buNone/>
            </a:pPr>
            <a:r>
              <a:rPr lang="ru-RU" altLang="ru-RU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системы представляется графическим отображением, теоретико-множественным отношением или в виде матриц. Вид представления системы зависит от цели исследования.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3A5484-064E-4EA1-A06C-9296B8C5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6356411"/>
          </a:xfrm>
        </p:spPr>
        <p:txBody>
          <a:bodyPr>
            <a:normAutofit lnSpcReduction="10000"/>
          </a:bodyPr>
          <a:lstStyle/>
          <a:p>
            <a:pPr marL="0" indent="358775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Для примера рассмотрим такую социальную систему, как семья. Допустим, она состоит из 5 элементов: муж, жена, ребёнок1, ребёнок2, ребёнок3.</a:t>
            </a:r>
          </a:p>
          <a:p>
            <a:pPr marL="0" indent="358775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Теперь надо представить структуру системы семья.</a:t>
            </a:r>
          </a:p>
          <a:p>
            <a:pPr marL="0" indent="358775" algn="just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ru-RU" altLang="ru-RU" b="1" dirty="0">
                <a:latin typeface="Arial" panose="020B0604020202020204" pitchFamily="34" charset="0"/>
                <a:cs typeface="Arial" panose="020B0604020202020204" pitchFamily="34" charset="0"/>
              </a:rPr>
              <a:t>Графически:</a:t>
            </a:r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элементы системы – вершины графа, дуги между вершинами – отношения между элементами. Если на дуги нанести стрелки, получится орграф. На дуге от «мужа» к «жене» напишем отношение «муж». На дуге от «жены» к «мужу» напишем отношение «жена». На дуге от «мужа» к «ребёнок1» напишем отношение «отец». На дуге от «жена» к «ребёнок1» напишем «мать». На дуге от «ребёнок1» к «ребёнок2» напишем «брат/сестра» и т.д.</a:t>
            </a:r>
          </a:p>
        </p:txBody>
      </p:sp>
    </p:spTree>
    <p:extLst>
      <p:ext uri="{BB962C8B-B14F-4D97-AF65-F5344CB8AC3E}">
        <p14:creationId xmlns:p14="http://schemas.microsoft.com/office/powerpoint/2010/main" val="29749821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1133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Норкин Олег Рауфатович</dc:creator>
  <cp:lastModifiedBy>Норкин Олег Рауфатович</cp:lastModifiedBy>
  <cp:revision>61</cp:revision>
  <dcterms:created xsi:type="dcterms:W3CDTF">2019-02-11T04:32:03Z</dcterms:created>
  <dcterms:modified xsi:type="dcterms:W3CDTF">2019-03-03T14:50:07Z</dcterms:modified>
</cp:coreProperties>
</file>