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2" r:id="rId2"/>
    <p:sldId id="391" r:id="rId3"/>
    <p:sldId id="390" r:id="rId4"/>
    <p:sldId id="373" r:id="rId5"/>
    <p:sldId id="385" r:id="rId6"/>
    <p:sldId id="392" r:id="rId7"/>
    <p:sldId id="393" r:id="rId8"/>
    <p:sldId id="388" r:id="rId9"/>
    <p:sldId id="395" r:id="rId10"/>
    <p:sldId id="375" r:id="rId11"/>
    <p:sldId id="396" r:id="rId12"/>
    <p:sldId id="398" r:id="rId13"/>
    <p:sldId id="397" r:id="rId14"/>
    <p:sldId id="403" r:id="rId15"/>
    <p:sldId id="378" r:id="rId16"/>
    <p:sldId id="399" r:id="rId17"/>
    <p:sldId id="400" r:id="rId18"/>
    <p:sldId id="401" r:id="rId19"/>
    <p:sldId id="382" r:id="rId20"/>
    <p:sldId id="380" r:id="rId21"/>
    <p:sldId id="402" r:id="rId22"/>
    <p:sldId id="404" r:id="rId23"/>
    <p:sldId id="405" r:id="rId24"/>
    <p:sldId id="387" r:id="rId25"/>
    <p:sldId id="406" r:id="rId26"/>
    <p:sldId id="38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3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274638"/>
                <a:ext cx="8291264" cy="691157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</a:rPr>
                  <a:t>Функция 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одного случайного аргумента </a:t>
                </a:r>
                <a14:m>
                  <m:oMath xmlns:m="http://schemas.openxmlformats.org/officeDocument/2006/math"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274638"/>
                <a:ext cx="8291264" cy="691157"/>
              </a:xfrm>
              <a:blipFill rotWithShape="1">
                <a:blip r:embed="rId2"/>
                <a:stretch>
                  <a:fillRect t="-29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2"/>
                <a:ext cx="8229600" cy="50300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ru-RU" sz="4000" b="1" i="1" dirty="0" smtClean="0">
                  <a:solidFill>
                    <a:schemeClr val="accent2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4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    </m:t>
                    </m:r>
                    <m:r>
                      <a:rPr lang="ru-RU" sz="4000" b="1" i="1">
                        <a:solidFill>
                          <a:schemeClr val="accent2"/>
                        </a:solidFill>
                        <a:latin typeface="Cambria Math"/>
                      </a:rPr>
                      <m:t>𝝃</m:t>
                    </m:r>
                  </m:oMath>
                </a14:m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sz="4400" b="0" i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     </m:t>
                    </m:r>
                    <m:r>
                      <m:rPr>
                        <m:sty m:val="p"/>
                      </m:rPr>
                      <a:rPr lang="el-GR" sz="4400" b="1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η</m:t>
                    </m:r>
                  </m:oMath>
                </a14:m>
                <a:endParaRPr lang="ru-RU" sz="4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4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3600" dirty="0" smtClean="0">
                    <a:latin typeface="Times New Roman" pitchFamily="18" charset="0"/>
                    <a:cs typeface="Times New Roman" pitchFamily="18" charset="0"/>
                  </a:rPr>
                  <a:t>Случайная </a:t>
                </a:r>
                <a:r>
                  <a:rPr lang="ru-RU" sz="3600" dirty="0">
                    <a:latin typeface="Times New Roman" pitchFamily="18" charset="0"/>
                    <a:cs typeface="Times New Roman" pitchFamily="18" charset="0"/>
                  </a:rPr>
                  <a:t>величина</a:t>
                </a:r>
              </a:p>
              <a:p>
                <a:pPr marL="0" indent="0">
                  <a:buNone/>
                </a:pPr>
                <a:endParaRPr lang="ru-RU" sz="4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2"/>
                <a:ext cx="8229600" cy="5030019"/>
              </a:xfrm>
              <a:blipFill rotWithShape="1">
                <a:blip r:embed="rId3"/>
                <a:stretch>
                  <a:fillRect b="-3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2675112" y="2564904"/>
                <a:ext cx="2430016" cy="1800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𝜼</m:t>
                      </m:r>
                      <m:r>
                        <a:rPr lang="ru-RU" sz="4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ru-RU" sz="4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𝝋</m:t>
                      </m:r>
                      <m:r>
                        <a:rPr lang="ru-RU" sz="4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ru-RU" sz="4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𝝃</m:t>
                      </m:r>
                      <m:r>
                        <a:rPr lang="ru-RU" sz="4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ru-RU" sz="4400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4400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4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12" y="2564904"/>
                <a:ext cx="2430016" cy="1800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1270766" y="3465004"/>
            <a:ext cx="140434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097240" y="3465004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676795" y="3475822"/>
            <a:ext cx="1296144" cy="2232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997475" y="3547830"/>
            <a:ext cx="1555104" cy="21602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55576" y="116632"/>
                <a:ext cx="7416824" cy="1854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FF0000"/>
                    </a:solidFill>
                  </a:rPr>
                  <a:t>Аргумент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непрерывная случайная величина с плотностью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sz="2800" dirty="0" smtClean="0"/>
                  <a:t>Частные </a:t>
                </a:r>
                <a:r>
                  <a:rPr lang="ru-RU" sz="2800" dirty="0" smtClean="0"/>
                  <a:t>случаи</a:t>
                </a:r>
                <a:endParaRPr lang="ru-RU" sz="2800" i="1" dirty="0" smtClean="0"/>
              </a:p>
              <a:p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/>
                      </a:rPr>
                      <m:t>1. </m:t>
                    </m:r>
                    <m:r>
                      <a:rPr lang="ru-RU" sz="2800" i="1">
                        <a:latin typeface="Cambria Math"/>
                      </a:rPr>
                      <m:t>𝜂</m:t>
                    </m:r>
                    <m:r>
                      <a:rPr lang="ru-RU" sz="2800" i="1">
                        <a:latin typeface="Cambria Math"/>
                      </a:rPr>
                      <m:t>=</m:t>
                    </m:r>
                    <m:r>
                      <a:rPr lang="ru-RU" sz="2800" i="1">
                        <a:latin typeface="Cambria Math"/>
                      </a:rPr>
                      <m:t>𝜑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𝜉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/>
                      </a:rPr>
                      <m:t> </m:t>
                    </m:r>
                    <m:r>
                      <a:rPr lang="ru-RU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возрастающая функция</a:t>
                </a:r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6632"/>
                <a:ext cx="7416824" cy="1854034"/>
              </a:xfrm>
              <a:prstGeom prst="rect">
                <a:avLst/>
              </a:prstGeom>
              <a:blipFill rotWithShape="1">
                <a:blip r:embed="rId2"/>
                <a:stretch>
                  <a:fillRect l="-1726" t="-2961" b="-8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8" y="2176463"/>
            <a:ext cx="5429677" cy="398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4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𝜂</m:t>
                    </m:r>
                    <m:r>
                      <a:rPr lang="ru-RU" i="1" smtClean="0">
                        <a:latin typeface="Cambria Math"/>
                      </a:rPr>
                      <m:t>=</m:t>
                    </m:r>
                    <m:r>
                      <a:rPr lang="ru-RU" i="1" smtClean="0">
                        <a:latin typeface="Cambria Math"/>
                      </a:rPr>
                      <m:t>𝜑</m:t>
                    </m:r>
                    <m:r>
                      <a:rPr lang="ru-RU" i="1" smtClean="0">
                        <a:latin typeface="Cambria Math"/>
                      </a:rPr>
                      <m:t>(</m:t>
                    </m:r>
                    <m:r>
                      <a:rPr lang="ru-RU" i="1" smtClean="0">
                        <a:latin typeface="Cambria Math"/>
                      </a:rPr>
                      <m:t>𝜉</m:t>
                    </m:r>
                    <m:r>
                      <a:rPr lang="ru-RU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</a:rPr>
                      <m:t> </m:t>
                    </m:r>
                    <m:r>
                      <a:rPr lang="ru-RU" i="1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/>
                  <a:t>возрастающая </a:t>
                </a:r>
                <a:r>
                  <a:rPr lang="ru-RU" dirty="0" smtClean="0"/>
                  <a:t>функция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ψ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ru-RU" i="1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)     </m:t>
                    </m:r>
                    <m:r>
                      <a:rPr lang="ru-RU" i="1">
                        <a:latin typeface="Cambria Math"/>
                      </a:rPr>
                      <m:t>− </m:t>
                    </m:r>
                  </m:oMath>
                </a14:m>
                <a:r>
                  <a:rPr lang="ru-RU" dirty="0" smtClean="0"/>
                  <a:t> однозначная функция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𝜂</m:t>
                          </m:r>
                          <m:r>
                            <a:rPr lang="ru-RU" i="1">
                              <a:latin typeface="Cambria Math"/>
                            </a:rPr>
                            <m:t>&lt;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  <m:r>
                            <a:rPr lang="ru-RU" i="1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ru-RU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nary>
                  </m:oMath>
                </a14:m>
                <a:r>
                  <a:rPr lang="en-US" i="1" dirty="0" smtClean="0"/>
                  <a:t>x</a:t>
                </a:r>
                <a:r>
                  <a:rPr lang="ru-RU" i="1" dirty="0"/>
                  <a:t/>
                </a:r>
                <a:br>
                  <a:rPr lang="ru-RU" i="1" dirty="0"/>
                </a:b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55576" y="116632"/>
                <a:ext cx="7416824" cy="1423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FF0000"/>
                    </a:solidFill>
                  </a:rPr>
                  <a:t>Аргумент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непрерывная случайная величина с плотностью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6632"/>
                <a:ext cx="7416824" cy="1423147"/>
              </a:xfrm>
              <a:prstGeom prst="rect">
                <a:avLst/>
              </a:prstGeom>
              <a:blipFill rotWithShape="1">
                <a:blip r:embed="rId3"/>
                <a:stretch>
                  <a:fillRect l="-1726" t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6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ru-RU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𝜂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ru-RU" i="1">
                                <a:latin typeface="Cambria Math"/>
                              </a:rPr>
                              <m:t>𝑦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a:rPr lang="ru-RU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limLoc m:val="undOvr"/>
                        <m:ctrlPr>
                          <a:rPr lang="ru-RU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nary>
                  </m:oMath>
                </a14:m>
                <a:r>
                  <a:rPr lang="en-US" i="1" dirty="0" smtClean="0"/>
                  <a:t>x)’=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i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/>
                  </a:rPr>
                  <a:t>)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ru-RU" i="1">
                        <a:latin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ru-RU" i="1" dirty="0"/>
                  <a:t/>
                </a:r>
                <a:br>
                  <a:rPr lang="ru-RU" i="1" dirty="0"/>
                </a:b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′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ru-RU" i="1">
                          <a:latin typeface="Cambria Math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55576" y="116632"/>
                <a:ext cx="7416824" cy="1423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FF0000"/>
                    </a:solidFill>
                  </a:rPr>
                  <a:t>Аргумент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непрерывная случайная величина с плотностью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6632"/>
                <a:ext cx="7416824" cy="1423147"/>
              </a:xfrm>
              <a:prstGeom prst="rect">
                <a:avLst/>
              </a:prstGeom>
              <a:blipFill rotWithShape="1">
                <a:blip r:embed="rId3"/>
                <a:stretch>
                  <a:fillRect l="-1726" t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1619672" y="4725144"/>
            <a:ext cx="540060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229600" cy="510202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/>
                  <a:t>В случае возрастающей функции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𝜂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𝜑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𝜑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ru-RU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514350" indent="-514350" algn="ctr">
                  <a:spcBef>
                    <a:spcPts val="0"/>
                  </a:spcBef>
                  <a:buAutoNum type="arabicParenR"/>
                </a:pPr>
                <a:endParaRPr lang="ru-RU" i="1" dirty="0"/>
              </a:p>
              <a:p>
                <a:pPr marL="514350" indent="-514350">
                  <a:spcBef>
                    <a:spcPts val="0"/>
                  </a:spcBef>
                  <a:buAutoNum type="arabicParenR"/>
                </a:pPr>
                <a:r>
                  <a:rPr lang="ru-RU" i="1" dirty="0" smtClean="0"/>
                  <a:t>Выражаем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ψ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ru-RU" i="1" dirty="0" smtClean="0"/>
                  <a:t>(находим обратную функцию)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ru-RU" i="1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ru-RU" i="1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i="1" dirty="0" smtClean="0"/>
                  <a:t>	</a:t>
                </a:r>
                <a:r>
                  <a:rPr lang="ru-RU" i="1" dirty="0" smtClean="0"/>
                  <a:t>2</a:t>
                </a:r>
                <a:r>
                  <a:rPr lang="ru-RU" i="1" dirty="0"/>
                  <a:t>) </a:t>
                </a:r>
                <a:r>
                  <a:rPr lang="ru-RU" i="1" dirty="0" smtClean="0"/>
                  <a:t>Находим производную</a:t>
                </a:r>
                <a:r>
                  <a:rPr lang="en-US" i="1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ru-RU" i="1">
                        <a:latin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ru-RU" i="1" dirty="0"/>
                  <a:t/>
                </a:r>
                <a:br>
                  <a:rPr lang="ru-RU" i="1" dirty="0"/>
                </a:b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i="1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i="1" dirty="0" smtClean="0"/>
                  <a:t>3</a:t>
                </a:r>
                <a:r>
                  <a:rPr lang="ru-RU" i="1" dirty="0" smtClean="0"/>
                  <a:t>) Вместо </a:t>
                </a:r>
                <a:r>
                  <a:rPr lang="en-US" i="1" dirty="0" smtClean="0"/>
                  <a:t>x </a:t>
                </a:r>
                <a:r>
                  <a:rPr lang="ru-RU" i="1" dirty="0" smtClean="0"/>
                  <a:t>подставляем в плотность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ψ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endParaRPr lang="en-US" i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i="1" dirty="0"/>
                  <a:t/>
                </a:r>
                <a:br>
                  <a:rPr lang="ru-RU" i="1" dirty="0"/>
                </a:b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′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ru-RU" i="1">
                          <a:latin typeface="Cambria Math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229600" cy="5102027"/>
              </a:xfrm>
              <a:blipFill rotWithShape="1">
                <a:blip r:embed="rId2"/>
                <a:stretch>
                  <a:fillRect l="-1407" t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55576" y="116632"/>
                <a:ext cx="7416824" cy="992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FF0000"/>
                    </a:solidFill>
                  </a:rPr>
                  <a:t>Аргумент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непрерывная случайная величина с плотностью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6632"/>
                <a:ext cx="7416824" cy="992259"/>
              </a:xfrm>
              <a:prstGeom prst="rect">
                <a:avLst/>
              </a:prstGeom>
              <a:blipFill rotWithShape="1">
                <a:blip r:embed="rId3"/>
                <a:stretch>
                  <a:fillRect l="-1726" t="-5521" b="-13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3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10952" y="999714"/>
                <a:ext cx="8229600" cy="46085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5400" dirty="0" smtClean="0">
                    <a:solidFill>
                      <a:srgbClr val="FF0000"/>
                    </a:solidFill>
                  </a:rPr>
                  <a:t>Пример.</a:t>
                </a:r>
              </a:p>
              <a:p>
                <a:pPr marL="0" indent="0">
                  <a:buNone/>
                </a:pPr>
                <a:r>
                  <a:rPr lang="ru-RU" sz="4400" dirty="0" smtClean="0"/>
                  <a:t>Найти </a:t>
                </a:r>
                <a:r>
                  <a:rPr lang="ru-RU" sz="4400" dirty="0" smtClean="0"/>
                  <a:t>плотность </a:t>
                </a:r>
                <a:r>
                  <a:rPr lang="ru-RU" sz="4400" dirty="0"/>
                  <a:t>распределения случайной величины </a:t>
                </a:r>
                <a14:m>
                  <m:oMath xmlns:m="http://schemas.openxmlformats.org/officeDocument/2006/math">
                    <m:r>
                      <a:rPr lang="ru-RU" sz="4400" i="1">
                        <a:latin typeface="Cambria Math"/>
                      </a:rPr>
                      <m:t>𝜂</m:t>
                    </m:r>
                    <m:r>
                      <a:rPr lang="ru-RU" sz="4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44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4400" i="1">
                            <a:latin typeface="Cambria Math"/>
                          </a:rPr>
                          <m:t>𝜉</m:t>
                        </m:r>
                      </m:e>
                      <m:sup>
                        <m:r>
                          <a:rPr lang="ru-RU" sz="4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4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4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4400" i="1">
                            <a:latin typeface="Cambria Math"/>
                          </a:rPr>
                          <m:t>𝑦</m:t>
                        </m:r>
                        <m:r>
                          <a:rPr lang="ru-RU" sz="4400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ru-RU" sz="4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4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sz="4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4400" dirty="0"/>
                  <a:t>, если </a:t>
                </a:r>
                <a14:m>
                  <m:oMath xmlns:m="http://schemas.openxmlformats.org/officeDocument/2006/math">
                    <m:r>
                      <a:rPr lang="ru-RU" sz="4400" i="1">
                        <a:latin typeface="Cambria Math"/>
                      </a:rPr>
                      <m:t>𝜉</m:t>
                    </m:r>
                  </m:oMath>
                </a14:m>
                <a:r>
                  <a:rPr lang="ru-RU" sz="4400" dirty="0"/>
                  <a:t> ‑ случайная величина, равномерно распределенная на 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4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4400" i="1" smtClean="0">
                            <a:latin typeface="Cambria Math"/>
                          </a:rPr>
                          <m:t>1</m:t>
                        </m:r>
                        <m:r>
                          <a:rPr lang="ru-RU" sz="4400" i="1">
                            <a:latin typeface="Cambria Math"/>
                          </a:rPr>
                          <m:t>;</m:t>
                        </m:r>
                        <m:r>
                          <a:rPr lang="ru-RU" sz="4400" b="0" i="1" smtClean="0">
                            <a:latin typeface="Cambria Math"/>
                          </a:rPr>
                          <m:t>9</m:t>
                        </m:r>
                      </m:e>
                    </m:d>
                  </m:oMath>
                </a14:m>
                <a:r>
                  <a:rPr lang="ru-RU" sz="4400" dirty="0"/>
                  <a:t>.</a:t>
                </a: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52" y="999714"/>
                <a:ext cx="8229600" cy="4608512"/>
              </a:xfrm>
              <a:blipFill rotWithShape="1">
                <a:blip r:embed="rId2"/>
                <a:stretch>
                  <a:fillRect l="-3926" t="-5423" r="-815" b="-5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sz="3200" dirty="0"/>
                  <a:t>2.  Функция</a:t>
                </a:r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𝜂</m:t>
                    </m:r>
                    <m:r>
                      <a:rPr lang="ru-RU" sz="3200" i="1">
                        <a:latin typeface="Cambria Math"/>
                      </a:rPr>
                      <m:t>=</m:t>
                    </m:r>
                    <m:r>
                      <a:rPr lang="ru-RU" sz="3200" i="1">
                        <a:latin typeface="Cambria Math"/>
                      </a:rPr>
                      <m:t>𝜑</m:t>
                    </m:r>
                    <m:r>
                      <a:rPr lang="ru-RU" sz="3200" i="1">
                        <a:latin typeface="Cambria Math"/>
                      </a:rPr>
                      <m:t>(</m:t>
                    </m:r>
                    <m:r>
                      <a:rPr lang="ru-RU" sz="3200" i="1">
                        <a:latin typeface="Cambria Math"/>
                      </a:rPr>
                      <m:t>𝜉</m:t>
                    </m:r>
                    <m:r>
                      <a:rPr lang="ru-RU" sz="3200" i="1">
                        <a:latin typeface="Cambria Math"/>
                      </a:rPr>
                      <m:t>) − </m:t>
                    </m:r>
                  </m:oMath>
                </a14:m>
                <a:r>
                  <a:rPr lang="ru-RU" sz="3200" dirty="0"/>
                  <a:t>убывающая функция. 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200" dirty="0"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26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081088"/>
            <a:ext cx="67722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8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3200" dirty="0" smtClean="0"/>
                  <a:t>  </a:t>
                </a:r>
                <a:r>
                  <a:rPr lang="ru-RU" sz="3200" dirty="0" smtClean="0">
                    <a:solidFill>
                      <a:srgbClr val="FF0000"/>
                    </a:solidFill>
                  </a:rPr>
                  <a:t>Функция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𝜂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𝜑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  <m:r>
                      <a:rPr lang="ru-RU" sz="3200" i="1">
                        <a:solidFill>
                          <a:srgbClr val="FF0000"/>
                        </a:solidFill>
                        <a:latin typeface="Cambria Math"/>
                      </a:rPr>
                      <m:t>) − </m:t>
                    </m:r>
                  </m:oMath>
                </a14:m>
                <a:r>
                  <a:rPr lang="ru-RU" sz="3200" dirty="0">
                    <a:solidFill>
                      <a:srgbClr val="FF0000"/>
                    </a:solidFill>
                  </a:rPr>
                  <a:t>убывающая </a:t>
                </a:r>
                <a:r>
                  <a:rPr lang="ru-RU" sz="3200" dirty="0" smtClean="0">
                    <a:solidFill>
                      <a:srgbClr val="FF0000"/>
                    </a:solidFill>
                  </a:rPr>
                  <a:t>функция</a:t>
                </a:r>
                <a:r>
                  <a:rPr lang="ru-RU" sz="3200" dirty="0" smtClean="0"/>
                  <a:t> </a:t>
                </a:r>
                <a:r>
                  <a:rPr lang="ru-RU" sz="32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200" dirty="0"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187624" y="1340768"/>
                <a:ext cx="6984776" cy="3428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/>
                        <a:ea typeface="Cambria Math"/>
                      </a:rPr>
                      <m:t>ψ</m:t>
                    </m:r>
                    <m:r>
                      <m:rPr>
                        <m:nor/>
                      </m:rPr>
                      <a:rPr lang="en-US" sz="3200" dirty="0"/>
                      <m:t>(</m:t>
                    </m:r>
                    <m:r>
                      <a:rPr lang="ru-RU" sz="3200" i="1">
                        <a:latin typeface="Cambria Math"/>
                      </a:rPr>
                      <m:t>𝜂</m:t>
                    </m:r>
                    <m:r>
                      <a:rPr lang="en-US" sz="3200" i="1">
                        <a:latin typeface="Cambria Math"/>
                      </a:rPr>
                      <m:t>)     </m:t>
                    </m:r>
                    <m:r>
                      <a:rPr lang="ru-RU" sz="3200" i="1">
                        <a:latin typeface="Cambria Math"/>
                      </a:rPr>
                      <m:t>− </m:t>
                    </m:r>
                  </m:oMath>
                </a14:m>
                <a:r>
                  <a:rPr lang="ru-RU" sz="3200" dirty="0"/>
                  <a:t> однозначная функция</a:t>
                </a:r>
              </a:p>
              <a:p>
                <a:endParaRPr lang="ru-RU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ru-RU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3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3200" i="1">
                          <a:latin typeface="Cambria Math"/>
                        </a:rPr>
                        <m:t>=</m:t>
                      </m:r>
                      <m:r>
                        <a:rPr lang="ru-RU" sz="32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ru-RU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3200" i="1">
                              <a:latin typeface="Cambria Math"/>
                            </a:rPr>
                            <m:t>𝜂</m:t>
                          </m:r>
                          <m:r>
                            <a:rPr lang="ru-RU" sz="3200" i="1">
                              <a:latin typeface="Cambria Math"/>
                            </a:rPr>
                            <m:t>&lt;</m:t>
                          </m:r>
                          <m:r>
                            <a:rPr lang="ru-RU" sz="32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3200" i="1">
                          <a:latin typeface="Cambria Math"/>
                        </a:rPr>
                        <m:t>=</m:t>
                      </m:r>
                      <m:r>
                        <a:rPr lang="ru-RU" sz="32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ru-RU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ru-RU" sz="3200" i="1">
                              <a:latin typeface="Cambria Math"/>
                            </a:rPr>
                            <m:t>&lt;</m:t>
                          </m:r>
                          <m:r>
                            <a:rPr lang="ru-RU" sz="3200" i="1">
                              <a:latin typeface="Cambria Math"/>
                              <a:ea typeface="Cambria Math"/>
                            </a:rPr>
                            <m:t>𝜉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a:rPr lang="ru-RU" sz="32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i="1" dirty="0">
                  <a:latin typeface="Cambria Math"/>
                </a:endParaRPr>
              </a:p>
              <a:p>
                <a:endParaRPr lang="en-US" sz="3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sz="3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en-US" sz="3200" dirty="0"/>
                          <m:t>(</m:t>
                        </m:r>
                        <m:r>
                          <a:rPr lang="ru-RU" sz="3200" i="1">
                            <a:latin typeface="Cambria Math"/>
                          </a:rPr>
                          <m:t>𝑦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u-RU" sz="3200" i="1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3200" i="1">
                            <a:latin typeface="Cambria Math"/>
                          </a:rPr>
                          <m:t>𝑑</m:t>
                        </m:r>
                      </m:e>
                    </m:nary>
                  </m:oMath>
                </a14:m>
                <a:r>
                  <a:rPr lang="en-US" sz="3200" i="1" dirty="0"/>
                  <a:t>x</a:t>
                </a:r>
                <a:r>
                  <a:rPr lang="ru-RU" sz="3200" i="1" dirty="0"/>
                  <a:t/>
                </a:r>
                <a:br>
                  <a:rPr lang="ru-RU" sz="3200" i="1" dirty="0"/>
                </a:br>
                <a:endParaRPr lang="ru-RU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340768"/>
                <a:ext cx="6984776" cy="3428183"/>
              </a:xfrm>
              <a:prstGeom prst="rect">
                <a:avLst/>
              </a:prstGeom>
              <a:blipFill rotWithShape="1">
                <a:blip r:embed="rId3"/>
                <a:stretch>
                  <a:fillRect t="-2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4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ru-RU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𝜂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nary>
                    <m:r>
                      <m:rPr>
                        <m:nor/>
                      </m:rPr>
                      <a:rPr lang="en-US" i="1" dirty="0"/>
                      <m:t>x</m:t>
                    </m:r>
                  </m:oMath>
                </a14:m>
                <a:r>
                  <a:rPr lang="en-US" i="1" dirty="0" smtClean="0"/>
                  <a:t>)’=</a:t>
                </a:r>
                <a:r>
                  <a:rPr lang="ru-RU" i="1" dirty="0"/>
                  <a:t/>
                </a:r>
                <a:br>
                  <a:rPr lang="ru-RU" i="1" dirty="0"/>
                </a:b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/>
                  </a:rPr>
                  <a:t>)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ru-RU" i="1">
                        <a:latin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ru-RU" i="1" dirty="0"/>
                  <a:t/>
                </a:r>
                <a:br>
                  <a:rPr lang="ru-RU" i="1" dirty="0"/>
                </a:b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′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ru-RU" i="1">
                          <a:latin typeface="Cambria Math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55576" y="116632"/>
                <a:ext cx="7416824" cy="1423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FF0000"/>
                    </a:solidFill>
                  </a:rPr>
                  <a:t>Аргумент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непрерывная случайная величина с плотностью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6632"/>
                <a:ext cx="7416824" cy="1423147"/>
              </a:xfrm>
              <a:prstGeom prst="rect">
                <a:avLst/>
              </a:prstGeom>
              <a:blipFill rotWithShape="1">
                <a:blip r:embed="rId3"/>
                <a:stretch>
                  <a:fillRect l="-1726" t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1619672" y="4725144"/>
            <a:ext cx="540060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3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229600" cy="510202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/>
                  <a:t>В случае убывающей функции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𝜂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𝜑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𝜑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ru-RU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514350" indent="-514350" algn="ctr">
                  <a:spcBef>
                    <a:spcPts val="0"/>
                  </a:spcBef>
                  <a:buAutoNum type="arabicParenR"/>
                </a:pPr>
                <a:endParaRPr lang="ru-RU" i="1" dirty="0"/>
              </a:p>
              <a:p>
                <a:pPr marL="514350" indent="-514350">
                  <a:spcBef>
                    <a:spcPts val="0"/>
                  </a:spcBef>
                  <a:buAutoNum type="arabicParenR"/>
                </a:pPr>
                <a:r>
                  <a:rPr lang="ru-RU" i="1" dirty="0" smtClean="0"/>
                  <a:t>Выражаем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ψ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ru-RU" i="1" dirty="0" smtClean="0"/>
                  <a:t>(находим обратную функцию)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ru-RU" i="1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ru-RU" i="1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i="1" dirty="0" smtClean="0"/>
                  <a:t>	</a:t>
                </a:r>
                <a:r>
                  <a:rPr lang="ru-RU" i="1" dirty="0" smtClean="0"/>
                  <a:t>2</a:t>
                </a:r>
                <a:r>
                  <a:rPr lang="ru-RU" i="1" dirty="0"/>
                  <a:t>) </a:t>
                </a:r>
                <a:r>
                  <a:rPr lang="ru-RU" i="1" dirty="0" smtClean="0"/>
                  <a:t>Находим производную</a:t>
                </a:r>
                <a:r>
                  <a:rPr lang="en-US" i="1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ru-RU" i="1">
                        <a:latin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ru-RU" i="1" dirty="0"/>
                  <a:t/>
                </a:r>
                <a:br>
                  <a:rPr lang="ru-RU" i="1" dirty="0"/>
                </a:b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i="1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i="1" dirty="0" smtClean="0"/>
                  <a:t>3</a:t>
                </a:r>
                <a:r>
                  <a:rPr lang="ru-RU" i="1" dirty="0" smtClean="0"/>
                  <a:t>) Вместо </a:t>
                </a:r>
                <a:r>
                  <a:rPr lang="en-US" i="1" dirty="0" smtClean="0"/>
                  <a:t>x </a:t>
                </a:r>
                <a:r>
                  <a:rPr lang="ru-RU" i="1" dirty="0" smtClean="0"/>
                  <a:t>подставляем в плотность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ψ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endParaRPr lang="en-US" i="1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ru-RU" i="1" dirty="0"/>
                  <a:t/>
                </a:r>
                <a:br>
                  <a:rPr lang="ru-RU" i="1" dirty="0"/>
                </a:b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−</m:t>
                          </m:r>
                          <m:r>
                            <a:rPr lang="ru-RU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ψ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′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ru-RU" i="1">
                          <a:latin typeface="Cambria Math"/>
                        </a:rPr>
                        <m:t>𝑦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229600" cy="5102027"/>
              </a:xfrm>
              <a:blipFill rotWithShape="1">
                <a:blip r:embed="rId2"/>
                <a:stretch>
                  <a:fillRect l="-1407" t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55576" y="116632"/>
                <a:ext cx="7416824" cy="992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FF0000"/>
                    </a:solidFill>
                  </a:rPr>
                  <a:t>Аргумент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непрерывная случайная величина с плотностью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6632"/>
                <a:ext cx="7416824" cy="992259"/>
              </a:xfrm>
              <a:prstGeom prst="rect">
                <a:avLst/>
              </a:prstGeom>
              <a:blipFill rotWithShape="1">
                <a:blip r:embed="rId3"/>
                <a:stretch>
                  <a:fillRect l="-1726" t="-5521" b="-13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7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10952" y="999714"/>
                <a:ext cx="8229600" cy="46085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5400" dirty="0" smtClean="0">
                    <a:solidFill>
                      <a:srgbClr val="FF0000"/>
                    </a:solidFill>
                  </a:rPr>
                  <a:t>Пример.</a:t>
                </a:r>
              </a:p>
              <a:p>
                <a:pPr marL="0" indent="0">
                  <a:buNone/>
                </a:pPr>
                <a:r>
                  <a:rPr lang="ru-RU" sz="4400" dirty="0" smtClean="0"/>
                  <a:t>Найти </a:t>
                </a:r>
                <a:r>
                  <a:rPr lang="ru-RU" sz="4400" dirty="0" smtClean="0"/>
                  <a:t>плотность </a:t>
                </a:r>
                <a:r>
                  <a:rPr lang="ru-RU" sz="4400" dirty="0"/>
                  <a:t>распределения случайной величины </a:t>
                </a:r>
                <a14:m>
                  <m:oMath xmlns:m="http://schemas.openxmlformats.org/officeDocument/2006/math">
                    <m:r>
                      <a:rPr lang="ru-RU" sz="4400" i="1">
                        <a:latin typeface="Cambria Math"/>
                      </a:rPr>
                      <m:t>𝜂</m:t>
                    </m:r>
                    <m:r>
                      <a:rPr lang="ru-RU" sz="4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44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4400" i="1">
                            <a:latin typeface="Cambria Math"/>
                          </a:rPr>
                          <m:t>𝜉</m:t>
                        </m:r>
                      </m:e>
                      <m:sup>
                        <m:r>
                          <a:rPr lang="ru-RU" sz="4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4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4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4400" i="1">
                            <a:latin typeface="Cambria Math"/>
                          </a:rPr>
                          <m:t>𝑦</m:t>
                        </m:r>
                        <m:r>
                          <a:rPr lang="ru-RU" sz="4400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ru-RU" sz="4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4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sz="4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4400" dirty="0"/>
                  <a:t>, если </a:t>
                </a:r>
                <a14:m>
                  <m:oMath xmlns:m="http://schemas.openxmlformats.org/officeDocument/2006/math">
                    <m:r>
                      <a:rPr lang="ru-RU" sz="4400" i="1">
                        <a:latin typeface="Cambria Math"/>
                      </a:rPr>
                      <m:t>𝜉</m:t>
                    </m:r>
                  </m:oMath>
                </a14:m>
                <a:r>
                  <a:rPr lang="ru-RU" sz="4400" dirty="0"/>
                  <a:t> ‑ случайная величина, равномерно распределенная на 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4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4400" b="0" i="1" smtClean="0">
                            <a:latin typeface="Cambria Math"/>
                          </a:rPr>
                          <m:t>−4</m:t>
                        </m:r>
                        <m:r>
                          <a:rPr lang="ru-RU" sz="4400" i="1">
                            <a:latin typeface="Cambria Math"/>
                          </a:rPr>
                          <m:t>;</m:t>
                        </m:r>
                        <m:r>
                          <a:rPr lang="ru-RU" sz="44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4400" dirty="0"/>
                  <a:t>.</a:t>
                </a: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52" y="999714"/>
                <a:ext cx="8229600" cy="4608512"/>
              </a:xfrm>
              <a:blipFill rotWithShape="1">
                <a:blip r:embed="rId2"/>
                <a:stretch>
                  <a:fillRect l="-3926" t="-5423" r="-815" b="-5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5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274638"/>
                <a:ext cx="8291264" cy="691157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sz="3200" b="1" dirty="0" smtClean="0">
                    <a:solidFill>
                      <a:srgbClr val="FF0000"/>
                    </a:solidFill>
                  </a:rPr>
                  <a:t>Функция 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одного случайного аргумента </a:t>
                </a:r>
                <a14:m>
                  <m:oMath xmlns:m="http://schemas.openxmlformats.org/officeDocument/2006/math"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sz="32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274638"/>
                <a:ext cx="8291264" cy="691157"/>
              </a:xfrm>
              <a:blipFill rotWithShape="1">
                <a:blip r:embed="rId2"/>
                <a:stretch>
                  <a:fillRect t="-29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692696"/>
            <a:ext cx="8229600" cy="5390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Решаемые задачи:</a:t>
            </a:r>
          </a:p>
          <a:p>
            <a:pPr marL="0" indent="0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ru-RU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053200"/>
                  </p:ext>
                </p:extLst>
              </p:nvPr>
            </p:nvGraphicFramePr>
            <p:xfrm>
              <a:off x="179512" y="1484784"/>
              <a:ext cx="8352928" cy="5226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76464"/>
                    <a:gridCol w="4176464"/>
                  </a:tblGrid>
                  <a:tr h="137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i="1" dirty="0" smtClean="0"/>
                            <a:t>ИЗВЕСТНО</a:t>
                          </a:r>
                          <a:endParaRPr lang="ru-RU" sz="3200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i="1" dirty="0" smtClean="0"/>
                            <a:t>ТРЕБУЕТСЯ </a:t>
                          </a:r>
                        </a:p>
                        <a:p>
                          <a:pPr algn="ctr"/>
                          <a:r>
                            <a:rPr lang="ru-RU" sz="3200" i="1" dirty="0" smtClean="0"/>
                            <a:t>НАЙТИ</a:t>
                          </a:r>
                          <a:endParaRPr lang="ru-RU" sz="3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62986">
                    <a:tc>
                      <a:txBody>
                        <a:bodyPr/>
                        <a:lstStyle/>
                        <a:p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Закон распределения </a:t>
                          </a:r>
                          <a14:m>
                            <m:oMath xmlns:m="http://schemas.openxmlformats.org/officeDocument/2006/math">
                              <m:r>
                                <a:rPr lang="ru-RU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𝝃</m:t>
                              </m:r>
                            </m:oMath>
                          </a14:m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ru-RU" sz="3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Закон распределения </a:t>
                          </a:r>
                          <a14:m>
                            <m:oMath xmlns:m="http://schemas.openxmlformats.org/officeDocument/2006/math">
                              <m:r>
                                <a:rPr lang="ru-RU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𝜼</m:t>
                              </m:r>
                            </m:oMath>
                          </a14:m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ru-RU" sz="3200" dirty="0"/>
                        </a:p>
                        <a:p>
                          <a:endParaRPr lang="ru-RU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304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Закон распределения </a:t>
                          </a:r>
                          <a14:m>
                            <m:oMath xmlns:m="http://schemas.openxmlformats.org/officeDocument/2006/math">
                              <m:r>
                                <a:rPr lang="ru-RU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𝝃</m:t>
                              </m:r>
                            </m:oMath>
                          </a14:m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ru-RU" sz="3200" dirty="0"/>
                        </a:p>
                        <a:p>
                          <a:endParaRPr lang="ru-RU" sz="3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Числовые характеристики   </a:t>
                          </a:r>
                          <a14:m>
                            <m:oMath xmlns:m="http://schemas.openxmlformats.org/officeDocument/2006/math">
                              <m:r>
                                <a:rPr lang="ru-RU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𝜼</m:t>
                              </m:r>
                            </m:oMath>
                          </a14:m>
                          <a:endParaRPr lang="ru-RU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5662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Числовые характеристики </a:t>
                          </a:r>
                          <a14:m>
                            <m:oMath xmlns:m="http://schemas.openxmlformats.org/officeDocument/2006/math">
                              <m:r>
                                <a:rPr lang="ru-RU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𝝃</m:t>
                              </m:r>
                            </m:oMath>
                          </a14:m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ru-RU" sz="3200" dirty="0"/>
                        </a:p>
                        <a:p>
                          <a:endParaRPr lang="ru-RU" sz="3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3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Числовые характеристики   </a:t>
                          </a:r>
                          <a14:m>
                            <m:oMath xmlns:m="http://schemas.openxmlformats.org/officeDocument/2006/math">
                              <m:r>
                                <a:rPr lang="ru-RU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𝜼</m:t>
                              </m:r>
                            </m:oMath>
                          </a14:m>
                          <a:endParaRPr lang="ru-RU" sz="3200" dirty="0"/>
                        </a:p>
                        <a:p>
                          <a:endParaRPr lang="ru-RU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053200"/>
                  </p:ext>
                </p:extLst>
              </p:nvPr>
            </p:nvGraphicFramePr>
            <p:xfrm>
              <a:off x="179512" y="1484784"/>
              <a:ext cx="8352928" cy="5226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76464"/>
                    <a:gridCol w="4176464"/>
                  </a:tblGrid>
                  <a:tr h="137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i="1" dirty="0" smtClean="0"/>
                            <a:t>ИЗВЕСТНО</a:t>
                          </a:r>
                          <a:endParaRPr lang="ru-RU" sz="3200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i="1" dirty="0" smtClean="0"/>
                            <a:t>ТРЕБУЕТСЯ </a:t>
                          </a:r>
                        </a:p>
                        <a:p>
                          <a:pPr algn="ctr"/>
                          <a:r>
                            <a:rPr lang="ru-RU" sz="3200" i="1" dirty="0" smtClean="0"/>
                            <a:t>НАЙТИ</a:t>
                          </a:r>
                          <a:endParaRPr lang="ru-RU" sz="32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629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25131" r="-99854" b="-230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146" t="-125131" b="-230366"/>
                          </a:stretch>
                        </a:blipFill>
                      </a:tcPr>
                    </a:tc>
                  </a:tr>
                  <a:tr h="113041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32432" r="-99854" b="-13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146" t="-232432" b="-137838"/>
                          </a:stretch>
                        </a:blipFill>
                      </a:tcPr>
                    </a:tc>
                  </a:tr>
                  <a:tr h="15544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t="-241176" r="-99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00146" t="-2411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07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10952" y="1124744"/>
                <a:ext cx="8581528" cy="46085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i="1" dirty="0" smtClean="0">
                    <a:solidFill>
                      <a:srgbClr val="FF0000"/>
                    </a:solidFill>
                  </a:rPr>
                  <a:t>Для любой монотонной функции</a:t>
                </a:r>
              </a:p>
              <a:p>
                <a:pPr marL="0" indent="0">
                  <a:buNone/>
                </a:pPr>
                <a:r>
                  <a:rPr lang="ru-RU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FF0000"/>
                        </a:solidFill>
                        <a:latin typeface="Cambria Math"/>
                      </a:rPr>
                      <m:t>𝜂</m:t>
                    </m:r>
                    <m:r>
                      <a:rPr lang="ru-RU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i="1">
                        <a:solidFill>
                          <a:srgbClr val="FF0000"/>
                        </a:solidFill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endParaRPr lang="ru-RU" i="1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i="1" dirty="0" smtClean="0">
                    <a:solidFill>
                      <a:srgbClr val="FF0000"/>
                    </a:solidFill>
                  </a:rPr>
                  <a:t>Плотность распределения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FF0000"/>
                        </a:solidFill>
                        <a:latin typeface="Cambria Math"/>
                      </a:rPr>
                      <m:t>𝜂</m:t>
                    </m:r>
                  </m:oMath>
                </a14:m>
                <a:endParaRPr lang="en-US" i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ru-RU" i="1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3600" i="1">
                            <a:latin typeface="Cambria Math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ru-RU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u-RU" sz="3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3600" i="1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ru-RU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3600" i="1">
                            <a:latin typeface="Cambria Math"/>
                          </a:rPr>
                          <m:t>𝜓</m:t>
                        </m:r>
                        <m:d>
                          <m:dPr>
                            <m:ctrlPr>
                              <a:rPr lang="ru-RU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3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ru-RU" sz="3600" i="1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ru-RU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3600" i="1">
                            <a:latin typeface="Cambria Math"/>
                          </a:rPr>
                          <m:t>𝜓</m:t>
                        </m:r>
                        <m:r>
                          <a:rPr lang="ru-RU" sz="3600" i="1">
                            <a:latin typeface="Cambria Math"/>
                          </a:rPr>
                          <m:t>′(</m:t>
                        </m:r>
                        <m:r>
                          <a:rPr lang="ru-RU" sz="3600" i="1">
                            <a:latin typeface="Cambria Math"/>
                          </a:rPr>
                          <m:t>𝑦</m:t>
                        </m:r>
                        <m:r>
                          <a:rPr lang="ru-RU" sz="3600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ru-RU" sz="3600" dirty="0"/>
                  <a:t>.</a:t>
                </a:r>
                <a:endParaRPr lang="en-US" sz="3600" dirty="0" smtClean="0"/>
              </a:p>
              <a:p>
                <a:pPr marL="0" indent="0" algn="ctr">
                  <a:buNone/>
                </a:pPr>
                <a:endParaRPr lang="ru-RU" sz="3600" dirty="0" smtClean="0"/>
              </a:p>
              <a:p>
                <a:pPr marL="0" indent="0" algn="ctr">
                  <a:buNone/>
                </a:pPr>
                <a:endParaRPr lang="ru-RU" sz="3600" dirty="0"/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52" y="1124744"/>
                <a:ext cx="8581528" cy="4608512"/>
              </a:xfrm>
              <a:blipFill rotWithShape="1">
                <a:blip r:embed="rId2"/>
                <a:stretch>
                  <a:fillRect l="-1776" t="-17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0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10952" y="1124744"/>
                <a:ext cx="8229600" cy="4608512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endParaRPr lang="ru-RU" sz="3600" dirty="0" smtClean="0"/>
              </a:p>
              <a:p>
                <a:pPr marL="0" indent="0" algn="ctr">
                  <a:buNone/>
                </a:pPr>
                <a:r>
                  <a:rPr lang="ru-RU" sz="3600" dirty="0" smtClean="0"/>
                  <a:t>В случае немонотонной функции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𝜂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𝜑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3600" dirty="0" smtClean="0"/>
                  <a:t>  разбиваем ее на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n</a:t>
                </a:r>
                <a:r>
                  <a:rPr lang="ru-RU" sz="3600" dirty="0" smtClean="0"/>
                  <a:t> участков монотонности и суммируем плотности, соответствующие участкам убывания и возрастания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sz="3600" i="1">
                              <a:latin typeface="Cambria Math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ru-RU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3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3600" i="1">
                              <a:latin typeface="Cambria Math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ru-RU" sz="36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sz="3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3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𝜓</m:t>
                                      </m:r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360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sz="3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3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3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ru-RU" sz="3600" i="1">
                              <a:latin typeface="Cambria Math"/>
                            </a:rPr>
                            <m:t>∙</m:t>
                          </m:r>
                          <m:r>
                            <a:rPr lang="ru-RU" sz="36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sz="3600" i="1">
                              <a:latin typeface="Cambria Math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ru-RU" sz="3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3600" i="1">
                                  <a:latin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 smtClean="0"/>
              </a:p>
              <a:p>
                <a:pPr marL="0" indent="0" algn="ctr">
                  <a:buNone/>
                </a:pPr>
                <a:endParaRPr lang="ru-RU" sz="3600" dirty="0"/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52" y="1124744"/>
                <a:ext cx="8229600" cy="4608512"/>
              </a:xfrm>
              <a:blipFill rotWithShape="1">
                <a:blip r:embed="rId2"/>
                <a:stretch>
                  <a:fillRect l="-963" r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3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sz="3600" i="1" dirty="0" smtClean="0">
                    <a:solidFill>
                      <a:srgbClr val="FF0000"/>
                    </a:solidFill>
                  </a:rPr>
                  <a:t>Числовые характеристики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084095" y="1907755"/>
                <a:ext cx="7198177" cy="5459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800" b="1" dirty="0" smtClean="0"/>
                  <a:t>МАТЕМАТИЧЕСКОЕ ОЖИДАНИЕ </a:t>
                </a:r>
                <a:endParaRPr lang="en-US" sz="2800" b="1" dirty="0" smtClean="0"/>
              </a:p>
              <a:p>
                <a:endParaRPr lang="en-US" sz="2800" b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28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𝑀</m:t>
                    </m:r>
                    <m:r>
                      <a:rPr lang="en-US" sz="2800" b="1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e>
                    </m:d>
                    <m:r>
                      <m:rPr>
                        <m:nor/>
                      </m:rPr>
                      <a:rPr lang="ru-RU" sz="2800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Times New Roman" pitchFamily="18" charset="0"/>
                        <a:cs typeface="Times New Roman" pitchFamily="18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sz="2800" b="0" dirty="0" smtClean="0">
                    <a:cs typeface="Times New Roman" pitchFamily="18" charset="0"/>
                  </a:rPr>
                  <a:t>=</a:t>
                </a:r>
              </a:p>
              <a:p>
                <a:pPr algn="ctr"/>
                <a:endParaRPr lang="en-US" sz="2800" dirty="0">
                  <a:cs typeface="Times New Roman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 dirty="0"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 dirty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i="1" dirty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𝜑</m:t>
                          </m:r>
                          <m:r>
                            <a:rPr lang="en-US" sz="28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b="0" dirty="0" smtClean="0">
                  <a:cs typeface="Times New Roman" pitchFamily="18" charset="0"/>
                </a:endParaRPr>
              </a:p>
              <a:p>
                <a:pPr algn="ctr"/>
                <a:endParaRPr lang="en-US" sz="2800" dirty="0" smtClean="0"/>
              </a:p>
              <a:p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𝜑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)∙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800" dirty="0"/>
              </a:p>
              <a:p>
                <a:endParaRPr lang="ru-RU" sz="2800" dirty="0"/>
              </a:p>
              <a:p>
                <a:r>
                  <a:rPr lang="ru-RU" sz="2800" dirty="0"/>
                  <a:t> 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95" y="1907755"/>
                <a:ext cx="7198177" cy="5459828"/>
              </a:xfrm>
              <a:prstGeom prst="rect">
                <a:avLst/>
              </a:prstGeom>
              <a:blipFill rotWithShape="1">
                <a:blip r:embed="rId3"/>
                <a:stretch>
                  <a:fillRect t="-10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48850" y="965795"/>
                <a:ext cx="74276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Аргумент 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непрерывная случайная величина с известным законом распределения</a:t>
                </a:r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50" y="965795"/>
                <a:ext cx="7427605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724" t="-5732" r="-411" b="-17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771800" y="5481228"/>
            <a:ext cx="3960439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sz="3600" i="1" dirty="0" smtClean="0">
                    <a:solidFill>
                      <a:srgbClr val="FF0000"/>
                    </a:solidFill>
                  </a:rPr>
                  <a:t>Числовые характеристики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084095" y="1907755"/>
                <a:ext cx="7198177" cy="322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800" b="1" dirty="0" smtClean="0"/>
                  <a:t>Дисперсия</a:t>
                </a:r>
                <a:endParaRPr lang="en-US" sz="2800" b="1" dirty="0" smtClean="0"/>
              </a:p>
              <a:p>
                <a:endParaRPr lang="en-US" sz="2800" b="1" dirty="0" smtClean="0"/>
              </a:p>
              <a:p>
                <a:pPr algn="ctr"/>
                <a:endParaRPr lang="en-US" sz="2800" dirty="0" smtClean="0"/>
              </a:p>
              <a:p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𝑑𝑥</m:t>
                        </m:r>
                        <m:r>
                          <a:rPr lang="ru-RU" sz="28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  <a:p>
                <a:endParaRPr lang="ru-RU" sz="2800" dirty="0"/>
              </a:p>
              <a:p>
                <a:r>
                  <a:rPr lang="ru-RU" sz="2800" dirty="0"/>
                  <a:t> 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95" y="1907755"/>
                <a:ext cx="7198177" cy="3223639"/>
              </a:xfrm>
              <a:prstGeom prst="rect">
                <a:avLst/>
              </a:prstGeom>
              <a:blipFill rotWithShape="1">
                <a:blip r:embed="rId3"/>
                <a:stretch>
                  <a:fillRect t="-17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48850" y="965795"/>
                <a:ext cx="74276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Аргумент 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непрерывная случайная величина с известным законом распределения</a:t>
                </a:r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50" y="965795"/>
                <a:ext cx="7427605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724" t="-5732" r="-411" b="-17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298356" y="3356992"/>
            <a:ext cx="5328592" cy="1611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i="1" dirty="0">
                <a:solidFill>
                  <a:srgbClr val="FF0000"/>
                </a:solidFill>
              </a:rPr>
              <a:t>Числовые характеристики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4222" y="1412776"/>
            <a:ext cx="719817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Пример.</a:t>
            </a:r>
          </a:p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29015"/>
              </p:ext>
            </p:extLst>
          </p:nvPr>
        </p:nvGraphicFramePr>
        <p:xfrm>
          <a:off x="539552" y="2420888"/>
          <a:ext cx="8338363" cy="1735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Документ" r:id="rId3" imgW="6299510" imgH="1310687" progId="Word.Document.12">
                  <p:embed/>
                </p:oleObj>
              </mc:Choice>
              <mc:Fallback>
                <p:oleObj name="Документ" r:id="rId3" imgW="6299510" imgH="1310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420888"/>
                        <a:ext cx="8338363" cy="1735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70080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endParaRPr lang="ru-RU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2877" y="3356993"/>
                <a:ext cx="8229600" cy="216024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ru-RU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u-RU" sz="40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ru-RU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ru-RU" sz="4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ru-RU" sz="4000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ru-RU" sz="4000" dirty="0">
                    <a:solidFill>
                      <a:schemeClr val="tx1"/>
                    </a:solidFill>
                  </a:rPr>
                  <a:t> </a:t>
                </a:r>
                <a:endParaRPr lang="en-US" sz="40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4000" dirty="0" smtClean="0">
                    <a:solidFill>
                      <a:schemeClr val="tx1"/>
                    </a:solidFill>
                  </a:rPr>
                  <a:t> </a:t>
                </a:r>
                <a:endParaRPr lang="ru-RU" sz="4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ru-RU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sz="4000" dirty="0"/>
                  <a:t> </a:t>
                </a:r>
                <a:endParaRPr lang="en-US" sz="40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77" y="3356993"/>
                <a:ext cx="8229600" cy="2160240"/>
              </a:xfrm>
              <a:blipFill rotWithShape="1">
                <a:blip r:embed="rId2"/>
                <a:stretch>
                  <a:fillRect b="-8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87039" y="260648"/>
                <a:ext cx="7893539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600" b="1" dirty="0" smtClean="0">
                    <a:solidFill>
                      <a:srgbClr val="FF0000"/>
                    </a:solidFill>
                    <a:ea typeface="+mj-ea"/>
                    <a:cs typeface="+mj-cs"/>
                  </a:rPr>
                  <a:t>Известно математическое ожидание и дисперсия и дисперсия</a:t>
                </a:r>
                <a14:m>
                  <m:oMath xmlns:m="http://schemas.openxmlformats.org/officeDocument/2006/math">
                    <m:r>
                      <a:rPr lang="ru-RU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3600" b="1" dirty="0" smtClean="0">
                    <a:solidFill>
                      <a:srgbClr val="FF0000"/>
                    </a:solidFill>
                    <a:ea typeface="+mj-ea"/>
                    <a:cs typeface="+mj-cs"/>
                  </a:rPr>
                  <a:t> . </a:t>
                </a:r>
              </a:p>
              <a:p>
                <a:pPr algn="ctr"/>
                <a:r>
                  <a:rPr lang="ru-RU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Найти </a:t>
                </a:r>
                <a:r>
                  <a:rPr lang="ru-RU" sz="3600" b="1" dirty="0">
                    <a:solidFill>
                      <a:schemeClr val="tx1"/>
                    </a:solidFill>
                    <a:ea typeface="+mj-ea"/>
                    <a:cs typeface="+mj-cs"/>
                  </a:rPr>
                  <a:t>математическое ожидание и </a:t>
                </a:r>
                <a:r>
                  <a:rPr lang="ru-RU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дисперси</a:t>
                </a:r>
                <a:r>
                  <a:rPr lang="ru-RU" sz="3600" b="1" dirty="0" smtClean="0">
                    <a:ea typeface="+mj-ea"/>
                    <a:cs typeface="+mj-cs"/>
                  </a:rPr>
                  <a:t>ю   </a:t>
                </a:r>
                <a:r>
                  <a:rPr lang="ru-RU" sz="3600" b="1" dirty="0" smtClean="0">
                    <a:solidFill>
                      <a:schemeClr val="tx1"/>
                    </a:solidFill>
                  </a:rPr>
                  <a:t>функции </a:t>
                </a:r>
                <a14:m>
                  <m:oMath xmlns:m="http://schemas.openxmlformats.org/officeDocument/2006/math">
                    <m:r>
                      <a:rPr lang="ru-RU" sz="36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𝜂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𝜉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ru-RU" sz="3600" dirty="0">
                  <a:solidFill>
                    <a:schemeClr val="tx1"/>
                  </a:solidFill>
                </a:endParaRPr>
              </a:p>
              <a:p>
                <a:r>
                  <a:rPr lang="ru-RU" dirty="0" smtClean="0"/>
                  <a:t>  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9" y="260648"/>
                <a:ext cx="7893539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2317" t="-2913" r="-3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2921022" y="3212976"/>
            <a:ext cx="34563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4725144"/>
            <a:ext cx="34563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36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611560" y="260648"/>
                <a:ext cx="8229600" cy="1143000"/>
              </a:xfrm>
            </p:spPr>
            <p:txBody>
              <a:bodyPr>
                <a:noAutofit/>
              </a:bodyPr>
              <a:lstStyle/>
              <a:p>
                <a:r>
                  <a:rPr lang="ru-RU" sz="3600" b="1" dirty="0" smtClean="0">
                    <a:solidFill>
                      <a:srgbClr val="FF0000"/>
                    </a:solidFill>
                  </a:rPr>
                  <a:t>Линейная функция одного аргумента 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𝜂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ru-RU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560" y="260648"/>
                <a:ext cx="8229600" cy="1143000"/>
              </a:xfrm>
              <a:blipFill rotWithShape="1">
                <a:blip r:embed="rId2"/>
                <a:stretch>
                  <a:fillRect t="-10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Найти математическое ожидание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ru-RU" dirty="0"/>
                  <a:t> и дисперсию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ru-RU" dirty="0"/>
                  <a:t> случайной величины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𝜂</m:t>
                    </m:r>
                    <m:r>
                      <a:rPr lang="ru-RU" i="1">
                        <a:latin typeface="Cambria Math"/>
                      </a:rPr>
                      <m:t>=−2</m:t>
                    </m:r>
                    <m:r>
                      <a:rPr lang="ru-RU" i="1">
                        <a:latin typeface="Cambria Math"/>
                      </a:rPr>
                      <m:t>𝜉</m:t>
                    </m:r>
                    <m:r>
                      <a:rPr lang="ru-RU" i="1">
                        <a:latin typeface="Cambria Math"/>
                      </a:rPr>
                      <m:t>+5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если случайная величина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</m:oMath>
                </a14:m>
                <a:r>
                  <a:rPr lang="ru-RU" dirty="0"/>
                  <a:t> распределена по экспоненциальному </a:t>
                </a:r>
                <a:r>
                  <a:rPr lang="ru-RU" dirty="0" smtClean="0"/>
                  <a:t>закону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2</m:t>
                    </m:r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39547"/>
            <a:ext cx="459542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35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274638"/>
                <a:ext cx="8291264" cy="691157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𝜼</m:t>
                      </m:r>
                      <m:r>
                        <a:rPr lang="ru-RU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ru-RU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𝝋</m:t>
                      </m:r>
                      <m:r>
                        <a:rPr lang="ru-RU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ru-RU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𝝃</m:t>
                      </m:r>
                      <m:r>
                        <a:rPr lang="ru-RU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274638"/>
                <a:ext cx="8291264" cy="691157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46919"/>
              </p:ext>
            </p:extLst>
          </p:nvPr>
        </p:nvGraphicFramePr>
        <p:xfrm>
          <a:off x="611560" y="3501008"/>
          <a:ext cx="7946192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Документ" r:id="rId4" imgW="6443114" imgH="2033278" progId="Word.Document.12">
                  <p:embed/>
                </p:oleObj>
              </mc:Choice>
              <mc:Fallback>
                <p:oleObj name="Документ" r:id="rId4" imgW="6443114" imgH="20332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3501008"/>
                        <a:ext cx="7946192" cy="30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3280"/>
              </p:ext>
            </p:extLst>
          </p:nvPr>
        </p:nvGraphicFramePr>
        <p:xfrm>
          <a:off x="-58936" y="1674416"/>
          <a:ext cx="8969376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Документ" r:id="rId6" imgW="6445201" imgH="1243125" progId="Word.Document.12">
                  <p:embed/>
                </p:oleObj>
              </mc:Choice>
              <mc:Fallback>
                <p:oleObj name="Документ" r:id="rId6" imgW="6445201" imgH="12431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8936" y="1674416"/>
                        <a:ext cx="8969376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1691680" y="2276872"/>
            <a:ext cx="4032448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39552" y="764704"/>
                <a:ext cx="86044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rgbClr val="FF0000"/>
                        </a:solidFill>
                        <a:latin typeface="Cambria Math"/>
                      </a:rPr>
                      <m:t>Аргумент 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дискретная случайная </a:t>
                </a:r>
                <a:r>
                  <a:rPr lang="ru-RU" sz="2800" dirty="0">
                    <a:solidFill>
                      <a:srgbClr val="FF0000"/>
                    </a:solidFill>
                  </a:rPr>
                  <a:t>величина</a:t>
                </a: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64704"/>
                <a:ext cx="8604448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 flipH="1">
            <a:off x="1691680" y="3861048"/>
            <a:ext cx="403244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95536" y="620688"/>
                <a:ext cx="8136904" cy="5324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Повторяющиеся </a:t>
                </a:r>
                <a:r>
                  <a:rPr lang="ru-RU" sz="2800" dirty="0">
                    <a:latin typeface="Times New Roman" pitchFamily="18" charset="0"/>
                    <a:cs typeface="Times New Roman" pitchFamily="18" charset="0"/>
                  </a:rPr>
                  <a:t>значения 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объединены</a:t>
                </a:r>
                <a:r>
                  <a:rPr lang="ru-RU" sz="2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их </a:t>
                </a:r>
                <a:r>
                  <a:rPr lang="ru-RU" sz="2800" dirty="0">
                    <a:latin typeface="Times New Roman" pitchFamily="18" charset="0"/>
                    <a:cs typeface="Times New Roman" pitchFamily="18" charset="0"/>
                  </a:rPr>
                  <a:t>вероятности просуммированы, 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разные 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значения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28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располагают </a:t>
                </a:r>
                <a:r>
                  <a:rPr lang="ru-RU" sz="2800" dirty="0">
                    <a:latin typeface="Times New Roman" pitchFamily="18" charset="0"/>
                    <a:cs typeface="Times New Roman" pitchFamily="18" charset="0"/>
                  </a:rPr>
                  <a:t>в возрастающем порядке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ru-RU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ПОЛУЧЕННЫЙ РЯД – ЗАКОН РАСПРЕДЕЛЕНИЯ ДЛЯ  </a:t>
                </a:r>
                <a14:m>
                  <m:oMath xmlns:m="http://schemas.openxmlformats.org/officeDocument/2006/math"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0688"/>
                <a:ext cx="8136904" cy="5324791"/>
              </a:xfrm>
              <a:prstGeom prst="rect">
                <a:avLst/>
              </a:prstGeom>
              <a:blipFill rotWithShape="1">
                <a:blip r:embed="rId3"/>
                <a:stretch>
                  <a:fillRect l="-1573" t="-1145" r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62749"/>
              </p:ext>
            </p:extLst>
          </p:nvPr>
        </p:nvGraphicFramePr>
        <p:xfrm>
          <a:off x="45064" y="2204864"/>
          <a:ext cx="883784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Документ" r:id="rId4" imgW="6445201" imgH="738027" progId="Word.Document.12">
                  <p:embed/>
                </p:oleObj>
              </mc:Choice>
              <mc:Fallback>
                <p:oleObj name="Документ" r:id="rId4" imgW="6445201" imgH="738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64" y="2204864"/>
                        <a:ext cx="8837848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 flipV="1">
            <a:off x="3995936" y="2960418"/>
            <a:ext cx="2808312" cy="1404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sz="3600" i="1" dirty="0" smtClean="0">
                    <a:solidFill>
                      <a:srgbClr val="FF0000"/>
                    </a:solidFill>
                  </a:rPr>
                  <a:t>Числовые характеристики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084095" y="1907755"/>
                <a:ext cx="7198177" cy="4627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800" b="1" dirty="0" smtClean="0"/>
                  <a:t>МАТЕМАТИЧЕСКОЕ ОЖИДАНИЕ </a:t>
                </a:r>
                <a:endParaRPr lang="en-US" sz="2800" b="1" dirty="0" smtClean="0"/>
              </a:p>
              <a:p>
                <a:endParaRPr lang="en-US" sz="2800" b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2800" b="1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ru-RU" sz="2800" i="1"/>
                            </m:ctrlPr>
                          </m:sSubSupPr>
                          <m:e>
                            <m:r>
                              <a:rPr lang="ru-RU" sz="2800" i="1"/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800" i="1"/>
                              <m:t>∗</m:t>
                            </m:r>
                          </m:sup>
                        </m:sSubSup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8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ru-RU" sz="2800" b="0" i="1" smtClean="0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ctr"/>
                <a:endParaRPr lang="en-US" sz="2800" dirty="0" smtClean="0"/>
              </a:p>
              <a:p>
                <a:pPr algn="ctr"/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𝜑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</m:d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lang="en-US" sz="2800" dirty="0"/>
              </a:p>
              <a:p>
                <a:endParaRPr lang="ru-RU" sz="2800" dirty="0"/>
              </a:p>
              <a:p>
                <a:r>
                  <a:rPr lang="ru-RU" sz="2800" dirty="0"/>
                  <a:t> 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95" y="1907755"/>
                <a:ext cx="7198177" cy="4627357"/>
              </a:xfrm>
              <a:prstGeom prst="rect">
                <a:avLst/>
              </a:prstGeom>
              <a:blipFill rotWithShape="1">
                <a:blip r:embed="rId3"/>
                <a:stretch>
                  <a:fillRect t="-1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48850" y="965795"/>
                <a:ext cx="74276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Аргумент 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дискретная случайная 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величина с известным законом распределения</a:t>
                </a:r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50" y="965795"/>
                <a:ext cx="7427605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724" t="-5732" r="-1232" b="-17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987824" y="4941168"/>
            <a:ext cx="331236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sz="3600" i="1" dirty="0" smtClean="0">
                    <a:solidFill>
                      <a:srgbClr val="FF0000"/>
                    </a:solidFill>
                  </a:rPr>
                  <a:t>Числовые характеристики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084095" y="1907755"/>
                <a:ext cx="7198177" cy="4207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800" b="1" dirty="0" smtClean="0"/>
                  <a:t>ДИСПЕРСИЯ</a:t>
                </a:r>
                <a:r>
                  <a:rPr lang="ru-RU" sz="2800" b="1" dirty="0" smtClean="0"/>
                  <a:t> </a:t>
                </a:r>
                <a:endParaRPr lang="en-US" sz="2800" b="1" dirty="0" smtClean="0"/>
              </a:p>
              <a:p>
                <a:endParaRPr lang="en-US" sz="2800" b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2800" b="1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ru-RU" sz="28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ru-RU" sz="28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 smtClean="0"/>
              </a:p>
              <a:p>
                <a:pPr algn="ctr"/>
                <a:endParaRPr lang="en-US" sz="2800" dirty="0" smtClean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sz="28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ru-RU" sz="2800" i="1">
                            <a:latin typeface="Cambria Math"/>
                            <a:ea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ru-RU" sz="2800" dirty="0"/>
              </a:p>
              <a:p>
                <a:r>
                  <a:rPr lang="ru-RU" sz="2800" dirty="0"/>
                  <a:t> 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95" y="1907755"/>
                <a:ext cx="7198177" cy="4207242"/>
              </a:xfrm>
              <a:prstGeom prst="rect">
                <a:avLst/>
              </a:prstGeom>
              <a:blipFill rotWithShape="1">
                <a:blip r:embed="rId3"/>
                <a:stretch>
                  <a:fillRect t="-1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48850" y="965795"/>
                <a:ext cx="74276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Аргумент </m:t>
                    </m:r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sz="2800" dirty="0">
                    <a:solidFill>
                      <a:srgbClr val="FF0000"/>
                    </a:solidFill>
                  </a:rPr>
                  <a:t> дискретная случайная 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величина с известным законом распределения</a:t>
                </a:r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50" y="965795"/>
                <a:ext cx="7427605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724" t="-5732" r="-1232" b="-17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483768" y="4221088"/>
            <a:ext cx="4623590" cy="1332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4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sz="3600" i="1" dirty="0" smtClean="0">
                    <a:solidFill>
                      <a:srgbClr val="FF0000"/>
                    </a:solidFill>
                  </a:rPr>
                  <a:t>Числовые характеристики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𝝋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sz="36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113775" y="1489015"/>
                <a:ext cx="7198177" cy="3643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800" dirty="0" smtClean="0"/>
              </a:p>
              <a:p>
                <a:pPr algn="ctr"/>
                <a:r>
                  <a:rPr lang="ru-RU" sz="2800" dirty="0" smtClean="0"/>
                  <a:t>ДАН РЯД РАСПРЕДЕЛЕНИЯ </a:t>
                </a:r>
                <a14:m>
                  <m:oMath xmlns:m="http://schemas.openxmlformats.org/officeDocument/2006/math"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</m:oMath>
                </a14:m>
                <a:r>
                  <a:rPr lang="ru-RU" sz="2800" dirty="0" smtClean="0"/>
                  <a:t>. </a:t>
                </a:r>
              </a:p>
              <a:p>
                <a:pPr algn="ctr"/>
                <a:endParaRPr lang="ru-RU" sz="2800" dirty="0"/>
              </a:p>
              <a:p>
                <a:pPr algn="ctr"/>
                <a:r>
                  <a:rPr lang="ru-RU" sz="2800" dirty="0" smtClean="0"/>
                  <a:t>НАЙТИ МАТЕМАТИЧЕСКОЕ ОЖИДАНИЕ И ДИСПЕРСИЮ  </a:t>
                </a:r>
                <a14:m>
                  <m:oMath xmlns:m="http://schemas.openxmlformats.org/officeDocument/2006/math"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𝑺𝑰𝑵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ru-RU" sz="28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ru-RU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/>
              </a:p>
              <a:p>
                <a:endParaRPr lang="ru-RU" sz="2800" dirty="0"/>
              </a:p>
              <a:p>
                <a:r>
                  <a:rPr lang="ru-RU" sz="2800" dirty="0"/>
                  <a:t> 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75" y="1489015"/>
                <a:ext cx="7198177" cy="3643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48850" y="965795"/>
                <a:ext cx="74276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ПРИМЕР</m:t>
                      </m:r>
                    </m:oMath>
                  </m:oMathPara>
                </a14:m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50" y="965795"/>
                <a:ext cx="742760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943534"/>
                  </p:ext>
                </p:extLst>
              </p:nvPr>
            </p:nvGraphicFramePr>
            <p:xfrm>
              <a:off x="826663" y="4365104"/>
              <a:ext cx="6625657" cy="19806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1635"/>
                    <a:gridCol w="1355630"/>
                    <a:gridCol w="1872208"/>
                    <a:gridCol w="1656184"/>
                  </a:tblGrid>
                  <a:tr h="7374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800" dirty="0"/>
                        </a:p>
                        <a:p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800" dirty="0"/>
                        </a:p>
                        <a:p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374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943534"/>
                  </p:ext>
                </p:extLst>
              </p:nvPr>
            </p:nvGraphicFramePr>
            <p:xfrm>
              <a:off x="826663" y="4365104"/>
              <a:ext cx="6625657" cy="19806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1635"/>
                    <a:gridCol w="1355630"/>
                    <a:gridCol w="1872208"/>
                    <a:gridCol w="1656184"/>
                  </a:tblGrid>
                  <a:tr h="124320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51" t="-4412" r="-281404" b="-59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165798" t="-4412" r="-88599" b="-59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01107" t="-4412" r="-369" b="-59314"/>
                          </a:stretch>
                        </a:blipFill>
                      </a:tcPr>
                    </a:tc>
                  </a:tr>
                  <a:tr h="7374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51" t="-176033" r="-28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9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70080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endParaRPr lang="ru-RU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2877" y="3356993"/>
                <a:ext cx="8229600" cy="216024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ru-RU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u-RU" sz="40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ru-RU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ru-RU" sz="4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ru-RU" sz="4000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ru-RU" sz="4000" dirty="0">
                    <a:solidFill>
                      <a:schemeClr val="tx1"/>
                    </a:solidFill>
                  </a:rPr>
                  <a:t> </a:t>
                </a:r>
                <a:endParaRPr lang="en-US" sz="40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4000" dirty="0" smtClean="0">
                    <a:solidFill>
                      <a:schemeClr val="tx1"/>
                    </a:solidFill>
                  </a:rPr>
                  <a:t> </a:t>
                </a:r>
                <a:endParaRPr lang="ru-RU" sz="4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ru-RU" sz="4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4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sz="4000" dirty="0"/>
                  <a:t> </a:t>
                </a:r>
                <a:endParaRPr lang="en-US" sz="40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77" y="3356993"/>
                <a:ext cx="8229600" cy="2160240"/>
              </a:xfrm>
              <a:blipFill rotWithShape="1">
                <a:blip r:embed="rId2"/>
                <a:stretch>
                  <a:fillRect b="-8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87039" y="260648"/>
                <a:ext cx="7893539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600" b="1" dirty="0" smtClean="0">
                    <a:solidFill>
                      <a:srgbClr val="FF0000"/>
                    </a:solidFill>
                    <a:ea typeface="+mj-ea"/>
                    <a:cs typeface="+mj-cs"/>
                  </a:rPr>
                  <a:t>Известно математическое ожидание и дисперсия и дисперсия</a:t>
                </a:r>
                <a14:m>
                  <m:oMath xmlns:m="http://schemas.openxmlformats.org/officeDocument/2006/math">
                    <m:r>
                      <a:rPr lang="ru-RU" sz="3600" b="1" i="0" smtClean="0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ru-RU" sz="3600" i="1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</m:oMath>
                </a14:m>
                <a:r>
                  <a:rPr lang="ru-RU" sz="3600" b="1" dirty="0" smtClean="0">
                    <a:solidFill>
                      <a:srgbClr val="FF0000"/>
                    </a:solidFill>
                    <a:ea typeface="+mj-ea"/>
                    <a:cs typeface="+mj-cs"/>
                  </a:rPr>
                  <a:t> . </a:t>
                </a:r>
              </a:p>
              <a:p>
                <a:pPr algn="ctr"/>
                <a:r>
                  <a:rPr lang="ru-RU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Найти </a:t>
                </a:r>
                <a:r>
                  <a:rPr lang="ru-RU" sz="3600" b="1" dirty="0">
                    <a:solidFill>
                      <a:schemeClr val="tx1"/>
                    </a:solidFill>
                    <a:ea typeface="+mj-ea"/>
                    <a:cs typeface="+mj-cs"/>
                  </a:rPr>
                  <a:t>математическое ожидание и </a:t>
                </a:r>
                <a:r>
                  <a:rPr lang="ru-RU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дисперси</a:t>
                </a:r>
                <a:r>
                  <a:rPr lang="ru-RU" sz="3600" b="1" dirty="0" smtClean="0">
                    <a:ea typeface="+mj-ea"/>
                    <a:cs typeface="+mj-cs"/>
                  </a:rPr>
                  <a:t>ю   </a:t>
                </a:r>
                <a:r>
                  <a:rPr lang="ru-RU" sz="3600" b="1" dirty="0" smtClean="0">
                    <a:solidFill>
                      <a:schemeClr val="tx1"/>
                    </a:solidFill>
                  </a:rPr>
                  <a:t>функции </a:t>
                </a:r>
                <a14:m>
                  <m:oMath xmlns:m="http://schemas.openxmlformats.org/officeDocument/2006/math">
                    <m:r>
                      <a:rPr lang="ru-RU" sz="36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𝜂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𝜉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ru-RU" sz="3600" dirty="0">
                  <a:solidFill>
                    <a:schemeClr val="tx1"/>
                  </a:solidFill>
                </a:endParaRPr>
              </a:p>
              <a:p>
                <a:r>
                  <a:rPr lang="ru-RU" dirty="0" smtClean="0"/>
                  <a:t>  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9" y="260648"/>
                <a:ext cx="7893539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2317" t="-2913" r="-3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2921022" y="3212976"/>
            <a:ext cx="34563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4725144"/>
            <a:ext cx="34563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5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70080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710908" y="404664"/>
                <a:ext cx="7893539" cy="3791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600" b="1" dirty="0" smtClean="0">
                    <a:solidFill>
                      <a:srgbClr val="FF0000"/>
                    </a:solidFill>
                    <a:ea typeface="+mj-ea"/>
                    <a:cs typeface="+mj-cs"/>
                  </a:rPr>
                  <a:t>ПРИМЕР.</a:t>
                </a:r>
              </a:p>
              <a:p>
                <a:r>
                  <a:rPr lang="ru-RU" sz="3600" b="1" dirty="0" smtClean="0">
                    <a:solidFill>
                      <a:srgbClr val="FF0000"/>
                    </a:solidFill>
                    <a:ea typeface="+mj-ea"/>
                    <a:cs typeface="+mj-cs"/>
                  </a:rPr>
                  <a:t> </a:t>
                </a:r>
                <a:r>
                  <a:rPr lang="ru-RU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Математическое ожидание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=2 </a:t>
                </a:r>
                <a:r>
                  <a:rPr lang="ru-RU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и дисперсия и дисперсия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=4</m:t>
                    </m:r>
                  </m:oMath>
                </a14:m>
                <a:r>
                  <a:rPr lang="ru-RU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 . </a:t>
                </a:r>
              </a:p>
              <a:p>
                <a:pPr algn="ctr"/>
                <a:r>
                  <a:rPr lang="ru-RU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Найти </a:t>
                </a:r>
                <a:r>
                  <a:rPr lang="ru-RU" sz="3600" b="1" dirty="0">
                    <a:solidFill>
                      <a:schemeClr val="tx1"/>
                    </a:solidFill>
                    <a:ea typeface="+mj-ea"/>
                    <a:cs typeface="+mj-cs"/>
                  </a:rPr>
                  <a:t>математическое ожидание и </a:t>
                </a:r>
                <a:r>
                  <a:rPr lang="ru-RU" sz="3600" b="1" dirty="0" smtClean="0">
                    <a:solidFill>
                      <a:schemeClr val="tx1"/>
                    </a:solidFill>
                    <a:ea typeface="+mj-ea"/>
                    <a:cs typeface="+mj-cs"/>
                  </a:rPr>
                  <a:t>дисперсию  </a:t>
                </a:r>
                <a:r>
                  <a:rPr lang="ru-RU" sz="3600" b="1" dirty="0" smtClean="0">
                    <a:solidFill>
                      <a:schemeClr val="tx1"/>
                    </a:solidFill>
                  </a:rPr>
                  <a:t>функции  </a:t>
                </a:r>
                <a14:m>
                  <m:oMath xmlns:m="http://schemas.openxmlformats.org/officeDocument/2006/math">
                    <m:r>
                      <a:rPr lang="ru-RU" sz="3600" i="1">
                        <a:latin typeface="Cambria Math"/>
                      </a:rPr>
                      <m:t>𝜂</m:t>
                    </m:r>
                    <m:r>
                      <a:rPr lang="ru-RU" sz="3600" i="1">
                        <a:latin typeface="Cambria Math"/>
                      </a:rPr>
                      <m:t>=−2</m:t>
                    </m:r>
                    <m:r>
                      <a:rPr lang="ru-RU" sz="3600" i="1">
                        <a:latin typeface="Cambria Math"/>
                      </a:rPr>
                      <m:t>𝜉</m:t>
                    </m:r>
                    <m:r>
                      <a:rPr lang="ru-RU" sz="3600" i="1">
                        <a:latin typeface="Cambria Math"/>
                      </a:rPr>
                      <m:t>+3</m:t>
                    </m:r>
                  </m:oMath>
                </a14:m>
                <a:r>
                  <a:rPr lang="ru-RU" sz="3600" b="1" dirty="0" smtClean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  <a:p>
                <a:r>
                  <a:rPr lang="ru-RU" dirty="0" smtClean="0"/>
                  <a:t>  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8" y="404664"/>
                <a:ext cx="7893539" cy="3791294"/>
              </a:xfrm>
              <a:prstGeom prst="rect">
                <a:avLst/>
              </a:prstGeom>
              <a:blipFill rotWithShape="1">
                <a:blip r:embed="rId2"/>
                <a:stretch>
                  <a:fillRect l="-2396" t="-2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5807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1219</Words>
  <Application>Microsoft Office PowerPoint</Application>
  <PresentationFormat>Экран (4:3)</PresentationFormat>
  <Paragraphs>205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Тема Office</vt:lpstr>
      <vt:lpstr>Microsoft Word Document</vt:lpstr>
      <vt:lpstr>Документ</vt:lpstr>
      <vt:lpstr>Функция одного случайного аргумента η=φ(ξ) </vt:lpstr>
      <vt:lpstr>Функция одного случайного аргумента η=φ(ξ) </vt:lpstr>
      <vt:lpstr>η=φ(ξ)</vt:lpstr>
      <vt:lpstr>Презентация PowerPoint</vt:lpstr>
      <vt:lpstr>Числовые характеристики η=φ(ξ) </vt:lpstr>
      <vt:lpstr>Числовые характеристики η=φ(ξ) </vt:lpstr>
      <vt:lpstr>Числовые характеристики η=φ(ξ) </vt:lpstr>
      <vt:lpstr> 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 Функция  η=φ(ξ) - убывающая функция.  </vt:lpstr>
      <vt:lpstr>  Функция  η=φ(ξ) - убывающая функция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Числовые характеристики η=φ(ξ) </vt:lpstr>
      <vt:lpstr>Числовые характеристики η=φ(ξ) </vt:lpstr>
      <vt:lpstr>Числовые характеристики</vt:lpstr>
      <vt:lpstr> </vt:lpstr>
      <vt:lpstr>Линейная функция одного аргумента η=aξ+b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199</cp:revision>
  <dcterms:created xsi:type="dcterms:W3CDTF">2017-09-24T13:20:33Z</dcterms:created>
  <dcterms:modified xsi:type="dcterms:W3CDTF">2018-11-29T09:52:58Z</dcterms:modified>
</cp:coreProperties>
</file>