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58" r:id="rId2"/>
    <p:sldId id="410" r:id="rId3"/>
    <p:sldId id="411" r:id="rId4"/>
    <p:sldId id="412" r:id="rId5"/>
    <p:sldId id="414" r:id="rId6"/>
    <p:sldId id="413" r:id="rId7"/>
    <p:sldId id="390" r:id="rId8"/>
    <p:sldId id="417" r:id="rId9"/>
    <p:sldId id="415" r:id="rId10"/>
    <p:sldId id="416" r:id="rId11"/>
    <p:sldId id="371" r:id="rId12"/>
    <p:sldId id="392" r:id="rId13"/>
    <p:sldId id="393" r:id="rId14"/>
    <p:sldId id="394" r:id="rId15"/>
    <p:sldId id="396" r:id="rId16"/>
    <p:sldId id="418" r:id="rId17"/>
    <p:sldId id="398" r:id="rId18"/>
    <p:sldId id="399" r:id="rId19"/>
    <p:sldId id="419" r:id="rId20"/>
    <p:sldId id="408" r:id="rId21"/>
    <p:sldId id="40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4B97-47D3-47FE-9081-C50891A7FFB1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B0B2-423D-41F1-AD69-C3A5DAACE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91880" y="2492896"/>
            <a:ext cx="230425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200" b="1" dirty="0" smtClean="0">
                    <a:solidFill>
                      <a:srgbClr val="FF0000"/>
                    </a:solidFill>
                  </a:rPr>
                  <a:t>Функция двух случайных аргументов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𝜂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ru-RU" sz="5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b="1" i="1">
                          <a:solidFill>
                            <a:schemeClr val="accent2"/>
                          </a:solidFill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ru-RU" sz="6600" b="1" i="1" dirty="0">
                  <a:solidFill>
                    <a:schemeClr val="accent2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ru-RU" sz="16000" b="1" dirty="0" smtClean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0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𝝃</m:t>
                        </m:r>
                      </m:e>
                      <m:sub>
                        <m:r>
                          <a:rPr lang="ru-RU" sz="160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ru-RU" sz="16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6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ru-RU" sz="10600" b="1" i="1" smtClean="0">
                        <a:solidFill>
                          <a:schemeClr val="bg1"/>
                        </a:solidFill>
                        <a:latin typeface="Cambria Math"/>
                      </a:rPr>
                      <m:t>𝜼</m:t>
                    </m:r>
                    <m:r>
                      <a:rPr lang="ru-RU" sz="10600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ru-RU" sz="10600" b="1" i="1" smtClean="0">
                        <a:solidFill>
                          <a:schemeClr val="bg1"/>
                        </a:solidFill>
                        <a:latin typeface="Cambria Math"/>
                      </a:rPr>
                      <m:t>𝝋</m:t>
                    </m:r>
                    <m:r>
                      <a:rPr lang="ru-RU" sz="10600" b="1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17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17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𝝃</m:t>
                        </m:r>
                      </m:e>
                      <m:sub>
                        <m:r>
                          <a:rPr lang="ru-RU" sz="117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1700" b="1" i="1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13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3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𝝃</m:t>
                        </m:r>
                      </m:e>
                      <m:sub>
                        <m:r>
                          <a:rPr lang="en-US" sz="13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10600" b="1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14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14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ru-RU" sz="16000" b="1" dirty="0" smtClean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0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0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𝝃</m:t>
                        </m:r>
                      </m:e>
                      <m:sub>
                        <m:r>
                          <a:rPr lang="ru-RU" sz="160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16000" b="1" i="1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6600" dirty="0">
                    <a:latin typeface="Times New Roman" pitchFamily="18" charset="0"/>
                    <a:cs typeface="Times New Roman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920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     </m:t>
                    </m:r>
                    <m:r>
                      <m:rPr>
                        <m:sty m:val="p"/>
                      </m:rPr>
                      <a:rPr lang="el-GR" sz="19200" b="1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η</m:t>
                    </m:r>
                  </m:oMath>
                </a14:m>
                <a:endParaRPr lang="ru-RU" sz="19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7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6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6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ru-RU" sz="2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21600" dirty="0" smtClean="0">
                    <a:latin typeface="Times New Roman" pitchFamily="18" charset="0"/>
                    <a:cs typeface="Times New Roman" pitchFamily="18" charset="0"/>
                  </a:rPr>
                  <a:t>Случайные величины</a:t>
                </a:r>
                <a:endParaRPr lang="ru-RU" sz="2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ru-RU" sz="6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6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60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6000" dirty="0" smtClean="0"/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3"/>
                <a:stretch>
                  <a:fillRect b="-8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/>
          <p:nvPr/>
        </p:nvCxnSpPr>
        <p:spPr>
          <a:xfrm>
            <a:off x="2087534" y="3068960"/>
            <a:ext cx="140434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796136" y="3082663"/>
            <a:ext cx="140434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2570425" y="4005065"/>
            <a:ext cx="1440160" cy="1584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4997475" y="3547830"/>
            <a:ext cx="1806773" cy="20414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2418025" y="2780928"/>
            <a:ext cx="2579450" cy="29607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8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611560" y="965795"/>
                <a:ext cx="8229600" cy="735013"/>
              </a:xfrm>
            </p:spPr>
            <p:txBody>
              <a:bodyPr>
                <a:normAutofit fontScale="90000"/>
              </a:bodyPr>
              <a:lstStyle/>
              <a:p>
                <a:pPr lvl="0"/>
                <a:r>
                  <a:rPr lang="ru-RU" sz="3200" dirty="0" smtClean="0">
                    <a:solidFill>
                      <a:srgbClr val="FF0000"/>
                    </a:solidFill>
                  </a:rPr>
                  <a:t>1.  </a:t>
                </a:r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rgbClr val="FF0000"/>
                        </a:solidFill>
                        <a:latin typeface="Cambria Math"/>
                      </a:rPr>
                      <m:t>𝜂</m:t>
                    </m:r>
                    <m:r>
                      <a:rPr lang="ru-RU" sz="320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ru-RU" sz="3200" b="1" i="0" smtClean="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ru-RU" sz="3200" b="1" dirty="0">
                        <a:solidFill>
                          <a:srgbClr val="FF0000"/>
                        </a:solidFill>
                      </a:rPr>
                      <m:t>‑ сумма двух случайных величин</m:t>
                    </m:r>
                  </m:oMath>
                </a14:m>
                <a:r>
                  <a:rPr lang="ru-RU" sz="3200" b="1" dirty="0">
                    <a:solidFill>
                      <a:srgbClr val="FF0000"/>
                    </a:solidFill>
                  </a:rPr>
                  <a:t/>
                </a:r>
                <a:br>
                  <a:rPr lang="ru-RU" sz="3200" b="1" dirty="0">
                    <a:solidFill>
                      <a:srgbClr val="FF0000"/>
                    </a:solidFill>
                  </a:rPr>
                </a:br>
                <a:r>
                  <a:rPr lang="en-US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560" y="965795"/>
                <a:ext cx="8229600" cy="735013"/>
              </a:xfrm>
              <a:blipFill rotWithShape="1">
                <a:blip r:embed="rId2"/>
                <a:stretch>
                  <a:fillRect t="-51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95536" y="2132857"/>
                <a:ext cx="8352928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3200" dirty="0" smtClean="0"/>
                  <a:t>Уравнению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𝑦</m:t>
                    </m:r>
                    <m:r>
                      <a:rPr lang="ru-RU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/>
                  <a:t> соответствует плоскость</a:t>
                </a:r>
                <a:r>
                  <a:rPr lang="ru-RU" sz="3200" dirty="0" smtClean="0"/>
                  <a:t>. </a:t>
                </a:r>
              </a:p>
              <a:p>
                <a:pPr algn="just"/>
                <a:r>
                  <a:rPr lang="ru-RU" sz="3200" dirty="0" smtClean="0"/>
                  <a:t>Зафиксируем </a:t>
                </a:r>
                <a:r>
                  <a:rPr lang="ru-RU" sz="3200" dirty="0"/>
                  <a:t>произвольное значение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𝑦</m:t>
                    </m:r>
                    <m:r>
                      <a:rPr lang="ru-RU" sz="3200" i="1">
                        <a:latin typeface="Cambria Math"/>
                      </a:rPr>
                      <m:t>=</m:t>
                    </m:r>
                    <m:r>
                      <a:rPr lang="ru-RU" sz="3200" i="1">
                        <a:latin typeface="Cambria Math"/>
                      </a:rPr>
                      <m:t>𝑐</m:t>
                    </m:r>
                  </m:oMath>
                </a14:m>
                <a:r>
                  <a:rPr lang="ru-RU" sz="3200" dirty="0"/>
                  <a:t>. </a:t>
                </a:r>
                <a:endParaRPr lang="ru-RU" sz="3200" dirty="0" smtClean="0"/>
              </a:p>
              <a:p>
                <a:r>
                  <a:rPr lang="ru-RU" sz="3200" dirty="0" smtClean="0"/>
                  <a:t>Этому </a:t>
                </a:r>
                <a:r>
                  <a:rPr lang="ru-RU" sz="3200" dirty="0"/>
                  <a:t>уравнению в пространстве соответствует плоскость, параллельная плоскости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/>
                  <a:t>.</a:t>
                </a:r>
              </a:p>
              <a:p>
                <a:endParaRPr lang="ru-RU" sz="32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132857"/>
                <a:ext cx="8352928" cy="3539430"/>
              </a:xfrm>
              <a:prstGeom prst="rect">
                <a:avLst/>
              </a:prstGeom>
              <a:blipFill rotWithShape="1">
                <a:blip r:embed="rId3"/>
                <a:stretch>
                  <a:fillRect l="-1898" t="-2069" r="-1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6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FF0000"/>
                          </a:solidFill>
                        </a:rPr>
                        <m:t>C</m:t>
                      </m:r>
                      <m:r>
                        <m:rPr>
                          <m:nor/>
                        </m:rPr>
                        <a:rPr lang="ru-RU" sz="3200" b="1" dirty="0">
                          <a:solidFill>
                            <a:srgbClr val="FF0000"/>
                          </a:solidFill>
                        </a:rPr>
                        <m:t>умма двух случайных величин</m:t>
                      </m:r>
                    </m:oMath>
                  </m:oMathPara>
                </a14:m>
                <a:r>
                  <a:rPr lang="ru-RU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3787" y="1268760"/>
            <a:ext cx="10665352" cy="540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8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dirty="0">
                          <a:solidFill>
                            <a:srgbClr val="FF0000"/>
                          </a:solidFill>
                        </a:rPr>
                        <m:t>C</m:t>
                      </m:r>
                      <m:r>
                        <m:rPr>
                          <m:nor/>
                        </m:rPr>
                        <a:rPr lang="ru-RU" sz="3200" b="1" dirty="0">
                          <a:solidFill>
                            <a:srgbClr val="FF0000"/>
                          </a:solidFill>
                        </a:rPr>
                        <m:t>умма двух случайных величин</m:t>
                      </m:r>
                    </m:oMath>
                  </m:oMathPara>
                </a14:m>
                <a:r>
                  <a:rPr lang="ru-RU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ru-RU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53917"/>
                <a:ext cx="8229600" cy="405925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800" dirty="0"/>
                  <a:t>В плоскости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𝑦</m:t>
                    </m:r>
                    <m:r>
                      <a:rPr lang="ru-RU" sz="2800" i="1">
                        <a:latin typeface="Cambria Math"/>
                      </a:rPr>
                      <m:t>=</m:t>
                    </m:r>
                    <m:r>
                      <a:rPr lang="ru-RU" sz="2800" i="1">
                        <a:latin typeface="Cambria Math"/>
                      </a:rPr>
                      <m:t>𝑐</m:t>
                    </m:r>
                  </m:oMath>
                </a14:m>
                <a:r>
                  <a:rPr lang="ru-RU" sz="2800" dirty="0"/>
                  <a:t>  получим </a:t>
                </a:r>
                <a:endParaRPr lang="ru-RU" sz="2800" dirty="0" smtClean="0"/>
              </a:p>
              <a:p>
                <a:pPr marL="0" indent="0" algn="just">
                  <a:buNone/>
                </a:pPr>
                <a:r>
                  <a:rPr lang="ru-RU" sz="2800" dirty="0" smtClean="0"/>
                  <a:t>прямую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2,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,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2800" dirty="0"/>
                  <a:t> </a:t>
                </a:r>
                <a:endParaRPr lang="ru-RU" sz="2800" dirty="0" smtClean="0"/>
              </a:p>
              <a:p>
                <a:pPr marL="0" indent="0" algn="just">
                  <a:buNone/>
                </a:pPr>
                <a:endParaRPr lang="ru-RU" sz="2800" dirty="0"/>
              </a:p>
              <a:p>
                <a:pPr marL="0" indent="0" algn="just">
                  <a:buNone/>
                </a:pPr>
                <a:r>
                  <a:rPr lang="ru-RU" sz="2800" dirty="0" smtClean="0"/>
                  <a:t>проекция </a:t>
                </a:r>
                <a:r>
                  <a:rPr lang="ru-RU" sz="2800" dirty="0"/>
                  <a:t>которой на плоскость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/>
                  <a:t> будет являться границей области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𝐷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/>
                  <a:t>.</a:t>
                </a:r>
                <a:endParaRPr lang="ru-RU" sz="2800" dirty="0" smtClean="0"/>
              </a:p>
              <a:p>
                <a:pPr marL="0" lvl="0" indent="0" algn="just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53917"/>
                <a:ext cx="8229600" cy="4059259"/>
              </a:xfrm>
              <a:blipFill rotWithShape="1">
                <a:blip r:embed="rId3"/>
                <a:stretch>
                  <a:fillRect l="-1481" t="-1351" r="-1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5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dirty="0">
                          <a:solidFill>
                            <a:srgbClr val="FF0000"/>
                          </a:solidFill>
                        </a:rPr>
                        <m:t>C</m:t>
                      </m:r>
                      <m:r>
                        <m:rPr>
                          <m:nor/>
                        </m:rPr>
                        <a:rPr lang="ru-RU" sz="3200" b="1" dirty="0">
                          <a:solidFill>
                            <a:srgbClr val="FF0000"/>
                          </a:solidFill>
                        </a:rPr>
                        <m:t>умма двух случайных величин</m:t>
                      </m:r>
                    </m:oMath>
                  </m:oMathPara>
                </a14:m>
                <a:r>
                  <a:rPr lang="ru-RU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53917"/>
                <a:ext cx="8229600" cy="405925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800" dirty="0" smtClean="0"/>
                  <a:t>Событие</a:t>
                </a:r>
                <a:r>
                  <a:rPr lang="ru-RU" sz="2800" dirty="0"/>
                  <a:t>, состоящее в том, что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𝜂</m:t>
                    </m:r>
                    <m:r>
                      <a:rPr lang="ru-RU" sz="2800" i="1">
                        <a:latin typeface="Cambria Math"/>
                      </a:rPr>
                      <m:t>&lt;</m:t>
                    </m:r>
                    <m:r>
                      <a:rPr lang="ru-RU" sz="2800" i="1">
                        <a:latin typeface="Cambria Math"/>
                      </a:rPr>
                      <m:t>𝑐</m:t>
                    </m:r>
                    <m:r>
                      <a:rPr lang="ru-RU" sz="2800" i="1">
                        <a:latin typeface="Cambria Math"/>
                      </a:rPr>
                      <m:t>=</m:t>
                    </m:r>
                    <m:r>
                      <a:rPr lang="ru-RU" sz="2800" i="1">
                        <a:latin typeface="Cambria Math"/>
                      </a:rPr>
                      <m:t>𝑦</m:t>
                    </m:r>
                  </m:oMath>
                </a14:m>
                <a:r>
                  <a:rPr lang="ru-RU" sz="2800" dirty="0"/>
                  <a:t>, будет выполняться, если случайная точка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/>
                  <a:t> попадет в область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𝐷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/>
                  <a:t>.</a:t>
                </a:r>
              </a:p>
              <a:p>
                <a:pPr marL="0" lvl="0" indent="0" algn="just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53917"/>
                <a:ext cx="8229600" cy="4059259"/>
              </a:xfrm>
              <a:blipFill rotWithShape="1">
                <a:blip r:embed="rId3"/>
                <a:stretch>
                  <a:fillRect l="-1481" t="-1351" r="-1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2293938"/>
            <a:ext cx="10309306" cy="37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7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Функци</a:t>
                </a:r>
                <a:r>
                  <a:rPr lang="ru-RU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я</a:t>
                </a:r>
                <a:r>
                  <a:rPr lang="ru-RU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распределения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𝐜</m:t>
                    </m:r>
                    <m:r>
                      <m:rPr>
                        <m:nor/>
                      </m:rPr>
                      <a:rPr lang="ru-RU" sz="3200" b="1" dirty="0">
                        <a:solidFill>
                          <a:srgbClr val="FF0000"/>
                        </a:solidFill>
                      </a:rPr>
                      <m:t>умм</m:t>
                    </m:r>
                    <m:r>
                      <m:rPr>
                        <m:nor/>
                      </m:rPr>
                      <a:rPr lang="ru-RU" sz="3200" b="1" i="0" dirty="0" smtClean="0">
                        <a:solidFill>
                          <a:srgbClr val="FF0000"/>
                        </a:solidFill>
                      </a:rPr>
                      <m:t>ы</m:t>
                    </m:r>
                    <m:r>
                      <m:rPr>
                        <m:nor/>
                      </m:rPr>
                      <a:rPr lang="ru-RU" sz="3200" b="1" dirty="0">
                        <a:solidFill>
                          <a:srgbClr val="FF0000"/>
                        </a:solidFill>
                      </a:rPr>
                      <m:t> двух случайных величин</m:t>
                    </m:r>
                  </m:oMath>
                </a14:m>
                <a:r>
                  <a:rPr lang="ru-RU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07504" y="1396164"/>
                <a:ext cx="7344816" cy="2083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𝜂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2400" b="0" i="1" dirty="0" smtClean="0">
                  <a:latin typeface="Cambria Math"/>
                  <a:ea typeface="Cambria Math"/>
                </a:endParaRPr>
              </a:p>
              <a:p>
                <a:endParaRPr lang="en-US" sz="2400" i="1" dirty="0" smtClean="0">
                  <a:latin typeface="Cambria Math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396164"/>
                <a:ext cx="7344816" cy="20833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оловок 1"/>
          <p:cNvSpPr txBox="1">
            <a:spLocks/>
          </p:cNvSpPr>
          <p:nvPr/>
        </p:nvSpPr>
        <p:spPr>
          <a:xfrm>
            <a:off x="545186" y="30780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плотности распределения</a:t>
            </a:r>
            <a:b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187624" y="4653136"/>
                <a:ext cx="7587162" cy="1154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𝑑𝑦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ru-RU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653136"/>
                <a:ext cx="7587162" cy="11548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9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Пример</a:t>
            </a:r>
            <a:r>
              <a:rPr lang="ru-RU" sz="3200" dirty="0">
                <a:solidFill>
                  <a:srgbClr val="FF0000"/>
                </a:solidFill>
              </a:rPr>
              <a:t/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53254" y="663121"/>
                <a:ext cx="8207830" cy="3455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/>
                  <a:t>Найти </a:t>
                </a:r>
                <a:r>
                  <a:rPr lang="ru-RU" sz="2800" dirty="0"/>
                  <a:t>плотность распределения случайной величины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𝜂</m:t>
                    </m:r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/>
                  <a:t> 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/>
                  <a:t>, </a:t>
                </a:r>
                <a:r>
                  <a:rPr lang="ru-RU" sz="2800" dirty="0" smtClean="0"/>
                  <a:t>если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 smtClean="0"/>
                  <a:t> 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/>
                  <a:t>  </a:t>
                </a:r>
                <a:r>
                  <a:rPr lang="ru-RU" sz="2800" dirty="0" smtClean="0"/>
                  <a:t>независимы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,  если </m:t>
                                    </m:r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&gt;0,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0,       если </m:t>
                                    </m:r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≤0,</m:t>
                                    </m:r>
                                  </m:e>
                                </m:mr>
                              </m:m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ru-RU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ru-RU" sz="2800" i="1">
                                    <a:latin typeface="Cambria Math"/>
                                  </a:rPr>
                                  <m:t>,  если 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latin typeface="Cambria Math"/>
                                  </a:rPr>
                                  <m:t>&gt;0,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0,       если 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latin typeface="Cambria Math"/>
                                  </a:rPr>
                                  <m:t>≤0.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54" y="663121"/>
                <a:ext cx="8207830" cy="3455690"/>
              </a:xfrm>
              <a:prstGeom prst="rect">
                <a:avLst/>
              </a:prstGeom>
              <a:blipFill rotWithShape="1">
                <a:blip r:embed="rId2"/>
                <a:stretch>
                  <a:fillRect l="-1560" t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8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3200" b="1" i="0" dirty="0" smtClean="0">
                          <a:solidFill>
                            <a:srgbClr val="FF0000"/>
                          </a:solidFill>
                        </a:rPr>
                        <m:t>Линейная функция двух </m:t>
                      </m:r>
                      <m:r>
                        <m:rPr>
                          <m:nor/>
                        </m:rPr>
                        <a:rPr lang="ru-RU" sz="3200" b="1" dirty="0">
                          <a:solidFill>
                            <a:srgbClr val="FF0000"/>
                          </a:solidFill>
                        </a:rPr>
                        <m:t>случайных величин</m:t>
                      </m:r>
                    </m:oMath>
                  </m:oMathPara>
                </a14:m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628800"/>
            <a:ext cx="8229600" cy="459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 smtClean="0"/>
              <a:t> </a:t>
            </a:r>
            <a:endParaRPr lang="ru-RU" sz="4800" dirty="0"/>
          </a:p>
          <a:p>
            <a:pPr marL="0" indent="0">
              <a:lnSpc>
                <a:spcPct val="170000"/>
              </a:lnSpc>
              <a:buNone/>
            </a:pPr>
            <a:endParaRPr lang="ru-RU" sz="6000" dirty="0" smtClean="0"/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590968"/>
                  </p:ext>
                </p:extLst>
              </p:nvPr>
            </p:nvGraphicFramePr>
            <p:xfrm>
              <a:off x="899592" y="1988840"/>
              <a:ext cx="7412360" cy="3351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6180"/>
                    <a:gridCol w="3706180"/>
                  </a:tblGrid>
                  <a:tr h="1126188">
                    <a:tc>
                      <a:txBody>
                        <a:bodyPr/>
                        <a:lstStyle/>
                        <a:p>
                          <a:r>
                            <a:rPr lang="ru-RU" sz="2800" i="1" dirty="0" smtClean="0"/>
                            <a:t>ИЗВЕСТНО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ТРЕБУЕТСЯ </a:t>
                          </a:r>
                          <a:endParaRPr lang="ru-RU" sz="2800" dirty="0" smtClean="0"/>
                        </a:p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НАЙТИ</a:t>
                          </a:r>
                          <a:endParaRPr lang="ru-RU" sz="2800" dirty="0"/>
                        </a:p>
                      </a:txBody>
                      <a:tcPr/>
                    </a:tc>
                  </a:tr>
                  <a:tr h="70973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b="1" dirty="0" smtClean="0">
                              <a:solidFill>
                                <a:schemeClr val="tx1"/>
                              </a:solidFill>
                            </a:rPr>
                            <a:t>Числовые характеристики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dirty="0" smtClean="0"/>
                            <a:t>Числовые характеристики   </a:t>
                          </a:r>
                          <a14:m>
                            <m:oMath xmlns:m="http://schemas.openxmlformats.org/officeDocument/2006/math">
                              <m:r>
                                <a:rPr lang="ru-RU" sz="2800" b="1" i="1">
                                  <a:latin typeface="Cambria Math"/>
                                </a:rPr>
                                <m:t>𝜼</m:t>
                              </m:r>
                              <m:r>
                                <a:rPr lang="ru-RU" sz="28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𝑨</m:t>
                              </m:r>
                              <m:sSub>
                                <m:sSubPr>
                                  <m:ctrlP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  <m:sSub>
                                <m:sSubPr>
                                  <m:ctrlP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</m:oMath>
                          </a14:m>
                          <a:endParaRPr lang="en-US" sz="28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800" dirty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sz="2800" dirty="0" smtClean="0"/>
                            <a:t>=</a:t>
                          </a:r>
                          <a:r>
                            <a:rPr lang="en-US" sz="2800" dirty="0" err="1" smtClean="0"/>
                            <a:t>const</a:t>
                          </a:r>
                          <a:r>
                            <a:rPr lang="en-US" sz="2800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sz="2800" dirty="0" smtClean="0"/>
                            <a:t>=</a:t>
                          </a:r>
                          <a:r>
                            <a:rPr lang="en-US" sz="2800" dirty="0" err="1" smtClean="0"/>
                            <a:t>const</a:t>
                          </a:r>
                          <a:endParaRPr lang="ru-RU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590968"/>
                  </p:ext>
                </p:extLst>
              </p:nvPr>
            </p:nvGraphicFramePr>
            <p:xfrm>
              <a:off x="899592" y="1988840"/>
              <a:ext cx="7412360" cy="3351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6180"/>
                    <a:gridCol w="3706180"/>
                  </a:tblGrid>
                  <a:tr h="1126188">
                    <a:tc>
                      <a:txBody>
                        <a:bodyPr/>
                        <a:lstStyle/>
                        <a:p>
                          <a:r>
                            <a:rPr lang="ru-RU" sz="2800" i="1" dirty="0" smtClean="0"/>
                            <a:t>ИЗВЕСТНО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ТРЕБУЕТСЯ </a:t>
                          </a:r>
                          <a:endParaRPr lang="ru-RU" sz="2800" dirty="0" smtClean="0"/>
                        </a:p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НАЙТИ</a:t>
                          </a:r>
                          <a:endParaRPr lang="ru-RU" sz="2800" dirty="0"/>
                        </a:p>
                      </a:txBody>
                      <a:tcPr/>
                    </a:tc>
                  </a:tr>
                  <a:tr h="2225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4" t="-53425" r="-100000" b="-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64" t="-53425" b="-794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9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3254" y="663121"/>
            <a:ext cx="82078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Числовые характеристики суммы двух случайных величин</a:t>
            </a:r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79512" y="1844824"/>
                <a:ext cx="8424936" cy="1862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𝐵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r>
                        <a:rPr lang="en-US" sz="28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𝐵</m:t>
                      </m:r>
                      <m:r>
                        <a:rPr lang="en-US" sz="28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  <m:sSub>
                            <m:sSub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8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ru-RU" sz="28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ru-RU" sz="28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8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800" dirty="0" smtClean="0"/>
              </a:p>
              <a:p>
                <a:endParaRPr lang="ru-RU" sz="28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44824"/>
                <a:ext cx="8424936" cy="18626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0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3254" y="663121"/>
            <a:ext cx="82078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Числовые характеристики суммы двух случайных величин</a:t>
            </a:r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187624" y="1844824"/>
                <a:ext cx="5976665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FF0000"/>
                    </a:solidFill>
                  </a:rPr>
                  <a:t>Пример</a:t>
                </a:r>
                <a:r>
                  <a:rPr lang="ru-RU" sz="28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  <a:ea typeface="Cambria Math"/>
                      </a:rPr>
                      <m:t>N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1;2</m:t>
                        </m:r>
                      </m:e>
                    </m:d>
                  </m:oMath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mbria Math"/>
                        </a:rPr>
                        <m:t>N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2;1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; </m:t>
                        </m:r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- </a:t>
                </a:r>
                <a:r>
                  <a:rPr lang="ru-RU" sz="2800" dirty="0"/>
                  <a:t>независимы. </a:t>
                </a:r>
                <a:endParaRPr lang="ru-RU" sz="2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− ?</m:t>
                      </m:r>
                    </m:oMath>
                  </m:oMathPara>
                </a14:m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− ?</m:t>
                      </m:r>
                    </m:oMath>
                  </m:oMathPara>
                </a14:m>
                <a:endParaRPr lang="ru-RU" sz="2800" dirty="0"/>
              </a:p>
              <a:p>
                <a:endParaRPr lang="ru-RU" sz="2800" dirty="0"/>
              </a:p>
              <a:p>
                <a:endParaRPr lang="ru-RU" sz="28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844824"/>
                <a:ext cx="5976665" cy="3108543"/>
              </a:xfrm>
              <a:prstGeom prst="rect">
                <a:avLst/>
              </a:prstGeom>
              <a:blipFill rotWithShape="1">
                <a:blip r:embed="rId2"/>
                <a:stretch>
                  <a:fillRect l="-2143" t="-1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3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FF0000"/>
                          </a:solidFill>
                          <a:latin typeface="Cambria Math"/>
                        </a:rPr>
                        <m:t>𝜂</m:t>
                      </m:r>
                      <m:r>
                        <a:rPr lang="ru-RU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3200" i="1">
                          <a:solidFill>
                            <a:srgbClr val="FF0000"/>
                          </a:solidFill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3200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ru-RU" sz="3200" b="1" dirty="0">
                          <a:solidFill>
                            <a:srgbClr val="FF0000"/>
                          </a:solidFill>
                        </a:rPr>
                        <m:t>‑ произведение двух случайных величин</m:t>
                      </m:r>
                    </m:oMath>
                  </m:oMathPara>
                </a14:m>
                <a:endParaRPr lang="ru-RU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628800"/>
            <a:ext cx="8229600" cy="459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 smtClean="0"/>
              <a:t> </a:t>
            </a:r>
            <a:endParaRPr lang="ru-RU" sz="4800" dirty="0"/>
          </a:p>
          <a:p>
            <a:pPr marL="0" indent="0">
              <a:lnSpc>
                <a:spcPct val="170000"/>
              </a:lnSpc>
              <a:buNone/>
            </a:pPr>
            <a:endParaRPr lang="ru-RU" sz="6000" dirty="0" smtClean="0"/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832012"/>
                  </p:ext>
                </p:extLst>
              </p:nvPr>
            </p:nvGraphicFramePr>
            <p:xfrm>
              <a:off x="899592" y="1988840"/>
              <a:ext cx="7412360" cy="2497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6180"/>
                    <a:gridCol w="3706180"/>
                  </a:tblGrid>
                  <a:tr h="1126188">
                    <a:tc>
                      <a:txBody>
                        <a:bodyPr/>
                        <a:lstStyle/>
                        <a:p>
                          <a:r>
                            <a:rPr lang="ru-RU" sz="2800" i="1" dirty="0" smtClean="0"/>
                            <a:t>ИЗВЕСТНО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ТРЕБУЕТСЯ </a:t>
                          </a:r>
                          <a:endParaRPr lang="ru-RU" sz="2800" dirty="0" smtClean="0"/>
                        </a:p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НАЙТИ</a:t>
                          </a:r>
                          <a:endParaRPr lang="ru-RU" sz="2800" dirty="0"/>
                        </a:p>
                      </a:txBody>
                      <a:tcPr/>
                    </a:tc>
                  </a:tr>
                  <a:tr h="70973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b="1" dirty="0" smtClean="0">
                              <a:solidFill>
                                <a:schemeClr val="tx1"/>
                              </a:solidFill>
                            </a:rPr>
                            <a:t>Числовые характеристики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dirty="0" smtClean="0"/>
                            <a:t>Числовые характеристики   </a:t>
                          </a:r>
                          <a14:m>
                            <m:oMath xmlns:m="http://schemas.openxmlformats.org/officeDocument/2006/math">
                              <m:r>
                                <a:rPr lang="ru-RU" sz="2800" b="1" i="1">
                                  <a:latin typeface="Cambria Math"/>
                                </a:rPr>
                                <m:t>𝜼</m:t>
                              </m:r>
                              <m:r>
                                <a:rPr lang="ru-RU" sz="2800" b="1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28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832012"/>
                  </p:ext>
                </p:extLst>
              </p:nvPr>
            </p:nvGraphicFramePr>
            <p:xfrm>
              <a:off x="899592" y="1988840"/>
              <a:ext cx="7412360" cy="2497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6180"/>
                    <a:gridCol w="3706180"/>
                  </a:tblGrid>
                  <a:tr h="1126188">
                    <a:tc>
                      <a:txBody>
                        <a:bodyPr/>
                        <a:lstStyle/>
                        <a:p>
                          <a:r>
                            <a:rPr lang="ru-RU" sz="2800" i="1" dirty="0" smtClean="0"/>
                            <a:t>ИЗВЕСТНО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ТРЕБУЕТСЯ </a:t>
                          </a:r>
                          <a:endParaRPr lang="ru-RU" sz="2800" dirty="0" smtClean="0"/>
                        </a:p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НАЙТИ</a:t>
                          </a:r>
                          <a:endParaRPr lang="ru-RU" sz="2800" dirty="0"/>
                        </a:p>
                      </a:txBody>
                      <a:tcPr/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4" t="-86667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64" t="-8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40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200" b="1" dirty="0" smtClean="0">
                    <a:solidFill>
                      <a:srgbClr val="FF0000"/>
                    </a:solidFill>
                  </a:rPr>
                  <a:t>Функция двух случайных аргументов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𝜂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ru-RU" sz="6000" dirty="0" smtClean="0"/>
                  <a:t>Аргументы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60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6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60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ru-RU" sz="6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6000" b="0" i="1" smtClean="0">
                            <a:latin typeface="Cambria Math"/>
                          </a:rPr>
                          <m:t>, </m:t>
                        </m:r>
                        <m:r>
                          <a:rPr lang="ru-RU" sz="60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6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6000" dirty="0" smtClean="0"/>
                  <a:t> являются случайными величинами.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6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𝜂</m:t>
                        </m:r>
                        <m:r>
                          <a:rPr lang="ru-RU" sz="6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ru-RU" sz="6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  <m:r>
                          <a:rPr lang="ru-RU" sz="6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ru-RU" sz="6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6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60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6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6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60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6000" dirty="0" smtClean="0"/>
                  <a:t> – тоже случайная величина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6000" dirty="0" smtClean="0"/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3"/>
                <a:stretch>
                  <a:fillRect l="-28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96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553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0000"/>
                </a:solidFill>
              </a:rPr>
              <a:t>Числовые характеристики произведения двух случайных </a:t>
            </a:r>
            <a:r>
              <a:rPr lang="ru-RU" sz="3200" b="1" dirty="0" smtClean="0">
                <a:solidFill>
                  <a:srgbClr val="FF0000"/>
                </a:solidFill>
              </a:rPr>
              <a:t>величин</a:t>
            </a:r>
            <a:endParaRPr lang="ru-RU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918538" y="1916832"/>
                <a:ext cx="7820728" cy="385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80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sz="2800" i="1">
                        <a:latin typeface="Cambria Math"/>
                      </a:rPr>
                      <m:t>=</m:t>
                    </m:r>
                    <m:r>
                      <a:rPr lang="en-US" sz="280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28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800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 smtClean="0"/>
              </a:p>
              <a:p>
                <a:pPr/>
                <a:endParaRPr lang="en-US" sz="2800" dirty="0"/>
              </a:p>
              <a:p>
                <a:pPr/>
                <a:r>
                  <a:rPr lang="ru-RU" sz="2800" b="1" dirty="0" smtClean="0"/>
                  <a:t>Для независимых  случайных величин</a:t>
                </a:r>
                <a:endParaRPr lang="ru-RU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2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800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800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+</a:t>
                </a:r>
              </a:p>
              <a:p>
                <a:endParaRPr lang="ru-RU" sz="2800" dirty="0"/>
              </a:p>
              <a:p>
                <a:pPr/>
                <a:r>
                  <a:rPr lang="en-US" sz="2800" dirty="0" smtClean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800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38" y="1916832"/>
                <a:ext cx="7820728" cy="3858685"/>
              </a:xfrm>
              <a:prstGeom prst="rect">
                <a:avLst/>
              </a:prstGeom>
              <a:blipFill rotWithShape="1">
                <a:blip r:embed="rId2"/>
                <a:stretch>
                  <a:fillRect l="-1637" t="-1422" b="-30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553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rgbClr val="FF0000"/>
                </a:solidFill>
              </a:rPr>
              <a:t>Примеры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509666" y="1556792"/>
                <a:ext cx="8310806" cy="3393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/>
                  <a:t>1. Найти математическое ожидание и дисперсию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𝜂</m:t>
                    </m:r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/>
                  <a:t>, если </a:t>
                </a:r>
                <a:r>
                  <a:rPr lang="ru-RU" sz="2800" b="1" dirty="0"/>
                  <a:t>независимые</a:t>
                </a:r>
                <a:r>
                  <a:rPr lang="ru-RU" sz="2800" dirty="0"/>
                  <a:t> случайные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распределены равномерно, каждая на интервале (0</a:t>
                </a:r>
                <a:r>
                  <a:rPr lang="en-US" sz="2800" dirty="0" smtClean="0"/>
                  <a:t>;4)</a:t>
                </a:r>
                <a:r>
                  <a:rPr lang="ru-RU" sz="2800" dirty="0" smtClean="0"/>
                  <a:t>.</a:t>
                </a:r>
                <a:endParaRPr lang="ru-RU" sz="2800" dirty="0"/>
              </a:p>
              <a:p>
                <a:r>
                  <a:rPr lang="ru-RU" sz="2800" dirty="0" smtClean="0"/>
                  <a:t>2. </a:t>
                </a:r>
                <a:r>
                  <a:rPr lang="ru-RU" sz="2800" dirty="0"/>
                  <a:t>Найти математическое ожидание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𝜂</m:t>
                    </m:r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 smtClean="0"/>
                  <a:t>, если матрица ковариации имеет вид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ru-RU" sz="28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sz="2800" dirty="0" smtClean="0"/>
                  <a:t> а математические ожидания одинаковы и равны </a:t>
                </a:r>
                <a:r>
                  <a:rPr lang="en-US" sz="2800" dirty="0" smtClean="0"/>
                  <a:t> -1</a:t>
                </a:r>
                <a:r>
                  <a:rPr lang="ru-RU" sz="2800" dirty="0" smtClean="0"/>
                  <a:t>.</a:t>
                </a:r>
                <a:endParaRPr lang="ru-RU" sz="28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6" y="1556792"/>
                <a:ext cx="8310806" cy="3393301"/>
              </a:xfrm>
              <a:prstGeom prst="rect">
                <a:avLst/>
              </a:prstGeom>
              <a:blipFill rotWithShape="1">
                <a:blip r:embed="rId2"/>
                <a:stretch>
                  <a:fillRect l="-1541" t="-1616" r="-293" b="-4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200" b="1" dirty="0" smtClean="0">
                    <a:solidFill>
                      <a:srgbClr val="FF0000"/>
                    </a:solidFill>
                  </a:rPr>
                  <a:t>Функция двух случайных аргументов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𝜂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628800"/>
            <a:ext cx="8229600" cy="459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 smtClean="0"/>
              <a:t> </a:t>
            </a:r>
            <a:endParaRPr lang="ru-RU" sz="4800" dirty="0"/>
          </a:p>
          <a:p>
            <a:pPr marL="0" indent="0">
              <a:lnSpc>
                <a:spcPct val="170000"/>
              </a:lnSpc>
              <a:buNone/>
            </a:pPr>
            <a:endParaRPr lang="ru-RU" sz="6000" dirty="0" smtClean="0"/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217436"/>
                  </p:ext>
                </p:extLst>
              </p:nvPr>
            </p:nvGraphicFramePr>
            <p:xfrm>
              <a:off x="899592" y="1340768"/>
              <a:ext cx="7412360" cy="52409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6180"/>
                    <a:gridCol w="3706180"/>
                  </a:tblGrid>
                  <a:tr h="1126188">
                    <a:tc>
                      <a:txBody>
                        <a:bodyPr/>
                        <a:lstStyle/>
                        <a:p>
                          <a:r>
                            <a:rPr lang="ru-RU" sz="2800" i="1" dirty="0" smtClean="0"/>
                            <a:t>ИЗВЕСТНО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ТРЕБУЕТСЯ </a:t>
                          </a:r>
                          <a:endParaRPr lang="ru-RU" sz="2800" dirty="0" smtClean="0"/>
                        </a:p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НАЙТИ</a:t>
                          </a:r>
                          <a:endParaRPr lang="ru-RU" sz="2800" dirty="0"/>
                        </a:p>
                      </a:txBody>
                      <a:tcPr/>
                    </a:tc>
                  </a:tr>
                  <a:tr h="788332">
                    <a:tc>
                      <a:txBody>
                        <a:bodyPr/>
                        <a:lstStyle/>
                        <a:p>
                          <a:r>
                            <a:rPr lang="ru-RU" sz="2800" b="1" dirty="0" smtClean="0">
                              <a:solidFill>
                                <a:schemeClr val="tx1"/>
                              </a:solidFill>
                            </a:rPr>
                            <a:t>Законы распределений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dirty="0" smtClean="0"/>
                            <a:t>Закон распределения </a:t>
                          </a:r>
                          <a14:m>
                            <m:oMath xmlns:m="http://schemas.openxmlformats.org/officeDocument/2006/math">
                              <m:r>
                                <a:rPr lang="ru-RU" sz="2800" b="1" i="1">
                                  <a:latin typeface="Cambria Math"/>
                                </a:rPr>
                                <m:t>𝜼</m:t>
                              </m:r>
                            </m:oMath>
                          </a14:m>
                          <a:r>
                            <a:rPr lang="ru-RU" sz="2800" dirty="0"/>
                            <a:t> </a:t>
                          </a:r>
                        </a:p>
                        <a:p>
                          <a:endParaRPr lang="ru-RU" sz="2800" dirty="0"/>
                        </a:p>
                      </a:txBody>
                      <a:tcPr/>
                    </a:tc>
                  </a:tr>
                  <a:tr h="788332">
                    <a:tc>
                      <a:txBody>
                        <a:bodyPr/>
                        <a:lstStyle/>
                        <a:p>
                          <a:r>
                            <a:rPr lang="ru-RU" sz="2800" b="1" dirty="0" smtClean="0">
                              <a:solidFill>
                                <a:schemeClr val="tx1"/>
                              </a:solidFill>
                            </a:rPr>
                            <a:t>Законы распределений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dirty="0" smtClean="0"/>
                            <a:t>Числовые </a:t>
                          </a:r>
                          <a:r>
                            <a:rPr lang="ru-RU" sz="2800" dirty="0"/>
                            <a:t>характеристики   </a:t>
                          </a:r>
                          <a14:m>
                            <m:oMath xmlns:m="http://schemas.openxmlformats.org/officeDocument/2006/math">
                              <m:r>
                                <a:rPr lang="ru-RU" sz="2800" b="1" i="1">
                                  <a:latin typeface="Cambria Math"/>
                                </a:rPr>
                                <m:t>𝜼</m:t>
                              </m:r>
                            </m:oMath>
                          </a14:m>
                          <a:endParaRPr lang="ru-RU" sz="2800" dirty="0"/>
                        </a:p>
                        <a:p>
                          <a:endParaRPr lang="ru-RU" sz="2800" dirty="0"/>
                        </a:p>
                      </a:txBody>
                      <a:tcPr/>
                    </a:tc>
                  </a:tr>
                  <a:tr h="70973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b="1" dirty="0" smtClean="0">
                              <a:solidFill>
                                <a:schemeClr val="tx1"/>
                              </a:solidFill>
                            </a:rPr>
                            <a:t>Числовые характеристики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dirty="0" smtClean="0"/>
                            <a:t>Числовые характеристики   </a:t>
                          </a:r>
                          <a14:m>
                            <m:oMath xmlns:m="http://schemas.openxmlformats.org/officeDocument/2006/math">
                              <m:r>
                                <a:rPr lang="ru-RU" sz="2800" b="1" i="1">
                                  <a:latin typeface="Cambria Math"/>
                                </a:rPr>
                                <m:t>𝜼</m:t>
                              </m:r>
                            </m:oMath>
                          </a14:m>
                          <a:endParaRPr lang="ru-RU" sz="2800" dirty="0"/>
                        </a:p>
                        <a:p>
                          <a:endParaRPr lang="ru-RU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217436"/>
                  </p:ext>
                </p:extLst>
              </p:nvPr>
            </p:nvGraphicFramePr>
            <p:xfrm>
              <a:off x="899592" y="1340768"/>
              <a:ext cx="7412360" cy="52409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6180"/>
                    <a:gridCol w="3706180"/>
                  </a:tblGrid>
                  <a:tr h="1126188">
                    <a:tc>
                      <a:txBody>
                        <a:bodyPr/>
                        <a:lstStyle/>
                        <a:p>
                          <a:r>
                            <a:rPr lang="ru-RU" sz="2800" i="1" dirty="0" smtClean="0"/>
                            <a:t>ИЗВЕСТНО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ТРЕБУЕТСЯ </a:t>
                          </a:r>
                          <a:endParaRPr lang="ru-RU" sz="2800" dirty="0" smtClean="0"/>
                        </a:p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НАЙТИ</a:t>
                          </a:r>
                          <a:endParaRPr lang="ru-RU" sz="2800" dirty="0"/>
                        </a:p>
                      </a:txBody>
                      <a:tcPr/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4" t="-86667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64" t="-86667" b="-200000"/>
                          </a:stretch>
                        </a:blipFill>
                      </a:tcPr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4" t="-186667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64" t="-186667" b="-100000"/>
                          </a:stretch>
                        </a:blipFill>
                      </a:tcPr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4" t="-286667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64" t="-28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55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200" b="1" dirty="0" smtClean="0">
                    <a:solidFill>
                      <a:srgbClr val="FF0000"/>
                    </a:solidFill>
                  </a:rPr>
                  <a:t>Функция двух случайных аргументов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𝜂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28800"/>
                <a:ext cx="8229600" cy="45979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4800" dirty="0" smtClean="0"/>
                  <a:t> </a:t>
                </a:r>
                <a:endParaRPr lang="ru-RU" sz="48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6000" dirty="0" smtClean="0"/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Составляется закон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𝜂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и на его основе решаются указанные задачи</a:t>
                </a:r>
                <a:endParaRPr lang="ru-RU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28800"/>
                <a:ext cx="8229600" cy="4597971"/>
              </a:xfrm>
              <a:blipFill rotWithShape="1">
                <a:blip r:embed="rId3"/>
                <a:stretch>
                  <a:fillRect l="-1852" r="-1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12347" y="1628800"/>
                <a:ext cx="8020091" cy="2289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70000"/>
                  </a:lnSpc>
                </a:pPr>
                <a:r>
                  <a:rPr lang="ru-RU" sz="2800" b="1" dirty="0" smtClean="0"/>
                  <a:t>СЛУЧАЙ 1.</a:t>
                </a:r>
              </a:p>
              <a:p>
                <a:pPr algn="ctr">
                  <a:lnSpc>
                    <a:spcPct val="170000"/>
                  </a:lnSpc>
                </a:pPr>
                <a:r>
                  <a:rPr lang="ru-RU" sz="2800" dirty="0" smtClean="0">
                    <a:latin typeface="Times New Roman" pitchFamily="18" charset="0"/>
                    <a:cs typeface="Times New Roman" pitchFamily="18" charset="0"/>
                  </a:rPr>
                  <a:t>Аргументы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, </m:t>
                        </m:r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-    </a:t>
                </a:r>
                <a:r>
                  <a:rPr lang="ru-RU" sz="2800" dirty="0" smtClean="0">
                    <a:latin typeface="Times New Roman" pitchFamily="18" charset="0"/>
                    <a:cs typeface="Times New Roman" pitchFamily="18" charset="0"/>
                  </a:rPr>
                  <a:t>дискретные случайные величины. </a:t>
                </a:r>
                <a:endParaRPr lang="ru-RU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7" y="1628800"/>
                <a:ext cx="8020091" cy="2289858"/>
              </a:xfrm>
              <a:prstGeom prst="rect">
                <a:avLst/>
              </a:prstGeom>
              <a:blipFill rotWithShape="1">
                <a:blip r:embed="rId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4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200" b="1" dirty="0" smtClean="0">
                    <a:solidFill>
                      <a:srgbClr val="FF0000"/>
                    </a:solidFill>
                  </a:rPr>
                  <a:t>Функция двух случайных аргументов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𝜂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628800"/>
            <a:ext cx="8229600" cy="459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 smtClean="0"/>
              <a:t> </a:t>
            </a:r>
            <a:endParaRPr lang="ru-RU" sz="4800" dirty="0"/>
          </a:p>
          <a:p>
            <a:pPr marL="0" indent="0">
              <a:lnSpc>
                <a:spcPct val="170000"/>
              </a:lnSpc>
              <a:buNone/>
            </a:pPr>
            <a:endParaRPr lang="ru-RU" sz="6000" dirty="0" smtClean="0"/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12346" y="1473470"/>
                <a:ext cx="8020091" cy="2289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70000"/>
                  </a:lnSpc>
                </a:pPr>
                <a:r>
                  <a:rPr lang="ru-RU" sz="2800" b="1" dirty="0" smtClean="0"/>
                  <a:t>ПРИМЕР .</a:t>
                </a:r>
              </a:p>
              <a:p>
                <a:pPr algn="just">
                  <a:lnSpc>
                    <a:spcPct val="170000"/>
                  </a:lnSpc>
                </a:pPr>
                <a:r>
                  <a:rPr lang="ru-RU" sz="2800" dirty="0"/>
                  <a:t>Найдите распределение случайной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𝜂</m:t>
                        </m:r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𝑚𝑖𝑛</m:t>
                        </m:r>
                        <m:r>
                          <a:rPr lang="ru-RU" sz="2800" i="1">
                            <a:latin typeface="Cambria Math"/>
                          </a:rPr>
                          <m:t>(</m:t>
                        </m:r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4−</m:t>
                        </m:r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800" dirty="0"/>
                  <a:t> </a:t>
                </a:r>
                <a:r>
                  <a:rPr lang="ru-RU" sz="2800" dirty="0" smtClean="0"/>
                  <a:t>и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6" y="1473470"/>
                <a:ext cx="8020091" cy="2289858"/>
              </a:xfrm>
              <a:prstGeom prst="rect">
                <a:avLst/>
              </a:prstGeom>
              <a:blipFill rotWithShape="1">
                <a:blip r:embed="rId3"/>
                <a:stretch>
                  <a:fillRect l="-1520" r="-1520" b="-29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99254"/>
            <a:ext cx="1136053" cy="54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579114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8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200" b="1" dirty="0" smtClean="0">
                    <a:solidFill>
                      <a:srgbClr val="FF0000"/>
                    </a:solidFill>
                  </a:rPr>
                  <a:t>Функция двух случайных аргументов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𝜂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310952" y="1668083"/>
                <a:ext cx="8229600" cy="1760917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ru-RU" sz="6000" dirty="0" smtClean="0"/>
                  <a:t>Аргументы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60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6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60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ru-RU" sz="6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6000" b="0" i="1" smtClean="0">
                            <a:latin typeface="Cambria Math"/>
                          </a:rPr>
                          <m:t>, </m:t>
                        </m:r>
                        <m:r>
                          <a:rPr lang="ru-RU" sz="60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6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6000" dirty="0" smtClean="0"/>
                  <a:t>  - непрерывные случайные величины.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6000" dirty="0" smtClean="0"/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952" y="1668083"/>
                <a:ext cx="8229600" cy="1760917"/>
              </a:xfrm>
              <a:blipFill rotWithShape="1">
                <a:blip r:embed="rId3"/>
                <a:stretch>
                  <a:fillRect l="-1926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183852"/>
                  </p:ext>
                </p:extLst>
              </p:nvPr>
            </p:nvGraphicFramePr>
            <p:xfrm>
              <a:off x="1187624" y="3356992"/>
              <a:ext cx="7412360" cy="2497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6180"/>
                    <a:gridCol w="3706180"/>
                  </a:tblGrid>
                  <a:tr h="1126188">
                    <a:tc>
                      <a:txBody>
                        <a:bodyPr/>
                        <a:lstStyle/>
                        <a:p>
                          <a:r>
                            <a:rPr lang="ru-RU" sz="2800" i="1" dirty="0" smtClean="0"/>
                            <a:t>ИЗВЕСТНО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ТРЕБУЕТСЯ </a:t>
                          </a:r>
                          <a:endParaRPr lang="ru-RU" sz="2800" dirty="0" smtClean="0"/>
                        </a:p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НАЙТИ</a:t>
                          </a:r>
                          <a:endParaRPr lang="ru-RU" sz="2800" dirty="0"/>
                        </a:p>
                      </a:txBody>
                      <a:tcPr/>
                    </a:tc>
                  </a:tr>
                  <a:tr h="788332">
                    <a:tc>
                      <a:txBody>
                        <a:bodyPr/>
                        <a:lstStyle/>
                        <a:p>
                          <a:r>
                            <a:rPr lang="ru-RU" sz="2800" b="1" dirty="0" smtClean="0">
                              <a:solidFill>
                                <a:schemeClr val="tx1"/>
                              </a:solidFill>
                            </a:rPr>
                            <a:t>Законы распределений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dirty="0" smtClean="0"/>
                            <a:t>Числовые </a:t>
                          </a:r>
                          <a:r>
                            <a:rPr lang="ru-RU" sz="2800" dirty="0"/>
                            <a:t>характеристики   </a:t>
                          </a:r>
                          <a14:m>
                            <m:oMath xmlns:m="http://schemas.openxmlformats.org/officeDocument/2006/math">
                              <m:r>
                                <a:rPr lang="ru-RU" sz="2800" b="1" i="1">
                                  <a:latin typeface="Cambria Math"/>
                                </a:rPr>
                                <m:t>𝜼</m:t>
                              </m:r>
                            </m:oMath>
                          </a14:m>
                          <a:endParaRPr lang="ru-RU" sz="2800" dirty="0"/>
                        </a:p>
                        <a:p>
                          <a:endParaRPr lang="ru-RU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183852"/>
                  </p:ext>
                </p:extLst>
              </p:nvPr>
            </p:nvGraphicFramePr>
            <p:xfrm>
              <a:off x="1187624" y="3356992"/>
              <a:ext cx="7412360" cy="2497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6180"/>
                    <a:gridCol w="3706180"/>
                  </a:tblGrid>
                  <a:tr h="1126188">
                    <a:tc>
                      <a:txBody>
                        <a:bodyPr/>
                        <a:lstStyle/>
                        <a:p>
                          <a:r>
                            <a:rPr lang="ru-RU" sz="2800" i="1" dirty="0" smtClean="0"/>
                            <a:t>ИЗВЕСТНО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ТРЕБУЕТСЯ </a:t>
                          </a:r>
                          <a:endParaRPr lang="ru-RU" sz="2800" dirty="0" smtClean="0"/>
                        </a:p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НАЙТИ</a:t>
                          </a:r>
                          <a:endParaRPr lang="ru-RU" sz="2800" dirty="0"/>
                        </a:p>
                      </a:txBody>
                      <a:tcPr/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4" t="-86222" r="-100000" b="-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64" t="-86222" b="-4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21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611560" y="965795"/>
                <a:ext cx="8229600" cy="735013"/>
              </a:xfrm>
            </p:spPr>
            <p:txBody>
              <a:bodyPr>
                <a:normAutofit fontScale="90000"/>
              </a:bodyPr>
              <a:lstStyle/>
              <a:p>
                <a:pPr lvl="0"/>
                <a:r>
                  <a:rPr lang="ru-RU" sz="3200" dirty="0" smtClean="0">
                    <a:solidFill>
                      <a:srgbClr val="FF0000"/>
                    </a:solidFill>
                  </a:rPr>
                  <a:t>МАТЕМАТИЧЕСКОЕ ОЖИДАНИЕ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  </a:t>
                </a:r>
                <a:r>
                  <a:rPr lang="ru-RU" sz="3200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rgbClr val="FF0000"/>
                        </a:solidFill>
                        <a:latin typeface="Cambria Math"/>
                      </a:rPr>
                      <m:t>𝜂</m:t>
                    </m:r>
                    <m:r>
                      <a:rPr lang="ru-RU" sz="320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sz="32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𝜑</m:t>
                    </m:r>
                    <m:r>
                      <a:rPr lang="ru-RU" sz="3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ru-RU" sz="3200" b="1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3200" i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ru-RU" sz="320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sz="3200" b="1" dirty="0">
                    <a:solidFill>
                      <a:srgbClr val="FF0000"/>
                    </a:solidFill>
                  </a:rPr>
                  <a:t/>
                </a:r>
                <a:br>
                  <a:rPr lang="ru-RU" sz="3200" b="1" dirty="0">
                    <a:solidFill>
                      <a:srgbClr val="FF0000"/>
                    </a:solidFill>
                  </a:rPr>
                </a:br>
                <a:r>
                  <a:rPr lang="en-US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32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560" y="965795"/>
                <a:ext cx="8229600" cy="735013"/>
              </a:xfrm>
              <a:blipFill rotWithShape="1">
                <a:blip r:embed="rId2"/>
                <a:stretch>
                  <a:fillRect t="-5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97609" y="24529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95536" y="1361428"/>
                <a:ext cx="8352928" cy="1542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ru-RU" sz="3200" i="1">
                          <a:solidFill>
                            <a:schemeClr val="tx1"/>
                          </a:solidFill>
                          <a:latin typeface="Cambria Math"/>
                        </a:rPr>
                        <m:t>𝜂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ru-RU" sz="32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3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ru-RU" sz="32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ru-RU" sz="32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ru-RU" sz="3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3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ru-RU" sz="3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ru-RU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r>
                                <a:rPr lang="ru-RU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ru-RU" sz="32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ru-RU" sz="32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ru-R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61428"/>
                <a:ext cx="8352928" cy="15428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51520" y="4643380"/>
                <a:ext cx="9144000" cy="638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0" dirty="0" smtClean="0">
                    <a:solidFill>
                      <a:schemeClr val="tx1"/>
                    </a:solidFill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𝜂</m:t>
                        </m:r>
                      </m:e>
                    </m:d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ru-RU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ru-RU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ru-RU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ru-RU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ru-RU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8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ru-RU" sz="2800" i="1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ru-RU" sz="2800" b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𝑀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𝜂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28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ru-R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ru-R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643380"/>
                <a:ext cx="9144000" cy="638316"/>
              </a:xfrm>
              <a:prstGeom prst="rect">
                <a:avLst/>
              </a:prstGeom>
              <a:blipFill rotWithShape="1">
                <a:blip r:embed="rId4"/>
                <a:stretch>
                  <a:fillRect l="-1333" b="-1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011242" y="3504607"/>
                <a:ext cx="7358767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 smtClean="0">
                    <a:solidFill>
                      <a:srgbClr val="FF0000"/>
                    </a:solidFill>
                  </a:rPr>
                  <a:t>Д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solidFill>
                          <a:srgbClr val="FF0000"/>
                        </a:solidFill>
                        <a:latin typeface="Cambria Math"/>
                      </a:rPr>
                      <m:t>исперсия      </m:t>
                    </m:r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</a:rPr>
                      <m:t>𝜂</m:t>
                    </m:r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𝜑</m:t>
                    </m:r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ru-RU" sz="3200" b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320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b="1" dirty="0">
                    <a:solidFill>
                      <a:srgbClr val="FF0000"/>
                    </a:solidFill>
                  </a:rPr>
                  <a:t/>
                </a:r>
                <a:br>
                  <a:rPr lang="ru-RU" b="1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42" y="3504607"/>
                <a:ext cx="7358767" cy="1138773"/>
              </a:xfrm>
              <a:prstGeom prst="rect">
                <a:avLst/>
              </a:prstGeom>
              <a:blipFill rotWithShape="1">
                <a:blip r:embed="rId5"/>
                <a:stretch>
                  <a:fillRect l="-2154" t="-6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4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97609" y="24529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95536" y="1361428"/>
                <a:ext cx="8352928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3200" dirty="0" smtClean="0">
                    <a:solidFill>
                      <a:schemeClr val="tx1"/>
                    </a:solidFill>
                  </a:rPr>
                  <a:t>Пример. </a:t>
                </a:r>
                <a:r>
                  <a:rPr lang="ru-RU" sz="3200" dirty="0"/>
                  <a:t>Случайные величины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200" dirty="0"/>
                  <a:t> 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/>
                  <a:t> </a:t>
                </a:r>
                <a:r>
                  <a:rPr lang="ru-RU" sz="3200" dirty="0" smtClean="0"/>
                  <a:t> имеют равномерное распределение в области</a:t>
                </a:r>
                <a:endParaRPr lang="en-US" sz="3200" dirty="0" smtClean="0"/>
              </a:p>
              <a:p>
                <a:pPr algn="just"/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𝐷</m:t>
                    </m:r>
                    <m:r>
                      <a:rPr lang="en-US" sz="3200" b="0" i="1" smtClean="0">
                        <a:latin typeface="Cambria Math"/>
                      </a:rPr>
                      <m:t>:0≤</m:t>
                    </m:r>
                    <m:sSub>
                      <m:sSubPr>
                        <m:ctrlP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0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ru-RU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ru-RU" sz="3200" dirty="0" smtClean="0"/>
                  <a:t> .</a:t>
                </a:r>
              </a:p>
              <a:p>
                <a:pPr algn="just"/>
                <a:endParaRPr lang="ru-RU" sz="3200" dirty="0"/>
              </a:p>
              <a:p>
                <a:pPr algn="just"/>
                <a:r>
                  <a:rPr lang="ru-RU" sz="3200" dirty="0" smtClean="0"/>
                  <a:t>Найти </a:t>
                </a:r>
                <a:r>
                  <a:rPr lang="ru-RU" sz="3200" dirty="0"/>
                  <a:t>математическое ожидание и дисперсию случайной </a:t>
                </a:r>
                <a:r>
                  <a:rPr lang="ru-RU" sz="3200" dirty="0" smtClean="0"/>
                  <a:t>величины </a:t>
                </a:r>
                <a14:m>
                  <m:oMath xmlns:m="http://schemas.openxmlformats.org/officeDocument/2006/math"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</a:rPr>
                      <m:t>𝜂</m:t>
                    </m:r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3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sz="3200" dirty="0"/>
                  <a:t>  </a:t>
                </a:r>
              </a:p>
              <a:p>
                <a:r>
                  <a:rPr lang="ru-RU" sz="3200" dirty="0" smtClean="0">
                    <a:solidFill>
                      <a:schemeClr val="tx1"/>
                    </a:solidFill>
                  </a:rPr>
                  <a:t> </a:t>
                </a:r>
                <a:endParaRPr lang="ru-R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61428"/>
                <a:ext cx="8352928" cy="3539430"/>
              </a:xfrm>
              <a:prstGeom prst="rect">
                <a:avLst/>
              </a:prstGeom>
              <a:blipFill rotWithShape="1">
                <a:blip r:embed="rId2"/>
                <a:stretch>
                  <a:fillRect l="-1898" t="-2065" r="-1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200" b="1" dirty="0" smtClean="0">
                    <a:solidFill>
                      <a:srgbClr val="FF0000"/>
                    </a:solidFill>
                  </a:rPr>
                  <a:t>Функция двух случайных аргументов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𝜂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310952" y="1668083"/>
                <a:ext cx="8229600" cy="1760917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ru-RU" sz="6000" dirty="0" smtClean="0"/>
                  <a:t>Аргументы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60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6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60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ru-RU" sz="6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6000" b="0" i="1" smtClean="0">
                            <a:latin typeface="Cambria Math"/>
                          </a:rPr>
                          <m:t>, </m:t>
                        </m:r>
                        <m:r>
                          <a:rPr lang="ru-RU" sz="60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ru-RU" sz="6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6000" dirty="0" smtClean="0"/>
                  <a:t>  - непрерывные случайные величины.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6000" dirty="0" smtClean="0"/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952" y="1668083"/>
                <a:ext cx="8229600" cy="1760917"/>
              </a:xfrm>
              <a:blipFill rotWithShape="1">
                <a:blip r:embed="rId3"/>
                <a:stretch>
                  <a:fillRect l="-1926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091984"/>
                  </p:ext>
                </p:extLst>
              </p:nvPr>
            </p:nvGraphicFramePr>
            <p:xfrm>
              <a:off x="1187624" y="3356992"/>
              <a:ext cx="7412360" cy="292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6180"/>
                    <a:gridCol w="3706180"/>
                  </a:tblGrid>
                  <a:tr h="1126188">
                    <a:tc>
                      <a:txBody>
                        <a:bodyPr/>
                        <a:lstStyle/>
                        <a:p>
                          <a:r>
                            <a:rPr lang="ru-RU" sz="2800" i="1" dirty="0" smtClean="0"/>
                            <a:t>ИЗВЕСТНО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ТРЕБУЕТСЯ </a:t>
                          </a:r>
                          <a:endParaRPr lang="ru-RU" sz="2800" dirty="0" smtClean="0"/>
                        </a:p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НАЙТИ</a:t>
                          </a:r>
                          <a:endParaRPr lang="ru-RU" sz="2800" dirty="0"/>
                        </a:p>
                      </a:txBody>
                      <a:tcPr/>
                    </a:tc>
                  </a:tr>
                  <a:tr h="788332">
                    <a:tc>
                      <a:txBody>
                        <a:bodyPr/>
                        <a:lstStyle/>
                        <a:p>
                          <a:r>
                            <a:rPr lang="ru-RU" sz="2800" b="1" dirty="0" smtClean="0">
                              <a:solidFill>
                                <a:schemeClr val="tx1"/>
                              </a:solidFill>
                            </a:rPr>
                            <a:t>Законы распределений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dirty="0" smtClean="0"/>
                            <a:t>Закон распределения   </a:t>
                          </a:r>
                          <a14:m>
                            <m:oMath xmlns:m="http://schemas.openxmlformats.org/officeDocument/2006/math">
                              <m:r>
                                <a:rPr lang="ru-RU" sz="2800" b="1" i="1">
                                  <a:latin typeface="Cambria Math"/>
                                </a:rPr>
                                <m:t>𝜼</m:t>
                              </m:r>
                              <m:r>
                                <a:rPr lang="ru-RU" sz="2800" b="1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ru-RU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800" dirty="0"/>
                        </a:p>
                        <a:p>
                          <a:endParaRPr lang="ru-RU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091984"/>
                  </p:ext>
                </p:extLst>
              </p:nvPr>
            </p:nvGraphicFramePr>
            <p:xfrm>
              <a:off x="1187624" y="3356992"/>
              <a:ext cx="7412360" cy="292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6180"/>
                    <a:gridCol w="3706180"/>
                  </a:tblGrid>
                  <a:tr h="1126188">
                    <a:tc>
                      <a:txBody>
                        <a:bodyPr/>
                        <a:lstStyle/>
                        <a:p>
                          <a:r>
                            <a:rPr lang="ru-RU" sz="2800" i="1" dirty="0" smtClean="0"/>
                            <a:t>ИЗВЕСТНО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ТРЕБУЕТСЯ </a:t>
                          </a:r>
                          <a:endParaRPr lang="ru-RU" sz="2800" dirty="0" smtClean="0"/>
                        </a:p>
                        <a:p>
                          <a:pPr marL="0" indent="0" fontAlgn="t">
                            <a:buNone/>
                          </a:pPr>
                          <a:r>
                            <a:rPr lang="ru-RU" sz="2800" i="1" dirty="0" smtClean="0"/>
                            <a:t>НАЙТИ</a:t>
                          </a:r>
                          <a:endParaRPr lang="ru-RU" sz="2800" dirty="0"/>
                        </a:p>
                      </a:txBody>
                      <a:tcPr/>
                    </a:tc>
                  </a:tr>
                  <a:tr h="1798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4" t="-65763" r="-100000" b="-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64" t="-65763" b="-3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31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1350</Words>
  <Application>Microsoft Office PowerPoint</Application>
  <PresentationFormat>Экран (4:3)</PresentationFormat>
  <Paragraphs>129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Функция двух случайных аргументов 〖η=φ(ξ〗_1,ξ_2)</vt:lpstr>
      <vt:lpstr>Функция двух случайных аргументов 〖η=φ(ξ〗_1,ξ_2)</vt:lpstr>
      <vt:lpstr>Функция двух случайных аргументов 〖η=φ(ξ〗_1,ξ_2)</vt:lpstr>
      <vt:lpstr>Функция двух случайных аргументов 〖η=φ(ξ〗_1,ξ_2)</vt:lpstr>
      <vt:lpstr>Функция двух случайных аргументов 〖η=φ(ξ〗_1,ξ_2)</vt:lpstr>
      <vt:lpstr>Функция двух случайных аргументов 〖η=φ(ξ〗_1,ξ_2)</vt:lpstr>
      <vt:lpstr>МАТЕМАТИЧЕСКОЕ ОЖИДАНИЕ    η=φ(ξ_1,ξ_2 " ) "  </vt:lpstr>
      <vt:lpstr>Презентация PowerPoint</vt:lpstr>
      <vt:lpstr>Функция двух случайных аргументов 〖η=φ(ξ〗_1,ξ_2)</vt:lpstr>
      <vt:lpstr>1.  η=ξ_1+ξ_2 "  ‑ сумма двух случайных величин"  </vt:lpstr>
      <vt:lpstr>"Cумма двух случайных величин" </vt:lpstr>
      <vt:lpstr>"Cумма двух случайных величин"  </vt:lpstr>
      <vt:lpstr>"Cумма двух случайных величин" </vt:lpstr>
      <vt:lpstr>Функция распределения c"уммы двух случайных величин" </vt:lpstr>
      <vt:lpstr>Пример  </vt:lpstr>
      <vt:lpstr>"Линейная функция двух случайных величин"</vt:lpstr>
      <vt:lpstr> </vt:lpstr>
      <vt:lpstr> </vt:lpstr>
      <vt:lpstr>η=ξ_1∙ξ_2 " ‑ произведение двух случайных величин"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определение вероятности</dc:title>
  <dc:creator>Ирина</dc:creator>
  <cp:lastModifiedBy>Ирина</cp:lastModifiedBy>
  <cp:revision>205</cp:revision>
  <dcterms:created xsi:type="dcterms:W3CDTF">2017-09-24T13:20:33Z</dcterms:created>
  <dcterms:modified xsi:type="dcterms:W3CDTF">2018-12-05T11:00:09Z</dcterms:modified>
</cp:coreProperties>
</file>