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16" r:id="rId2"/>
    <p:sldId id="410" r:id="rId3"/>
    <p:sldId id="423" r:id="rId4"/>
    <p:sldId id="411" r:id="rId5"/>
    <p:sldId id="422" r:id="rId6"/>
    <p:sldId id="425" r:id="rId7"/>
    <p:sldId id="426" r:id="rId8"/>
    <p:sldId id="428" r:id="rId9"/>
    <p:sldId id="427" r:id="rId10"/>
    <p:sldId id="418" r:id="rId11"/>
    <p:sldId id="414" r:id="rId12"/>
    <p:sldId id="429" r:id="rId13"/>
    <p:sldId id="420" r:id="rId14"/>
    <p:sldId id="41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4B97-47D3-47FE-9081-C50891A7FFB1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5B0B2-423D-41F1-AD69-C3A5DAACE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30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1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44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9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9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8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74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9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8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43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5300-91B6-489B-8470-AD20CF35B56A}" type="datetimeFigureOut">
              <a:rPr lang="ru-RU" smtClean="0"/>
              <a:t>05.12.2018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9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09666" y="21105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solidFill>
                  <a:srgbClr val="FF0000"/>
                </a:solidFill>
              </a:rPr>
              <a:t>Закон больших чисел</a:t>
            </a:r>
            <a: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47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09666" y="5532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solidFill>
                  <a:srgbClr val="FF0000"/>
                </a:solidFill>
              </a:rPr>
              <a:t>Пример. Неравенство </a:t>
            </a:r>
            <a:r>
              <a:rPr lang="ru-RU" sz="3200" b="1" dirty="0">
                <a:solidFill>
                  <a:srgbClr val="FF0000"/>
                </a:solidFill>
              </a:rPr>
              <a:t>Чебышева</a:t>
            </a:r>
            <a: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29864"/>
              </p:ext>
            </p:extLst>
          </p:nvPr>
        </p:nvGraphicFramePr>
        <p:xfrm>
          <a:off x="-417756" y="1556792"/>
          <a:ext cx="9561756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Документ" r:id="rId3" imgW="6299510" imgH="807686" progId="Word.Document.12">
                  <p:embed/>
                </p:oleObj>
              </mc:Choice>
              <mc:Fallback>
                <p:oleObj name="Документ" r:id="rId3" imgW="6299510" imgH="8076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17756" y="1556792"/>
                        <a:ext cx="9561756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64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09666" y="5532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0000"/>
                </a:solidFill>
              </a:rPr>
              <a:t>Теорема Чебышева</a:t>
            </a:r>
            <a: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200" b="1" dirty="0">
              <a:solidFill>
                <a:srgbClr val="FF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8" y="4217603"/>
            <a:ext cx="8575255" cy="125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304180" y="1308852"/>
                <a:ext cx="8640571" cy="2344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ПУСТЬ:</a:t>
                </a: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ru-RU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kumimoji="0" lang="ru-RU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  <a:cs typeface="Arial" pitchFamily="34" charset="0"/>
                          </a:rPr>
                          <m:t>𝜉</m:t>
                        </m:r>
                      </m:e>
                      <m:sub>
                        <m:r>
                          <a:rPr kumimoji="0" lang="ru-RU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𝜉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ru-RU" sz="2400">
                        <a:latin typeface="Cambria Math"/>
                        <a:cs typeface="Arial" pitchFamily="34" charset="0"/>
                      </a:rPr>
                      <m:t>, </m:t>
                    </m:r>
                    <m:r>
                      <a:rPr lang="ru-RU" sz="2400" b="0" i="0" smtClean="0">
                        <a:latin typeface="Cambria Math"/>
                        <a:cs typeface="Arial" pitchFamily="34" charset="0"/>
                      </a:rPr>
                      <m:t>…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kumimoji="0" lang="ru-RU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‑ попарно независимые случайные величины, </a:t>
                </a: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2) </a:t>
                </a:r>
                <a:r>
                  <a:rPr kumimoji="0" lang="ru-RU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их дисперсии равномерно ограничены</a:t>
                </a:r>
                <a:r>
                  <a:rPr kumimoji="0" lang="ru-RU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, т.е.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u-RU" sz="2400" i="1" dirty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ru-RU" sz="240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ru-RU" sz="24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с</m:t>
                    </m:r>
                    <m:r>
                      <a:rPr lang="ru-RU" sz="2400" b="0" i="0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ru-RU" sz="2400" b="0" i="0" dirty="0" smtClean="0">
                  <a:solidFill>
                    <a:schemeClr val="tx1"/>
                  </a:solidFill>
                  <a:latin typeface="Arial" pitchFamily="34" charset="0"/>
                  <a:ea typeface="Cambria Math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ru-RU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sz="2400" dirty="0" smtClean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ТОГДА</a:t>
                </a:r>
                <a:endParaRPr kumimoji="0" lang="ru-RU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endParaRPr kumimoji="0" lang="ru-RU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180" y="1308852"/>
                <a:ext cx="8640571" cy="2344360"/>
              </a:xfrm>
              <a:prstGeom prst="rect">
                <a:avLst/>
              </a:prstGeom>
              <a:blipFill rotWithShape="1">
                <a:blip r:embed="rId3"/>
                <a:stretch>
                  <a:fillRect l="-1129" t="-1302" r="-1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476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406923" y="2307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0000"/>
                </a:solidFill>
              </a:rPr>
              <a:t>Теорема Чебышева</a:t>
            </a:r>
            <a: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406923" y="965795"/>
                <a:ext cx="8435086" cy="52287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ДОКАЗАТЕЛЬСТВО:</a:t>
                </a:r>
              </a:p>
              <a:p>
                <a:pPr marL="457200" lvl="0" indent="-457200" fontAlgn="base">
                  <a:spcBef>
                    <a:spcPct val="0"/>
                  </a:spcBef>
                  <a:spcAft>
                    <a:spcPct val="0"/>
                  </a:spcAft>
                  <a:buAutoNum type="arabicParenR"/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Вводим случайную величину</a:t>
                </a:r>
              </a:p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ru-RU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ru-RU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cs typeface="Arial" pitchFamily="34" charset="0"/>
                              </a:rPr>
                            </m:ctrlPr>
                          </m:accPr>
                          <m:e>
                            <m:r>
                              <a:rPr lang="ru-RU" sz="24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𝜉</m:t>
                            </m:r>
                          </m:e>
                        </m:acc>
                        <m:r>
                          <a:rPr lang="ru-RU" sz="24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ru-RU" sz="2400" b="0" i="1" smtClean="0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ru-RU" sz="2400" b="0" i="1" smtClean="0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(</m:t>
                        </m:r>
                        <m:r>
                          <a:rPr kumimoji="0" lang="ru-RU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Cambria Math"/>
                            <a:cs typeface="Arial" pitchFamily="34" charset="0"/>
                          </a:rPr>
                          <m:t>𝜉</m:t>
                        </m:r>
                      </m:e>
                      <m:sub>
                        <m:r>
                          <a:rPr kumimoji="0" lang="ru-RU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kumimoji="0" lang="ru-RU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cs typeface="Arial" pitchFamily="34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𝜉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ru-RU" sz="2400" b="0" i="0" smtClean="0"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ru-RU" sz="2400" b="0" i="0" smtClean="0">
                        <a:latin typeface="Cambria Math"/>
                        <a:cs typeface="Arial" pitchFamily="34" charset="0"/>
                      </a:rPr>
                      <m:t>…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a:rPr lang="ru-RU" sz="24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𝑛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2) </a:t>
                </a:r>
                <a:r>
                  <a:rPr lang="ru-RU" sz="2400" dirty="0"/>
                  <a:t>применим к ней неравенство </a:t>
                </a:r>
                <a:r>
                  <a:rPr lang="ru-RU" sz="2400" dirty="0" smtClean="0"/>
                  <a:t>Чебышева</a:t>
                </a:r>
                <a:endParaRPr lang="en-US" sz="2400" dirty="0" smtClean="0"/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 dirty="0">
                                      <a:latin typeface="Cambria Math"/>
                                      <a:ea typeface="Cambria Math"/>
                                    </a:rPr>
                                    <m:t>𝜉</m:t>
                                  </m:r>
                                </m:e>
                              </m:acc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400" i="1" dirty="0">
                                          <a:latin typeface="Cambria Math"/>
                                          <a:ea typeface="Cambria Math"/>
                                        </a:rPr>
                                        <m:t>𝜉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d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ru-RU" sz="2400" i="1" dirty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d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1−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sz="24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 dirty="0">
                                      <a:latin typeface="Cambria Math"/>
                                      <a:ea typeface="Cambria Math"/>
                                    </a:rPr>
                                    <m:t>𝜉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ru-RU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457200" lvl="0" indent="-457200" fontAlgn="base">
                  <a:spcBef>
                    <a:spcPct val="0"/>
                  </a:spcBef>
                  <a:spcAft>
                    <a:spcPct val="0"/>
                  </a:spcAft>
                  <a:buAutoNum type="arabicParenR" startAt="3"/>
                </a:pPr>
                <a:r>
                  <a:rPr lang="ru-RU" sz="2400" dirty="0" smtClean="0">
                    <a:ea typeface="Cambria Math"/>
                  </a:rPr>
                  <a:t>Оценим дисперсию </a:t>
                </a: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2400" i="1" dirty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ru-RU" sz="2400" i="1" dirty="0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e>
                        </m:acc>
                      </m:sub>
                    </m:sSub>
                    <m:r>
                      <a:rPr lang="ru-RU" sz="2400" i="1" dirty="0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ru-RU" sz="240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𝑛𝑐</m:t>
                        </m:r>
                      </m:num>
                      <m:den>
                        <m:sSup>
                          <m:sSupPr>
                            <m:ctrlPr>
                              <a:rPr lang="ru-RU" sz="2400" i="1" dirty="0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0  </m:t>
                    </m:r>
                    <m:r>
                      <a:rPr lang="ru-RU" sz="2400" b="0" i="0" dirty="0" smtClean="0">
                        <a:latin typeface="Cambria Math"/>
                        <a:ea typeface="Cambria Math"/>
                      </a:rPr>
                      <m:t> при 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2400" dirty="0" smtClean="0"/>
              </a:p>
              <a:p>
                <a:pPr marL="457200" lvl="0" indent="-457200" fontAlgn="base">
                  <a:spcBef>
                    <a:spcPct val="0"/>
                  </a:spcBef>
                  <a:spcAft>
                    <a:spcPct val="0"/>
                  </a:spcAft>
                  <a:buAutoNum type="arabicParenR" startAt="3"/>
                </a:pPr>
                <a:endParaRPr lang="ru-RU" sz="2400" dirty="0" smtClean="0"/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sz="2000" dirty="0" smtClean="0">
                    <a:cs typeface="Arial" pitchFamily="34" charset="0"/>
                  </a:rPr>
                  <a:t>4) </a:t>
                </a:r>
                <a:r>
                  <a:rPr lang="en-US" sz="2000" dirty="0" smtClean="0">
                    <a:cs typeface="Arial" pitchFamily="34" charset="0"/>
                  </a:rPr>
                  <a:t>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sz="2000" i="1">
                                <a:latin typeface="Cambria Math"/>
                                <a:cs typeface="Arial" pitchFamily="34" charset="0"/>
                              </a:rPr>
                            </m:ctrlPr>
                          </m:accPr>
                          <m:e>
                            <m:r>
                              <a:rPr lang="ru-RU" sz="20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𝜉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)</m:t>
                        </m:r>
                        <m:r>
                          <a:rPr lang="ru-RU" sz="20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ru-RU" sz="20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𝑀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(</m:t>
                        </m:r>
                        <m:r>
                          <a:rPr lang="ru-RU" sz="20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𝜉</m:t>
                        </m:r>
                      </m:e>
                      <m:sub>
                        <m:r>
                          <a:rPr lang="ru-RU" sz="20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latin typeface="Cambria Math"/>
                        <a:cs typeface="Arial" pitchFamily="34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𝜉</m:t>
                        </m:r>
                      </m:e>
                      <m:sub>
                        <m:r>
                          <a:rPr lang="ru-RU" sz="20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ru-RU" sz="2000">
                        <a:latin typeface="Cambria Math"/>
                        <a:cs typeface="Arial" pitchFamily="34" charset="0"/>
                      </a:rPr>
                      <m:t>+…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a:rPr lang="ru-RU" sz="20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)=</a:t>
                </a:r>
                <a:r>
                  <a:rPr lang="ru-RU" sz="200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sz="2000" i="1">
                                <a:latin typeface="Cambria Math"/>
                                <a:cs typeface="Arial" pitchFamily="34" charset="0"/>
                              </a:rPr>
                            </m:ctrlPr>
                          </m:accPr>
                          <m:e>
                            <m:r>
                              <a:rPr lang="ru-RU" sz="20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𝜉</m:t>
                            </m:r>
                          </m:e>
                        </m:acc>
                        <m:r>
                          <a:rPr lang="en-US" sz="20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)</m:t>
                        </m:r>
                        <m:r>
                          <a:rPr lang="ru-RU" sz="20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ru-RU" sz="20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  <a:ea typeface="Cambria Math"/>
                                <a:cs typeface="Arial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𝑀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(</m:t>
                        </m:r>
                        <m:r>
                          <a:rPr lang="ru-RU" sz="20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𝜉</m:t>
                        </m:r>
                      </m:e>
                      <m:sub>
                        <m:r>
                          <a:rPr lang="ru-RU" sz="2000" i="1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Arial" pitchFamily="34" charset="0"/>
                      </a:rPr>
                      <m:t>)</m:t>
                    </m:r>
                    <m:r>
                      <a:rPr lang="ru-RU" sz="2000" i="1">
                        <a:latin typeface="Cambria Math"/>
                        <a:cs typeface="Arial" pitchFamily="34" charset="0"/>
                      </a:rPr>
                      <m:t>+</m:t>
                    </m:r>
                    <m:r>
                      <a:rPr lang="ru-RU" sz="2000" smtClean="0">
                        <a:latin typeface="Cambria Math"/>
                        <a:cs typeface="Arial" pitchFamily="34" charset="0"/>
                      </a:rPr>
                      <m:t>…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  <a:cs typeface="Arial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/>
                            <a:cs typeface="Arial" pitchFamily="34" charset="0"/>
                          </a:rPr>
                          <m:t>(</m:t>
                        </m:r>
                        <m:r>
                          <a:rPr lang="ru-RU" sz="20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𝜉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))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marL="457200" lvl="0" indent="-457200" fontAlgn="base">
                  <a:spcBef>
                    <a:spcPct val="0"/>
                  </a:spcBef>
                  <a:spcAft>
                    <a:spcPct val="0"/>
                  </a:spcAft>
                  <a:buAutoNum type="arabicParenR" startAt="3"/>
                </a:pPr>
                <a:endParaRPr lang="en-US" sz="2400" dirty="0"/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sz="2400" dirty="0" smtClean="0"/>
                  <a:t> 5)  </a:t>
                </a:r>
                <a:endParaRPr kumimoji="0" lang="ru-RU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923" y="965795"/>
                <a:ext cx="8435086" cy="5228739"/>
              </a:xfrm>
              <a:prstGeom prst="rect">
                <a:avLst/>
              </a:prstGeom>
              <a:blipFill rotWithShape="1">
                <a:blip r:embed="rId2"/>
                <a:stretch>
                  <a:fillRect l="-1157" t="-233" b="-23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476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56" y="5792225"/>
            <a:ext cx="7106028" cy="1036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5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09666" y="5532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0000"/>
                </a:solidFill>
              </a:rPr>
              <a:t>Теорема </a:t>
            </a:r>
            <a:r>
              <a:rPr lang="ru-RU" sz="3200" b="1" dirty="0" smtClean="0">
                <a:solidFill>
                  <a:srgbClr val="FF0000"/>
                </a:solidFill>
              </a:rPr>
              <a:t>Бернулли</a:t>
            </a:r>
            <a: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9666" y="327221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476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506984" y="1521145"/>
                <a:ext cx="8418334" cy="48238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Если в каждом из </a:t>
                </a:r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n</a:t>
                </a:r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н</a:t>
                </a:r>
                <a:r>
                  <a:rPr lang="ru-RU" sz="2800" dirty="0" smtClean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езависимых </a:t>
                </a:r>
                <a:r>
                  <a:rPr lang="ru-RU" sz="2800" dirty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испытаний </a:t>
                </a:r>
                <a:r>
                  <a:rPr lang="ru-RU" sz="2800" dirty="0" smtClean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вероятность </a:t>
                </a:r>
                <a:r>
                  <a:rPr lang="ru-RU" sz="2800" dirty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появления события </a:t>
                </a:r>
                <a:r>
                  <a:rPr lang="en-US" sz="2800" dirty="0" smtClean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A </a:t>
                </a:r>
                <a:r>
                  <a:rPr lang="ru-RU" sz="2800" dirty="0" smtClean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постоянна </a:t>
                </a:r>
                <a:r>
                  <a:rPr lang="ru-RU" sz="2800" dirty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и равна </a:t>
                </a:r>
                <a:r>
                  <a:rPr lang="en-US" sz="2800" dirty="0" smtClean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p</a:t>
                </a:r>
                <a:r>
                  <a:rPr lang="ru-RU" sz="2800" dirty="0" smtClean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, </a:t>
                </a:r>
                <a:r>
                  <a:rPr lang="ru-RU" sz="2800" dirty="0" smtClean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то </a:t>
                </a:r>
                <a:r>
                  <a:rPr lang="ru-RU" sz="2800" dirty="0"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для любого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  <m:r>
                      <a:rPr lang="en-US" sz="2800" i="1">
                        <a:latin typeface="Cambria Math"/>
                        <a:ea typeface="Cambria Math"/>
                        <a:cs typeface="Arial" pitchFamily="34" charset="0"/>
                      </a:rPr>
                      <m:t>&gt;0</m:t>
                    </m:r>
                  </m:oMath>
                </a14:m>
                <a:endParaRPr lang="en-US" sz="2800" dirty="0" smtClean="0"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dirty="0"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dirty="0" smtClean="0"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dirty="0"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dirty="0" smtClean="0"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Где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 smtClean="0">
                            <a:latin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cs typeface="Arial" pitchFamily="34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cs typeface="Arial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  - </a:t>
                </a:r>
                <a:r>
                  <a:rPr lang="ru-RU" sz="2800" dirty="0" smtClean="0">
                    <a:latin typeface="Arial" pitchFamily="34" charset="0"/>
                    <a:cs typeface="Arial" pitchFamily="34" charset="0"/>
                  </a:rPr>
                  <a:t>относительная частота появления события </a:t>
                </a:r>
                <a:r>
                  <a:rPr lang="ru-RU" sz="2800" dirty="0">
                    <a:latin typeface="Arial" pitchFamily="34" charset="0"/>
                    <a:cs typeface="Arial" pitchFamily="34" charset="0"/>
                  </a:rPr>
                  <a:t>А</a:t>
                </a:r>
                <a:endParaRPr lang="ru-RU" sz="2800" dirty="0"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800" dirty="0" smtClean="0">
                  <a:latin typeface="Arial" pitchFamily="34" charset="0"/>
                  <a:ea typeface="Times New Roman" pitchFamily="18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984" y="1521145"/>
                <a:ext cx="8418334" cy="4823821"/>
              </a:xfrm>
              <a:prstGeom prst="rect">
                <a:avLst/>
              </a:prstGeom>
              <a:blipFill rotWithShape="1">
                <a:blip r:embed="rId2"/>
                <a:stretch>
                  <a:fillRect l="-1448" t="-8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2406" y="2780928"/>
            <a:ext cx="23756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853392" y="3933056"/>
            <a:ext cx="23756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54237"/>
            <a:ext cx="3591852" cy="11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2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09666" y="5532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0000"/>
                </a:solidFill>
              </a:rPr>
              <a:t>Теорема </a:t>
            </a:r>
            <a:r>
              <a:rPr lang="ru-RU" sz="3200" b="1" dirty="0" smtClean="0">
                <a:solidFill>
                  <a:srgbClr val="FF0000"/>
                </a:solidFill>
              </a:rPr>
              <a:t>Бернулли</a:t>
            </a:r>
            <a: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60262" y="804008"/>
                <a:ext cx="8730980" cy="5415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sz="2400" dirty="0" smtClean="0"/>
                  <a:t>Доказательство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)  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Вводится случайная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𝑖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−</m:t>
                    </m:r>
                  </m:oMath>
                </a14:m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 индикатор события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A</a:t>
                </a: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в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i-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м 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опыте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𝜉</m:t>
                        </m:r>
                      </m:e>
                      <m:sub>
                        <m:r>
                          <a:rPr lang="ru-RU" sz="24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=m –  </a:t>
                </a:r>
                <a:r>
                  <a:rPr lang="ru-RU" sz="2400" smtClean="0">
                    <a:latin typeface="Arial" pitchFamily="34" charset="0"/>
                    <a:cs typeface="Arial" pitchFamily="34" charset="0"/>
                  </a:rPr>
                  <a:t>число появлений А</a:t>
                </a:r>
                <a:endParaRPr lang="ru-RU" sz="2400" dirty="0" smtClean="0"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sz="24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ru-RU" sz="2400" dirty="0">
                    <a:latin typeface="Arial" pitchFamily="34" charset="0"/>
                    <a:cs typeface="Arial" pitchFamily="34" charset="0"/>
                  </a:rPr>
                  <a:t>математическое 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ожидание 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)</m:t>
                    </m:r>
                    <m:r>
                      <a:rPr lang="ru-RU" sz="24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  <a:cs typeface="Arial" pitchFamily="34" charset="0"/>
                      </a:rPr>
                      <m:t>p</m:t>
                    </m:r>
                    <m:r>
                      <a:rPr lang="ru-RU" sz="2400" b="0" i="0" smtClean="0">
                        <a:latin typeface="Cambria Math"/>
                        <a:ea typeface="Cambria Math"/>
                        <a:cs typeface="Arial" pitchFamily="34" charset="0"/>
                      </a:rPr>
                      <m:t>,</m:t>
                    </m:r>
                  </m:oMath>
                </a14:m>
                <a:endParaRPr lang="ru-RU" sz="2400" b="0" i="0" dirty="0" smtClean="0">
                  <a:latin typeface="Cambria Math"/>
                  <a:ea typeface="Cambria Math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𝜉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  <a:cs typeface="Arial" pitchFamily="34" charset="0"/>
                        </a:rPr>
                        <m:t>)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  <a:cs typeface="Arial" pitchFamily="34" charset="0"/>
                        </a:rPr>
                        <m:t>+…+</m:t>
                      </m:r>
                      <m:r>
                        <m:rPr>
                          <m:nor/>
                        </m:rP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Arial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  <a:cs typeface="Arial" pitchFamily="34" charset="0"/>
                        </a:rPr>
                        <m:t>)</m:t>
                      </m:r>
                      <m:r>
                        <a:rPr lang="ru-RU" sz="2400" i="1">
                          <a:latin typeface="Cambria Math"/>
                          <a:ea typeface="Cambria Math"/>
                          <a:cs typeface="Arial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  <a:ea typeface="Cambria Math"/>
                          <a:cs typeface="Arial" pitchFamily="34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  <a:ea typeface="Cambria Math"/>
                          <a:cs typeface="Arial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ru-RU" sz="2400" dirty="0">
                          <a:latin typeface="Arial" pitchFamily="34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3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  <a:cs typeface="Arial" pitchFamily="34" charset="0"/>
                      </a:rPr>
                      <m:t>)</m:t>
                    </m:r>
                    <m:r>
                      <a:rPr lang="ru-RU" sz="2400" i="1">
                        <a:latin typeface="Cambria Math"/>
                        <a:ea typeface="Cambria Math"/>
                        <a:cs typeface="Arial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  <a:cs typeface="Arial" pitchFamily="34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ea typeface="Cambria Math"/>
                        <a:cs typeface="Arial" pitchFamily="34" charset="0"/>
                      </a:rPr>
                      <m:t>q</m:t>
                    </m:r>
                    <m:r>
                      <a:rPr lang="en-US" sz="2400" b="0" i="0" smtClean="0">
                        <a:latin typeface="Cambria Math"/>
                        <a:ea typeface="Cambria Math"/>
                        <a:cs typeface="Arial" pitchFamily="34" charset="0"/>
                      </a:rPr>
                      <m:t>. </m:t>
                    </m:r>
                  </m:oMath>
                </a14:m>
                <a:r>
                  <a:rPr lang="ru-RU" sz="2400" dirty="0">
                    <a:latin typeface="Arial" pitchFamily="34" charset="0"/>
                    <a:cs typeface="Arial" pitchFamily="34" charset="0"/>
                  </a:rPr>
                  <a:t> Ограниченность 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дисперсии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  <a:cs typeface="Arial" pitchFamily="34" charset="0"/>
                      </a:rPr>
                      <m:t>)</m:t>
                    </m:r>
                    <m:r>
                      <a:rPr lang="ru-RU" sz="2400" i="1" smtClean="0">
                        <a:latin typeface="Cambria Math"/>
                        <a:ea typeface="Cambria Math"/>
                        <a:cs typeface="Arial" pitchFamily="34" charset="0"/>
                      </a:rPr>
                      <m:t>≤</m:t>
                    </m:r>
                    <m:f>
                      <m:fPr>
                        <m:ctrlPr>
                          <a:rPr lang="ru-RU" sz="240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ru-RU" sz="2400" dirty="0"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4) 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теорема Чебышева </a:t>
                </a:r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5) 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  </a:t>
                </a:r>
                <a:endParaRPr kumimoji="0" lang="ru-RU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62" y="804008"/>
                <a:ext cx="8730980" cy="5415200"/>
              </a:xfrm>
              <a:prstGeom prst="rect">
                <a:avLst/>
              </a:prstGeom>
              <a:blipFill rotWithShape="1">
                <a:blip r:embed="rId2"/>
                <a:stretch>
                  <a:fillRect l="-1117" t="-450" r="-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476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52" y="3933056"/>
            <a:ext cx="7106028" cy="1036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52" y="5281252"/>
            <a:ext cx="2516006" cy="81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0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09666" y="5532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rgbClr val="FF0000"/>
                </a:solidFill>
              </a:rPr>
              <a:t>Закон больших чисел</a:t>
            </a:r>
            <a: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539552" y="1556792"/>
                <a:ext cx="741236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200" dirty="0" smtClean="0"/>
                  <a:t>Под законом больших чисел понимают ряд теорем, связанных с поведением большого количества</a:t>
                </a:r>
                <a:endParaRPr lang="en-US" sz="3200" dirty="0" smtClean="0"/>
              </a:p>
              <a:p>
                <a:r>
                  <a:rPr lang="ru-RU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/>
                      </a:rPr>
                      <m:t>(</m:t>
                    </m:r>
                    <m:r>
                      <a:rPr lang="en-US" sz="3200" b="0" i="1" smtClean="0">
                        <a:latin typeface="Cambria Math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→∞)  </m:t>
                    </m:r>
                  </m:oMath>
                </a14:m>
                <a:r>
                  <a:rPr lang="ru-RU" sz="3200" dirty="0" smtClean="0"/>
                  <a:t>независимых случайных величин</a:t>
                </a:r>
              </a:p>
              <a:p>
                <a:endParaRPr lang="ru-RU" sz="3200" dirty="0"/>
              </a:p>
              <a:p>
                <a:r>
                  <a:rPr lang="ru-RU" sz="3200" dirty="0" smtClean="0"/>
                  <a:t> </a:t>
                </a:r>
                <a:endParaRPr lang="ru-RU" sz="32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56792"/>
                <a:ext cx="7412360" cy="3539430"/>
              </a:xfrm>
              <a:prstGeom prst="rect">
                <a:avLst/>
              </a:prstGeom>
              <a:blipFill rotWithShape="1">
                <a:blip r:embed="rId2"/>
                <a:stretch>
                  <a:fillRect l="-2140" t="-22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2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09666" y="5532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899593" y="1587330"/>
                <a:ext cx="7263818" cy="31848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i="1" dirty="0" smtClean="0">
                    <a:latin typeface="Cambria Math"/>
                    <a:ea typeface="Cambria Math"/>
                  </a:rPr>
                  <a:t>Введем обозначения:</a:t>
                </a:r>
              </a:p>
              <a:p>
                <a:endParaRPr lang="ru-RU" sz="2800" i="1" dirty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ru-RU" sz="2800" b="0" i="0" dirty="0" smtClean="0">
                        <a:latin typeface="Cambria Math"/>
                        <a:ea typeface="Cambria Math"/>
                      </a:rPr>
                      <m:t> − </m:t>
                    </m:r>
                  </m:oMath>
                </a14:m>
                <a:r>
                  <a:rPr lang="ru-RU" sz="2800" dirty="0" smtClean="0"/>
                  <a:t>		случайная величина (СВ)</a:t>
                </a:r>
                <a:endParaRPr lang="ru-RU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  <m:r>
                      <a:rPr lang="ru-RU" sz="2800" dirty="0">
                        <a:latin typeface="Cambria Math"/>
                        <a:ea typeface="Cambria Math"/>
                      </a:rPr>
                      <m:t> − </m:t>
                    </m:r>
                    <m:r>
                      <a:rPr lang="en-US" sz="2800" b="0" i="0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u-RU" sz="2800" dirty="0" smtClean="0"/>
                  <a:t>	математическое ожидание СВ</a:t>
                </a:r>
                <a:endParaRPr lang="ru-RU" sz="2800" dirty="0" smtClean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  <m:r>
                      <a:rPr lang="ru-RU" sz="2800" dirty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ru-RU" sz="2800" b="0" dirty="0" smtClean="0">
                    <a:ea typeface="Cambria Math"/>
                  </a:rPr>
                  <a:t> 	дисперсия  СВ</a:t>
                </a:r>
                <a:endParaRPr lang="ru-RU" sz="2800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ru-RU" sz="2800" dirty="0">
                        <a:latin typeface="Cambria Math"/>
                        <a:ea typeface="Cambria Math"/>
                      </a:rPr>
                      <m:t> − </m:t>
                    </m:r>
                  </m:oMath>
                </a14:m>
                <a:r>
                  <a:rPr lang="en-US" sz="2800" dirty="0" smtClean="0"/>
                  <a:t>		</a:t>
                </a:r>
                <a:r>
                  <a:rPr lang="ru-RU" sz="2800" dirty="0" smtClean="0"/>
                  <a:t>наперед </a:t>
                </a:r>
                <a:r>
                  <a:rPr lang="ru-RU" sz="2800" dirty="0" smtClean="0"/>
                  <a:t>заданное </a:t>
                </a:r>
                <a:r>
                  <a:rPr lang="ru-RU" sz="2800" dirty="0" smtClean="0"/>
                  <a:t>(</a:t>
                </a:r>
                <a:r>
                  <a:rPr lang="ru-RU" sz="2800" dirty="0" smtClean="0"/>
                  <a:t>любое положительное, достаточно малое</a:t>
                </a:r>
                <a:r>
                  <a:rPr lang="ru-RU" sz="2800" dirty="0"/>
                  <a:t>) число</a:t>
                </a:r>
                <a:endParaRPr lang="ru-RU" sz="28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3" y="1587330"/>
                <a:ext cx="7263818" cy="3184846"/>
              </a:xfrm>
              <a:prstGeom prst="rect">
                <a:avLst/>
              </a:prstGeom>
              <a:blipFill rotWithShape="1">
                <a:blip r:embed="rId2"/>
                <a:stretch>
                  <a:fillRect l="-1763" t="-1912" b="-43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9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09666" y="5532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FF0000"/>
                </a:solidFill>
              </a:rPr>
              <a:t>понятие сходимости по вероятности</a:t>
            </a:r>
            <a: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255126"/>
              </p:ext>
            </p:extLst>
          </p:nvPr>
        </p:nvGraphicFramePr>
        <p:xfrm>
          <a:off x="141968" y="1700808"/>
          <a:ext cx="8964996" cy="1321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Документ" r:id="rId3" imgW="6299510" imgH="928478" progId="Word.Document.12">
                  <p:embed/>
                </p:oleObj>
              </mc:Choice>
              <mc:Fallback>
                <p:oleObj name="Документ" r:id="rId3" imgW="6299510" imgH="9284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968" y="1700808"/>
                        <a:ext cx="8964996" cy="1321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5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331931"/>
            <a:ext cx="8487746" cy="188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09666" y="5532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509666" y="1587330"/>
                <a:ext cx="7653745" cy="2619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3600" b="1" i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 НЕРАВЕНСТВО ЧЕБЫШЕВА</a:t>
                </a:r>
              </a:p>
              <a:p>
                <a:endParaRPr lang="ru-RU" sz="2800" i="1" dirty="0">
                  <a:latin typeface="Cambria Math"/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80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p</m:t>
                    </m:r>
                    <m:d>
                      <m:dPr>
                        <m:ctrlPr>
                          <a:rPr lang="en-US" sz="480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480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ru-RU" sz="48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𝜉</m:t>
                            </m:r>
                            <m:r>
                              <a:rPr lang="en-US" sz="48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48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48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ru-RU" sz="48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</m:sub>
                            </m:sSub>
                          </m:e>
                        </m:d>
                        <m:r>
                          <a:rPr lang="en-US" sz="48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ru-RU" sz="48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d>
                    <m:r>
                      <a:rPr lang="ru-RU" sz="4800" b="0" i="0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ru-RU" sz="4800" b="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4800" b="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1−</m:t>
                    </m:r>
                    <m:f>
                      <m:fPr>
                        <m:ctrlPr>
                          <a:rPr lang="en-US" sz="48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8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48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ru-RU" sz="48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48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ru-RU" sz="48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p>
                            <m:r>
                              <a:rPr lang="en-US" sz="48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u-RU" sz="4800" b="0" i="0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u-RU" sz="2800" dirty="0" smtClean="0"/>
                  <a:t>		</a:t>
                </a:r>
                <a:endParaRPr lang="ru-RU" sz="28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6" y="1587330"/>
                <a:ext cx="7653745" cy="2619243"/>
              </a:xfrm>
              <a:prstGeom prst="rect">
                <a:avLst/>
              </a:prstGeom>
              <a:blipFill rotWithShape="1">
                <a:blip r:embed="rId2"/>
                <a:stretch>
                  <a:fillRect t="-34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4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331931"/>
            <a:ext cx="8487746" cy="188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09666" y="5532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509666" y="1587330"/>
                <a:ext cx="7653745" cy="2202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3600" b="1" i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Доказательство :</a:t>
                </a:r>
              </a:p>
              <a:p>
                <a:pPr algn="ctr"/>
                <a:endParaRPr lang="ru-RU" sz="3600" b="1" i="1" dirty="0" smtClean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r>
                  <a:rPr lang="ru-RU" sz="2800" i="1" dirty="0" smtClean="0">
                    <a:solidFill>
                      <a:schemeClr val="bg1"/>
                    </a:solidFill>
                    <a:latin typeface="Cambria Math"/>
                    <a:ea typeface="Cambria Math"/>
                  </a:rPr>
                  <a:t>1)</a:t>
                </a:r>
                <a:endParaRPr lang="ru-RU" sz="28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p</m:t>
                    </m:r>
                    <m:d>
                      <m:dPr>
                        <m:ctrlPr>
                          <a:rPr lang="en-US" sz="320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ru-RU" sz="32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𝜉</m:t>
                            </m:r>
                            <m: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ru-RU" sz="32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</m:sub>
                            </m:sSub>
                          </m:e>
                        </m:d>
                        <m:r>
                          <a:rPr lang="en-US" sz="320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ru-RU" sz="32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d>
                    <m:r>
                      <a:rPr lang="en-US" sz="3200" b="0" i="0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+ </m:t>
                    </m:r>
                  </m:oMath>
                </a14:m>
                <a:r>
                  <a:rPr lang="en-US" sz="3200" dirty="0" smtClean="0">
                    <a:solidFill>
                      <a:schemeClr val="bg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dirty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ru-RU" sz="32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𝜉</m:t>
                            </m:r>
                            <m: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ru-RU" sz="32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</m:sub>
                            </m:sSub>
                          </m:e>
                        </m:d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ru-RU" sz="32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d>
                    <m:r>
                      <a:rPr lang="ru-RU" sz="3200" dirty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schemeClr val="bg1"/>
                    </a:solidFill>
                  </a:rPr>
                  <a:t>=1</a:t>
                </a:r>
                <a:r>
                  <a:rPr lang="ru-RU" sz="3200" dirty="0" smtClean="0"/>
                  <a:t>	</a:t>
                </a:r>
                <a:endParaRPr lang="ru-RU" sz="32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6" y="1587330"/>
                <a:ext cx="7653745" cy="2202462"/>
              </a:xfrm>
              <a:prstGeom prst="rect">
                <a:avLst/>
              </a:prstGeom>
              <a:blipFill rotWithShape="1">
                <a:blip r:embed="rId2"/>
                <a:stretch>
                  <a:fillRect l="-1673" t="-4144" b="-63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6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9666" y="1124702"/>
            <a:ext cx="8487746" cy="332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09666" y="5532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658207" y="230783"/>
                <a:ext cx="7653745" cy="6432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3600" b="1" i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Доказательство :</a:t>
                </a:r>
              </a:p>
              <a:p>
                <a:pPr algn="ctr"/>
                <a:endParaRPr lang="ru-RU" sz="3600" b="1" i="1" dirty="0" smtClean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r>
                  <a:rPr lang="ru-RU" sz="2800" i="1" dirty="0" smtClean="0">
                    <a:solidFill>
                      <a:schemeClr val="bg1"/>
                    </a:solidFill>
                    <a:latin typeface="Cambria Math"/>
                    <a:ea typeface="Cambria Math"/>
                  </a:rPr>
                  <a:t>2</a:t>
                </a:r>
                <a:r>
                  <a:rPr lang="en-US" sz="2800" i="1" dirty="0" smtClean="0">
                    <a:solidFill>
                      <a:schemeClr val="bg1"/>
                    </a:solidFill>
                    <a:latin typeface="Cambria Math"/>
                    <a:ea typeface="Cambria Math"/>
                  </a:rPr>
                  <a:t>)</a:t>
                </a:r>
              </a:p>
              <a:p>
                <a:pPr algn="ctr"/>
                <a:endParaRPr lang="en-US" sz="28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ru-RU" sz="32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ru-RU" sz="32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ru-RU" sz="3200" i="1" dirty="0" smtClean="0">
                    <a:solidFill>
                      <a:schemeClr val="bg1"/>
                    </a:solidFill>
                    <a:latin typeface="Cambria Math"/>
                    <a:ea typeface="Cambria Math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ru-RU" sz="320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3200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320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ru-RU" sz="320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𝜉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ru-RU" sz="320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320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endParaRPr lang="en-US" sz="32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algn="ctr"/>
                <a:endParaRPr lang="en-US" sz="32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sz="3200" dirty="0">
                    <a:solidFill>
                      <a:schemeClr val="bg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32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ru-RU" sz="32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32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320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ru-RU" sz="320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𝜉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ru-RU" sz="32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ru-RU" sz="28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algn="ctr"/>
                <a:endParaRPr lang="en-US" sz="3200" dirty="0" smtClean="0"/>
              </a:p>
              <a:p>
                <a:pPr algn="ctr"/>
                <a:endParaRPr lang="en-US" sz="3200" dirty="0"/>
              </a:p>
              <a:p>
                <a:pPr algn="ctr"/>
                <a:endParaRPr lang="en-US" sz="3200" dirty="0" smtClean="0"/>
              </a:p>
              <a:p>
                <a:pPr algn="ctr"/>
                <a:r>
                  <a:rPr lang="ru-RU" sz="3200" dirty="0" smtClean="0"/>
                  <a:t>Изъяли те 	значения, </a:t>
                </a:r>
                <a:r>
                  <a:rPr lang="ru-RU" sz="3200" dirty="0"/>
                  <a:t>которые  не </a:t>
                </a:r>
                <a:endParaRPr lang="ru-RU" sz="3200" dirty="0" smtClean="0"/>
              </a:p>
              <a:p>
                <a:pPr algn="ctr"/>
                <a:r>
                  <a:rPr lang="ru-RU" sz="3200" dirty="0" smtClean="0"/>
                  <a:t>удовлетворяют условию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ru-RU" sz="3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𝜉</m:t>
                            </m:r>
                            <m: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ru-RU" sz="32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</m:sub>
                            </m:sSub>
                          </m:e>
                        </m:d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ru-RU" sz="3200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d>
                  </m:oMath>
                </a14:m>
                <a:r>
                  <a:rPr lang="ru-RU" sz="3200" dirty="0" smtClean="0"/>
                  <a:t> </a:t>
                </a:r>
                <a:endParaRPr lang="ru-RU" sz="32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07" y="230783"/>
                <a:ext cx="7653745" cy="6432467"/>
              </a:xfrm>
              <a:prstGeom prst="rect">
                <a:avLst/>
              </a:prstGeom>
              <a:blipFill rotWithShape="1">
                <a:blip r:embed="rId2"/>
                <a:stretch>
                  <a:fillRect l="-1672" t="-1422" b="-16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/>
          <p:cNvCxnSpPr/>
          <p:nvPr/>
        </p:nvCxnSpPr>
        <p:spPr>
          <a:xfrm flipH="1" flipV="1">
            <a:off x="3942245" y="4064925"/>
            <a:ext cx="1224136" cy="151216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13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1124702"/>
            <a:ext cx="8487746" cy="5040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09666" y="55320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658207" y="230783"/>
                <a:ext cx="7653745" cy="6188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3600" b="1" i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Доказательство :</a:t>
                </a:r>
              </a:p>
              <a:p>
                <a:pPr algn="ctr"/>
                <a:endParaRPr lang="ru-RU" sz="3600" b="1" i="1" dirty="0" smtClean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r>
                  <a:rPr lang="en-US" sz="2800" i="1" dirty="0" smtClean="0">
                    <a:solidFill>
                      <a:schemeClr val="bg1"/>
                    </a:solidFill>
                    <a:latin typeface="Cambria Math"/>
                    <a:ea typeface="Cambria Math"/>
                  </a:rPr>
                  <a:t>3)</a:t>
                </a:r>
                <a:r>
                  <a:rPr lang="ru-RU" sz="2800" i="1" dirty="0" smtClean="0">
                    <a:solidFill>
                      <a:schemeClr val="bg1"/>
                    </a:solidFill>
                    <a:latin typeface="Cambria Math"/>
                    <a:ea typeface="Cambria Math"/>
                  </a:rPr>
                  <a:t> Рассмотрим условие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ru-RU" sz="28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𝜉</m:t>
                              </m:r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2800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𝜉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≥</m:t>
                          </m:r>
                          <m:r>
                            <a:rPr lang="ru-RU" sz="2800" i="1" dirty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ru-RU" sz="28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r>
                  <a:rPr lang="ru-RU" sz="2800" i="1" dirty="0" smtClean="0">
                    <a:solidFill>
                      <a:schemeClr val="bg1"/>
                    </a:solidFill>
                    <a:latin typeface="Cambria Math"/>
                    <a:ea typeface="Cambria Math"/>
                  </a:rPr>
                  <a:t>Оно равносильно 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ru-RU" sz="28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𝜉</m:t>
                            </m:r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ru-RU" sz="28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sz="28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bg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p>
                        <m:r>
                          <a:rPr lang="ru-RU" sz="28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8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algn="ctr"/>
                <a:endParaRPr lang="en-US" sz="28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algn="ctr"/>
                <a:r>
                  <a:rPr lang="ru-RU" sz="2800" i="1" dirty="0" smtClean="0">
                    <a:solidFill>
                      <a:schemeClr val="bg1"/>
                    </a:solidFill>
                    <a:latin typeface="Cambria Math"/>
                    <a:ea typeface="Cambria Math"/>
                  </a:rPr>
                  <a:t>или</a:t>
                </a:r>
                <a:endParaRPr lang="en-US" sz="28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320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>
                        <m: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ru-RU" sz="320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3200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320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ru-RU" sz="320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𝜉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ru-RU" sz="320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320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ru-RU" sz="3200" dirty="0">
                    <a:solidFill>
                      <a:schemeClr val="bg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sz="36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sz="36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ru-RU" sz="32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320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3600" b="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endParaRPr lang="en-US" sz="32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algn="ctr"/>
                <a:endParaRPr lang="en-US" sz="3200" i="1" dirty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algn="ctr"/>
                <a:r>
                  <a:rPr lang="ru-RU" sz="2800" dirty="0" smtClean="0">
                    <a:solidFill>
                      <a:schemeClr val="bg1"/>
                    </a:solidFill>
                    <a:ea typeface="Cambria Math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p>
                        <m:r>
                          <a:rPr lang="ru-RU" sz="32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ru-RU" sz="3200" i="1" dirty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∙</m:t>
                    </m:r>
                    <m:nary>
                      <m:naryPr>
                        <m:chr m:val="∑"/>
                        <m:ctrlPr>
                          <a:rPr lang="ru-RU" sz="36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>
                        <m:r>
                          <a:rPr lang="en-US" sz="36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sz="36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sz="2800" i="1" dirty="0" smtClean="0">
                    <a:solidFill>
                      <a:schemeClr val="bg1"/>
                    </a:solidFill>
                    <a:latin typeface="Cambria Math"/>
                    <a:ea typeface="Cambria Math"/>
                  </a:rPr>
                  <a:t>=</a:t>
                </a:r>
                <a:r>
                  <a:rPr lang="en-US" sz="2800" dirty="0">
                    <a:solidFill>
                      <a:schemeClr val="bg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p>
                        <m:r>
                          <a:rPr lang="ru-RU" sz="28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ru-RU" sz="2800" i="1" dirty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ea typeface="Cambria Math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ru-RU" sz="28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𝜉</m:t>
                            </m:r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ru-RU" sz="2800" i="1" dirty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</m:sub>
                            </m:sSub>
                          </m:e>
                        </m:d>
                        <m:r>
                          <a:rPr lang="en-US" sz="28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ru-RU" sz="28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d>
                  </m:oMath>
                </a14:m>
                <a:endParaRPr lang="en-US" sz="3200" dirty="0" smtClean="0"/>
              </a:p>
              <a:p>
                <a:pPr algn="ctr"/>
                <a:endParaRPr lang="en-US" sz="32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07" y="230783"/>
                <a:ext cx="7653745" cy="6188938"/>
              </a:xfrm>
              <a:prstGeom prst="rect">
                <a:avLst/>
              </a:prstGeom>
              <a:blipFill rotWithShape="1">
                <a:blip r:embed="rId2"/>
                <a:stretch>
                  <a:fillRect l="-1672" t="-1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9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395536" y="1101426"/>
                <a:ext cx="8487746" cy="50406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 dirty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p</m:t>
                      </m:r>
                      <m:d>
                        <m:dPr>
                          <m:ctrlPr>
                            <a:rPr lang="en-US" sz="3600" i="1" dirty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ru-RU" sz="36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𝜉</m:t>
                              </m:r>
                              <m: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3600" i="1" dirty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𝜉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ru-RU" sz="3600" i="1" dirty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d>
                      <m:r>
                        <a:rPr lang="en-US" sz="3600" i="1" dirty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3600" b="0" i="1" dirty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3600" i="1" dirty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3600" dirty="0"/>
                            <m:t> </m:t>
                          </m:r>
                          <m:sSub>
                            <m:sSubPr>
                              <m:ctrlP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sz="36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𝜉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ru-RU" sz="3600" i="1" dirty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01426"/>
                <a:ext cx="8487746" cy="50406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58207" y="230783"/>
            <a:ext cx="765374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rgbClr val="FF0000"/>
                </a:solidFill>
                <a:latin typeface="Cambria Math"/>
                <a:ea typeface="Cambria Math"/>
              </a:rPr>
              <a:t>Доказательство :</a:t>
            </a:r>
          </a:p>
          <a:p>
            <a:pPr algn="ctr"/>
            <a:endParaRPr lang="ru-RU" sz="3600" b="1" i="1" dirty="0" smtClean="0">
              <a:solidFill>
                <a:srgbClr val="FF0000"/>
              </a:solidFill>
              <a:latin typeface="Cambria Math"/>
              <a:ea typeface="Cambria Math"/>
            </a:endParaRPr>
          </a:p>
          <a:p>
            <a:r>
              <a:rPr lang="en-US" sz="2800" i="1" dirty="0" smtClean="0">
                <a:solidFill>
                  <a:schemeClr val="bg1"/>
                </a:solidFill>
                <a:latin typeface="Cambria Math"/>
                <a:ea typeface="Cambria Math"/>
              </a:rPr>
              <a:t>4)</a:t>
            </a:r>
            <a:r>
              <a:rPr lang="ru-RU" sz="2800" i="1" dirty="0" smtClean="0">
                <a:solidFill>
                  <a:schemeClr val="bg1"/>
                </a:solidFill>
                <a:latin typeface="Cambria Math"/>
                <a:ea typeface="Cambria Math"/>
              </a:rPr>
              <a:t> </a:t>
            </a:r>
            <a:endParaRPr lang="en-US" sz="3200" i="1" dirty="0" smtClean="0">
              <a:solidFill>
                <a:schemeClr val="bg1"/>
              </a:solidFill>
              <a:latin typeface="Cambria Math"/>
              <a:ea typeface="Cambria Math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09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641</Words>
  <Application>Microsoft Office PowerPoint</Application>
  <PresentationFormat>Экран 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Тема Office</vt:lpstr>
      <vt:lpstr>Документ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Классическое определение вероятности</dc:title>
  <dc:creator>Ирина</dc:creator>
  <cp:lastModifiedBy>Ирина</cp:lastModifiedBy>
  <cp:revision>215</cp:revision>
  <dcterms:created xsi:type="dcterms:W3CDTF">2017-09-24T13:20:33Z</dcterms:created>
  <dcterms:modified xsi:type="dcterms:W3CDTF">2018-12-05T12:34:20Z</dcterms:modified>
</cp:coreProperties>
</file>