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9" r:id="rId2"/>
    <p:sldId id="350" r:id="rId3"/>
    <p:sldId id="338" r:id="rId4"/>
    <p:sldId id="351" r:id="rId5"/>
    <p:sldId id="352" r:id="rId6"/>
    <p:sldId id="353" r:id="rId7"/>
    <p:sldId id="349" r:id="rId8"/>
    <p:sldId id="354" r:id="rId9"/>
    <p:sldId id="355" r:id="rId10"/>
    <p:sldId id="357" r:id="rId11"/>
    <p:sldId id="356" r:id="rId12"/>
    <p:sldId id="360" r:id="rId13"/>
    <p:sldId id="361" r:id="rId14"/>
    <p:sldId id="359" r:id="rId15"/>
    <p:sldId id="358" r:id="rId16"/>
    <p:sldId id="362" r:id="rId17"/>
    <p:sldId id="340" r:id="rId18"/>
    <p:sldId id="34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4B97-47D3-47FE-9081-C50891A7FFB1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5B0B2-423D-41F1-AD69-C3A5DAACE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30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7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3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3.doc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2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Основные законы распределения непрерывной случайной величины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562404"/>
              </p:ext>
            </p:extLst>
          </p:nvPr>
        </p:nvGraphicFramePr>
        <p:xfrm>
          <a:off x="467544" y="1700808"/>
          <a:ext cx="8039100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Документ" r:id="rId4" imgW="6871113" imgH="4161029" progId="Word.Document.12">
                  <p:embed/>
                </p:oleObj>
              </mc:Choice>
              <mc:Fallback>
                <p:oleObj name="Документ" r:id="rId4" imgW="6871113" imgH="41610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1700808"/>
                        <a:ext cx="8039100" cy="486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38162" r="21432" b="28871"/>
          <a:stretch>
            <a:fillRect/>
          </a:stretch>
        </p:blipFill>
        <p:spPr bwMode="auto">
          <a:xfrm>
            <a:off x="5796136" y="1844824"/>
            <a:ext cx="1943869" cy="121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8" t="33888" r="30948" b="27170"/>
          <a:stretch>
            <a:fillRect/>
          </a:stretch>
        </p:blipFill>
        <p:spPr bwMode="auto">
          <a:xfrm>
            <a:off x="5652352" y="3140969"/>
            <a:ext cx="207564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0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Нормальное распределение</a:t>
            </a:r>
            <a:br>
              <a:rPr lang="ru-RU" sz="2800" b="1" dirty="0">
                <a:solidFill>
                  <a:srgbClr val="FF0000"/>
                </a:solidFill>
              </a:rPr>
            </a:br>
            <a:r>
              <a:rPr lang="ru-RU" sz="2800" b="1" dirty="0">
                <a:solidFill>
                  <a:srgbClr val="FF0000"/>
                </a:solidFill>
              </a:rPr>
              <a:t>(распределение Гаусса)</a:t>
            </a:r>
            <a:br>
              <a:rPr lang="ru-RU" sz="2800" b="1" dirty="0">
                <a:solidFill>
                  <a:srgbClr val="FF0000"/>
                </a:solidFill>
              </a:rPr>
            </a:b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664370" y="1617523"/>
                <a:ext cx="6643934" cy="4367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b="1" dirty="0" smtClean="0"/>
                  <a:t>Математическое</a:t>
                </a:r>
                <a:r>
                  <a:rPr lang="ru-RU" sz="2800" dirty="0" smtClean="0"/>
                  <a:t> </a:t>
                </a:r>
                <a:r>
                  <a:rPr lang="ru-RU" sz="2800" b="1" dirty="0" smtClean="0"/>
                  <a:t>ожидание</a:t>
                </a:r>
                <a:endParaRPr lang="en-US" sz="28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/>
                <a:endParaRPr lang="ru-RU" sz="28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US" sz="2800" i="1" dirty="0" smtClean="0"/>
              </a:p>
              <a:p>
                <a:endParaRPr lang="ru-RU" sz="2800" dirty="0" smtClean="0"/>
              </a:p>
              <a:p>
                <a:r>
                  <a:rPr lang="ru-RU" sz="2800" dirty="0" smtClean="0"/>
                  <a:t>Мода, медиана и математическое ожидание в нормальном распределении равны</a:t>
                </a:r>
                <a:endParaRPr lang="ru-RU" sz="2800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70" y="1617523"/>
                <a:ext cx="6643934" cy="4367862"/>
              </a:xfrm>
              <a:prstGeom prst="rect">
                <a:avLst/>
              </a:prstGeom>
              <a:blipFill rotWithShape="1">
                <a:blip r:embed="rId3"/>
                <a:stretch>
                  <a:fillRect l="-1927" t="-1255" b="-2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6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Нормальное распределение</a:t>
            </a:r>
            <a:br>
              <a:rPr lang="ru-RU" sz="2800" b="1" dirty="0">
                <a:solidFill>
                  <a:srgbClr val="FF0000"/>
                </a:solidFill>
              </a:rPr>
            </a:br>
            <a:r>
              <a:rPr lang="ru-RU" sz="2800" b="1" dirty="0">
                <a:solidFill>
                  <a:srgbClr val="FF0000"/>
                </a:solidFill>
              </a:rPr>
              <a:t>(распределение Гаусса)</a:t>
            </a:r>
            <a:br>
              <a:rPr lang="ru-RU" sz="2800" b="1" dirty="0">
                <a:solidFill>
                  <a:srgbClr val="FF0000"/>
                </a:solidFill>
              </a:rPr>
            </a:b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664370" y="1617523"/>
                <a:ext cx="6643934" cy="3936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b="1" dirty="0" smtClean="0"/>
                  <a:t>Дисперсия</a:t>
                </a:r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nary>
                      <m:r>
                        <a:rPr lang="en-US" sz="2800" b="0" i="0" smtClean="0">
                          <a:latin typeface="Cambria Math"/>
                        </a:rPr>
                        <m:t>  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sz="280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ru-RU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 smtClean="0"/>
              </a:p>
              <a:p>
                <a:pPr/>
                <a:endParaRPr lang="ru-RU" sz="2800" dirty="0"/>
              </a:p>
              <a:p>
                <a:pPr/>
                <a:r>
                  <a:rPr lang="ru-RU" sz="2800" dirty="0" smtClean="0"/>
                  <a:t>СКО </a:t>
                </a:r>
                <a:endParaRPr lang="ru-RU" sz="28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  <a:ea typeface="Cambria Math"/>
                        </a:rPr>
                        <m:t>𝜎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sz="280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ru-RU" sz="2800" dirty="0"/>
              </a:p>
              <a:p>
                <a:pPr/>
                <a:endParaRPr lang="ru-RU" sz="2800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70" y="1617523"/>
                <a:ext cx="6643934" cy="3936975"/>
              </a:xfrm>
              <a:prstGeom prst="rect">
                <a:avLst/>
              </a:prstGeom>
              <a:blipFill rotWithShape="1">
                <a:blip r:embed="rId3"/>
                <a:stretch>
                  <a:fillRect l="-1927" t="-13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5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178139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Нормальное распределение</a:t>
            </a:r>
            <a:br>
              <a:rPr lang="ru-RU" sz="2800" b="1" dirty="0">
                <a:solidFill>
                  <a:srgbClr val="FF0000"/>
                </a:solidFill>
              </a:rPr>
            </a:br>
            <a:r>
              <a:rPr lang="ru-RU" sz="2800" b="1" dirty="0">
                <a:solidFill>
                  <a:srgbClr val="FF0000"/>
                </a:solidFill>
              </a:rPr>
              <a:t>(распределение Гаусса</a:t>
            </a:r>
            <a:r>
              <a:rPr lang="ru-RU" sz="2800" b="1" dirty="0" smtClean="0">
                <a:solidFill>
                  <a:srgbClr val="FF0000"/>
                </a:solidFill>
              </a:rPr>
              <a:t>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827584" y="1340768"/>
                <a:ext cx="6643934" cy="4880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b="1" dirty="0" smtClean="0"/>
                  <a:t>Функция распределения</a:t>
                </a:r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>
                          <a:latin typeface="Cambria Math"/>
                        </a:rPr>
                        <m:t>F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ru-RU" sz="2800" dirty="0" smtClean="0"/>
              </a:p>
              <a:p>
                <a:pPr algn="ctr"/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 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 smtClean="0">
                        <a:latin typeface="Cambria Math"/>
                        <a:ea typeface="Cambria Math"/>
                      </a:rPr>
                      <m:t>Φ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800" dirty="0" smtClean="0"/>
                  <a:t>)</a:t>
                </a:r>
                <a:r>
                  <a:rPr lang="ru-RU" sz="2800" dirty="0" smtClean="0"/>
                  <a:t>,  </a:t>
                </a:r>
              </a:p>
              <a:p>
                <a:pPr/>
                <a:r>
                  <a:rPr lang="ru-RU" sz="2800" dirty="0" smtClean="0"/>
                  <a:t> где </a:t>
                </a:r>
                <a:endParaRPr lang="en-US" sz="2800" dirty="0" smtClean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latin typeface="Cambria Math"/>
                        <a:ea typeface="Cambria Math"/>
                      </a:rPr>
                      <m:t>Φ</m:t>
                    </m:r>
                    <m:r>
                      <a:rPr lang="el-GR" sz="2800" i="1" dirty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ru-RU" sz="28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limLoc m:val="undOvr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𝑧</m:t>
                        </m:r>
                      </m:e>
                    </m:nary>
                  </m:oMath>
                </a14:m>
                <a:r>
                  <a:rPr lang="en-US" sz="2800" dirty="0" smtClean="0"/>
                  <a:t> - </a:t>
                </a:r>
                <a:r>
                  <a:rPr lang="ru-RU" sz="2800" dirty="0" smtClean="0"/>
                  <a:t>функция Лапласа</a:t>
                </a:r>
                <a:endParaRPr lang="ru-RU" sz="2800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340768"/>
                <a:ext cx="6643934" cy="4880439"/>
              </a:xfrm>
              <a:prstGeom prst="rect">
                <a:avLst/>
              </a:prstGeom>
              <a:blipFill rotWithShape="1">
                <a:blip r:embed="rId3"/>
                <a:stretch>
                  <a:fillRect l="-1927" t="-1124" b="-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178139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Нормальное распределение</a:t>
            </a:r>
            <a:br>
              <a:rPr lang="ru-RU" sz="2800" b="1" dirty="0">
                <a:solidFill>
                  <a:srgbClr val="FF0000"/>
                </a:solidFill>
              </a:rPr>
            </a:br>
            <a:r>
              <a:rPr lang="ru-RU" sz="2800" b="1" dirty="0">
                <a:solidFill>
                  <a:srgbClr val="FF0000"/>
                </a:solidFill>
              </a:rPr>
              <a:t>(распределение Гаусса</a:t>
            </a:r>
            <a:r>
              <a:rPr lang="ru-RU" sz="2800" b="1" dirty="0" smtClean="0">
                <a:solidFill>
                  <a:srgbClr val="FF0000"/>
                </a:solidFill>
              </a:rPr>
              <a:t>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827584" y="1340768"/>
            <a:ext cx="6643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Функция Лапласа</a:t>
            </a:r>
            <a:endParaRPr lang="en-US" sz="2800" b="1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9" y="2058169"/>
            <a:ext cx="4069395" cy="329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427984" y="1863988"/>
                <a:ext cx="4572000" cy="45243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sz="2400" dirty="0" smtClean="0"/>
                  <a:t>Функция </a:t>
                </a:r>
                <a:r>
                  <a:rPr lang="ru-RU" sz="2400" i="1" dirty="0"/>
                  <a:t>Ф</a:t>
                </a:r>
                <a:r>
                  <a:rPr lang="ru-RU" sz="2400" dirty="0"/>
                  <a:t>(</a:t>
                </a:r>
                <a:r>
                  <a:rPr lang="ru-RU" sz="2400" i="1" dirty="0"/>
                  <a:t>х</a:t>
                </a:r>
                <a:r>
                  <a:rPr lang="ru-RU" sz="2400" dirty="0"/>
                  <a:t>) </a:t>
                </a:r>
                <a:r>
                  <a:rPr lang="ru-RU" sz="2400" dirty="0" smtClean="0"/>
                  <a:t>табулирована. </a:t>
                </a:r>
              </a:p>
              <a:p>
                <a:endParaRPr lang="ru-RU" sz="2400" b="1" dirty="0"/>
              </a:p>
              <a:p>
                <a:r>
                  <a:rPr lang="ru-RU" sz="2400" b="1" dirty="0" smtClean="0"/>
                  <a:t>Свойства </a:t>
                </a:r>
                <a:r>
                  <a:rPr lang="ru-RU" sz="2400" b="1" dirty="0"/>
                  <a:t>функции Лапласа:</a:t>
                </a:r>
                <a:endParaRPr lang="ru-RU" sz="2400" dirty="0"/>
              </a:p>
              <a:p>
                <a:pPr marL="457200" indent="-457200">
                  <a:buAutoNum type="arabicParenR"/>
                </a:pPr>
                <a:r>
                  <a:rPr lang="ru-RU" sz="2400" dirty="0" smtClean="0"/>
                  <a:t>Функция </a:t>
                </a:r>
                <a:r>
                  <a:rPr lang="ru-RU" sz="2400" dirty="0"/>
                  <a:t>Ф(</a:t>
                </a:r>
                <a:r>
                  <a:rPr lang="ru-RU" sz="2400" i="1" dirty="0"/>
                  <a:t>х</a:t>
                </a:r>
                <a:r>
                  <a:rPr lang="ru-RU" sz="2400" dirty="0"/>
                  <a:t>) нечетная:</a:t>
                </a:r>
                <a:r>
                  <a:rPr lang="ru-RU" sz="2400" i="1" dirty="0"/>
                  <a:t> </a:t>
                </a:r>
                <a:endParaRPr lang="en-US" sz="2400" i="1" dirty="0" smtClean="0"/>
              </a:p>
              <a:p>
                <a:r>
                  <a:rPr lang="ru-RU" sz="2400" i="1" dirty="0" smtClean="0"/>
                  <a:t>Ф</a:t>
                </a:r>
                <a:r>
                  <a:rPr lang="ru-RU" sz="2400" dirty="0"/>
                  <a:t>(-</a:t>
                </a:r>
                <a:r>
                  <a:rPr lang="ru-RU" sz="2400" i="1" dirty="0"/>
                  <a:t>х</a:t>
                </a:r>
                <a:r>
                  <a:rPr lang="ru-RU" sz="2400" dirty="0"/>
                  <a:t>)= -</a:t>
                </a:r>
                <a:r>
                  <a:rPr lang="ru-RU" sz="2400" i="1" dirty="0"/>
                  <a:t>Ф</a:t>
                </a:r>
                <a:r>
                  <a:rPr lang="ru-RU" sz="2400" dirty="0"/>
                  <a:t>(</a:t>
                </a:r>
                <a:r>
                  <a:rPr lang="ru-RU" sz="2400" i="1" dirty="0"/>
                  <a:t>х</a:t>
                </a:r>
                <a:r>
                  <a:rPr lang="ru-RU" sz="2400" dirty="0"/>
                  <a:t>).</a:t>
                </a:r>
              </a:p>
              <a:p>
                <a:r>
                  <a:rPr lang="ru-RU" sz="2400" dirty="0"/>
                  <a:t>2) Функция </a:t>
                </a:r>
                <a:r>
                  <a:rPr lang="ru-RU" sz="2400" i="1" dirty="0"/>
                  <a:t>Ф</a:t>
                </a:r>
                <a:r>
                  <a:rPr lang="ru-RU" sz="2400" dirty="0"/>
                  <a:t>(</a:t>
                </a:r>
                <a:r>
                  <a:rPr lang="ru-RU" sz="2400" i="1" dirty="0"/>
                  <a:t>х</a:t>
                </a:r>
                <a:r>
                  <a:rPr lang="ru-RU" sz="2400" dirty="0"/>
                  <a:t>) монотонно возрастающая.</a:t>
                </a:r>
              </a:p>
              <a:p>
                <a:r>
                  <a:rPr lang="ru-RU" sz="2400" dirty="0"/>
                  <a:t>3) </a:t>
                </a:r>
                <a:r>
                  <a:rPr lang="ru-RU" sz="2400" i="1" dirty="0"/>
                  <a:t>Ф</a:t>
                </a:r>
                <a:r>
                  <a:rPr lang="ru-RU" sz="2400" dirty="0"/>
                  <a:t>(0)=0.</a:t>
                </a:r>
              </a:p>
              <a:p>
                <a:r>
                  <a:rPr lang="ru-RU" sz="2400" dirty="0"/>
                  <a:t>4) </a:t>
                </a:r>
                <a:r>
                  <a:rPr lang="ru-RU" sz="2400" i="1" dirty="0"/>
                  <a:t>Ф</a:t>
                </a:r>
                <a:r>
                  <a:rPr lang="ru-RU" sz="2400" dirty="0"/>
                  <a:t>(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ru-RU" sz="2400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ru-RU" sz="2400" dirty="0"/>
                  <a:t>)=0,5; </a:t>
                </a:r>
                <a:endParaRPr lang="ru-RU" sz="2400" dirty="0" smtClean="0"/>
              </a:p>
              <a:p>
                <a:r>
                  <a:rPr lang="ru-RU" sz="2400" i="1" dirty="0" smtClean="0"/>
                  <a:t>Ф</a:t>
                </a:r>
                <a:r>
                  <a:rPr lang="ru-RU" sz="2400" dirty="0"/>
                  <a:t>(</a:t>
                </a:r>
                <a:r>
                  <a:rPr lang="en-US" sz="2400" dirty="0" smtClean="0"/>
                  <a:t>-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ru-RU" sz="2400" dirty="0"/>
                  <a:t>)=-0,5. </a:t>
                </a:r>
                <a:endParaRPr lang="en-US" sz="2400" dirty="0" smtClean="0"/>
              </a:p>
              <a:p>
                <a:r>
                  <a:rPr lang="ru-RU" sz="2400" dirty="0" smtClean="0"/>
                  <a:t>На </a:t>
                </a:r>
                <a:r>
                  <a:rPr lang="ru-RU" sz="2400" dirty="0"/>
                  <a:t>практике можно считать, что при </a:t>
                </a:r>
                <a:r>
                  <a:rPr lang="ru-RU" sz="2400" dirty="0" smtClean="0"/>
                  <a:t>х</a:t>
                </a:r>
                <a:r>
                  <a:rPr lang="en-US" sz="2400" dirty="0" smtClean="0"/>
                  <a:t>&gt;</a:t>
                </a:r>
                <a:r>
                  <a:rPr lang="ru-RU" sz="2400" dirty="0" smtClean="0"/>
                  <a:t>5 </a:t>
                </a:r>
                <a:r>
                  <a:rPr lang="ru-RU" sz="2400" dirty="0"/>
                  <a:t>функция </a:t>
                </a:r>
                <a:r>
                  <a:rPr lang="ru-RU" sz="2400" i="1" dirty="0"/>
                  <a:t>Ф</a:t>
                </a:r>
                <a:r>
                  <a:rPr lang="ru-RU" sz="2400" dirty="0"/>
                  <a:t>(</a:t>
                </a:r>
                <a:r>
                  <a:rPr lang="ru-RU" sz="2400" i="1" dirty="0"/>
                  <a:t>х</a:t>
                </a:r>
                <a:r>
                  <a:rPr lang="ru-RU" sz="2400" dirty="0"/>
                  <a:t>)=</a:t>
                </a:r>
                <a:r>
                  <a:rPr lang="ru-RU" sz="2400" dirty="0" smtClean="0"/>
                  <a:t>0,5</a:t>
                </a:r>
                <a:endParaRPr lang="ru-RU" sz="24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63988"/>
                <a:ext cx="4572000" cy="4524315"/>
              </a:xfrm>
              <a:prstGeom prst="rect">
                <a:avLst/>
              </a:prstGeom>
              <a:blipFill rotWithShape="1">
                <a:blip r:embed="rId4"/>
                <a:stretch>
                  <a:fillRect l="-2000" t="-1078" b="-21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178139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Нормальное распределение</a:t>
            </a:r>
            <a:br>
              <a:rPr lang="ru-RU" sz="2800" b="1" dirty="0">
                <a:solidFill>
                  <a:srgbClr val="FF0000"/>
                </a:solidFill>
              </a:rPr>
            </a:br>
            <a:r>
              <a:rPr lang="ru-RU" sz="2800" b="1" dirty="0">
                <a:solidFill>
                  <a:srgbClr val="FF0000"/>
                </a:solidFill>
              </a:rPr>
              <a:t>(распределение Гаусса</a:t>
            </a:r>
            <a:r>
              <a:rPr lang="ru-RU" sz="2800" b="1" dirty="0" smtClean="0">
                <a:solidFill>
                  <a:srgbClr val="FF0000"/>
                </a:solidFill>
              </a:rPr>
              <a:t>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827584" y="1340768"/>
            <a:ext cx="6643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Функция распределения</a:t>
            </a:r>
            <a:endParaRPr lang="en-US" sz="2800" b="1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63988"/>
            <a:ext cx="5040560" cy="410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7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Нормальное распределение</a:t>
            </a:r>
            <a:br>
              <a:rPr lang="ru-RU" sz="2800" b="1" dirty="0">
                <a:solidFill>
                  <a:srgbClr val="FF0000"/>
                </a:solidFill>
              </a:rPr>
            </a:br>
            <a:r>
              <a:rPr lang="ru-RU" sz="2800" b="1" dirty="0">
                <a:solidFill>
                  <a:srgbClr val="FF0000"/>
                </a:solidFill>
              </a:rPr>
              <a:t>(распределение Гаусса)</a:t>
            </a:r>
            <a:br>
              <a:rPr lang="ru-RU" sz="2800" b="1" dirty="0">
                <a:solidFill>
                  <a:srgbClr val="FF0000"/>
                </a:solidFill>
              </a:rPr>
            </a:b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664370" y="1617523"/>
                <a:ext cx="6643934" cy="5021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b="1" i="1" dirty="0" smtClean="0"/>
                  <a:t>Вероятность </a:t>
                </a:r>
                <a:r>
                  <a:rPr lang="ru-RU" sz="2800" dirty="0" smtClean="0"/>
                  <a:t>попадания в интервал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ru-RU" sz="2800" dirty="0" smtClean="0"/>
                  <a:t>=</a:t>
                </a:r>
              </a:p>
              <a:p>
                <a:r>
                  <a:rPr lang="ru-RU" sz="2800" dirty="0" smtClean="0"/>
                  <a:t>=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latin typeface="Cambria Math"/>
                        <a:ea typeface="Cambria Math"/>
                      </a:rPr>
                      <m:t>Φ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sz="280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latin typeface="Cambria Math"/>
                        <a:ea typeface="Cambria Math"/>
                      </a:rPr>
                      <m:t>Φ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sz="280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800" dirty="0"/>
                  <a:t>)</a:t>
                </a:r>
                <a:endParaRPr lang="en-US" sz="2800" dirty="0" smtClean="0"/>
              </a:p>
              <a:p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/>
                            <a:ea typeface="Cambria Math"/>
                          </a:rPr>
                          <m:t>δ</m:t>
                        </m:r>
                      </m:e>
                    </m:d>
                  </m:oMath>
                </a14:m>
                <a:r>
                  <a:rPr lang="ru-RU" sz="2800" dirty="0" smtClean="0"/>
                  <a:t>=……</a:t>
                </a:r>
              </a:p>
              <a:p>
                <a:endParaRPr lang="ru-RU" sz="2800" b="1" dirty="0" smtClean="0"/>
              </a:p>
              <a:p>
                <a:r>
                  <a:rPr lang="ru-RU" sz="2800" b="1" dirty="0" smtClean="0"/>
                  <a:t>Правило </a:t>
                </a:r>
                <a:r>
                  <a:rPr lang="ru-RU" sz="2800" b="1" dirty="0"/>
                  <a:t>«трех сигм»</a:t>
                </a:r>
              </a:p>
              <a:p>
                <a:endParaRPr lang="ru-RU" sz="28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ru-RU" sz="2800" i="1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ru-RU" sz="2800" i="1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d>
                    <m:r>
                      <a:rPr lang="ru-RU" sz="2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ru-RU" sz="2800" b="0" i="0" smtClean="0">
                        <a:latin typeface="Cambria Math"/>
                        <a:ea typeface="Cambria Math"/>
                      </a:rPr>
                      <m:t>…</m:t>
                    </m:r>
                  </m:oMath>
                </a14:m>
                <a:r>
                  <a:rPr lang="ru-RU" sz="2800" dirty="0" smtClean="0"/>
                  <a:t>=</a:t>
                </a:r>
              </a:p>
              <a:p>
                <a:endParaRPr lang="en-US" sz="2800" dirty="0"/>
              </a:p>
              <a:p>
                <a:pPr algn="ctr"/>
                <a:r>
                  <a:rPr lang="ru-RU" sz="2800" dirty="0" smtClean="0"/>
                  <a:t>=2Ф(3)=0,9972</a:t>
                </a:r>
                <a:endParaRPr lang="ru-RU" sz="2800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70" y="1617523"/>
                <a:ext cx="6643934" cy="5021759"/>
              </a:xfrm>
              <a:prstGeom prst="rect">
                <a:avLst/>
              </a:prstGeom>
              <a:blipFill rotWithShape="1">
                <a:blip r:embed="rId3"/>
                <a:stretch>
                  <a:fillRect l="-1927" t="-1092" b="-24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2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Нормальное распределение</a:t>
            </a:r>
            <a:br>
              <a:rPr lang="ru-RU" sz="2800" b="1" dirty="0">
                <a:solidFill>
                  <a:srgbClr val="FF0000"/>
                </a:solidFill>
              </a:rPr>
            </a:br>
            <a:r>
              <a:rPr lang="ru-RU" sz="2800" b="1" dirty="0">
                <a:solidFill>
                  <a:srgbClr val="FF0000"/>
                </a:solidFill>
              </a:rPr>
              <a:t>(распределение Гаусса)</a:t>
            </a:r>
            <a:br>
              <a:rPr lang="ru-RU" sz="2800" b="1" dirty="0">
                <a:solidFill>
                  <a:srgbClr val="FF0000"/>
                </a:solidFill>
              </a:rPr>
            </a:b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664370" y="1617523"/>
                <a:ext cx="6643934" cy="5142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b="1" i="1" dirty="0" smtClean="0"/>
                  <a:t>Стандартным  (нормированным) </a:t>
                </a:r>
                <a:r>
                  <a:rPr lang="ru-RU" sz="2800" dirty="0" smtClean="0"/>
                  <a:t>называют нормальное распределение с параметрами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</a:rPr>
                      <m:t>m</m:t>
                    </m:r>
                    <m:r>
                      <a:rPr lang="en-US" sz="2800" b="0" i="0" smtClean="0">
                        <a:latin typeface="Cambria Math"/>
                        <a:ea typeface="Cambria Math"/>
                      </a:rPr>
                      <m:t>=0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;  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ru-RU" sz="2800" dirty="0" smtClean="0"/>
                  <a:t>=1</a:t>
                </a:r>
                <a:r>
                  <a:rPr lang="en-US" sz="2800" dirty="0" smtClean="0"/>
                  <a:t>   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ru-RU" sz="280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a:rPr lang="ru-RU" sz="2800" i="1">
                            <a:latin typeface="Cambria Math"/>
                          </a:rPr>
                          <m:t>0</m:t>
                        </m:r>
                        <m:r>
                          <a:rPr lang="ru-RU" sz="2800">
                            <a:latin typeface="Cambria Math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sz="2800" dirty="0">
                            <a:ea typeface="Cambria Math"/>
                          </a:rPr>
                          <m:t> </m:t>
                        </m:r>
                        <m:r>
                          <a:rPr lang="ru-RU" sz="2800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u-RU" sz="2800" dirty="0"/>
                          <m:t>) </m:t>
                        </m:r>
                      </m:e>
                    </m:d>
                  </m:oMath>
                </a14:m>
                <a:r>
                  <a:rPr lang="ru-RU" sz="2800" dirty="0"/>
                  <a:t> </a:t>
                </a:r>
              </a:p>
              <a:p>
                <a:pPr/>
                <a:endParaRPr lang="en-US" sz="2800" dirty="0" smtClean="0"/>
              </a:p>
              <a:p>
                <a:pPr/>
                <a:r>
                  <a:rPr lang="ru-RU" sz="2800" dirty="0" smtClean="0"/>
                  <a:t>Функция плотности распределения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− 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800" dirty="0" smtClean="0"/>
                  <a:t> =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/>
                <a:endParaRPr lang="ru-RU" sz="2800" dirty="0" smtClean="0"/>
              </a:p>
              <a:p>
                <a:pPr/>
                <a:r>
                  <a:rPr lang="ru-RU" sz="2800" dirty="0" smtClean="0"/>
                  <a:t>Функция распределения</a:t>
                </a:r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ru-RU" sz="2800" b="0" i="1" smtClean="0">
                          <a:latin typeface="Cambria Math"/>
                        </a:rPr>
                        <m:t>Ф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800" dirty="0" smtClean="0"/>
              </a:p>
              <a:p>
                <a:pPr/>
                <a:endParaRPr lang="ru-RU" sz="2800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70" y="1617523"/>
                <a:ext cx="6643934" cy="5142562"/>
              </a:xfrm>
              <a:prstGeom prst="rect">
                <a:avLst/>
              </a:prstGeom>
              <a:blipFill rotWithShape="1">
                <a:blip r:embed="rId3"/>
                <a:stretch>
                  <a:fillRect l="-1927" t="-10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5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Нормальное распределение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371827"/>
              </p:ext>
            </p:extLst>
          </p:nvPr>
        </p:nvGraphicFramePr>
        <p:xfrm>
          <a:off x="511175" y="1828800"/>
          <a:ext cx="8081963" cy="477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Документ" r:id="rId4" imgW="6871113" imgH="4060946" progId="Word.Document.12">
                  <p:embed/>
                </p:oleObj>
              </mc:Choice>
              <mc:Fallback>
                <p:oleObj name="Документ" r:id="rId4" imgW="6871113" imgH="40609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175" y="1828800"/>
                        <a:ext cx="8081963" cy="477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8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Пример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Непрерывная случайная величина </a:t>
                </a:r>
                <a:r>
                  <a:rPr lang="ru-RU" i="1" dirty="0"/>
                  <a:t>Х</a:t>
                </a:r>
                <a:r>
                  <a:rPr lang="ru-RU" dirty="0"/>
                  <a:t> имеет нормальный закон распределения с параметрами: </a:t>
                </a:r>
                <a:r>
                  <a:rPr lang="ru-RU" i="1" dirty="0"/>
                  <a:t>m</a:t>
                </a:r>
                <a:r>
                  <a:rPr lang="ru-RU" dirty="0"/>
                  <a:t>=3, 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ru-RU" dirty="0"/>
                  <a:t>=4. </a:t>
                </a:r>
                <a:endParaRPr lang="ru-RU" dirty="0" smtClean="0"/>
              </a:p>
              <a:p>
                <a:r>
                  <a:rPr lang="ru-RU" dirty="0" smtClean="0"/>
                  <a:t>Найти </a:t>
                </a:r>
                <a:r>
                  <a:rPr lang="ru-RU" dirty="0"/>
                  <a:t>вероятность того, что в результате испытания случайная величина </a:t>
                </a:r>
                <a:endParaRPr lang="ru-RU" dirty="0" smtClean="0"/>
              </a:p>
              <a:p>
                <a:r>
                  <a:rPr lang="ru-RU" dirty="0" smtClean="0"/>
                  <a:t>1) </a:t>
                </a:r>
                <a:r>
                  <a:rPr lang="ru-RU" dirty="0"/>
                  <a:t>примет значение, меньше 2; </a:t>
                </a:r>
                <a:endParaRPr lang="ru-RU" dirty="0" smtClean="0"/>
              </a:p>
              <a:p>
                <a:r>
                  <a:rPr lang="ru-RU" dirty="0" smtClean="0"/>
                  <a:t>2) </a:t>
                </a:r>
                <a:r>
                  <a:rPr lang="ru-RU" dirty="0"/>
                  <a:t>отклонится от математического ожидания на величину, не превышающую 2. 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1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6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Равномерное распределение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U(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a;b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43608" y="1628800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Случайная величина Х равномерно распределена в интервале (1;8). </a:t>
            </a:r>
            <a:endParaRPr lang="en-US" sz="3200" dirty="0"/>
          </a:p>
          <a:p>
            <a:r>
              <a:rPr lang="ru-RU" sz="3200" dirty="0"/>
              <a:t>Найти: </a:t>
            </a:r>
            <a:br>
              <a:rPr lang="ru-RU" sz="3200" dirty="0"/>
            </a:br>
            <a:r>
              <a:rPr lang="ru-RU" sz="3200" dirty="0"/>
              <a:t>а) </a:t>
            </a:r>
            <a:r>
              <a:rPr lang="ru-RU" sz="3200" dirty="0" smtClean="0"/>
              <a:t>функцию плотности распределения,</a:t>
            </a:r>
            <a:r>
              <a:rPr lang="ru-RU" sz="3200" dirty="0"/>
              <a:t> </a:t>
            </a:r>
            <a:br>
              <a:rPr lang="ru-RU" sz="3200" dirty="0"/>
            </a:br>
            <a:r>
              <a:rPr lang="ru-RU" sz="3200" dirty="0"/>
              <a:t>б) </a:t>
            </a:r>
            <a:r>
              <a:rPr lang="ru-RU" sz="3200" dirty="0" smtClean="0"/>
              <a:t>функцию распределения,</a:t>
            </a:r>
            <a:r>
              <a:rPr lang="ru-RU" sz="3200" dirty="0"/>
              <a:t> </a:t>
            </a:r>
            <a:br>
              <a:rPr lang="ru-RU" sz="3200" dirty="0"/>
            </a:br>
            <a:r>
              <a:rPr lang="ru-RU" sz="3200" dirty="0"/>
              <a:t>в) математическое ожидание, дисперсию и среднее </a:t>
            </a:r>
            <a:r>
              <a:rPr lang="ru-RU" sz="3200" dirty="0" err="1"/>
              <a:t>квадратическое</a:t>
            </a:r>
            <a:r>
              <a:rPr lang="ru-RU" sz="3200" dirty="0"/>
              <a:t> отклонение, </a:t>
            </a:r>
            <a:br>
              <a:rPr lang="ru-RU" sz="3200" dirty="0"/>
            </a:br>
            <a:r>
              <a:rPr lang="ru-RU" sz="3200" dirty="0"/>
              <a:t>г) вероятность попадания в интервал (3;5).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753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Показательное (экспоненциальное)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ru-RU" sz="2800" b="1" dirty="0" smtClean="0">
                <a:solidFill>
                  <a:srgbClr val="FF0000"/>
                </a:solidFill>
              </a:rPr>
              <a:t>распределение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3809" name="Picture 17" descr="Probability density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72816"/>
            <a:ext cx="3815705" cy="286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664370" y="1617523"/>
                <a:ext cx="4572000" cy="43641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sz="2800" dirty="0" smtClean="0"/>
                  <a:t>Случайная величина имеет показательное (экспоненциальное) </a:t>
                </a:r>
                <a:r>
                  <a:rPr lang="ru-RU" sz="2800" dirty="0"/>
                  <a:t>распределение с </a:t>
                </a:r>
                <a:r>
                  <a:rPr lang="ru-RU" sz="2800" dirty="0" smtClean="0"/>
                  <a:t>параметром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ru-RU" sz="2800" dirty="0" smtClean="0"/>
                  <a:t>, </a:t>
                </a:r>
                <a:r>
                  <a:rPr lang="ru-RU" sz="2800" dirty="0"/>
                  <a:t>если её плотность имеет </a:t>
                </a:r>
                <a:r>
                  <a:rPr lang="ru-RU" sz="2800" dirty="0" smtClean="0"/>
                  <a:t>вид</a:t>
                </a:r>
                <a:endParaRPr lang="en-US" sz="2800" dirty="0" smtClean="0"/>
              </a:p>
              <a:p>
                <a:pPr/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 smtClean="0"/>
              </a:p>
              <a:p>
                <a:endParaRPr lang="ru-RU" sz="2800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70" y="1617523"/>
                <a:ext cx="4572000" cy="4364143"/>
              </a:xfrm>
              <a:prstGeom prst="rect">
                <a:avLst/>
              </a:prstGeom>
              <a:blipFill rotWithShape="1">
                <a:blip r:embed="rId4"/>
                <a:stretch>
                  <a:fillRect l="-2800" t="-12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5759772" y="4941168"/>
                <a:ext cx="2304256" cy="901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72" y="4941168"/>
                <a:ext cx="2304256" cy="9019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814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70" y="5843082"/>
            <a:ext cx="3763614" cy="53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4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Показательное (экспоненциальное)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ru-RU" sz="2800" b="1" dirty="0" smtClean="0">
                <a:solidFill>
                  <a:srgbClr val="FF0000"/>
                </a:solidFill>
              </a:rPr>
              <a:t>распределение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664370" y="1617523"/>
                <a:ext cx="4572000" cy="47630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sz="2800" dirty="0" smtClean="0"/>
                  <a:t>Функция ра</a:t>
                </a:r>
                <a:r>
                  <a:rPr lang="ru-RU" sz="2800" dirty="0"/>
                  <a:t>с</a:t>
                </a:r>
                <a:r>
                  <a:rPr lang="ru-RU" sz="2800" dirty="0" smtClean="0"/>
                  <a:t>пределения</a:t>
                </a:r>
                <a:endParaRPr lang="en-US" sz="2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/>
                <a:endParaRPr lang="en-US" sz="2800" dirty="0" smtClean="0"/>
              </a:p>
              <a:p>
                <a:pPr/>
                <a:endParaRPr lang="en-US" sz="2800" dirty="0"/>
              </a:p>
              <a:p>
                <a:pPr/>
                <a:endParaRPr lang="en-US" sz="2800" dirty="0" smtClean="0"/>
              </a:p>
              <a:p>
                <a:pPr/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 smtClean="0"/>
              </a:p>
              <a:p>
                <a:endParaRPr lang="ru-RU" sz="2800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70" y="1617523"/>
                <a:ext cx="4572000" cy="4763099"/>
              </a:xfrm>
              <a:prstGeom prst="rect">
                <a:avLst/>
              </a:prstGeom>
              <a:blipFill rotWithShape="1">
                <a:blip r:embed="rId3"/>
                <a:stretch>
                  <a:fillRect l="-2800" t="-1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986" name="Picture 2" descr="Cumulative distribution 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671" y="1803180"/>
            <a:ext cx="4375218" cy="328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9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Показательное (экспоненциальное)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ru-RU" sz="2800" b="1" dirty="0" smtClean="0">
                <a:solidFill>
                  <a:srgbClr val="FF0000"/>
                </a:solidFill>
              </a:rPr>
              <a:t>распределение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664370" y="1617523"/>
                <a:ext cx="6643934" cy="5208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b="1" dirty="0" smtClean="0"/>
                  <a:t>Математическое</a:t>
                </a:r>
                <a:r>
                  <a:rPr lang="ru-RU" sz="2800" dirty="0" smtClean="0"/>
                  <a:t> </a:t>
                </a:r>
                <a:r>
                  <a:rPr lang="ru-RU" sz="2800" b="1" dirty="0" smtClean="0"/>
                  <a:t>ожидание</a:t>
                </a:r>
                <a:endParaRPr lang="en-US" sz="28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r>
                  <a:rPr lang="ru-RU" sz="2800" b="1" dirty="0" smtClean="0"/>
                  <a:t>Дисперсия</a:t>
                </a:r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nary>
                      <m:r>
                        <a:rPr lang="en-US" sz="2800" b="0" i="0" smtClean="0">
                          <a:latin typeface="Cambria Math"/>
                        </a:rPr>
                        <m:t>  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sz="280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70" y="1617523"/>
                <a:ext cx="6643934" cy="5208670"/>
              </a:xfrm>
              <a:prstGeom prst="rect">
                <a:avLst/>
              </a:prstGeom>
              <a:blipFill rotWithShape="1">
                <a:blip r:embed="rId3"/>
                <a:stretch>
                  <a:fillRect l="-1927" t="-1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Показательное (экспоненциальное)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ru-RU" sz="2800" b="1" dirty="0" smtClean="0">
                <a:solidFill>
                  <a:srgbClr val="FF0000"/>
                </a:solidFill>
              </a:rPr>
              <a:t>распределение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1043608" y="1700808"/>
                <a:ext cx="6643934" cy="4773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b="1" dirty="0" smtClean="0"/>
                  <a:t>Вероятность попадания в интервал</a:t>
                </a:r>
                <a:endParaRPr lang="en-US" sz="28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𝜉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algn="ctr"/>
                <a:r>
                  <a:rPr lang="en-US" sz="2800" dirty="0" smtClean="0"/>
                  <a:t> </a:t>
                </a:r>
                <a:r>
                  <a:rPr lang="ru-RU" sz="2800" b="1" dirty="0" smtClean="0">
                    <a:solidFill>
                      <a:srgbClr val="FF0000"/>
                    </a:solidFill>
                  </a:rPr>
                  <a:t>Пример.</a:t>
                </a:r>
              </a:p>
              <a:p>
                <a:pPr/>
                <a:r>
                  <a:rPr lang="ru-RU" sz="2800" dirty="0" smtClean="0"/>
                  <a:t>НСВ имеет плотность распределения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/>
                                </a:rPr>
                                <m:t>0,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r>
                                <a:rPr lang="ru-RU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ru-RU" sz="2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≥0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2800" dirty="0" smtClean="0"/>
                  <a:t> </a:t>
                </a:r>
              </a:p>
              <a:p>
                <a:r>
                  <a:rPr lang="ru-RU" sz="2800" dirty="0"/>
                  <a:t>Найти: </a:t>
                </a:r>
                <a:br>
                  <a:rPr lang="ru-RU" sz="2800" dirty="0"/>
                </a:br>
                <a:r>
                  <a:rPr lang="ru-RU" sz="2800" dirty="0" smtClean="0"/>
                  <a:t>функцию распределения;</a:t>
                </a:r>
                <a:r>
                  <a:rPr lang="ru-RU" sz="2800" dirty="0"/>
                  <a:t> </a:t>
                </a:r>
                <a:br>
                  <a:rPr lang="ru-RU" sz="2800" dirty="0"/>
                </a:br>
                <a:r>
                  <a:rPr lang="ru-RU" sz="2800" dirty="0" smtClean="0"/>
                  <a:t>математическое </a:t>
                </a:r>
                <a:r>
                  <a:rPr lang="ru-RU" sz="2800" dirty="0"/>
                  <a:t>ожидание, дисперсию и среднее </a:t>
                </a:r>
                <a:r>
                  <a:rPr lang="ru-RU" sz="2800" dirty="0" err="1"/>
                  <a:t>квадратическое</a:t>
                </a:r>
                <a:r>
                  <a:rPr lang="ru-RU" sz="2800" dirty="0"/>
                  <a:t> </a:t>
                </a:r>
                <a:r>
                  <a:rPr lang="ru-RU" sz="2800" dirty="0" smtClean="0"/>
                  <a:t>отклонение;</a:t>
                </a:r>
                <a:r>
                  <a:rPr lang="ru-RU" sz="2800" dirty="0"/>
                  <a:t> </a:t>
                </a:r>
                <a:br>
                  <a:rPr lang="ru-RU" sz="2800" dirty="0"/>
                </a:br>
                <a:r>
                  <a:rPr lang="ru-RU" sz="2800" dirty="0" smtClean="0"/>
                  <a:t>вероятность </a:t>
                </a:r>
                <a:r>
                  <a:rPr lang="ru-RU" sz="2800" dirty="0"/>
                  <a:t>попадания в интервал </a:t>
                </a:r>
                <a:r>
                  <a:rPr lang="ru-RU" sz="2800" dirty="0" smtClean="0"/>
                  <a:t>(-1;5).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00808"/>
                <a:ext cx="6643934" cy="4773551"/>
              </a:xfrm>
              <a:prstGeom prst="rect">
                <a:avLst/>
              </a:prstGeom>
              <a:blipFill rotWithShape="1">
                <a:blip r:embed="rId3"/>
                <a:stretch>
                  <a:fillRect l="-1835" t="-1149" b="-26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3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Показательное (экспоненциальное)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ru-RU" sz="2800" b="1" dirty="0" smtClean="0">
                <a:solidFill>
                  <a:srgbClr val="FF0000"/>
                </a:solidFill>
              </a:rPr>
              <a:t>распределение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866958"/>
              </p:ext>
            </p:extLst>
          </p:nvPr>
        </p:nvGraphicFramePr>
        <p:xfrm>
          <a:off x="511175" y="1828800"/>
          <a:ext cx="8081963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Документ" r:id="rId4" imgW="6871113" imgH="4056266" progId="Word.Document.12">
                  <p:embed/>
                </p:oleObj>
              </mc:Choice>
              <mc:Fallback>
                <p:oleObj name="Документ" r:id="rId4" imgW="6871113" imgH="40562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175" y="1828800"/>
                        <a:ext cx="8081963" cy="476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70" y="1988840"/>
            <a:ext cx="1896190" cy="110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22" y="3140968"/>
            <a:ext cx="18002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8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Нормальное распределение</a:t>
            </a:r>
            <a:br>
              <a:rPr lang="ru-RU" sz="2800" b="1" dirty="0">
                <a:solidFill>
                  <a:srgbClr val="FF0000"/>
                </a:solidFill>
              </a:rPr>
            </a:br>
            <a:r>
              <a:rPr lang="ru-RU" sz="2800" b="1" dirty="0" smtClean="0">
                <a:solidFill>
                  <a:srgbClr val="FF0000"/>
                </a:solidFill>
              </a:rPr>
              <a:t>(</a:t>
            </a:r>
            <a:r>
              <a:rPr lang="ru-RU" sz="2800" b="1" dirty="0" smtClean="0">
                <a:solidFill>
                  <a:srgbClr val="FF0000"/>
                </a:solidFill>
              </a:rPr>
              <a:t>распределение Гаусса)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260177" y="1617523"/>
                <a:ext cx="4572000" cy="40725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sz="2800" dirty="0" smtClean="0"/>
                  <a:t>Случайная величина имеет нормальное распределение </a:t>
                </a:r>
                <a:r>
                  <a:rPr lang="ru-RU" sz="2800" dirty="0"/>
                  <a:t>с </a:t>
                </a:r>
                <a:r>
                  <a:rPr lang="ru-RU" sz="2800" dirty="0" smtClean="0"/>
                  <a:t>параметрами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и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ru-RU" sz="2800" dirty="0" smtClean="0"/>
                  <a:t>, </a:t>
                </a:r>
                <a:r>
                  <a:rPr lang="ru-RU" sz="2800" dirty="0"/>
                  <a:t>если её плотность имеет </a:t>
                </a:r>
                <a:r>
                  <a:rPr lang="ru-RU" sz="2800" dirty="0" smtClean="0"/>
                  <a:t>вид</a:t>
                </a:r>
                <a:endParaRPr lang="en-US" sz="2800" dirty="0" smtClean="0"/>
              </a:p>
              <a:p>
                <a:pPr/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:pPr/>
                <a:endParaRPr lang="en-US" sz="2800" dirty="0"/>
              </a:p>
              <a:p>
                <a:pPr/>
                <a:r>
                  <a:rPr lang="ru-RU" sz="2800" dirty="0" smtClean="0"/>
                  <a:t>Обозначение: </a:t>
                </a:r>
                <a:r>
                  <a:rPr lang="en-US" sz="2800" dirty="0" smtClean="0"/>
                  <a:t>N(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𝑚</m:t>
                    </m:r>
                    <m:r>
                      <a:rPr lang="ru-RU" sz="2800" b="0" i="0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ru-RU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 smtClean="0"/>
                  <a:t>)</a:t>
                </a: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7" y="1617523"/>
                <a:ext cx="4572000" cy="4072590"/>
              </a:xfrm>
              <a:prstGeom prst="rect">
                <a:avLst/>
              </a:prstGeom>
              <a:blipFill rotWithShape="1">
                <a:blip r:embed="rId3"/>
                <a:stretch>
                  <a:fillRect l="-2800" t="-1347" r="-2267" b="-34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5759772" y="5157192"/>
                <a:ext cx="2304256" cy="901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72" y="5157192"/>
                <a:ext cx="2304256" cy="9019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1617522"/>
            <a:ext cx="4499992" cy="335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9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Нормальное распределение</a:t>
            </a:r>
            <a:br>
              <a:rPr lang="ru-RU" sz="2800" b="1" dirty="0">
                <a:solidFill>
                  <a:srgbClr val="FF0000"/>
                </a:solidFill>
              </a:rPr>
            </a:br>
            <a:r>
              <a:rPr lang="ru-RU" sz="2800" b="1" dirty="0">
                <a:solidFill>
                  <a:srgbClr val="FF0000"/>
                </a:solidFill>
              </a:rPr>
              <a:t>(распределение Гаусса)</a:t>
            </a:r>
            <a:br>
              <a:rPr lang="ru-RU" sz="2800" b="1" dirty="0">
                <a:solidFill>
                  <a:srgbClr val="FF0000"/>
                </a:solidFill>
              </a:rPr>
            </a:b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64370" y="1617523"/>
            <a:ext cx="66439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ru-RU" sz="2800" i="1" dirty="0" smtClean="0">
              <a:latin typeface="Cambria Math"/>
            </a:endParaRPr>
          </a:p>
          <a:p>
            <a:pPr/>
            <a:r>
              <a:rPr lang="ru-RU" sz="2800" i="1" dirty="0" smtClean="0">
                <a:latin typeface="Cambria Math"/>
              </a:rPr>
              <a:t>Докажем  условие нормировки</a:t>
            </a:r>
          </a:p>
          <a:p>
            <a:pPr/>
            <a:endParaRPr lang="ru-RU" sz="2800" i="1" dirty="0">
              <a:latin typeface="Cambria Math"/>
            </a:endParaRPr>
          </a:p>
          <a:p>
            <a:pPr/>
            <a:endParaRPr lang="ru-RU" sz="2800" i="1" dirty="0" smtClean="0">
              <a:latin typeface="Cambria Math"/>
            </a:endParaRPr>
          </a:p>
          <a:p>
            <a:pPr/>
            <a:endParaRPr lang="ru-RU" sz="2800" i="1" dirty="0">
              <a:latin typeface="Cambria Math"/>
            </a:endParaRPr>
          </a:p>
          <a:p>
            <a:pPr/>
            <a:endParaRPr lang="ru-RU" sz="2800" i="1" dirty="0" smtClean="0">
              <a:latin typeface="Cambria Math"/>
            </a:endParaRPr>
          </a:p>
          <a:p>
            <a:pPr/>
            <a:r>
              <a:rPr lang="ru-RU" sz="2800" i="1" dirty="0" smtClean="0">
                <a:latin typeface="Cambria Math"/>
              </a:rPr>
              <a:t>Используем интеграл Пуассона</a:t>
            </a:r>
          </a:p>
          <a:p>
            <a:pPr/>
            <a:endParaRPr lang="ru-RU" sz="2800" i="1" dirty="0">
              <a:latin typeface="Cambria Math"/>
            </a:endParaRPr>
          </a:p>
          <a:p>
            <a:pPr/>
            <a:endParaRPr lang="ru-RU" sz="2800" i="1" dirty="0">
              <a:latin typeface="Cambria Math"/>
            </a:endParaRPr>
          </a:p>
          <a:p>
            <a:pPr/>
            <a:endParaRPr lang="ru-RU" sz="2800" i="1" dirty="0" smtClean="0">
              <a:latin typeface="Cambria Math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87" y="4869160"/>
            <a:ext cx="30861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2627784" y="2708920"/>
                <a:ext cx="2304256" cy="1531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708920"/>
                <a:ext cx="2304256" cy="1531638"/>
              </a:xfrm>
              <a:prstGeom prst="rect">
                <a:avLst/>
              </a:prstGeom>
              <a:blipFill rotWithShape="1">
                <a:blip r:embed="rId4"/>
                <a:stretch>
                  <a:fillRect r="-16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5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676</Words>
  <Application>Microsoft Office PowerPoint</Application>
  <PresentationFormat>Экран (4:3)</PresentationFormat>
  <Paragraphs>127</Paragraphs>
  <Slides>18</Slides>
  <Notes>17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Тема Office</vt:lpstr>
      <vt:lpstr>Microsoft Word Document</vt:lpstr>
      <vt:lpstr>Документ</vt:lpstr>
      <vt:lpstr>Основные законы распределения непрерывной случайной величины</vt:lpstr>
      <vt:lpstr>Равномерное распределение U(a;b)</vt:lpstr>
      <vt:lpstr>Показательное (экспоненциальное) распределение</vt:lpstr>
      <vt:lpstr>Показательное (экспоненциальное) распределение</vt:lpstr>
      <vt:lpstr>Показательное (экспоненциальное) распределение</vt:lpstr>
      <vt:lpstr>Показательное (экспоненциальное) распределение</vt:lpstr>
      <vt:lpstr>Показательное (экспоненциальное) распределение</vt:lpstr>
      <vt:lpstr>Нормальное распределение (распределение Гаусса) </vt:lpstr>
      <vt:lpstr>Нормальное распределение (распределение Гаусса) </vt:lpstr>
      <vt:lpstr>Нормальное распределение (распределение Гаусса) </vt:lpstr>
      <vt:lpstr>Нормальное распределение (распределение Гаусса) </vt:lpstr>
      <vt:lpstr>Нормальное распределение (распределение Гаусса)</vt:lpstr>
      <vt:lpstr>Нормальное распределение (распределение Гаусса)</vt:lpstr>
      <vt:lpstr>Нормальное распределение (распределение Гаусса)</vt:lpstr>
      <vt:lpstr>Нормальное распределение (распределение Гаусса) </vt:lpstr>
      <vt:lpstr>Нормальное распределение (распределение Гаусса) </vt:lpstr>
      <vt:lpstr>Нормальное распределение</vt:lpstr>
      <vt:lpstr>Пример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Классическое определение вероятности</dc:title>
  <dc:creator>Ирина</dc:creator>
  <cp:lastModifiedBy>Ирина</cp:lastModifiedBy>
  <cp:revision>136</cp:revision>
  <dcterms:created xsi:type="dcterms:W3CDTF">2017-09-24T13:20:33Z</dcterms:created>
  <dcterms:modified xsi:type="dcterms:W3CDTF">2018-11-01T09:43:33Z</dcterms:modified>
</cp:coreProperties>
</file>