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8" r:id="rId2"/>
    <p:sldId id="359" r:id="rId3"/>
    <p:sldId id="343" r:id="rId4"/>
    <p:sldId id="360" r:id="rId5"/>
    <p:sldId id="361" r:id="rId6"/>
    <p:sldId id="345" r:id="rId7"/>
    <p:sldId id="362" r:id="rId8"/>
    <p:sldId id="363" r:id="rId9"/>
    <p:sldId id="346" r:id="rId10"/>
    <p:sldId id="365" r:id="rId11"/>
    <p:sldId id="347" r:id="rId12"/>
    <p:sldId id="364" r:id="rId13"/>
    <p:sldId id="350" r:id="rId14"/>
    <p:sldId id="348" r:id="rId15"/>
    <p:sldId id="351" r:id="rId16"/>
    <p:sldId id="353" r:id="rId17"/>
    <p:sldId id="35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СИСТЕМЫ СЛУЧАЙНЫХ ВЕЛИЧИН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859098"/>
              </p:ext>
            </p:extLst>
          </p:nvPr>
        </p:nvGraphicFramePr>
        <p:xfrm>
          <a:off x="971600" y="1628800"/>
          <a:ext cx="63007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Документ" r:id="rId3" imgW="6301550" imgH="1023517" progId="Word.Document.12">
                  <p:embed/>
                </p:oleObj>
              </mc:Choice>
              <mc:Fallback>
                <p:oleObj name="Документ" r:id="rId3" imgW="6301550" imgH="1023517" progId="Word.Document.12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28800"/>
                        <a:ext cx="63007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39552" y="3068960"/>
                <a:ext cx="7704856" cy="2746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Каждому событию </a:t>
                </a:r>
                <a14:m>
                  <m:oMath xmlns:m="http://schemas.openxmlformats.org/officeDocument/2006/math">
                    <m:r>
                      <a:rPr lang="ru-RU" sz="2800" b="1" i="1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ставится в соответствие система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случайных величин (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мерный случайный вектор</a:t>
                </a:r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endParaRPr lang="ru-RU" sz="2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При 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n=2</a:t>
                </a:r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 имеем  </a:t>
                </a:r>
                <a:r>
                  <a:rPr lang="ru-RU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двумерный</a:t>
                </a:r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случайный </a:t>
                </a:r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ru-RU" sz="2800" b="1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ru-RU" sz="2800" b="1" i="1" smtClean="0"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ru-RU" sz="2800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1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𝝃</m:t>
                        </m:r>
                        <m:r>
                          <a:rPr lang="en-US" sz="2800" b="1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r>
                          <a:rPr lang="ru-RU" sz="28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𝜼</m:t>
                        </m:r>
                      </m:e>
                    </m:d>
                  </m:oMath>
                </a14:m>
                <a:endParaRPr lang="ru-RU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7704856" cy="2746265"/>
              </a:xfrm>
              <a:prstGeom prst="rect">
                <a:avLst/>
              </a:prstGeom>
              <a:blipFill rotWithShape="1">
                <a:blip r:embed="rId5"/>
                <a:stretch>
                  <a:fillRect l="-1663" t="-2217" r="-713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7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3676"/>
            <a:ext cx="5004687" cy="420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Свойства двумерной функции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7.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𝜉</m:t>
                        </m:r>
                        <m:r>
                          <a:rPr lang="ru-RU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𝜂</m:t>
                        </m:r>
                        <m:r>
                          <a:rPr lang="ru-RU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=…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3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8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непрерывная СВ.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двумерная плотность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dirty="0" smtClean="0">
                    <a:latin typeface="Cambria Math"/>
                    <a:ea typeface="Cambria Math"/>
                  </a:rPr>
                  <a:t>Непрерывная двумерная СВ может быть задана с помощью </a:t>
                </a:r>
                <a:r>
                  <a:rPr lang="ru-RU" b="1" dirty="0" smtClean="0"/>
                  <a:t>двумерной плотности </a:t>
                </a:r>
                <a:r>
                  <a:rPr lang="ru-RU" b="1" dirty="0" smtClean="0"/>
                  <a:t>распределения,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определяемой</a:t>
                </a:r>
                <a:r>
                  <a:rPr lang="ru-RU" b="1" dirty="0" smtClean="0"/>
                  <a:t> как </a:t>
                </a:r>
                <a:r>
                  <a:rPr lang="ru-RU" dirty="0"/>
                  <a:t> </a:t>
                </a:r>
                <a:r>
                  <a:rPr lang="ru-RU" b="1" dirty="0"/>
                  <a:t>смешанная производная 2-го порядка</a:t>
                </a:r>
                <a:r>
                  <a:rPr lang="ru-RU" dirty="0"/>
                  <a:t> </a:t>
                </a:r>
                <a:r>
                  <a:rPr lang="ru-RU" dirty="0" smtClean="0"/>
                  <a:t>от </a:t>
                </a:r>
                <a:r>
                  <a:rPr lang="ru-RU" dirty="0"/>
                  <a:t>функции распределения:</a:t>
                </a:r>
                <a:endParaRPr lang="ru-RU" dirty="0"/>
              </a:p>
              <a:p>
                <a:pPr marL="0" indent="0" algn="ctr">
                  <a:buNone/>
                </a:pPr>
                <a:endParaRPr lang="ru-RU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852" t="-1752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555776" y="4509120"/>
            <a:ext cx="345638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непрерывная СВ.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двумерная плотность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График функции двумерной плотности распределения называют</a:t>
            </a:r>
            <a:r>
              <a:rPr lang="ru-RU" dirty="0"/>
              <a:t> </a:t>
            </a:r>
            <a:r>
              <a:rPr lang="ru-RU" b="1" i="1" dirty="0"/>
              <a:t>поверхностью </a:t>
            </a:r>
            <a:r>
              <a:rPr lang="ru-RU" b="1" i="1" dirty="0" smtClean="0"/>
              <a:t>распределения</a:t>
            </a:r>
            <a:r>
              <a:rPr lang="ru-RU" dirty="0" smtClean="0"/>
              <a:t>.</a:t>
            </a:r>
            <a:endParaRPr lang="ru-RU" dirty="0"/>
          </a:p>
          <a:p>
            <a:pPr marL="0" indent="0" algn="ctr">
              <a:buNone/>
            </a:pPr>
            <a:endParaRPr lang="ru-RU" b="0" i="1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равномерного распределения</a:t>
            </a:r>
            <a:endParaRPr lang="ru-RU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698392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01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Свойства двумерной плотности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1" y="1310034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1. 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2.</a:t>
                </a:r>
                <a:r>
                  <a:rPr lang="ru-RU" dirty="0" smtClean="0"/>
                  <a:t>Переход </a:t>
                </a:r>
                <a:r>
                  <a:rPr lang="ru-RU" dirty="0"/>
                  <a:t>к функции распределения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/>
                  <a:t>(</a:t>
                </a:r>
                <a:r>
                  <a:rPr lang="en-US" dirty="0" err="1"/>
                  <a:t>x;y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𝑑𝑥𝑑𝑦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3. </a:t>
                </a:r>
                <a:r>
                  <a:rPr lang="ru-RU" dirty="0" smtClean="0"/>
                  <a:t>Условие нормировки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4.</a:t>
                </a:r>
                <a:r>
                  <a:rPr lang="ru-RU" dirty="0" smtClean="0"/>
                  <a:t>Нахождение одномерных плотностей распределения для каждой из составляющих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1" y="1310034"/>
                <a:ext cx="8229600" cy="452596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8" y="3356992"/>
            <a:ext cx="306614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17232"/>
            <a:ext cx="508701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непрерывная СВ.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двумерная плотность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Вероятность попадания случайной точки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в заданную </a:t>
                </a:r>
                <a:r>
                  <a:rPr lang="ru-RU" b="1" dirty="0" smtClean="0"/>
                  <a:t>область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≤</m:t>
                        </m:r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  <m:r>
                          <a:rPr lang="ru-RU" sz="2800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≤</m:t>
                        </m:r>
                        <m:r>
                          <a:rPr lang="ru-RU" sz="2800" i="1">
                            <a:latin typeface="Cambria Math"/>
                          </a:rPr>
                          <m:t>𝜂</m:t>
                        </m:r>
                        <m:r>
                          <a:rPr lang="ru-RU" sz="2800" i="1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80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nary>
                          <m:naryPr>
                            <m:limLoc m:val="undOvr"/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en-US" sz="28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i="1">
                        <a:latin typeface="Cambria Math"/>
                      </a:rPr>
                      <m:t>𝑑𝑥𝑑𝑦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ru-RU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непрерывная СВ.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двумерная плотность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FF0000"/>
                    </a:solidFill>
                    <a:latin typeface="Cambria Math"/>
                  </a:rPr>
                  <a:t>Пример</a:t>
                </a:r>
                <a:r>
                  <a:rPr lang="ru-RU" dirty="0" smtClean="0">
                    <a:solidFill>
                      <a:srgbClr val="FF0000"/>
                    </a:solidFill>
                    <a:latin typeface="Cambria Math"/>
                  </a:rPr>
                  <a:t>. Задана двумерная плотность распределения: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 если 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0,если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)∉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/>
                  <a:t>Найти с,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i="1" dirty="0" smtClean="0">
                    <a:latin typeface="Cambria Math"/>
                  </a:rPr>
                  <a:t>Области: </a:t>
                </a:r>
                <a:r>
                  <a:rPr lang="en-US" b="0" i="1" dirty="0" smtClean="0">
                    <a:latin typeface="Cambria Math"/>
                  </a:rPr>
                  <a:t>D – </a:t>
                </a:r>
                <a:r>
                  <a:rPr lang="ru-RU" b="0" i="1" dirty="0" smtClean="0">
                    <a:latin typeface="Cambria Math"/>
                  </a:rPr>
                  <a:t> треугольник с вершинами в точках А(-1,0); В(0;0); С(0;1)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+0,5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852" t="-1752" b="-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7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Условным законом распределения случайной величины </a:t>
                </a:r>
                <a14:m>
                  <m:oMath xmlns:m="http://schemas.openxmlformats.org/officeDocument/2006/math">
                    <m:r>
                      <a:rPr lang="ru-RU" sz="5100" i="1" dirty="0" smtClean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называют распределение этой случайной величины </a:t>
                </a:r>
                <a:r>
                  <a:rPr lang="ru-RU" sz="5100" b="1" i="1" dirty="0" smtClean="0">
                    <a:latin typeface="Times New Roman" pitchFamily="18" charset="0"/>
                    <a:cs typeface="Times New Roman" pitchFamily="18" charset="0"/>
                  </a:rPr>
                  <a:t>при условии, что случайная </a:t>
                </a:r>
                <a:r>
                  <a:rPr lang="ru-RU" sz="5100" b="1" i="1" dirty="0">
                    <a:latin typeface="Times New Roman" pitchFamily="18" charset="0"/>
                    <a:cs typeface="Times New Roman" pitchFamily="18" charset="0"/>
                  </a:rPr>
                  <a:t>величина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приняла 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конкретное значение ( попала в заданный интервал)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852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6523577"/>
                  </p:ext>
                </p:extLst>
              </p:nvPr>
            </p:nvGraphicFramePr>
            <p:xfrm>
              <a:off x="179512" y="1844824"/>
              <a:ext cx="8280920" cy="3429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0460"/>
                    <a:gridCol w="4140460"/>
                  </a:tblGrid>
                  <a:tr h="9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ДСВ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НСВ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41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ru-RU" sz="4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0" dirty="0" smtClean="0"/>
                        </a:p>
                        <a:p>
                          <a:pPr algn="ctr"/>
                          <a:endParaRPr lang="ru-RU" sz="4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182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ru-RU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6523577"/>
                  </p:ext>
                </p:extLst>
              </p:nvPr>
            </p:nvGraphicFramePr>
            <p:xfrm>
              <a:off x="179512" y="1844824"/>
              <a:ext cx="8280920" cy="3429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0460"/>
                    <a:gridCol w="4140460"/>
                  </a:tblGrid>
                  <a:tr h="9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ДСВ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НСВ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79535" r="-99853" b="-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0" dirty="0" smtClean="0"/>
                        </a:p>
                        <a:p>
                          <a:pPr algn="ctr"/>
                          <a:endParaRPr lang="ru-RU" sz="4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1825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98969" r="-99853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1435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32" y="4185084"/>
            <a:ext cx="339134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СИСТЕМЫ СЛУЧАЙНЫХ ВЕЛИЧИН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39552" y="1412776"/>
                <a:ext cx="7704856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  <m:r>
                      <a:rPr lang="en-US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−</m:t>
                    </m:r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ДСВ</m:t>
                    </m:r>
                    <m:r>
                      <a:rPr lang="en-US" sz="2800" b="1" i="1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𝜼</m:t>
                    </m:r>
                  </m:oMath>
                </a14:m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ДСВ</m:t>
                    </m:r>
                  </m:oMath>
                </a14:m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тогда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1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𝝃</m:t>
                        </m:r>
                        <m:r>
                          <a:rPr lang="en-US" sz="2800" b="1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ru-RU" sz="2800" b="1" dirty="0" smtClean="0">
                    <a:solidFill>
                      <a:srgbClr val="FF0000"/>
                    </a:solidFill>
                  </a:rPr>
                  <a:t> - дискретная</a:t>
                </a:r>
                <a:r>
                  <a:rPr lang="ru-RU" sz="2800" b="1" dirty="0" smtClean="0"/>
                  <a:t> </a:t>
                </a:r>
                <a:r>
                  <a:rPr lang="ru-RU" sz="2800" b="1" dirty="0"/>
                  <a:t>двумерная случайная </a:t>
                </a:r>
                <a:r>
                  <a:rPr lang="ru-RU" sz="2800" b="1" dirty="0" smtClean="0"/>
                  <a:t>величина</a:t>
                </a:r>
              </a:p>
              <a:p>
                <a:endParaRPr lang="ru-RU" sz="2800" b="1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 −</m:t>
                    </m:r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Н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СВ</m:t>
                    </m:r>
                    <m:r>
                      <a:rPr lang="en-US" sz="2800" b="1" i="1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𝜼</m:t>
                    </m:r>
                  </m:oMath>
                </a14:m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Н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СВ</m:t>
                    </m:r>
                  </m:oMath>
                </a14:m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тогда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1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𝝃</m:t>
                        </m:r>
                        <m:r>
                          <a:rPr lang="en-US" sz="2800" b="1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ru-RU" sz="2800" b="1" dirty="0">
                    <a:solidFill>
                      <a:srgbClr val="FF0000"/>
                    </a:solidFill>
                  </a:rPr>
                  <a:t> - </a:t>
                </a:r>
                <a:r>
                  <a:rPr lang="ru-RU" sz="2800" b="1" dirty="0" smtClean="0">
                    <a:solidFill>
                      <a:srgbClr val="FF0000"/>
                    </a:solidFill>
                  </a:rPr>
                  <a:t>непрерывная </a:t>
                </a:r>
                <a:r>
                  <a:rPr lang="ru-RU" sz="2800" b="1" dirty="0" smtClean="0"/>
                  <a:t>двумерная </a:t>
                </a:r>
                <a:r>
                  <a:rPr lang="ru-RU" sz="2800" b="1" dirty="0"/>
                  <a:t>случайная </a:t>
                </a:r>
                <a:r>
                  <a:rPr lang="ru-RU" sz="2800" b="1" dirty="0"/>
                  <a:t>величина</a:t>
                </a:r>
              </a:p>
              <a:p>
                <a:endParaRPr lang="ru-RU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 −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Н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СВ</m:t>
                    </m:r>
                    <m:r>
                      <a:rPr lang="en-US" sz="2800" b="1" i="1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𝜼</m:t>
                    </m:r>
                  </m:oMath>
                </a14:m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Д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СВ</m:t>
                    </m:r>
                  </m:oMath>
                </a14:m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  или наоборот</a:t>
                </a:r>
                <a:endParaRPr lang="ru-RU" sz="2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800" b="1" dirty="0">
                    <a:latin typeface="Times New Roman" pitchFamily="18" charset="0"/>
                    <a:cs typeface="Times New Roman" pitchFamily="18" charset="0"/>
                  </a:rPr>
                  <a:t>тогда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1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𝝃</m:t>
                        </m:r>
                        <m:r>
                          <a:rPr lang="en-US" sz="2800" b="1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r>
                          <a:rPr lang="ru-RU" sz="28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ru-RU" sz="2800" b="1" dirty="0">
                    <a:solidFill>
                      <a:srgbClr val="FF0000"/>
                    </a:solidFill>
                  </a:rPr>
                  <a:t> - </a:t>
                </a:r>
                <a:r>
                  <a:rPr lang="ru-RU" sz="2800" b="1" dirty="0" smtClean="0"/>
                  <a:t>двумерная </a:t>
                </a:r>
                <a:r>
                  <a:rPr lang="ru-RU" sz="2800" b="1" dirty="0"/>
                  <a:t>случайная </a:t>
                </a:r>
                <a:r>
                  <a:rPr lang="ru-RU" sz="2800" b="1" dirty="0" smtClean="0"/>
                  <a:t>величина смешанного типа</a:t>
                </a:r>
                <a:endParaRPr lang="ru-RU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7704856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663" r="-1267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81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7164288" y="5733256"/>
            <a:ext cx="158417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Дискретная двумерная случайная величина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51707"/>
              </p:ext>
            </p:extLst>
          </p:nvPr>
        </p:nvGraphicFramePr>
        <p:xfrm>
          <a:off x="971600" y="3408650"/>
          <a:ext cx="8365495" cy="304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Документ" r:id="rId3" imgW="6445201" imgH="2346564" progId="Word.Document.12">
                  <p:embed/>
                </p:oleObj>
              </mc:Choice>
              <mc:Fallback>
                <p:oleObj name="Документ" r:id="rId3" imgW="6445201" imgH="2346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408650"/>
                        <a:ext cx="8365495" cy="304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1268760"/>
                <a:ext cx="7556376" cy="5063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/>
                  <a:t>Задается с помощью таблицы – </a:t>
                </a:r>
                <a:r>
                  <a:rPr lang="ru-RU" sz="3200" b="1" dirty="0" smtClean="0">
                    <a:solidFill>
                      <a:srgbClr val="FF0000"/>
                    </a:solidFill>
                  </a:rPr>
                  <a:t>ряда распределения :</a:t>
                </a:r>
              </a:p>
              <a:p>
                <a:r>
                  <a:rPr lang="ru-RU" sz="3200" b="1" dirty="0" smtClean="0"/>
                  <a:t>Значения </a:t>
                </a:r>
                <a14:m>
                  <m:oMath xmlns:m="http://schemas.openxmlformats.org/officeDocument/2006/math">
                    <m:r>
                      <a:rPr lang="ru-RU" sz="32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</m:oMath>
                </a14:m>
                <a:r>
                  <a:rPr lang="ru-RU" sz="3200" b="1" dirty="0" smtClean="0"/>
                  <a:t> </a:t>
                </a:r>
              </a:p>
              <a:p>
                <a:endParaRPr lang="ru-RU" sz="3200" b="1" dirty="0" smtClean="0"/>
              </a:p>
              <a:p>
                <a:r>
                  <a:rPr lang="ru-RU" sz="3200" b="1" dirty="0" smtClean="0"/>
                  <a:t>Значения </a:t>
                </a:r>
                <a14:m>
                  <m:oMath xmlns:m="http://schemas.openxmlformats.org/officeDocument/2006/math">
                    <m:r>
                      <a:rPr lang="ru-RU" sz="32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𝜼</m:t>
                    </m:r>
                  </m:oMath>
                </a14:m>
                <a:endParaRPr lang="ru-RU" sz="3200" b="1" dirty="0"/>
              </a:p>
              <a:p>
                <a:endParaRPr lang="ru-RU" sz="3200" b="1" dirty="0" smtClean="0"/>
              </a:p>
              <a:p>
                <a:endParaRPr lang="ru-RU" sz="3200" b="1" dirty="0" smtClean="0"/>
              </a:p>
              <a:p>
                <a:endParaRPr lang="ru-RU" sz="3200" b="1" dirty="0"/>
              </a:p>
              <a:p>
                <a:endParaRPr lang="ru-RU" sz="32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3200" b="1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𝒑</m:t>
                    </m:r>
                  </m:oMath>
                </a14:m>
                <a:r>
                  <a:rPr lang="en-US" sz="3200" b="1" dirty="0" smtClean="0"/>
                  <a:t>(</a:t>
                </a:r>
                <a14:m>
                  <m:oMath xmlns:m="http://schemas.openxmlformats.org/officeDocument/2006/math">
                    <m:r>
                      <a:rPr lang="ru-RU" sz="32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r>
                      <a:rPr lang="ru-RU" sz="32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𝜼</m:t>
                    </m:r>
                  </m:oMath>
                </a14:m>
                <a:r>
                  <a:rPr lang="en-US" sz="3200" b="1" dirty="0" smtClean="0">
                    <a:ea typeface="Cambria Math"/>
                    <a:cs typeface="Times New Roman" pitchFamily="18" charset="0"/>
                  </a:rPr>
                  <a:t>=</a:t>
                </a:r>
                <a:r>
                  <a:rPr lang="ru-RU" sz="3200" b="1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200" b="1" dirty="0" smtClean="0"/>
                  <a:t>)</a:t>
                </a:r>
                <a:endParaRPr lang="ru-RU" sz="3200" b="1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7556376" cy="5063374"/>
              </a:xfrm>
              <a:prstGeom prst="rect">
                <a:avLst/>
              </a:prstGeom>
              <a:blipFill rotWithShape="1">
                <a:blip r:embed="rId5"/>
                <a:stretch>
                  <a:fillRect l="-2098" t="-1564" b="-2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2411760" y="2564904"/>
            <a:ext cx="606084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411760" y="2564904"/>
            <a:ext cx="2376264" cy="112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411760" y="2564904"/>
            <a:ext cx="504056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971600" y="3681028"/>
            <a:ext cx="86409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971600" y="3690967"/>
            <a:ext cx="936104" cy="962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971600" y="3681028"/>
            <a:ext cx="936104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Дискретная двумерная случайная величина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971600" y="1699387"/>
                <a:ext cx="755637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>
                    <a:solidFill>
                      <a:srgbClr val="FF0000"/>
                    </a:solidFill>
                  </a:rPr>
                  <a:t>Пример</a:t>
                </a:r>
                <a:r>
                  <a:rPr lang="ru-RU" sz="2800" dirty="0" smtClean="0"/>
                  <a:t>. </a:t>
                </a:r>
                <a:r>
                  <a:rPr lang="ru-RU" sz="2800" b="1" dirty="0" smtClean="0"/>
                  <a:t>Два стрелка делают по одному выстрелу. Вероятность попадания первого – 0,5; второго – 0,8. Составить ряд распределения двумерной СВ, где</a:t>
                </a:r>
              </a:p>
              <a:p>
                <a:r>
                  <a:rPr lang="ru-RU" sz="2800" b="1" dirty="0" smtClean="0"/>
                  <a:t>  </a:t>
                </a:r>
                <a14:m>
                  <m:oMath xmlns:m="http://schemas.openxmlformats.org/officeDocument/2006/math"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 −</m:t>
                    </m:r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количество попаданий первого стрелка</m:t>
                    </m:r>
                    <m:r>
                      <a:rPr lang="en-US" sz="2800" b="1" i="1"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endParaRPr lang="ru-RU" sz="2800" b="1" dirty="0" smtClean="0"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𝜼</m:t>
                    </m:r>
                  </m:oMath>
                </a14:m>
                <a:r>
                  <a:rPr lang="ru-RU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количество попаданий </m:t>
                    </m:r>
                    <m:r>
                      <a:rPr lang="ru-RU" sz="28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второго </m:t>
                    </m:r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стрелка</m:t>
                    </m:r>
                  </m:oMath>
                </a14:m>
                <a:r>
                  <a:rPr lang="ru-RU" sz="2800" b="1" dirty="0" smtClean="0"/>
                  <a:t>.</a:t>
                </a:r>
              </a:p>
              <a:p>
                <a:endParaRPr lang="ru-RU" sz="2800" b="1" dirty="0"/>
              </a:p>
              <a:p>
                <a:r>
                  <a:rPr lang="ru-RU" sz="2800" dirty="0" smtClean="0"/>
                  <a:t>Найти вероятность</a:t>
                </a:r>
                <a:r>
                  <a:rPr lang="ru-RU" sz="2800" dirty="0"/>
                  <a:t>, что </a:t>
                </a:r>
                <a:r>
                  <a:rPr lang="en-US" sz="2800" dirty="0"/>
                  <a:t>P(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1;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≤0)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99387"/>
                <a:ext cx="7556376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23928" y="4797152"/>
            <a:ext cx="165618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Дискретная двумерная случайная величина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971600" y="1699387"/>
                <a:ext cx="7556376" cy="4470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Из закона распределения двумерной случайной величины можно найти законы распределения каждой составляющей</a:t>
                </a:r>
                <a:endParaRPr lang="en-US" sz="2800" dirty="0" smtClean="0"/>
              </a:p>
              <a:p>
                <a:r>
                  <a:rPr lang="ru-RU" sz="2800" b="1" dirty="0" smtClean="0"/>
                  <a:t>Для </a:t>
                </a:r>
                <a14:m>
                  <m:oMath xmlns:m="http://schemas.openxmlformats.org/officeDocument/2006/math">
                    <m:r>
                      <a:rPr lang="ru-RU" sz="2800" b="1" i="1">
                        <a:latin typeface="Cambria Math"/>
                        <a:ea typeface="Cambria Math"/>
                        <a:cs typeface="Times New Roman" pitchFamily="18" charset="0"/>
                      </a:rPr>
                      <m:t>𝝃</m:t>
                    </m:r>
                  </m:oMath>
                </a14:m>
                <a:r>
                  <a:rPr lang="ru-RU" sz="2800" b="1" dirty="0" smtClean="0"/>
                  <a:t>:</a:t>
                </a:r>
              </a:p>
              <a:p>
                <a:endParaRPr lang="ru-RU" sz="2800" b="1" dirty="0" smtClean="0"/>
              </a:p>
              <a:p>
                <a:r>
                  <a:rPr lang="ru-RU" sz="2800" b="1" dirty="0" smtClean="0"/>
                  <a:t>  </a:t>
                </a:r>
                <a:endParaRPr lang="en-US" sz="2800" b="1" dirty="0" smtClean="0"/>
              </a:p>
              <a:p>
                <a:endParaRPr lang="en-US" sz="2800" b="1" dirty="0"/>
              </a:p>
              <a:p>
                <a:r>
                  <a:rPr lang="en-US" dirty="0" smtClean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699387"/>
                <a:ext cx="7556376" cy="4470583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8" r="-23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069594"/>
                  </p:ext>
                </p:extLst>
              </p:nvPr>
            </p:nvGraphicFramePr>
            <p:xfrm>
              <a:off x="1043608" y="3573016"/>
              <a:ext cx="6096000" cy="73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18545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069594"/>
                  </p:ext>
                </p:extLst>
              </p:nvPr>
            </p:nvGraphicFramePr>
            <p:xfrm>
              <a:off x="1043608" y="3573016"/>
              <a:ext cx="6096000" cy="736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r="-3004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2004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r="-400" b="-1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98361" r="-3004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98361" r="-2004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98361" r="-400" b="-4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634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69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41375"/>
            <a:ext cx="33147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функция распределения.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99691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15616" y="4365104"/>
            <a:ext cx="71963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Геометрический смысл 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r>
              <a:rPr lang="ru-RU" sz="3200" dirty="0" smtClean="0"/>
              <a:t>Двумерная </a:t>
            </a:r>
            <a:r>
              <a:rPr lang="ru-RU" sz="3200" dirty="0" smtClean="0"/>
              <a:t>функция распределения  -  </a:t>
            </a:r>
            <a:r>
              <a:rPr lang="ru-RU" sz="2800" b="1" dirty="0" smtClean="0"/>
              <a:t>ВЕРОЯТНОСТЬ</a:t>
            </a:r>
            <a:r>
              <a:rPr lang="en-US" sz="2800" dirty="0" smtClean="0"/>
              <a:t>, </a:t>
            </a:r>
            <a:r>
              <a:rPr lang="ru-RU" sz="2800" dirty="0" smtClean="0"/>
              <a:t> что СВ попадет в </a:t>
            </a:r>
            <a:r>
              <a:rPr lang="ru-RU" sz="2800" b="1" dirty="0" smtClean="0"/>
              <a:t>квадрант</a:t>
            </a:r>
            <a:endParaRPr lang="ru-RU" sz="28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139952" y="2852936"/>
            <a:ext cx="3384376" cy="2736304"/>
          </a:xfrm>
          <a:prstGeom prst="straightConnector1">
            <a:avLst/>
          </a:prstGeom>
          <a:ln w="19050" cmpd="sng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функция </a:t>
            </a:r>
            <a:r>
              <a:rPr lang="ru-RU" sz="3200" b="1" dirty="0" smtClean="0">
                <a:solidFill>
                  <a:srgbClr val="FF0000"/>
                </a:solidFill>
              </a:rPr>
              <a:t>распределения для двумерной ДСВ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616427" cy="485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3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Двумерная функция </a:t>
            </a:r>
            <a:r>
              <a:rPr lang="ru-RU" sz="3200" b="1" dirty="0" smtClean="0">
                <a:solidFill>
                  <a:srgbClr val="FF0000"/>
                </a:solidFill>
              </a:rPr>
              <a:t>распределения для двумерной НСВ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1204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624736" cy="49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4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Свойства двумерной функции распределения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)≤1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неубывающая по каждому аргументу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,−∞</m:t>
                        </m:r>
                      </m:e>
                    </m:d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a:rPr lang="ru-RU" i="1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 smtClean="0"/>
                  <a:t>=0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 smtClean="0"/>
                  <a:t>=1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функция распределения для 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;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/>
                        <a:ea typeface="Cambria Math"/>
                      </a:rPr>
                      <m:t>−функция распределения для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η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722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747</Words>
  <Application>Microsoft Office PowerPoint</Application>
  <PresentationFormat>Экран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Документ</vt:lpstr>
      <vt:lpstr>Microsoft Word Document</vt:lpstr>
      <vt:lpstr>СИСТЕМЫ СЛУЧАЙНЫХ ВЕЛИЧИН</vt:lpstr>
      <vt:lpstr>СИСТЕМЫ СЛУЧАЙНЫХ ВЕЛИЧИН</vt:lpstr>
      <vt:lpstr>Дискретная двумерная случайная величина</vt:lpstr>
      <vt:lpstr>Дискретная двумерная случайная величина</vt:lpstr>
      <vt:lpstr>Дискретная двумерная случайная величина</vt:lpstr>
      <vt:lpstr>Двумерная функция распределения. </vt:lpstr>
      <vt:lpstr>Двумерная функция распределения для двумерной ДСВ</vt:lpstr>
      <vt:lpstr>Двумерная функция распределения для двумерной НСВ</vt:lpstr>
      <vt:lpstr>Свойства двумерной функции распределения</vt:lpstr>
      <vt:lpstr>Свойства двумерной функции распределения</vt:lpstr>
      <vt:lpstr>Двумерная непрерывная СВ. двумерная плотность распределения</vt:lpstr>
      <vt:lpstr>Двумерная непрерывная СВ. двумерная плотность распределения</vt:lpstr>
      <vt:lpstr>Свойства двумерной плотности распределения</vt:lpstr>
      <vt:lpstr>Двумерная непрерывная СВ. двумерная плотность распределения</vt:lpstr>
      <vt:lpstr>Двумерная непрерывная СВ. двумерная плотность распределения</vt:lpstr>
      <vt:lpstr>Условные законы распределения</vt:lpstr>
      <vt:lpstr>Условные законы распределения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141</cp:revision>
  <dcterms:created xsi:type="dcterms:W3CDTF">2017-09-24T13:20:33Z</dcterms:created>
  <dcterms:modified xsi:type="dcterms:W3CDTF">2018-11-08T09:33:35Z</dcterms:modified>
</cp:coreProperties>
</file>