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58" r:id="rId2"/>
    <p:sldId id="353" r:id="rId3"/>
    <p:sldId id="359" r:id="rId4"/>
    <p:sldId id="374" r:id="rId5"/>
    <p:sldId id="373" r:id="rId6"/>
    <p:sldId id="371" r:id="rId7"/>
    <p:sldId id="360" r:id="rId8"/>
    <p:sldId id="354" r:id="rId9"/>
    <p:sldId id="355" r:id="rId10"/>
    <p:sldId id="352" r:id="rId11"/>
    <p:sldId id="375" r:id="rId12"/>
    <p:sldId id="357" r:id="rId13"/>
    <p:sldId id="361" r:id="rId14"/>
    <p:sldId id="356" r:id="rId15"/>
    <p:sldId id="376" r:id="rId16"/>
    <p:sldId id="377" r:id="rId17"/>
    <p:sldId id="364" r:id="rId18"/>
    <p:sldId id="363" r:id="rId19"/>
    <p:sldId id="365" r:id="rId20"/>
    <p:sldId id="379" r:id="rId21"/>
    <p:sldId id="368" r:id="rId22"/>
    <p:sldId id="378" r:id="rId23"/>
    <p:sldId id="367" r:id="rId24"/>
    <p:sldId id="370" r:id="rId25"/>
    <p:sldId id="381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74B97-47D3-47FE-9081-C50891A7FFB1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5B0B2-423D-41F1-AD69-C3A5DAACE6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30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21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44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29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39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18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6741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05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9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8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C5300-91B6-489B-8470-AD20CF35B56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43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C5300-91B6-489B-8470-AD20CF35B56A}" type="datetimeFigureOut">
              <a:rPr lang="ru-RU" smtClean="0"/>
              <a:t>15.11.2018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0C1A-EE0C-4623-B061-C8A41A3105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598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30426"/>
          </a:xfrm>
        </p:spPr>
        <p:txBody>
          <a:bodyPr>
            <a:normAutofit/>
          </a:bodyPr>
          <a:lstStyle/>
          <a:p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ru-RU" b="1" dirty="0" smtClean="0">
                <a:solidFill>
                  <a:srgbClr val="FF0000"/>
                </a:solidFill>
              </a:rPr>
              <a:t>УСЛОВНЫЙ ЗАКОН РАСПРЕДЕЛЕНИЯ.</a:t>
            </a:r>
          </a:p>
          <a:p>
            <a:pPr>
              <a:lnSpc>
                <a:spcPct val="200000"/>
              </a:lnSpc>
            </a:pPr>
            <a:r>
              <a:rPr lang="ru-RU" b="1" dirty="0" smtClean="0">
                <a:solidFill>
                  <a:srgbClr val="FF0000"/>
                </a:solidFill>
              </a:rPr>
              <a:t>НЕЗАВИСИМОСТЬ СЛУЧАЙНЫХ ВЕЛИЧИН</a:t>
            </a:r>
          </a:p>
          <a:p>
            <a:pPr>
              <a:lnSpc>
                <a:spcPct val="200000"/>
              </a:lnSpc>
            </a:pPr>
            <a:r>
              <a:rPr lang="ru-RU" b="1" dirty="0" smtClean="0">
                <a:solidFill>
                  <a:srgbClr val="FF0000"/>
                </a:solidFill>
              </a:rPr>
              <a:t>ЧИСЛОВЫЕ ХАРАКТЕРИСТИКИ СЛУЧАЙНЫХ ВЕЛИЧИН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85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Независимые</a:t>
            </a:r>
            <a:r>
              <a:rPr lang="ru-RU" sz="3200" b="1" dirty="0">
                <a:solidFill>
                  <a:srgbClr val="FF0000"/>
                </a:solidFill>
              </a:rPr>
              <a:t/>
            </a:r>
            <a:br>
              <a:rPr lang="ru-RU" sz="3200" b="1" dirty="0">
                <a:solidFill>
                  <a:srgbClr val="FF0000"/>
                </a:solidFill>
              </a:rPr>
            </a:br>
            <a:r>
              <a:rPr lang="ru-RU" sz="3200" b="1" dirty="0">
                <a:solidFill>
                  <a:srgbClr val="FF0000"/>
                </a:solidFill>
              </a:rPr>
              <a:t>случайные величины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Монету подбрасывают два раза.</a:t>
                </a:r>
              </a:p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/>
                        <a:ea typeface="Cambria Math"/>
                      </a:rPr>
                      <m:t>𝜉</m:t>
                    </m:r>
                    <m:r>
                      <a:rPr lang="ru-RU" i="1" dirty="0">
                        <a:latin typeface="Cambria Math"/>
                        <a:ea typeface="Cambria Math"/>
                      </a:rPr>
                      <m:t> − </m:t>
                    </m:r>
                  </m:oMath>
                </a14:m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 количество выпадений решки. </a:t>
                </a:r>
                <a:endParaRPr lang="ru-RU" i="1" dirty="0">
                  <a:latin typeface="Cambria Math"/>
                  <a:ea typeface="Cambria Math"/>
                </a:endParaRPr>
              </a:p>
              <a:p>
                <a:pPr marL="0" indent="0" algn="just">
                  <a:lnSpc>
                    <a:spcPct val="170000"/>
                  </a:lnSpc>
                  <a:buNone/>
                </a:pPr>
                <a14:m>
                  <m:oMath xmlns:m="http://schemas.openxmlformats.org/officeDocument/2006/math">
                    <m:r>
                      <a:rPr lang="ru-RU" i="1" dirty="0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 - количество выпадений орла. </a:t>
                </a:r>
              </a:p>
              <a:p>
                <a:pPr marL="0" indent="0">
                  <a:buNone/>
                </a:pPr>
                <a:r>
                  <a:rPr lang="ru-RU" b="1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Зависимы ли случайные величины?</a:t>
                </a:r>
                <a:br>
                  <a:rPr lang="ru-RU" b="1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endParaRPr lang="ru-RU" b="1" i="1" dirty="0" smtClean="0"/>
              </a:p>
              <a:p>
                <a:pPr marL="0" indent="0" algn="ctr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964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Независимые</a:t>
            </a:r>
            <a:r>
              <a:rPr lang="ru-RU" sz="3200" b="1" dirty="0">
                <a:solidFill>
                  <a:srgbClr val="FF0000"/>
                </a:solidFill>
              </a:rPr>
              <a:t/>
            </a:r>
            <a:br>
              <a:rPr lang="ru-RU" sz="3200" b="1" dirty="0">
                <a:solidFill>
                  <a:srgbClr val="FF0000"/>
                </a:solidFill>
              </a:rPr>
            </a:br>
            <a:r>
              <a:rPr lang="ru-RU" sz="3200" b="1" dirty="0">
                <a:solidFill>
                  <a:srgbClr val="FF0000"/>
                </a:solidFill>
              </a:rPr>
              <a:t>случайные величины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Величина</a:t>
                </a:r>
                <a:r>
                  <a:rPr lang="en-US" dirty="0" smtClean="0"/>
                  <a:t>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  <a:ea typeface="Cambria Math"/>
                      </a:rPr>
                      <m:t>𝜉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b="1" i="1" dirty="0" smtClean="0"/>
                  <a:t>независима </a:t>
                </a:r>
                <a:r>
                  <a:rPr lang="ru-RU" dirty="0"/>
                  <a:t>от величины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ru-RU" dirty="0"/>
                  <a:t>, если ее закон распределения </a:t>
                </a:r>
                <a:r>
                  <a:rPr lang="ru-RU" dirty="0" smtClean="0"/>
                  <a:t>не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зависит </a:t>
                </a:r>
                <a:r>
                  <a:rPr lang="ru-RU" dirty="0"/>
                  <a:t>от того, какое значение приняла величина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ru-RU" dirty="0" smtClean="0"/>
                  <a:t>: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𝑓</m:t>
                    </m:r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𝑥</m:t>
                    </m:r>
                    <m:r>
                      <a:rPr lang="ru-RU" i="1">
                        <a:latin typeface="Cambria Math"/>
                      </a:rPr>
                      <m:t>/</m:t>
                    </m:r>
                    <m:r>
                      <a:rPr lang="ru-RU" i="1">
                        <a:latin typeface="Cambria Math"/>
                      </a:rPr>
                      <m:t>𝑦</m:t>
                    </m:r>
                    <m:r>
                      <a:rPr lang="ru-RU" i="1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ru-RU" dirty="0"/>
                        <m:t>Величина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 </m:t>
                      </m:r>
                      <m:r>
                        <a:rPr lang="ru-RU" i="1" dirty="0">
                          <a:latin typeface="Cambria Math"/>
                          <a:ea typeface="Cambria Math"/>
                        </a:rPr>
                        <m:t>𝜂</m:t>
                      </m:r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ru-RU" b="1" i="1" dirty="0"/>
                        <m:t>независима </m:t>
                      </m:r>
                      <m:r>
                        <m:rPr>
                          <m:nor/>
                        </m:rPr>
                        <a:rPr lang="ru-RU" dirty="0"/>
                        <m:t>от величины</m:t>
                      </m:r>
                      <m:r>
                        <a:rPr lang="en-US" b="0" i="1" dirty="0" smtClean="0">
                          <a:latin typeface="Cambria Math"/>
                        </a:rPr>
                        <m:t>  </m:t>
                      </m:r>
                      <m:r>
                        <a:rPr lang="ru-RU" i="1" dirty="0">
                          <a:latin typeface="Cambria Math"/>
                          <a:ea typeface="Cambria Math"/>
                        </a:rPr>
                        <m:t>𝜉</m:t>
                      </m:r>
                      <m:r>
                        <m:rPr>
                          <m:nor/>
                        </m:rPr>
                        <a:rPr lang="ru-RU" dirty="0"/>
                        <m:t>, если ее закон распределения не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зависит от того, какое значение приняла величина :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𝑓</m:t>
                    </m:r>
                    <m:r>
                      <a:rPr lang="ru-RU" i="1" smtClean="0">
                        <a:latin typeface="Cambria Math"/>
                      </a:rPr>
                      <m:t>(</m:t>
                    </m:r>
                    <m:r>
                      <a:rPr lang="ru-RU" i="1" smtClean="0">
                        <a:latin typeface="Cambria Math"/>
                      </a:rPr>
                      <m:t>𝑦</m:t>
                    </m:r>
                    <m:r>
                      <a:rPr lang="ru-RU" i="1" smtClean="0">
                        <a:latin typeface="Cambria Math"/>
                      </a:rPr>
                      <m:t>/</m:t>
                    </m:r>
                    <m:r>
                      <a:rPr lang="ru-RU" i="1" smtClean="0">
                        <a:latin typeface="Cambria Math"/>
                      </a:rPr>
                      <m:t>𝑥</m:t>
                    </m:r>
                    <m:r>
                      <a:rPr lang="ru-RU" i="1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𝑦</m:t>
                    </m:r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ru-RU" sz="2400" dirty="0" smtClean="0"/>
              </a:p>
              <a:p>
                <a:pPr marL="0" indent="0" algn="ctr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  <a:blipFill rotWithShape="1">
                <a:blip r:embed="rId2"/>
                <a:stretch>
                  <a:fillRect l="-1333" t="-2695" r="-19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2771800" y="3068960"/>
            <a:ext cx="288032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987824" y="5492080"/>
            <a:ext cx="2448272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8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Независимые</a:t>
            </a:r>
            <a:r>
              <a:rPr lang="ru-RU" sz="3200" b="1" dirty="0">
                <a:solidFill>
                  <a:srgbClr val="FF0000"/>
                </a:solidFill>
              </a:rPr>
              <a:t/>
            </a:r>
            <a:br>
              <a:rPr lang="ru-RU" sz="3200" b="1" dirty="0">
                <a:solidFill>
                  <a:srgbClr val="FF0000"/>
                </a:solidFill>
              </a:rPr>
            </a:br>
            <a:r>
              <a:rPr lang="ru-RU" sz="3200" b="1" dirty="0">
                <a:solidFill>
                  <a:srgbClr val="FF0000"/>
                </a:solidFill>
              </a:rPr>
              <a:t>случайные величины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ru-RU" b="1" dirty="0" smtClean="0"/>
                  <a:t>КРИТЕРИИ НЕЗАВИСИМОСТИ</a:t>
                </a:r>
                <a:r>
                  <a:rPr lang="ru-RU" dirty="0" smtClean="0"/>
                  <a:t>:</a:t>
                </a:r>
              </a:p>
              <a:p>
                <a:pPr marL="0" indent="0" algn="ctr">
                  <a:buNone/>
                </a:pPr>
                <a:endParaRPr lang="ru-RU" dirty="0" smtClean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2. Для непрерывных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дискретных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3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Независимые</a:t>
            </a:r>
            <a:r>
              <a:rPr lang="ru-RU" sz="3200" b="1" dirty="0">
                <a:solidFill>
                  <a:srgbClr val="FF0000"/>
                </a:solidFill>
              </a:rPr>
              <a:t/>
            </a:r>
            <a:br>
              <a:rPr lang="ru-RU" sz="3200" b="1" dirty="0">
                <a:solidFill>
                  <a:srgbClr val="FF0000"/>
                </a:solidFill>
              </a:rPr>
            </a:br>
            <a:r>
              <a:rPr lang="ru-RU" sz="3200" b="1" dirty="0">
                <a:solidFill>
                  <a:srgbClr val="FF0000"/>
                </a:solidFill>
              </a:rPr>
              <a:t>случайные величины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:r>
                  <a:rPr lang="ru-RU" b="1" dirty="0" smtClean="0"/>
                  <a:t>ВЫВОДЫ:</a:t>
                </a:r>
                <a:endParaRPr lang="ru-RU" dirty="0" smtClean="0"/>
              </a:p>
              <a:p>
                <a:pPr marL="514350" indent="-514350">
                  <a:buAutoNum type="arabicPeriod"/>
                </a:pPr>
                <a:r>
                  <a:rPr lang="ru-RU" dirty="0" smtClean="0"/>
                  <a:t>Если </a:t>
                </a:r>
                <a:r>
                  <a:rPr lang="ru-RU" dirty="0"/>
                  <a:t>двумерная плотность распределения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𝑓</m:t>
                    </m:r>
                    <m:r>
                      <a:rPr lang="ru-RU" i="1">
                        <a:latin typeface="Cambria Math"/>
                      </a:rPr>
                      <m:t>(</m:t>
                    </m:r>
                    <m:r>
                      <a:rPr lang="ru-RU" i="1">
                        <a:latin typeface="Cambria Math"/>
                      </a:rPr>
                      <m:t>𝑥</m:t>
                    </m:r>
                    <m:r>
                      <a:rPr lang="ru-RU" i="1">
                        <a:latin typeface="Cambria Math"/>
                      </a:rPr>
                      <m:t>,</m:t>
                    </m:r>
                    <m:r>
                      <a:rPr lang="ru-RU" i="1">
                        <a:latin typeface="Cambria Math"/>
                      </a:rPr>
                      <m:t>𝑦</m:t>
                    </m:r>
                    <m:r>
                      <a:rPr lang="ru-RU" i="1">
                        <a:latin typeface="Cambria Math"/>
                      </a:rPr>
                      <m:t>)</m:t>
                    </m:r>
                  </m:oMath>
                </a14:m>
                <a:r>
                  <a:rPr lang="ru-RU" dirty="0"/>
                  <a:t> «распадается» на два </a:t>
                </a:r>
                <a:r>
                  <a:rPr lang="ru-RU" dirty="0" smtClean="0"/>
                  <a:t>сомножителя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ru-RU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r>
                  <a:rPr lang="ru-RU" dirty="0" smtClean="0"/>
                  <a:t>    и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область – симметрична по х и по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dirty="0" smtClean="0"/>
                  <a:t> </a:t>
                </a:r>
                <a:r>
                  <a:rPr lang="ru-RU" dirty="0" smtClean="0"/>
                  <a:t>, </a:t>
                </a:r>
                <a:r>
                  <a:rPr lang="ru-RU" dirty="0"/>
                  <a:t>то случайные величины  </a:t>
                </a:r>
                <a:r>
                  <a:rPr lang="ru-RU" dirty="0" smtClean="0"/>
                  <a:t>независимы </a:t>
                </a:r>
              </a:p>
              <a:p>
                <a:pPr marL="514350" indent="-514350">
                  <a:buAutoNum type="arabicPeriod"/>
                </a:pPr>
                <a:r>
                  <a:rPr lang="ru-RU" dirty="0" smtClean="0"/>
                  <a:t>Только </a:t>
                </a:r>
                <a:r>
                  <a:rPr lang="ru-RU" dirty="0"/>
                  <a:t>для независимых величин, зная одномерные плотности, можно получить двумерную.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  <a:blipFill rotWithShape="1">
                <a:blip r:embed="rId2"/>
                <a:stretch>
                  <a:fillRect l="-1926" t="-2830" r="-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47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Условные законы распределения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Пример1.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r>
                          <a:rPr lang="ru-RU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ru-R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/>
                              </a:rPr>
                              <m:t>𝜋</m:t>
                            </m:r>
                          </m:e>
                          <m:sup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ru-RU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ru-RU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ru-RU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ru-RU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ru-RU" i="1">
                            <a:latin typeface="Cambria Math"/>
                          </a:rPr>
                          <m:t>+1)</m:t>
                        </m:r>
                      </m:den>
                    </m:f>
                    <m:r>
                      <a:rPr lang="ru-RU" i="1">
                        <a:latin typeface="Cambria Math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−∞&lt;</m:t>
                        </m:r>
                        <m:r>
                          <a:rPr lang="ru-RU" i="1">
                            <a:latin typeface="Cambria Math"/>
                          </a:rPr>
                          <m:t>𝑥</m:t>
                        </m:r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r>
                          <a:rPr lang="ru-RU" i="1">
                            <a:latin typeface="Cambria Math"/>
                          </a:rPr>
                          <m:t>𝑦</m:t>
                        </m:r>
                        <m:r>
                          <a:rPr lang="ru-RU" i="1">
                            <a:latin typeface="Cambria Math"/>
                          </a:rPr>
                          <m:t>&lt;∞</m:t>
                        </m:r>
                      </m:e>
                    </m:d>
                    <m:r>
                      <a:rPr lang="ru-RU" i="1">
                        <a:latin typeface="Cambria Math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Пример2.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r>
                          <a:rPr lang="ru-RU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ru-R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8</m:t>
                        </m:r>
                      </m:den>
                    </m:f>
                    <m:r>
                      <a:rPr lang="ru-RU" i="1">
                        <a:latin typeface="Cambria Math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r>
                          <a:rPr lang="ru-RU" i="1">
                            <a:latin typeface="Cambria Math"/>
                          </a:rPr>
                          <m:t>𝑦</m:t>
                        </m:r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5131837" y="4058816"/>
            <a:ext cx="569167" cy="932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ый треугольник 7"/>
          <p:cNvSpPr/>
          <p:nvPr/>
        </p:nvSpPr>
        <p:spPr>
          <a:xfrm flipV="1">
            <a:off x="6718041" y="4058815"/>
            <a:ext cx="831439" cy="89573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94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Условные законы распределения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3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Координаты </a:t>
                </a:r>
                <a:r>
                  <a:rPr lang="ru-RU" dirty="0"/>
                  <a:t>случайного вектора (</a:t>
                </a:r>
                <a14:m>
                  <m:oMath xmlns:m="http://schemas.openxmlformats.org/officeDocument/2006/math">
                    <m:r>
                      <a:rPr lang="ru-RU" i="1"/>
                      <m:t>𝜉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ru-RU" i="1"/>
                      <m:t> </m:t>
                    </m:r>
                    <m:r>
                      <a:rPr lang="ru-RU" i="1"/>
                      <m:t>𝜂</m:t>
                    </m:r>
                  </m:oMath>
                </a14:m>
                <a:r>
                  <a:rPr lang="ru-RU" dirty="0"/>
                  <a:t>),  являются </a:t>
                </a:r>
                <a:r>
                  <a:rPr lang="ru-RU" b="1" dirty="0"/>
                  <a:t>независимыми</a:t>
                </a:r>
                <a:r>
                  <a:rPr lang="ru-RU" dirty="0"/>
                  <a:t> случайными величинами, заданными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их </a:t>
                </a:r>
                <a:r>
                  <a:rPr lang="ru-RU" dirty="0"/>
                  <a:t>плотностями распределения:    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Найдите вероятность </a:t>
                </a:r>
                <a:r>
                  <a:rPr lang="ru-RU" dirty="0"/>
                  <a:t>попадания случайной </a:t>
                </a:r>
                <a:r>
                  <a:rPr lang="ru-RU" dirty="0" smtClean="0"/>
                  <a:t>точки (</a:t>
                </a:r>
                <a:r>
                  <a:rPr lang="en-US" dirty="0" err="1" smtClean="0"/>
                  <a:t>x;y</a:t>
                </a:r>
                <a:r>
                  <a:rPr lang="en-US" dirty="0" smtClean="0"/>
                  <a:t>) </a:t>
                </a:r>
                <a:r>
                  <a:rPr lang="ru-RU" dirty="0" smtClean="0"/>
                  <a:t>в </a:t>
                </a:r>
                <a:r>
                  <a:rPr lang="ru-RU" dirty="0"/>
                  <a:t>область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ru-RU" dirty="0" smtClean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695" r="-12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068960"/>
            <a:ext cx="3083020" cy="126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077885"/>
            <a:ext cx="3120685" cy="128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677" y="5301208"/>
            <a:ext cx="5734923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362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Числовые характеристики системы двух случайных величин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Начальным моментом порядка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/>
                      </a:rPr>
                      <m:t>𝒌</m:t>
                    </m:r>
                    <m:r>
                      <a:rPr lang="ru-RU" b="1" i="1">
                        <a:latin typeface="Cambria Math"/>
                      </a:rPr>
                      <m:t>+</m:t>
                    </m:r>
                    <m:r>
                      <a:rPr lang="ru-RU" b="1" i="1">
                        <a:latin typeface="Cambria Math"/>
                      </a:rPr>
                      <m:t>𝒔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системы случайных величин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𝜉</m:t>
                    </m:r>
                  </m:oMath>
                </a14:m>
                <a:r>
                  <a:rPr lang="ru-RU" dirty="0"/>
                  <a:t>  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𝜂</m:t>
                    </m:r>
                  </m:oMath>
                </a14:m>
                <a:r>
                  <a:rPr lang="ru-RU" dirty="0"/>
                  <a:t> называют число:</a:t>
                </a:r>
              </a:p>
              <a:p>
                <a:pPr marL="0" indent="0">
                  <a:buNone/>
                </a:pPr>
                <a:r>
                  <a:rPr lang="ru-RU" dirty="0"/>
                  <a:t> 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134482"/>
              </p:ext>
            </p:extLst>
          </p:nvPr>
        </p:nvGraphicFramePr>
        <p:xfrm>
          <a:off x="683568" y="3284984"/>
          <a:ext cx="7344816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376"/>
                <a:gridCol w="396044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дискретных случайных величин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Непрерывных</a:t>
                      </a:r>
                      <a:r>
                        <a:rPr lang="ru-RU" sz="2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случайных величин</a:t>
                      </a:r>
                      <a:endParaRPr lang="ru-RU" sz="2800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794515"/>
            <a:ext cx="1884209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629201"/>
            <a:ext cx="297323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6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Числовые характеристики системы двух случайных величин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Чаще всего  используют: </a:t>
                </a:r>
              </a:p>
              <a:p>
                <a:pPr marL="0" indent="0">
                  <a:buNone/>
                </a:pPr>
                <a:r>
                  <a:rPr lang="ru-RU" b="1" dirty="0"/>
                  <a:t>начальный момент первого  порядка </a:t>
                </a:r>
                <a:endParaRPr lang="ru-RU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Точку с координатами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</m:sSub>
                    <m:r>
                      <a:rPr lang="en-US" b="0" i="0" smtClean="0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называют  центром рассеяния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695" b="-31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628493"/>
                  </p:ext>
                </p:extLst>
              </p:nvPr>
            </p:nvGraphicFramePr>
            <p:xfrm>
              <a:off x="693742" y="2852937"/>
              <a:ext cx="8054722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7581"/>
                    <a:gridCol w="2734118"/>
                    <a:gridCol w="2573023"/>
                  </a:tblGrid>
                  <a:tr h="66585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800" b="1" i="1" smtClean="0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ru-RU" sz="28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2800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u-RU" sz="2800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1,0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𝜉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sz="3200" dirty="0" err="1" smtClean="0"/>
                            <a:t>Матем</a:t>
                          </a:r>
                          <a:r>
                            <a:rPr lang="ru-RU" sz="3200" dirty="0" smtClean="0"/>
                            <a:t>.</a:t>
                          </a:r>
                          <a:br>
                            <a:rPr lang="ru-RU" sz="3200" dirty="0" smtClean="0"/>
                          </a:br>
                          <a:r>
                            <a:rPr lang="ru-RU" sz="3200" dirty="0" smtClean="0"/>
                            <a:t>ожидание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𝜉</m:t>
                              </m:r>
                            </m:oMath>
                          </a14:m>
                          <a:endParaRPr lang="ru-RU" sz="3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800" b="1" i="1" smtClean="0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ru-RU" sz="28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u-RU" sz="2800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0,1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  <a:p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3200" dirty="0" smtClean="0"/>
                            <a:t>Матем.</a:t>
                          </a:r>
                          <a:br>
                            <a:rPr lang="ru-RU" sz="3200" dirty="0" smtClean="0"/>
                          </a:br>
                          <a:r>
                            <a:rPr lang="ru-RU" sz="3200" dirty="0" smtClean="0"/>
                            <a:t>ожидание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𝜂</m:t>
                              </m:r>
                            </m:oMath>
                          </a14:m>
                          <a:endParaRPr lang="ru-RU" sz="3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628493"/>
                  </p:ext>
                </p:extLst>
              </p:nvPr>
            </p:nvGraphicFramePr>
            <p:xfrm>
              <a:off x="693742" y="2852937"/>
              <a:ext cx="8054722" cy="2133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47581"/>
                    <a:gridCol w="2734118"/>
                    <a:gridCol w="2573023"/>
                  </a:tblGrid>
                  <a:tr h="1066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22" t="-7429" r="-193126" b="-119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893" t="-7429" r="-94420" b="-119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3270" t="-7429" r="-237" b="-119429"/>
                          </a:stretch>
                        </a:blipFill>
                      </a:tcPr>
                    </a:tc>
                  </a:tr>
                  <a:tr h="10668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22" t="-107429" r="-193126" b="-19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893" t="-107429" r="-94420" b="-19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13270" t="-107429" r="-237" b="-1942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797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Числовые характеристики системы двух случайных величин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Центральным моментом порядка </a:t>
                </a:r>
                <a14:m>
                  <m:oMath xmlns:m="http://schemas.openxmlformats.org/officeDocument/2006/math">
                    <m:r>
                      <a:rPr lang="ru-RU" b="1" i="1">
                        <a:latin typeface="Cambria Math"/>
                      </a:rPr>
                      <m:t>𝒌</m:t>
                    </m:r>
                    <m:r>
                      <a:rPr lang="ru-RU" b="1" i="1">
                        <a:latin typeface="Cambria Math"/>
                      </a:rPr>
                      <m:t>+</m:t>
                    </m:r>
                    <m:r>
                      <a:rPr lang="ru-RU" b="1" i="1">
                        <a:latin typeface="Cambria Math"/>
                      </a:rPr>
                      <m:t>𝒔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системы случайных величин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𝜉</m:t>
                    </m:r>
                  </m:oMath>
                </a14:m>
                <a:r>
                  <a:rPr lang="ru-RU" dirty="0"/>
                  <a:t>  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𝜂</m:t>
                    </m:r>
                  </m:oMath>
                </a14:m>
                <a:r>
                  <a:rPr lang="ru-RU" dirty="0"/>
                  <a:t> называют число: 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154152"/>
              </p:ext>
            </p:extLst>
          </p:nvPr>
        </p:nvGraphicFramePr>
        <p:xfrm>
          <a:off x="539552" y="3284984"/>
          <a:ext cx="7848872" cy="252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6424"/>
                <a:gridCol w="4032448"/>
              </a:tblGrid>
              <a:tr h="1440160">
                <a:tc>
                  <a:txBody>
                    <a:bodyPr/>
                    <a:lstStyle/>
                    <a:p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дискретных </a:t>
                      </a:r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случайных величин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непрерывных</a:t>
                      </a:r>
                      <a:r>
                        <a:rPr lang="ru-RU" sz="2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случайных величин</a:t>
                      </a:r>
                      <a:endParaRPr lang="ru-RU" sz="2800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1080120">
                <a:tc>
                  <a:txBody>
                    <a:bodyPr/>
                    <a:lstStyle/>
                    <a:p>
                      <a:endParaRPr lang="ru-RU" dirty="0" smtClean="0"/>
                    </a:p>
                    <a:p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59737"/>
            <a:ext cx="3651955" cy="655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581127"/>
            <a:ext cx="4042699" cy="66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08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Числовые характеристики системы двух случайных величин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Наиболее часто </a:t>
            </a:r>
            <a:r>
              <a:rPr lang="ru-RU" dirty="0" smtClean="0"/>
              <a:t>используются центральные моменты второго порядка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892285"/>
                  </p:ext>
                </p:extLst>
              </p:nvPr>
            </p:nvGraphicFramePr>
            <p:xfrm>
              <a:off x="467544" y="2420888"/>
              <a:ext cx="8270746" cy="36508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4256"/>
                    <a:gridCol w="2592288"/>
                    <a:gridCol w="3374202"/>
                  </a:tblGrid>
                  <a:tr h="10801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800" b="1" i="1" smtClean="0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ru-RU" sz="28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2800" b="1" i="1" smtClean="0">
                                    <a:latin typeface="Cambria Math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u-RU" sz="2800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ru-RU" sz="28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,0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𝐷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𝜉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ru-RU" sz="3200" dirty="0" smtClean="0"/>
                            <a:t>Дисперсия </a:t>
                          </a:r>
                          <a14:m>
                            <m:oMath xmlns:m="http://schemas.openxmlformats.org/officeDocument/2006/math">
                              <m:r>
                                <a:rPr lang="ru-RU" sz="3200" b="0" i="0" smtClean="0">
                                  <a:latin typeface="Cambria Math"/>
                                  <a:ea typeface="Cambria Math"/>
                                </a:rPr>
                                <m:t>  </m:t>
                              </m:r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𝜉</m:t>
                              </m:r>
                            </m:oMath>
                          </a14:m>
                          <a:endParaRPr lang="ru-RU" sz="3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800" b="1" i="1" smtClean="0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ru-RU" sz="28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𝟎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2800" b="1" i="1" smtClean="0">
                                    <a:latin typeface="Cambria Math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u-RU" sz="2800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0,</m:t>
                                    </m:r>
                                    <m:r>
                                      <a:rPr lang="ru-RU" sz="2800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𝐷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  <a:p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3200" dirty="0" smtClean="0"/>
                            <a:t>Дисперсия  </a:t>
                          </a:r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𝜂</m:t>
                              </m:r>
                            </m:oMath>
                          </a14:m>
                          <a:endParaRPr lang="ru-RU" sz="32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800" b="1" i="1" smtClean="0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ru-RU" sz="28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2800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𝒔</m:t>
                                </m:r>
                                <m:r>
                                  <a:rPr lang="en-US" sz="2800" b="1" i="1" smtClean="0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ru-RU" sz="2800" b="1" i="1" smtClean="0"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 smtClean="0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ru-RU" sz="2800" dirty="0"/>
                                      <m:t> </m:t>
                                    </m:r>
                                  </m:e>
                                  <m:sub>
                                    <m:r>
                                      <a:rPr lang="ru-RU" sz="28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,</m:t>
                                    </m:r>
                                    <m:r>
                                      <a:rPr lang="ru-RU" sz="2800" b="0" i="1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/>
                                        <a:ea typeface="Cambria Math"/>
                                      </a:rPr>
                                      <m:t>𝜉𝜂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r>
                            <a:rPr lang="ru-RU" sz="2800" b="0" dirty="0" smtClean="0">
                              <a:ea typeface="Cambria Math"/>
                            </a:rPr>
                            <a:t/>
                          </a:r>
                          <a:br>
                            <a:rPr lang="ru-RU" sz="2800" b="0" dirty="0" smtClean="0">
                              <a:ea typeface="Cambria Math"/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ru-RU" sz="2800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𝑐𝑜𝑣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𝜉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𝜂</m:t>
                              </m:r>
                            </m:oMath>
                          </a14:m>
                          <a:r>
                            <a:rPr lang="en-US" sz="2800" dirty="0" smtClean="0"/>
                            <a:t>)</a:t>
                          </a:r>
                          <a:endParaRPr lang="ru-RU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3200" dirty="0" smtClean="0"/>
                            <a:t>Корреляционный момент (ковариация)</a:t>
                          </a:r>
                          <a:endParaRPr lang="ru-RU" sz="3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892285"/>
                  </p:ext>
                </p:extLst>
              </p:nvPr>
            </p:nvGraphicFramePr>
            <p:xfrm>
              <a:off x="467544" y="2420888"/>
              <a:ext cx="8270746" cy="365085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4256"/>
                    <a:gridCol w="2592288"/>
                    <a:gridCol w="3374202"/>
                  </a:tblGrid>
                  <a:tr h="10801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65" t="-6780" r="-258995" b="-257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9176" t="-6780" r="-130353" b="-2570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5389" t="-6780" r="-181" b="-257062"/>
                          </a:stretch>
                        </a:blipFill>
                      </a:tcPr>
                    </a:tc>
                  </a:tr>
                  <a:tr h="101625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65" t="-113174" r="-258995" b="-172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9176" t="-113174" r="-130353" b="-172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5389" t="-113174" r="-181" b="-172455"/>
                          </a:stretch>
                        </a:blipFill>
                      </a:tcPr>
                    </a:tc>
                  </a:tr>
                  <a:tr h="15544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65" t="-139608" r="-258995" b="-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9176" t="-139608" r="-130353" b="-1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3200" dirty="0" smtClean="0"/>
                            <a:t>Корреляционный момент (ковариация)</a:t>
                          </a:r>
                          <a:endParaRPr lang="ru-RU" sz="32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4375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Условные законы распределения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ru-RU" sz="5100" dirty="0" smtClean="0">
                    <a:latin typeface="Times New Roman" pitchFamily="18" charset="0"/>
                    <a:cs typeface="Times New Roman" pitchFamily="18" charset="0"/>
                  </a:rPr>
                  <a:t>Условным законом распределения случайной величины </a:t>
                </a:r>
                <a14:m>
                  <m:oMath xmlns:m="http://schemas.openxmlformats.org/officeDocument/2006/math">
                    <m:r>
                      <a:rPr lang="ru-RU" sz="5100" i="1" dirty="0" smtClean="0">
                        <a:latin typeface="Cambria Math"/>
                        <a:ea typeface="Cambria Math"/>
                      </a:rPr>
                      <m:t>𝜉</m:t>
                    </m:r>
                    <m:r>
                      <a:rPr lang="ru-RU" sz="5100" b="0" i="1" dirty="0" smtClean="0">
                        <a:latin typeface="Cambria Math"/>
                        <a:ea typeface="Cambria Math"/>
                      </a:rPr>
                      <m:t>  (</m:t>
                    </m:r>
                    <m:r>
                      <a:rPr lang="ru-RU" sz="5100" i="1" dirty="0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ru-RU" sz="51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ru-RU" sz="5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5100" dirty="0" smtClean="0">
                    <a:latin typeface="Times New Roman" pitchFamily="18" charset="0"/>
                    <a:cs typeface="Times New Roman" pitchFamily="18" charset="0"/>
                  </a:rPr>
                  <a:t>называют распределение этой случайной величины </a:t>
                </a:r>
                <a:r>
                  <a:rPr lang="ru-RU" sz="5100" b="1" i="1" dirty="0" smtClean="0">
                    <a:latin typeface="Times New Roman" pitchFamily="18" charset="0"/>
                    <a:cs typeface="Times New Roman" pitchFamily="18" charset="0"/>
                  </a:rPr>
                  <a:t>при условии, что случайная </a:t>
                </a:r>
                <a:r>
                  <a:rPr lang="ru-RU" sz="5100" b="1" i="1" dirty="0">
                    <a:latin typeface="Times New Roman" pitchFamily="18" charset="0"/>
                    <a:cs typeface="Times New Roman" pitchFamily="18" charset="0"/>
                  </a:rPr>
                  <a:t>величина</a:t>
                </a:r>
                <a:r>
                  <a:rPr lang="ru-RU" sz="5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5100" i="1" dirty="0">
                        <a:latin typeface="Cambria Math"/>
                        <a:ea typeface="Cambria Math"/>
                      </a:rPr>
                      <m:t>𝜂</m:t>
                    </m:r>
                    <m:r>
                      <a:rPr lang="ru-RU" sz="5100" b="0" i="1" dirty="0" smtClean="0">
                        <a:latin typeface="Cambria Math"/>
                        <a:ea typeface="Cambria Math"/>
                      </a:rPr>
                      <m:t>  (</m:t>
                    </m:r>
                    <m:r>
                      <a:rPr lang="ru-RU" sz="5100" i="1" dirty="0">
                        <a:latin typeface="Cambria Math"/>
                        <a:ea typeface="Cambria Math"/>
                      </a:rPr>
                      <m:t>𝜉</m:t>
                    </m:r>
                  </m:oMath>
                </a14:m>
                <a:r>
                  <a:rPr lang="ru-RU" sz="5100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ru-RU" sz="5100" dirty="0">
                    <a:latin typeface="Times New Roman" pitchFamily="18" charset="0"/>
                    <a:cs typeface="Times New Roman" pitchFamily="18" charset="0"/>
                  </a:rPr>
                  <a:t>приняла </a:t>
                </a:r>
                <a:r>
                  <a:rPr lang="ru-RU" sz="5100" dirty="0" smtClean="0">
                    <a:latin typeface="Times New Roman" pitchFamily="18" charset="0"/>
                    <a:cs typeface="Times New Roman" pitchFamily="18" charset="0"/>
                  </a:rPr>
                  <a:t>конкретное значение ( попала в заданный интервал).</a:t>
                </a:r>
              </a:p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ru-RU" sz="5100" dirty="0" smtClean="0">
                    <a:latin typeface="Times New Roman" pitchFamily="18" charset="0"/>
                    <a:cs typeface="Times New Roman" pitchFamily="18" charset="0"/>
                  </a:rPr>
                  <a:t>Обозначение: </a:t>
                </a:r>
                <a14:m>
                  <m:oMath xmlns:m="http://schemas.openxmlformats.org/officeDocument/2006/math">
                    <m:r>
                      <a:rPr lang="ru-RU" sz="5100" i="1" dirty="0">
                        <a:latin typeface="Cambria Math"/>
                        <a:ea typeface="Cambria Math"/>
                      </a:rPr>
                      <m:t>𝜉</m:t>
                    </m:r>
                    <m:r>
                      <a:rPr lang="ru-RU" sz="5100" i="1" dirty="0">
                        <a:latin typeface="Cambria Math"/>
                        <a:ea typeface="Cambria Math"/>
                      </a:rPr>
                      <m:t> /</m:t>
                    </m:r>
                    <m:r>
                      <a:rPr lang="ru-RU" sz="5100" i="1" dirty="0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ru-RU" sz="5100" dirty="0" smtClean="0">
                    <a:latin typeface="Times New Roman" pitchFamily="18" charset="0"/>
                    <a:cs typeface="Times New Roman" pitchFamily="18" charset="0"/>
                  </a:rPr>
                  <a:t>  (</a:t>
                </a:r>
                <a14:m>
                  <m:oMath xmlns:m="http://schemas.openxmlformats.org/officeDocument/2006/math">
                    <m:r>
                      <a:rPr lang="ru-RU" sz="5100" i="1" dirty="0">
                        <a:latin typeface="Cambria Math"/>
                        <a:ea typeface="Cambria Math"/>
                      </a:rPr>
                      <m:t>𝜂</m:t>
                    </m:r>
                    <m:r>
                      <a:rPr lang="ru-RU" sz="5100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ru-RU" sz="5100" i="1" dirty="0">
                        <a:latin typeface="Cambria Math"/>
                        <a:ea typeface="Cambria Math"/>
                      </a:rPr>
                      <m:t>/</m:t>
                    </m:r>
                    <m:r>
                      <a:rPr lang="ru-RU" sz="5100" i="1" dirty="0">
                        <a:latin typeface="Cambria Math"/>
                        <a:ea typeface="Cambria Math"/>
                      </a:rPr>
                      <m:t>𝜉</m:t>
                    </m:r>
                  </m:oMath>
                </a14:m>
                <a:r>
                  <a:rPr lang="ru-RU" sz="51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ru-RU" sz="51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51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5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5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  <a:blipFill rotWithShape="1">
                <a:blip r:embed="rId2"/>
                <a:stretch>
                  <a:fillRect l="-1481" r="-1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1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94294"/>
            <a:ext cx="8229600" cy="1738561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Дисперсия – мера рассеяни</a:t>
            </a:r>
            <a:r>
              <a:rPr lang="ru-RU" sz="3200" b="1" dirty="0" smtClean="0">
                <a:solidFill>
                  <a:srgbClr val="FF0000"/>
                </a:solidFill>
              </a:rPr>
              <a:t>я относительно центра рассеяния</a:t>
            </a:r>
            <a:r>
              <a:rPr lang="ru-RU" sz="3200" b="1" dirty="0" smtClean="0">
                <a:solidFill>
                  <a:srgbClr val="FF0000"/>
                </a:solidFill>
              </a:rPr>
              <a:t/>
            </a:r>
            <a:br>
              <a:rPr lang="ru-RU" sz="3200" b="1" dirty="0" smtClean="0">
                <a:solidFill>
                  <a:srgbClr val="FF0000"/>
                </a:solidFill>
              </a:rPr>
            </a:b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493204" y="2204864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</m:sSub>
                    <m:r>
                      <a:rPr lang="ru-RU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M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ξ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вычислений удобнее применять формулу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M</m:t>
                    </m:r>
                    <m:r>
                      <a:rPr lang="en-US">
                        <a:latin typeface="Cambria Math"/>
                        <a:ea typeface="Cambria Math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ξ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ru-RU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l-GR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𝑀</m:t>
                            </m:r>
                          </m:e>
                          <m:sub/>
                          <m:sup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bSup>
                      </m:e>
                      <m: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</m:sSub>
                  </m:oMath>
                </a14:m>
                <a:endParaRPr lang="ru-RU" dirty="0" smtClean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204" y="2204864"/>
                <a:ext cx="8229600" cy="4525963"/>
              </a:xfrm>
              <a:blipFill rotWithShape="1">
                <a:blip r:embed="rId2"/>
                <a:stretch>
                  <a:fillRect l="-1926" t="-1348" r="-10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2339752" y="4437112"/>
            <a:ext cx="45365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94294"/>
            <a:ext cx="8229600" cy="1738561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Корреляционный момент </a:t>
            </a:r>
            <a:r>
              <a:rPr lang="ru-RU" sz="3200" b="1" dirty="0" smtClean="0">
                <a:solidFill>
                  <a:srgbClr val="FF0000"/>
                </a:solidFill>
              </a:rPr>
              <a:t>- мера </a:t>
            </a:r>
            <a:r>
              <a:rPr lang="ru-RU" sz="3200" b="1" dirty="0">
                <a:solidFill>
                  <a:srgbClr val="FF0000"/>
                </a:solidFill>
              </a:rPr>
              <a:t>взаимного влияния 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493204" y="2204864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  <m:r>
                      <a:rPr lang="ru-RU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M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((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ξ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  <a:ea typeface="Cambria Math"/>
                      </a:rPr>
                      <m:t>(</m:t>
                    </m:r>
                    <m:r>
                      <a:rPr lang="el-GR" i="1" smtClean="0">
                        <a:latin typeface="Cambria Math"/>
                        <a:ea typeface="Cambria Math"/>
                      </a:rPr>
                      <m:t>𝜂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вычислений удобнее применять формулу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M</m:t>
                    </m:r>
                    <m:r>
                      <a:rPr lang="en-US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ξ</m:t>
                    </m:r>
                    <m:r>
                      <a:rPr lang="el-GR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l-GR" i="1">
                        <a:latin typeface="Cambria Math"/>
                        <a:ea typeface="Cambria Math"/>
                      </a:rPr>
                      <m:t>𝜂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l-GR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</m:sSub>
                    <m:r>
                      <a:rPr lang="en-US" i="1" dirty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</m:oMath>
                </a14:m>
                <a:endParaRPr lang="ru-RU" dirty="0" smtClean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204" y="2204864"/>
                <a:ext cx="8229600" cy="4525963"/>
              </a:xfrm>
              <a:blipFill rotWithShape="1">
                <a:blip r:embed="rId2"/>
                <a:stretch>
                  <a:fillRect l="-1926" t="-1617" r="-10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/>
          <p:cNvSpPr/>
          <p:nvPr/>
        </p:nvSpPr>
        <p:spPr>
          <a:xfrm>
            <a:off x="2339752" y="4437112"/>
            <a:ext cx="4536504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82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94295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Ковариация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:r>
                  <a:rPr lang="ru-RU" dirty="0" smtClean="0"/>
                  <a:t>Основные свойства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𝜂𝜉</m:t>
                        </m:r>
                      </m:sub>
                    </m:sSub>
                  </m:oMath>
                </a14:m>
                <a:r>
                  <a:rPr lang="ru-RU" dirty="0" smtClean="0"/>
                  <a:t>  - симметрия</a:t>
                </a:r>
              </a:p>
              <a:p>
                <a:pPr marL="0" indent="0">
                  <a:buNone/>
                </a:pPr>
                <a:r>
                  <a:rPr lang="ru-RU" dirty="0" smtClean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𝜉𝜉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ru-RU" dirty="0" smtClean="0"/>
                  <a:t> 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𝜂𝜂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с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:r>
                  <a:rPr lang="ru-RU" dirty="0" smtClean="0">
                    <a:ea typeface="Cambria Math"/>
                  </a:rPr>
                  <a:t>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</m:oMath>
                </a14:m>
                <a:r>
                  <a:rPr lang="ru-RU" dirty="0" smtClean="0"/>
                  <a:t>   с=</a:t>
                </a:r>
                <a:r>
                  <a:rPr lang="en-US" dirty="0" err="1" smtClean="0"/>
                  <a:t>const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4) 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ru-RU" i="1">
                            <a:latin typeface="Cambria Math"/>
                            <a:ea typeface="Cambria Math"/>
                          </a:rPr>
                          <m:t>с</m:t>
                        </m:r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</m:t>
                        </m:r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𝜂</m:t>
                        </m:r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+с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</m:oMath>
                </a14:m>
                <a:r>
                  <a:rPr lang="ru-RU" dirty="0" smtClean="0"/>
                  <a:t>,</a:t>
                </a:r>
                <a:r>
                  <a:rPr lang="ru-RU" dirty="0"/>
                  <a:t> с=</a:t>
                </a:r>
                <a:r>
                  <a:rPr lang="en-US" dirty="0"/>
                  <a:t>const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5)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𝜉𝜂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ad>
                          <m:radPr>
                            <m:degHide m:val="on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ru-RU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𝜉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</m:sub>
                            </m:sSub>
                          </m:e>
                        </m:rad>
                      </m:e>
                      <m:sub/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6)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𝜉</m:t>
                    </m:r>
                    <m:r>
                      <a:rPr lang="ru-RU" i="1">
                        <a:latin typeface="Cambria Math"/>
                        <a:ea typeface="Cambria Math"/>
                      </a:rPr>
                      <m:t> и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ru-RU" dirty="0"/>
                  <a:t> независимы,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:r>
                  <a:rPr lang="ru-RU" dirty="0" smtClean="0"/>
                  <a:t>0  (обратное неверно).</a:t>
                </a: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426" b="-5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4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94295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Числовые характеристики системы двух случайных величин</a:t>
            </a: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Также используются: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Среднеквадратические отклонения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𝜉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 dirty="0" smtClean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𝜉</m:t>
                            </m:r>
                          </m:sub>
                        </m:sSub>
                      </m:e>
                    </m:rad>
                  </m:oMath>
                </a14:m>
                <a:r>
                  <a:rPr lang="ru-RU" dirty="0" smtClean="0"/>
                  <a:t>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ru-RU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ru-RU" i="1" dirty="0">
                            <a:latin typeface="Cambria Math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𝜂</m:t>
                            </m:r>
                          </m:sub>
                        </m:sSub>
                      </m:e>
                    </m:rad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Матрица ковариации: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/>
                      </a:rPr>
                      <m:t>К=</m:t>
                    </m:r>
                    <m:d>
                      <m:dPr>
                        <m:ctrlPr>
                          <a:rPr lang="ru-RU" i="1" dirty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𝜉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𝜉𝜂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𝜉𝜂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𝜂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Коэффициент </a:t>
                </a:r>
                <a:r>
                  <a:rPr lang="ru-RU" dirty="0"/>
                  <a:t>корреляции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𝜉𝜂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𝜉𝜂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𝜉</m:t>
                            </m:r>
                          </m:sub>
                        </m:sSub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𝜂</m:t>
                            </m:r>
                          </m:sub>
                        </m:sSub>
                      </m:den>
                    </m:f>
                    <m:r>
                      <a:rPr lang="ru-RU" i="1">
                        <a:latin typeface="Cambria Math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2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3196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94295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Коэффициент корреляции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ru-RU" dirty="0" smtClean="0"/>
                  <a:t>Основные свойства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</m:oMath>
                </a14:m>
                <a:r>
                  <a:rPr lang="ru-RU" dirty="0" smtClean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ru-RU" dirty="0" smtClean="0"/>
                  <a:t>  - </a:t>
                </a:r>
                <a:r>
                  <a:rPr lang="ru-RU" dirty="0"/>
                  <a:t>е</a:t>
                </a:r>
                <a:r>
                  <a:rPr lang="ru-RU" dirty="0" smtClean="0"/>
                  <a:t>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𝜉</m:t>
                    </m:r>
                    <m:r>
                      <a:rPr lang="ru-RU" i="1">
                        <a:latin typeface="Cambria Math"/>
                        <a:ea typeface="Cambria Math"/>
                      </a:rPr>
                      <m:t> и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ru-RU" dirty="0"/>
                  <a:t> независимы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2)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𝜉𝜂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ru-RU" dirty="0" smtClean="0"/>
                  <a:t>  </a:t>
                </a:r>
              </a:p>
              <a:p>
                <a:pPr marL="0" indent="0">
                  <a:buNone/>
                </a:pPr>
                <a:r>
                  <a:rPr lang="ru-RU" dirty="0" smtClean="0"/>
                  <a:t>3) Если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𝜂</m:t>
                    </m:r>
                    <m:r>
                      <a:rPr lang="ru-RU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𝜉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  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𝜉</m:t>
                    </m:r>
                    <m:r>
                      <a:rPr lang="ru-RU" i="1">
                        <a:latin typeface="Cambria Math"/>
                        <a:ea typeface="Cambria Math"/>
                      </a:rPr>
                      <m:t> и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ru-RU" dirty="0" smtClean="0"/>
                  <a:t>  линейно зависимы, </a:t>
                </a:r>
                <a:r>
                  <a:rPr lang="ru-RU" dirty="0"/>
                  <a:t>то </a:t>
                </a:r>
                <a:r>
                  <a:rPr lang="ru-RU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𝜉𝜂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 =</a:t>
                </a:r>
                <a:r>
                  <a:rPr lang="ru-RU" dirty="0" smtClean="0"/>
                  <a:t>1  и наоборот.</a:t>
                </a:r>
                <a:endParaRPr lang="ru-RU" i="1" dirty="0" smtClean="0">
                  <a:latin typeface="Cambria Math"/>
                  <a:ea typeface="Cambria Math"/>
                </a:endParaRPr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32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Пример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ru-RU" sz="2800" dirty="0"/>
                  <a:t>Н</a:t>
                </a:r>
                <a14:m>
                  <m:oMath xmlns:m="http://schemas.openxmlformats.org/officeDocument/2006/math">
                    <m:r>
                      <a:rPr lang="ru-RU" sz="2800">
                        <a:latin typeface="Cambria Math"/>
                        <a:ea typeface="Cambria Math"/>
                      </a:rPr>
                      <m:t>айти   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𝜉𝜂</m:t>
                        </m:r>
                      </m:sub>
                    </m:sSub>
                  </m:oMath>
                </a14:m>
                <a:endParaRPr lang="ru-RU" sz="5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51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  <a:blipFill rotWithShape="1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753244"/>
                  </p:ext>
                </p:extLst>
              </p:nvPr>
            </p:nvGraphicFramePr>
            <p:xfrm>
              <a:off x="1547664" y="2564904"/>
              <a:ext cx="4456112" cy="2407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24000"/>
                    <a:gridCol w="1524000"/>
                    <a:gridCol w="1408112"/>
                  </a:tblGrid>
                  <a:tr h="101994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800" i="1" dirty="0" smtClean="0">
                                    <a:latin typeface="Cambria Math"/>
                                    <a:ea typeface="Cambria Math"/>
                                  </a:rPr>
                                  <m:t>ξ</m:t>
                                </m:r>
                                <m:r>
                                  <a:rPr lang="ru-RU" sz="2800" b="0" i="1" dirty="0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RU" sz="28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endParaRPr lang="ru-RU" sz="28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800" i="1" dirty="0"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-1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-1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0,3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0,4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0,2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753244"/>
                  </p:ext>
                </p:extLst>
              </p:nvPr>
            </p:nvGraphicFramePr>
            <p:xfrm>
              <a:off x="1547664" y="2564904"/>
              <a:ext cx="4456112" cy="2407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24000"/>
                    <a:gridCol w="1524000"/>
                    <a:gridCol w="1408112"/>
                  </a:tblGrid>
                  <a:tr h="13716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 rotWithShape="1">
                          <a:blip r:embed="rId3"/>
                          <a:stretch>
                            <a:fillRect l="-400" t="-4000" r="-192400" b="-88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-1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-1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0,3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0,4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0,2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559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Условные законы распределения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229600" cy="4525963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sz="3000" dirty="0" smtClean="0">
                    <a:latin typeface="Times New Roman" pitchFamily="18" charset="0"/>
                    <a:cs typeface="Times New Roman" pitchFamily="18" charset="0"/>
                  </a:rPr>
                  <a:t>Для </a:t>
                </a:r>
                <a:r>
                  <a:rPr lang="ru-RU" sz="3000" b="1" dirty="0" smtClean="0">
                    <a:latin typeface="Times New Roman" pitchFamily="18" charset="0"/>
                    <a:cs typeface="Times New Roman" pitchFamily="18" charset="0"/>
                  </a:rPr>
                  <a:t>дискретной</a:t>
                </a:r>
                <a:r>
                  <a:rPr lang="ru-RU" sz="3000" dirty="0" smtClean="0">
                    <a:latin typeface="Times New Roman" pitchFamily="18" charset="0"/>
                    <a:cs typeface="Times New Roman" pitchFamily="18" charset="0"/>
                  </a:rPr>
                  <a:t> двумерной случайной величины 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sz="30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ru-RU" sz="3000" i="1" dirty="0" smtClean="0">
                        <a:latin typeface="Cambria Math"/>
                        <a:ea typeface="Cambria Math"/>
                      </a:rPr>
                      <m:t>𝜉</m:t>
                    </m:r>
                    <m:r>
                      <a:rPr lang="ru-RU" sz="3000" b="0" i="1" dirty="0" smtClean="0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r>
                  <a:rPr lang="ru-RU" sz="3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sz="3000" i="1" dirty="0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ru-RU" sz="30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ru-RU" sz="3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3000" dirty="0" smtClean="0">
                    <a:latin typeface="Times New Roman" pitchFamily="18" charset="0"/>
                    <a:cs typeface="Times New Roman" pitchFamily="18" charset="0"/>
                  </a:rPr>
                  <a:t>это будет таблица – ряд распределения: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ru-RU" sz="3000" i="1" dirty="0">
                        <a:latin typeface="Cambria Math"/>
                        <a:ea typeface="Cambria Math"/>
                      </a:rPr>
                      <m:t>𝜉</m:t>
                    </m:r>
                    <m:r>
                      <a:rPr lang="ru-RU" sz="3000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u-RU" sz="3000" b="1" i="1" dirty="0" smtClean="0">
                    <a:latin typeface="Times New Roman" pitchFamily="18" charset="0"/>
                    <a:cs typeface="Times New Roman" pitchFamily="18" charset="0"/>
                  </a:rPr>
                  <a:t>при условии, что случайная </a:t>
                </a:r>
                <a:r>
                  <a:rPr lang="ru-RU" sz="3000" b="1" i="1" dirty="0">
                    <a:latin typeface="Times New Roman" pitchFamily="18" charset="0"/>
                    <a:cs typeface="Times New Roman" pitchFamily="18" charset="0"/>
                  </a:rPr>
                  <a:t>величина</a:t>
                </a:r>
                <a:r>
                  <a:rPr lang="ru-RU" sz="3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3000" i="1" dirty="0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ru-RU" sz="3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3000" dirty="0">
                    <a:latin typeface="Times New Roman" pitchFamily="18" charset="0"/>
                    <a:cs typeface="Times New Roman" pitchFamily="18" charset="0"/>
                  </a:rPr>
                  <a:t>приняла </a:t>
                </a:r>
                <a:r>
                  <a:rPr lang="ru-RU" sz="3000" dirty="0" smtClean="0">
                    <a:latin typeface="Times New Roman" pitchFamily="18" charset="0"/>
                    <a:cs typeface="Times New Roman" pitchFamily="18" charset="0"/>
                  </a:rPr>
                  <a:t>конкретное значение</a:t>
                </a:r>
                <a:r>
                  <a:rPr lang="en-US" sz="3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3000" i="1" dirty="0">
                        <a:latin typeface="Cambria Math"/>
                        <a:ea typeface="Cambria Math"/>
                      </a:rPr>
                      <m:t>𝜂</m:t>
                    </m:r>
                    <m:r>
                      <a:rPr lang="ru-RU" sz="3000" i="1" dirty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ru-RU" sz="30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3000" i="1" dirty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ru-RU" sz="5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914400" indent="-914400" algn="just">
                  <a:lnSpc>
                    <a:spcPct val="120000"/>
                  </a:lnSpc>
                  <a:buAutoNum type="arabicParenR"/>
                </a:pPr>
                <a:endParaRPr lang="ru-RU" sz="5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sz="5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914400" indent="-914400" algn="just">
                  <a:lnSpc>
                    <a:spcPct val="170000"/>
                  </a:lnSpc>
                  <a:buAutoNum type="arabicParenR"/>
                </a:pPr>
                <a:endParaRPr lang="ru-RU" sz="5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51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51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5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5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229600" cy="4525963"/>
              </a:xfrm>
              <a:blipFill rotWithShape="1">
                <a:blip r:embed="rId2"/>
                <a:stretch>
                  <a:fillRect l="-1481" t="-404" r="-1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18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Условные законы распределения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24744"/>
                <a:ext cx="8229600" cy="5040560"/>
              </a:xfrm>
            </p:spPr>
            <p:txBody>
              <a:bodyPr>
                <a:normAutofit fontScale="25000" lnSpcReduction="20000"/>
              </a:bodyPr>
              <a:lstStyle/>
              <a:p>
                <a:pPr marL="914400" indent="-914400" algn="just">
                  <a:lnSpc>
                    <a:spcPct val="120000"/>
                  </a:lnSpc>
                  <a:buAutoNum type="arabicParenR"/>
                </a:pPr>
                <a:r>
                  <a:rPr lang="ru-RU" sz="8600" dirty="0" smtClean="0">
                    <a:ea typeface="Cambria Math"/>
                  </a:rPr>
                  <a:t>Суммируем все вероятности по строке </a:t>
                </a:r>
                <a14:m>
                  <m:oMath xmlns:m="http://schemas.openxmlformats.org/officeDocument/2006/math">
                    <m:r>
                      <a:rPr lang="ru-RU" sz="8600" b="0" i="0" dirty="0" smtClean="0">
                        <a:latin typeface="Cambria Math"/>
                        <a:ea typeface="Cambria Math"/>
                      </a:rPr>
                      <m:t>      </m:t>
                    </m:r>
                    <m:r>
                      <a:rPr lang="ru-RU" sz="8600" i="1" dirty="0">
                        <a:latin typeface="Cambria Math"/>
                        <a:ea typeface="Cambria Math"/>
                      </a:rPr>
                      <m:t>𝜂</m:t>
                    </m:r>
                    <m:r>
                      <a:rPr lang="ru-RU" sz="8600" i="1" dirty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ru-RU" sz="86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8600" i="1" dirty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8600" i="1" dirty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sz="8600" dirty="0" smtClean="0">
                    <a:latin typeface="Times New Roman" pitchFamily="18" charset="0"/>
                    <a:cs typeface="Times New Roman" pitchFamily="18" charset="0"/>
                  </a:rPr>
                  <a:t>  :</a:t>
                </a:r>
              </a:p>
              <a:p>
                <a:pPr marL="914400" indent="-914400" algn="just">
                  <a:lnSpc>
                    <a:spcPct val="120000"/>
                  </a:lnSpc>
                  <a:buAutoNum type="arabicParenR"/>
                </a:pPr>
                <a:endParaRPr lang="ru-RU" sz="8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914400" indent="-914400" algn="just">
                  <a:lnSpc>
                    <a:spcPct val="120000"/>
                  </a:lnSpc>
                  <a:buAutoNum type="arabicParenR"/>
                </a:pPr>
                <a:endParaRPr lang="ru-RU" sz="8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914400" indent="-914400" algn="just">
                  <a:lnSpc>
                    <a:spcPct val="120000"/>
                  </a:lnSpc>
                  <a:buAutoNum type="arabicParenR"/>
                </a:pPr>
                <a:endParaRPr lang="ru-RU" sz="8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914400" indent="-914400" algn="just">
                  <a:lnSpc>
                    <a:spcPct val="120000"/>
                  </a:lnSpc>
                  <a:buAutoNum type="arabicParenR"/>
                </a:pPr>
                <a:endParaRPr lang="ru-RU" sz="8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914400" indent="-914400" algn="just">
                  <a:lnSpc>
                    <a:spcPct val="120000"/>
                  </a:lnSpc>
                  <a:buAutoNum type="arabicParenR"/>
                </a:pPr>
                <a:endParaRPr lang="ru-RU" sz="8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914400" indent="-914400" algn="just">
                  <a:lnSpc>
                    <a:spcPct val="120000"/>
                  </a:lnSpc>
                  <a:buAutoNum type="arabicParenR"/>
                </a:pPr>
                <a:endParaRPr lang="ru-RU" sz="8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914400" indent="-914400" algn="just">
                  <a:lnSpc>
                    <a:spcPct val="120000"/>
                  </a:lnSpc>
                  <a:buAutoNum type="arabicParenR"/>
                </a:pPr>
                <a:endParaRPr lang="ru-RU" sz="8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914400" indent="-914400" algn="just">
                  <a:lnSpc>
                    <a:spcPct val="120000"/>
                  </a:lnSpc>
                  <a:buAutoNum type="arabicParenR"/>
                </a:pPr>
                <a:endParaRPr lang="ru-RU" sz="8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914400" indent="-914400" algn="just">
                  <a:lnSpc>
                    <a:spcPct val="120000"/>
                  </a:lnSpc>
                  <a:buAutoNum type="arabicParenR"/>
                </a:pPr>
                <a:r>
                  <a:rPr lang="ru-RU" sz="8600" dirty="0" smtClean="0">
                    <a:latin typeface="Times New Roman" pitchFamily="18" charset="0"/>
                    <a:cs typeface="Times New Roman" pitchFamily="18" charset="0"/>
                  </a:rPr>
                  <a:t>Каждую из вероятностей  </a:t>
                </a:r>
                <a14:m>
                  <m:oMath xmlns:m="http://schemas.openxmlformats.org/officeDocument/2006/math">
                    <m:r>
                      <a:rPr lang="en-US" sz="8800" i="1" dirty="0">
                        <a:latin typeface="Cambria Math"/>
                      </a:rPr>
                      <m:t>𝑃</m:t>
                    </m:r>
                    <m:r>
                      <a:rPr lang="en-US" sz="88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8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88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88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8800" i="1" dirty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ru-RU" sz="88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8800" i="1" dirty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8800" i="1" dirty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8800" dirty="0"/>
                  <a:t>)</a:t>
                </a:r>
                <a:r>
                  <a:rPr lang="ru-RU" sz="8800" dirty="0" smtClean="0"/>
                  <a:t>, …, </a:t>
                </a:r>
                <a14:m>
                  <m:oMath xmlns:m="http://schemas.openxmlformats.org/officeDocument/2006/math">
                    <m:r>
                      <a:rPr lang="en-US" sz="8800" i="1" dirty="0">
                        <a:latin typeface="Cambria Math"/>
                      </a:rPr>
                      <m:t>𝑃</m:t>
                    </m:r>
                    <m:r>
                      <a:rPr lang="en-US" sz="8800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8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8800" i="1" dirty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88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8800" i="1" dirty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ru-RU" sz="8800" i="1" dirty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8800" i="1" dirty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b>
                        <m:r>
                          <a:rPr lang="en-US" sz="8800" i="1" dirty="0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8800" dirty="0"/>
                  <a:t>)</a:t>
                </a:r>
                <a:r>
                  <a:rPr lang="ru-RU" sz="8800" dirty="0" smtClean="0"/>
                  <a:t> </a:t>
                </a:r>
                <a:r>
                  <a:rPr lang="ru-RU" sz="8600" dirty="0" smtClean="0">
                    <a:latin typeface="Times New Roman" pitchFamily="18" charset="0"/>
                    <a:cs typeface="Times New Roman" pitchFamily="18" charset="0"/>
                  </a:rPr>
                  <a:t>нормируем на полученное значение </a:t>
                </a:r>
                <a:endParaRPr lang="en-US" sz="8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914400" indent="-914400" algn="just">
                  <a:lnSpc>
                    <a:spcPct val="120000"/>
                  </a:lnSpc>
                  <a:buAutoNum type="arabicParenR"/>
                </a:pPr>
                <a:r>
                  <a:rPr lang="ru-RU" sz="8600" dirty="0" smtClean="0">
                    <a:latin typeface="Times New Roman" pitchFamily="18" charset="0"/>
                    <a:cs typeface="Times New Roman" pitchFamily="18" charset="0"/>
                  </a:rPr>
                  <a:t>Составляем одномерный закон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8800" i="1" dirty="0">
                        <a:latin typeface="Cambria Math"/>
                        <a:ea typeface="Cambria Math"/>
                      </a:rPr>
                      <m:t>ξ</m:t>
                    </m:r>
                  </m:oMath>
                </a14:m>
                <a:r>
                  <a:rPr lang="ru-RU" sz="8600" dirty="0" smtClean="0">
                    <a:latin typeface="Times New Roman" pitchFamily="18" charset="0"/>
                    <a:cs typeface="Times New Roman" pitchFamily="18" charset="0"/>
                  </a:rPr>
                  <a:t> с новыми (нормированными) вероятностями</a:t>
                </a:r>
              </a:p>
              <a:p>
                <a:pPr marL="914400" indent="-914400" algn="just">
                  <a:lnSpc>
                    <a:spcPct val="120000"/>
                  </a:lnSpc>
                  <a:buAutoNum type="arabicParenR"/>
                </a:pPr>
                <a:endParaRPr lang="ru-RU" sz="5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914400" indent="-914400" algn="just">
                  <a:lnSpc>
                    <a:spcPct val="120000"/>
                  </a:lnSpc>
                  <a:buAutoNum type="arabicParenR"/>
                </a:pPr>
                <a:endParaRPr lang="ru-RU" sz="5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ru-RU" sz="5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914400" indent="-914400" algn="just">
                  <a:lnSpc>
                    <a:spcPct val="170000"/>
                  </a:lnSpc>
                  <a:buAutoNum type="arabicParenR"/>
                </a:pPr>
                <a:endParaRPr lang="ru-RU" sz="5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51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51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5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5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24744"/>
                <a:ext cx="8229600" cy="5040560"/>
              </a:xfrm>
              <a:blipFill rotWithShape="1">
                <a:blip r:embed="rId2"/>
                <a:stretch>
                  <a:fillRect l="-963" t="-847" r="-1037" b="-53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6158103" y="1124744"/>
            <a:ext cx="936104" cy="43204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2017035" y="1556792"/>
            <a:ext cx="4411758" cy="25922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775594"/>
                  </p:ext>
                </p:extLst>
              </p:nvPr>
            </p:nvGraphicFramePr>
            <p:xfrm>
              <a:off x="1137591" y="1844824"/>
              <a:ext cx="6096000" cy="295554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13983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400" i="1" dirty="0" smtClean="0">
                                    <a:latin typeface="Cambria Math"/>
                                    <a:ea typeface="Cambria Math"/>
                                  </a:rPr>
                                  <m:t>ξ</m:t>
                                </m:r>
                                <m:r>
                                  <a:rPr lang="ru-RU" sz="2400" b="0" i="1" dirty="0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RU" sz="24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endParaRPr lang="ru-RU" sz="24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400" i="1" dirty="0"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  <a:p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400" i="1" dirty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…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dirty="0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sz="2400" b="0" i="1" dirty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…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…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…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40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2400" i="1" dirty="0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ru-RU" sz="2400" i="1" dirty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…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i="1" dirty="0" smtClean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2400" i="1" dirty="0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 dirty="0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ru-RU" sz="2400" i="1" dirty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/>
                                      <a:ea typeface="Cambria Math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 smtClean="0"/>
                            <a:t>)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…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dirty="0" smtClean="0"/>
                            <a:t>…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…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…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Таблица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775594"/>
                  </p:ext>
                </p:extLst>
              </p:nvPr>
            </p:nvGraphicFramePr>
            <p:xfrm>
              <a:off x="1137591" y="1844824"/>
              <a:ext cx="6096000" cy="295554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15544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 rotWithShape="1">
                          <a:blip r:embed="rId3"/>
                          <a:stretch>
                            <a:fillRect l="-800" t="-3137" r="-300000" b="-9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0800" t="-3137" r="-200000" b="-9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…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0800" t="-3137" b="-98824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800" t="-355405" r="-300000" b="-240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…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…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…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86664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800" t="-421250" r="-300000" b="-12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0800" t="-421250" r="-200000" b="-12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smtClean="0"/>
                            <a:t>…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300800" t="-421250" b="-122500"/>
                          </a:stretch>
                        </a:blipFill>
                      </a:tcPr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…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2400" dirty="0" smtClean="0"/>
                            <a:t>…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…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dirty="0" smtClean="0"/>
                            <a:t>…</a:t>
                          </a:r>
                          <a:endParaRPr lang="ru-RU" sz="2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92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Условные законы распределения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179512" y="1124744"/>
            <a:ext cx="8229600" cy="4525963"/>
          </a:xfrm>
        </p:spPr>
        <p:txBody>
          <a:bodyPr>
            <a:normAutofit/>
          </a:bodyPr>
          <a:lstStyle/>
          <a:p>
            <a:pPr marL="914400" indent="-914400" algn="just">
              <a:lnSpc>
                <a:spcPct val="120000"/>
              </a:lnSpc>
              <a:buAutoNum type="arabicParenR"/>
            </a:pPr>
            <a:endParaRPr lang="ru-RU" sz="5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51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914400" algn="just">
              <a:lnSpc>
                <a:spcPct val="170000"/>
              </a:lnSpc>
              <a:buAutoNum type="arabicParenR"/>
            </a:pPr>
            <a:endParaRPr lang="ru-RU" sz="5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ru-RU" sz="5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ru-RU" sz="5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ru-RU" sz="5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buNone/>
            </a:pPr>
            <a:endParaRPr lang="ru-RU" sz="5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8152629"/>
                  </p:ext>
                </p:extLst>
              </p:nvPr>
            </p:nvGraphicFramePr>
            <p:xfrm>
              <a:off x="1331640" y="1916832"/>
              <a:ext cx="6264696" cy="17281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6174"/>
                    <a:gridCol w="1566174"/>
                    <a:gridCol w="1566174"/>
                    <a:gridCol w="1566174"/>
                  </a:tblGrid>
                  <a:tr h="63337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u-RU" sz="2800" i="1" dirty="0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dirty="0" smtClean="0">
                                        <a:latin typeface="Cambria Math"/>
                                        <a:ea typeface="Cambria Math"/>
                                      </a:rPr>
                                      <m:t>/</m:t>
                                    </m:r>
                                    <m:r>
                                      <a:rPr lang="en-US" sz="2800" i="1" dirty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u-RU" sz="2800" i="1" dirty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…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2800" i="1" dirty="0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94815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dirty="0" smtClean="0"/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800" i="1" dirty="0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i="1" dirty="0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80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dirty="0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sz="2800" b="0" i="1" dirty="0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2800" b="0" i="1" dirty="0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dirty="0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800" b="0" i="1" dirty="0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…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i="1" dirty="0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80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dirty="0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800" b="0" i="1" dirty="0" smtClean="0">
                                            <a:latin typeface="Cambria Math"/>
                                          </a:rPr>
                                          <m:t>𝑛𝑗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i="1" dirty="0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dirty="0" smtClean="0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800" b="0" i="1" dirty="0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8152629"/>
                  </p:ext>
                </p:extLst>
              </p:nvPr>
            </p:nvGraphicFramePr>
            <p:xfrm>
              <a:off x="1331640" y="1916832"/>
              <a:ext cx="6264696" cy="172819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66174"/>
                    <a:gridCol w="1566174"/>
                    <a:gridCol w="1566174"/>
                    <a:gridCol w="1566174"/>
                  </a:tblGrid>
                  <a:tr h="63337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654" r="-300389" b="-17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8654" r="-200389" b="-17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…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000" t="-8654" r="-389" b="-173077"/>
                          </a:stretch>
                        </a:blipFill>
                      </a:tcPr>
                    </a:tc>
                  </a:tr>
                  <a:tr h="109481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62778" r="-300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62778" r="-200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 smtClean="0"/>
                            <a:t>…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0000" t="-62778" r="-38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28950" y="4077072"/>
                <a:ext cx="1991122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50" y="4077072"/>
                <a:ext cx="1991122" cy="12685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35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Условные законы распределения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sz="2800" b="1" dirty="0" smtClean="0">
                    <a:latin typeface="Times New Roman" pitchFamily="18" charset="0"/>
                    <a:cs typeface="Times New Roman" pitchFamily="18" charset="0"/>
                  </a:rPr>
                  <a:t>Пример</a:t>
                </a:r>
                <a:r>
                  <a:rPr lang="ru-RU" sz="2800" dirty="0" smtClean="0">
                    <a:latin typeface="Times New Roman" pitchFamily="18" charset="0"/>
                    <a:cs typeface="Times New Roman" pitchFamily="18" charset="0"/>
                  </a:rPr>
                  <a:t>. Дан ряд распределения двумерной дискретной СВ. Составить условный ряд распределения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 smtClean="0">
                        <a:latin typeface="Cambria Math"/>
                        <a:ea typeface="Cambria Math"/>
                      </a:rPr>
                      <m:t>ξ</m:t>
                    </m:r>
                    <m:r>
                      <a:rPr lang="ru-RU" sz="2800" b="0" i="1" dirty="0" smtClean="0">
                        <a:latin typeface="Cambria Math"/>
                        <a:ea typeface="Cambria Math"/>
                      </a:rPr>
                      <m:t> /</m:t>
                    </m:r>
                    <m:r>
                      <a:rPr lang="ru-RU" sz="2800" i="1" dirty="0">
                        <a:latin typeface="Cambria Math"/>
                        <a:ea typeface="Cambria Math"/>
                      </a:rPr>
                      <m:t>𝜂</m:t>
                    </m:r>
                    <m:r>
                      <a:rPr lang="ru-RU" sz="2800" i="1" dirty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ru-RU" sz="2800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ru-RU" sz="2800" b="0" i="1" dirty="0" smtClean="0">
                            <a:latin typeface="Cambria Math"/>
                            <a:ea typeface="Cambria Math"/>
                          </a:rPr>
                          <m:t>−1</m:t>
                        </m:r>
                      </m:e>
                      <m:sub/>
                    </m:sSub>
                  </m:oMath>
                </a14:m>
                <a:endParaRPr lang="ru-RU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lnSpc>
                    <a:spcPct val="170000"/>
                  </a:lnSpc>
                  <a:buNone/>
                </a:pPr>
                <a:endParaRPr lang="ru-RU" sz="51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51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5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5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  <a:blipFill rotWithShape="1">
                <a:blip r:embed="rId2"/>
                <a:stretch>
                  <a:fillRect l="-1481" t="-1348" r="-1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2493103"/>
                  </p:ext>
                </p:extLst>
              </p:nvPr>
            </p:nvGraphicFramePr>
            <p:xfrm>
              <a:off x="1556048" y="3645024"/>
              <a:ext cx="4572000" cy="2407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24000"/>
                    <a:gridCol w="1524000"/>
                    <a:gridCol w="1524000"/>
                  </a:tblGrid>
                  <a:tr h="101994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800" i="1" dirty="0" smtClean="0">
                                    <a:latin typeface="Cambria Math"/>
                                    <a:ea typeface="Cambria Math"/>
                                  </a:rPr>
                                  <m:t>ξ</m:t>
                                </m:r>
                                <m:r>
                                  <a:rPr lang="ru-RU" sz="2800" b="0" i="1" dirty="0" smtClean="0">
                                    <a:latin typeface="Cambria Math"/>
                                    <a:ea typeface="Cambria Math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ru-RU" sz="28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endParaRPr lang="ru-RU" sz="2800" b="0" i="1" dirty="0" smtClean="0">
                            <a:latin typeface="Cambria Math"/>
                            <a:ea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2800" i="1" dirty="0">
                                    <a:latin typeface="Cambria Math"/>
                                    <a:ea typeface="Cambria Math"/>
                                  </a:rPr>
                                  <m:t>𝜂</m:t>
                                </m:r>
                              </m:oMath>
                            </m:oMathPara>
                          </a14:m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-1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-1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0,15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0,25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0,4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0,2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2493103"/>
                  </p:ext>
                </p:extLst>
              </p:nvPr>
            </p:nvGraphicFramePr>
            <p:xfrm>
              <a:off x="1556048" y="3645024"/>
              <a:ext cx="4572000" cy="2407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24000"/>
                    <a:gridCol w="1524000"/>
                    <a:gridCol w="1524000"/>
                  </a:tblGrid>
                  <a:tr h="137160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blipFill rotWithShape="1">
                          <a:blip r:embed="rId3"/>
                          <a:stretch>
                            <a:fillRect l="-400" t="-4000" r="-200400" b="-88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-1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-1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0,15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0,25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1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0,4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800" dirty="0" smtClean="0"/>
                            <a:t>0,2</a:t>
                          </a:r>
                          <a:endParaRPr lang="ru-RU" sz="2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611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Условные законы распределения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ru-RU" sz="5100" dirty="0" smtClean="0">
                    <a:latin typeface="Times New Roman" pitchFamily="18" charset="0"/>
                    <a:cs typeface="Times New Roman" pitchFamily="18" charset="0"/>
                  </a:rPr>
                  <a:t>Для </a:t>
                </a:r>
                <a:r>
                  <a:rPr lang="ru-RU" sz="5100" b="1" dirty="0" smtClean="0">
                    <a:latin typeface="Times New Roman" pitchFamily="18" charset="0"/>
                    <a:cs typeface="Times New Roman" pitchFamily="18" charset="0"/>
                  </a:rPr>
                  <a:t>непрерывной </a:t>
                </a:r>
                <a:r>
                  <a:rPr lang="ru-RU" sz="5100" dirty="0" smtClean="0">
                    <a:latin typeface="Times New Roman" pitchFamily="18" charset="0"/>
                    <a:cs typeface="Times New Roman" pitchFamily="18" charset="0"/>
                  </a:rPr>
                  <a:t>двумерной случайной величины </a:t>
                </a:r>
              </a:p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ru-RU" sz="51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ru-RU" sz="5100" i="1" dirty="0" smtClean="0">
                        <a:latin typeface="Cambria Math"/>
                        <a:ea typeface="Cambria Math"/>
                      </a:rPr>
                      <m:t>𝜉</m:t>
                    </m:r>
                    <m:r>
                      <a:rPr lang="ru-RU" sz="5100" b="0" i="1" dirty="0" smtClean="0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r>
                  <a:rPr lang="ru-RU" sz="51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ru-RU" sz="5100" i="1" dirty="0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ru-RU" sz="51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ru-RU" sz="5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sz="5100" dirty="0" smtClean="0">
                    <a:latin typeface="Times New Roman" pitchFamily="18" charset="0"/>
                    <a:cs typeface="Times New Roman" pitchFamily="18" charset="0"/>
                  </a:rPr>
                  <a:t>это будет одномерная плотность распределения:</a:t>
                </a:r>
              </a:p>
              <a:p>
                <a:pPr marL="0" indent="0" algn="just">
                  <a:lnSpc>
                    <a:spcPct val="170000"/>
                  </a:lnSpc>
                  <a:buNone/>
                </a:pPr>
                <a:r>
                  <a:rPr lang="ru-RU" sz="5100" b="1" i="1" dirty="0" smtClean="0">
                    <a:latin typeface="Times New Roman" pitchFamily="18" charset="0"/>
                    <a:cs typeface="Times New Roman" pitchFamily="18" charset="0"/>
                  </a:rPr>
                  <a:t>1) </a:t>
                </a:r>
                <a14:m>
                  <m:oMath xmlns:m="http://schemas.openxmlformats.org/officeDocument/2006/math">
                    <m:r>
                      <a:rPr lang="ru-RU" sz="5100" i="1" dirty="0" smtClean="0">
                        <a:latin typeface="Cambria Math"/>
                        <a:ea typeface="Cambria Math"/>
                      </a:rPr>
                      <m:t>𝜉</m:t>
                    </m:r>
                  </m:oMath>
                </a14:m>
                <a:r>
                  <a:rPr lang="ru-RU" sz="5100" dirty="0" smtClean="0">
                    <a:latin typeface="Times New Roman" pitchFamily="18" charset="0"/>
                    <a:cs typeface="Times New Roman" pitchFamily="18" charset="0"/>
                  </a:rPr>
                  <a:t>/</a:t>
                </a:r>
                <a14:m>
                  <m:oMath xmlns:m="http://schemas.openxmlformats.org/officeDocument/2006/math">
                    <m:r>
                      <a:rPr lang="ru-RU" sz="5100" i="1" dirty="0">
                        <a:latin typeface="Cambria Math"/>
                        <a:ea typeface="Cambria Math"/>
                      </a:rPr>
                      <m:t>𝜂</m:t>
                    </m:r>
                    <m:r>
                      <a:rPr lang="ru-RU" sz="5100" i="1" dirty="0" smtClean="0">
                        <a:latin typeface="Cambria Math"/>
                        <a:ea typeface="Cambria Math"/>
                      </a:rPr>
                      <m:t>↔</m:t>
                    </m:r>
                    <m:r>
                      <a:rPr lang="ru-RU" sz="5100" b="0" i="1" dirty="0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sz="5100" b="0" i="1" dirty="0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5100" b="0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5100" b="0" i="1" dirty="0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5100" b="0" i="1" dirty="0" smtClean="0">
                        <a:latin typeface="Cambria Math"/>
                        <a:ea typeface="Cambria Math"/>
                      </a:rPr>
                      <m:t>/</m:t>
                    </m:r>
                    <m:r>
                      <a:rPr lang="en-US" sz="5100" b="0" i="1" dirty="0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r>
                  <a:rPr lang="ru-RU" sz="5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51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ru-RU" sz="5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5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ru-RU" sz="5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US" sz="5100" b="1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sz="5100" b="1" i="1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ru-RU" sz="5100" b="1" i="1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ru-RU" sz="5100" i="1" dirty="0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en-US" sz="5100" dirty="0" smtClean="0">
                    <a:latin typeface="Times New Roman" pitchFamily="18" charset="0"/>
                    <a:cs typeface="Times New Roman" pitchFamily="18" charset="0"/>
                  </a:rPr>
                  <a:t>/</a:t>
                </a:r>
                <a14:m>
                  <m:oMath xmlns:m="http://schemas.openxmlformats.org/officeDocument/2006/math">
                    <m:r>
                      <a:rPr lang="ru-RU" sz="5100" i="1" dirty="0">
                        <a:latin typeface="Cambria Math"/>
                        <a:ea typeface="Cambria Math"/>
                      </a:rPr>
                      <m:t>𝜉</m:t>
                    </m:r>
                    <m:r>
                      <a:rPr lang="ru-RU" sz="5100" i="1" dirty="0">
                        <a:latin typeface="Cambria Math"/>
                        <a:ea typeface="Cambria Math"/>
                      </a:rPr>
                      <m:t>↔</m:t>
                    </m:r>
                    <m:r>
                      <a:rPr lang="en-US" sz="5100" i="1" dirty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5100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5100" b="0" i="1" dirty="0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en-US" sz="5100" i="1" dirty="0">
                        <a:latin typeface="Cambria Math"/>
                        <a:ea typeface="Cambria Math"/>
                      </a:rPr>
                      <m:t>/</m:t>
                    </m:r>
                    <m:r>
                      <a:rPr lang="en-US" sz="5100" b="0" i="1" dirty="0" smtClean="0">
                        <a:latin typeface="Cambria Math"/>
                        <a:ea typeface="Cambria Math"/>
                      </a:rPr>
                      <m:t>𝑥</m:t>
                    </m:r>
                  </m:oMath>
                </a14:m>
                <a:r>
                  <a:rPr lang="ru-RU" sz="5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51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ru-RU" sz="5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5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ru-RU" sz="51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5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5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ru-RU" sz="51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Объект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700808"/>
                <a:ext cx="8229600" cy="4525963"/>
              </a:xfrm>
              <a:blipFill rotWithShape="1">
                <a:blip r:embed="rId2"/>
                <a:stretch>
                  <a:fillRect l="-1481" r="-1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789040"/>
            <a:ext cx="3817198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287" y="5085184"/>
            <a:ext cx="4032448" cy="1284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11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Условные законы распределения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Объект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92472080"/>
                  </p:ext>
                </p:extLst>
              </p:nvPr>
            </p:nvGraphicFramePr>
            <p:xfrm>
              <a:off x="179512" y="1844824"/>
              <a:ext cx="8280920" cy="34293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140460"/>
                    <a:gridCol w="4140460"/>
                  </a:tblGrid>
                  <a:tr h="9361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4000" dirty="0" smtClean="0"/>
                            <a:t>ДСВ</a:t>
                          </a:r>
                          <a:endParaRPr lang="ru-RU" sz="4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4000" dirty="0" smtClean="0"/>
                            <a:t>НСВ</a:t>
                          </a:r>
                          <a:endParaRPr lang="ru-RU" sz="4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2413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4000" dirty="0" smtClean="0"/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4000" i="1" dirty="0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400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dirty="0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4000" b="0" i="1" dirty="0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400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dirty="0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4000" b="0" i="1" dirty="0" smtClean="0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ru-RU" sz="4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0" dirty="0" smtClean="0"/>
                        </a:p>
                        <a:p>
                          <a:pPr algn="ctr"/>
                          <a:endParaRPr lang="ru-RU" sz="4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118256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4000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4000" dirty="0" smtClean="0"/>
                            <a:t>=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4000" i="1" dirty="0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400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dirty="0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4000" b="0" i="1" dirty="0" smtClean="0">
                                          <a:latin typeface="Cambria Math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4000" i="1" dirty="0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b="0" i="1" dirty="0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4000" b="0" i="1" dirty="0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a14:m>
                          <a:endParaRPr lang="ru-RU" sz="4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40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Объект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92472080"/>
                  </p:ext>
                </p:extLst>
              </p:nvPr>
            </p:nvGraphicFramePr>
            <p:xfrm>
              <a:off x="179512" y="1844824"/>
              <a:ext cx="8280920" cy="342930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140460"/>
                    <a:gridCol w="4140460"/>
                  </a:tblGrid>
                  <a:tr h="9361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4000" dirty="0" smtClean="0"/>
                            <a:t>ДСВ</a:t>
                          </a:r>
                          <a:endParaRPr lang="ru-RU" sz="4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4000" dirty="0" smtClean="0"/>
                            <a:t>НСВ</a:t>
                          </a:r>
                          <a:endParaRPr lang="ru-RU" sz="4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106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t="-79535" r="-99853" b="-90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4000" dirty="0" smtClean="0"/>
                        </a:p>
                        <a:p>
                          <a:pPr algn="ctr"/>
                          <a:endParaRPr lang="ru-RU" sz="4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</a:tr>
                  <a:tr h="1182563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98969" r="-99853" b="-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4000" dirty="0" smtClean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924944"/>
            <a:ext cx="314357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632" y="4185084"/>
            <a:ext cx="3391345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683568" y="5661248"/>
            <a:ext cx="6266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Точки разрыва убираем из задания области существования 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4644008" y="4941168"/>
            <a:ext cx="21602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644008" y="3573016"/>
            <a:ext cx="2232248" cy="2088232"/>
          </a:xfrm>
          <a:prstGeom prst="straightConnector1">
            <a:avLst/>
          </a:prstGeom>
          <a:ln w="12700" cmpd="sng">
            <a:solidFill>
              <a:schemeClr val="tx2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8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solidFill>
                  <a:srgbClr val="FF0000"/>
                </a:solidFill>
              </a:rPr>
              <a:t>Условные законы распределения</a:t>
            </a:r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39552" y="23078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96752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i="1" dirty="0" smtClean="0">
                    <a:solidFill>
                      <a:srgbClr val="FF0000"/>
                    </a:solidFill>
                  </a:rPr>
                  <a:t>Пример. </a:t>
                </a:r>
                <a:endParaRPr lang="en-US" i="1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1</a:t>
                </a:r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  <m:r>
                          <a:rPr lang="ru-RU" i="1">
                            <a:latin typeface="Cambria Math"/>
                          </a:rPr>
                          <m:t>,</m:t>
                        </m:r>
                        <m:r>
                          <a:rPr lang="ru-RU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ru-RU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ru-RU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ru-RU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ru-RU" i="1">
                                  <a:latin typeface="Cambria Math"/>
                                </a:rPr>
                                <m:t>,  если 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/>
                                </a:rPr>
                                <m:t>0,          если 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Найти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𝑥</m:t>
                        </m:r>
                        <m:r>
                          <a:rPr lang="ru-RU" b="0" i="1" smtClean="0">
                            <a:latin typeface="Cambria Math"/>
                          </a:rPr>
                          <m:t>/</m:t>
                        </m:r>
                        <m:r>
                          <a:rPr lang="ru-RU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ru-RU" i="1">
                        <a:latin typeface="Cambria Math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96752"/>
                <a:ext cx="8229600" cy="4525963"/>
              </a:xfrm>
              <a:blipFill rotWithShape="1">
                <a:blip r:embed="rId2"/>
                <a:stretch>
                  <a:fillRect l="-1926" t="-17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50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1375</Words>
  <Application>Microsoft Office PowerPoint</Application>
  <PresentationFormat>Экран (4:3)</PresentationFormat>
  <Paragraphs>234</Paragraphs>
  <Slides>25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6" baseType="lpstr">
      <vt:lpstr>Тема Office</vt:lpstr>
      <vt:lpstr>Презентация PowerPoint</vt:lpstr>
      <vt:lpstr>Условные законы распределения</vt:lpstr>
      <vt:lpstr>Условные законы распределения</vt:lpstr>
      <vt:lpstr>Условные законы распределения</vt:lpstr>
      <vt:lpstr>Условные законы распределения</vt:lpstr>
      <vt:lpstr>Условные законы распределения</vt:lpstr>
      <vt:lpstr>Условные законы распределения</vt:lpstr>
      <vt:lpstr>Условные законы распределения</vt:lpstr>
      <vt:lpstr>Условные законы распределения</vt:lpstr>
      <vt:lpstr>Независимые случайные величины</vt:lpstr>
      <vt:lpstr>Независимые случайные величины</vt:lpstr>
      <vt:lpstr>Независимые случайные величины</vt:lpstr>
      <vt:lpstr>Независимые случайные величины</vt:lpstr>
      <vt:lpstr>Условные законы распределения</vt:lpstr>
      <vt:lpstr>Условные законы распределения</vt:lpstr>
      <vt:lpstr>Числовые характеристики системы двух случайных величин</vt:lpstr>
      <vt:lpstr>Числовые характеристики системы двух случайных величин</vt:lpstr>
      <vt:lpstr>Числовые характеристики системы двух случайных величин</vt:lpstr>
      <vt:lpstr>Числовые характеристики системы двух случайных величин</vt:lpstr>
      <vt:lpstr>Дисперсия – мера рассеяния относительно центра рассеяния </vt:lpstr>
      <vt:lpstr>Корреляционный момент - мера взаимного влияния </vt:lpstr>
      <vt:lpstr>Ковариация</vt:lpstr>
      <vt:lpstr>Числовые характеристики системы двух случайных величин</vt:lpstr>
      <vt:lpstr>Коэффициент корреляции</vt:lpstr>
      <vt:lpstr>Пример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Классическое определение вероятности</dc:title>
  <dc:creator>Ирина</dc:creator>
  <cp:lastModifiedBy>Ирина</cp:lastModifiedBy>
  <cp:revision>164</cp:revision>
  <dcterms:created xsi:type="dcterms:W3CDTF">2017-09-24T13:20:33Z</dcterms:created>
  <dcterms:modified xsi:type="dcterms:W3CDTF">2018-11-15T09:07:33Z</dcterms:modified>
</cp:coreProperties>
</file>