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93" r:id="rId2"/>
    <p:sldId id="394" r:id="rId3"/>
    <p:sldId id="387" r:id="rId4"/>
    <p:sldId id="388" r:id="rId5"/>
    <p:sldId id="389" r:id="rId6"/>
    <p:sldId id="386" r:id="rId7"/>
    <p:sldId id="382" r:id="rId8"/>
    <p:sldId id="381" r:id="rId9"/>
    <p:sldId id="378" r:id="rId10"/>
    <p:sldId id="383" r:id="rId11"/>
    <p:sldId id="367" r:id="rId12"/>
    <p:sldId id="370" r:id="rId13"/>
    <p:sldId id="390" r:id="rId14"/>
    <p:sldId id="392" r:id="rId15"/>
    <p:sldId id="391" r:id="rId16"/>
    <p:sldId id="385" r:id="rId17"/>
    <p:sldId id="396" r:id="rId18"/>
    <p:sldId id="397" r:id="rId19"/>
    <p:sldId id="39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1%82%D0%B0%D1%82%D0%B8%D1%81%D1%82%D0%B8%D0%BA%D0%B0" TargetMode="External"/><Relationship Id="rId2" Type="http://schemas.openxmlformats.org/officeDocument/2006/relationships/hyperlink" Target="https://ru.wikipedia.org/wiki/%D0%9B%D0%B0%D1%82%D0%B8%D0%BD%D1%81%D0%BA%D0%B8%D0%B9_%D1%8F%D0%B7%D1%8B%D0%B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A%D0%BE%D1%80%D1%80%D0%B5%D0%BB%D1%8F%D1%86%D0%B8%D1%8F" TargetMode="External"/><Relationship Id="rId4" Type="http://schemas.openxmlformats.org/officeDocument/2006/relationships/hyperlink" Target="https://ru.wikipedia.org/wiki/%D0%A1%D0%BB%D1%83%D1%87%D0%B0%D0%B9%D0%BD%D0%B0%D1%8F_%D0%B2%D0%B5%D0%BB%D0%B8%D1%87%D0%B8%D0%BD%D0%B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0%D0%BB%D0%B5%D0%BE%D0%BD%D1%82%D0%BE%D0%BB%D0%BE%D0%B3%D0%B8%D1%8F" TargetMode="External"/><Relationship Id="rId2" Type="http://schemas.openxmlformats.org/officeDocument/2006/relationships/hyperlink" Target="https://ru.wikipedia.org/wiki/%D0%A4%D1%80%D0%B0%D0%BD%D1%86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0%BE%D1%80%D1%80%D0%B5%D0%BB%D1%8F%D1%86%D0%B8%D1%8F" TargetMode="External"/><Relationship Id="rId5" Type="http://schemas.openxmlformats.org/officeDocument/2006/relationships/hyperlink" Target="https://ru.wikipedia.org/wiki/%D0%93%D0%B0%D0%BB%D1%8C%D1%82%D0%BE%D0%BD,_%D0%A4%D1%80%D1%8D%D0%BD%D1%81%D0%B8%D1%81" TargetMode="External"/><Relationship Id="rId4" Type="http://schemas.openxmlformats.org/officeDocument/2006/relationships/hyperlink" Target="https://ru.wikipedia.org/wiki/%D0%9A%D1%8E%D0%B2%D1%8C%D0%B5,_%D0%96%D0%BE%D1%80%D0%B6_%D0%9B%D0%B5%D0%BE%D0%BF%D0%BE%D0%BB%D1%8C%D0%B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3%D0%BE%D0%BB%D0%BE%D0%BB%D0%B5%D0%B4%D0%B8%D1%86%D0%B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5"/>
            <a:ext cx="8229600" cy="137852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ЛЫЗЬ   просил передать</a:t>
            </a:r>
            <a:r>
              <a:rPr lang="ru-RU" sz="3200" b="1" dirty="0" smtClean="0">
                <a:solidFill>
                  <a:srgbClr val="FF0000"/>
                </a:solidFill>
              </a:rPr>
              <a:t>!!!</a:t>
            </a:r>
            <a:r>
              <a:rPr lang="ru-RU" sz="3200" dirty="0">
                <a:solidFill>
                  <a:srgbClr val="FF0000"/>
                </a:solidFill>
              </a:rPr>
              <a:t/>
            </a:r>
            <a:br>
              <a:rPr lang="ru-RU" sz="3200" dirty="0">
                <a:solidFill>
                  <a:srgbClr val="FF0000"/>
                </a:solidFill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5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ru-RU" sz="3200" b="1" dirty="0">
                <a:solidFill>
                  <a:srgbClr val="FF0000"/>
                </a:solidFill>
              </a:rPr>
              <a:t>Показатели </a:t>
            </a:r>
            <a:r>
              <a:rPr lang="ru-RU" sz="3200" b="1" dirty="0" smtClean="0">
                <a:solidFill>
                  <a:srgbClr val="FF0000"/>
                </a:solidFill>
              </a:rPr>
              <a:t>корреляции: 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r>
              <a:rPr lang="ru-RU" sz="3200" dirty="0" smtClean="0">
                <a:solidFill>
                  <a:srgbClr val="FF0000"/>
                </a:solidFill>
              </a:rPr>
              <a:t>Матрица ковариации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Матрица </a:t>
                </a:r>
                <a:r>
                  <a:rPr lang="ru-RU" dirty="0" smtClean="0"/>
                  <a:t>ковариации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К</m:t>
                    </m:r>
                    <m:r>
                      <a:rPr lang="ru-RU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𝜉𝜂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𝜉𝜂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Какие из перечисленных матриц могут являться матрицами ковариации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sz="30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3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3000" dirty="0" smtClean="0"/>
                  <a:t> </a:t>
                </a:r>
                <a14:m>
                  <m:oMath xmlns:m="http://schemas.openxmlformats.org/officeDocument/2006/math">
                    <m:r>
                      <a:rPr lang="ru-RU" sz="3000" b="0" i="0" dirty="0" smtClean="0">
                        <a:latin typeface="Cambria Math"/>
                      </a:rPr>
                      <m:t>     </m:t>
                    </m:r>
                    <m:d>
                      <m:dPr>
                        <m:ctrlPr>
                          <a:rPr lang="ru-RU" sz="3000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3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3000" dirty="0" smtClean="0"/>
                  <a:t> </a:t>
                </a:r>
                <a14:m>
                  <m:oMath xmlns:m="http://schemas.openxmlformats.org/officeDocument/2006/math">
                    <m:r>
                      <a:rPr lang="ru-RU" sz="3000" b="0" i="0" dirty="0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ru-RU" sz="3000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3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300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000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3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ru-RU" sz="3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ru-RU" sz="3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sz="30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3000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2843808" y="2204864"/>
            <a:ext cx="338437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2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5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Показатели корреляции: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r>
              <a:rPr lang="ru-RU" sz="3200" b="1" dirty="0" smtClean="0">
                <a:solidFill>
                  <a:srgbClr val="FF0000"/>
                </a:solidFill>
              </a:rPr>
              <a:t> коэффициент корреляции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Коэффициент корреляции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𝜉𝜂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𝜉𝜂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𝜂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3275856" y="2204864"/>
            <a:ext cx="280831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5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Коэффициент корреляции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dirty="0" smtClean="0"/>
                  <a:t>Основные свойства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ru-RU" dirty="0" smtClean="0"/>
                  <a:t>  - </a:t>
                </a:r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i="1">
                        <a:latin typeface="Cambria Math"/>
                        <a:ea typeface="Cambria Math"/>
                      </a:rPr>
                      <m:t> и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dirty="0"/>
                  <a:t> независимы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𝜉𝜂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ru-RU" dirty="0" smtClean="0"/>
                  <a:t>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3) Если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  −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между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i="1">
                        <a:latin typeface="Cambria Math"/>
                        <a:ea typeface="Cambria Math"/>
                      </a:rPr>
                      <m:t> и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dirty="0" smtClean="0"/>
                  <a:t>  </a:t>
                </a:r>
                <a:r>
                  <a:rPr lang="ru-RU" dirty="0" smtClean="0"/>
                  <a:t>линейная зависимость, то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𝜉𝜂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=</a:t>
                </a:r>
                <a:r>
                  <a:rPr lang="ru-RU" dirty="0" smtClean="0"/>
                  <a:t>1  </a:t>
                </a:r>
                <a:r>
                  <a:rPr lang="ru-RU" dirty="0" smtClean="0"/>
                  <a:t>и </a:t>
                </a:r>
                <a:r>
                  <a:rPr lang="ru-RU" dirty="0" smtClean="0"/>
                  <a:t>наоборот: если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ru-RU" dirty="0" smtClean="0"/>
                  <a:t>1 , то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  <a:ea typeface="Cambria Math"/>
                      </a:rPr>
                      <m:t>     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i="1">
                        <a:latin typeface="Cambria Math"/>
                        <a:ea typeface="Cambria Math"/>
                      </a:rPr>
                      <m:t>=±</m:t>
                    </m:r>
                    <m:f>
                      <m:f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ru-RU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Стрелка вправо 2"/>
          <p:cNvSpPr/>
          <p:nvPr/>
        </p:nvSpPr>
        <p:spPr>
          <a:xfrm>
            <a:off x="4211960" y="378904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3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ru-RU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𝜉𝜂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=</a:t>
                </a:r>
                <a:r>
                  <a:rPr lang="ru-RU" dirty="0" smtClean="0"/>
                  <a:t>1 		сильная связь между СВ.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psy-diplom.ru/wp-content/uploads/2015/03/corellation-coeffici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14" y="404664"/>
            <a:ext cx="64674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06605"/>
            <a:ext cx="65" cy="413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489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-192705"/>
            <a:ext cx="65" cy="690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489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3356992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srgbClr val="333333"/>
                </a:solidFill>
                <a:latin typeface="Source Sans Pro"/>
                <a:cs typeface="Arial" pitchFamily="34" charset="0"/>
              </a:rPr>
              <a:t>промежуточные </a:t>
            </a:r>
            <a:r>
              <a:rPr lang="ru-RU" sz="2400" dirty="0">
                <a:solidFill>
                  <a:srgbClr val="333333"/>
                </a:solidFill>
                <a:latin typeface="Source Sans Pro"/>
                <a:cs typeface="Arial" pitchFamily="34" charset="0"/>
              </a:rPr>
              <a:t>значения, близкие к 0, будут указывать на слабую корреляцию между переменными </a:t>
            </a:r>
            <a:r>
              <a:rPr lang="ru-RU" sz="2400" dirty="0" smtClean="0">
                <a:solidFill>
                  <a:srgbClr val="333333"/>
                </a:solidFill>
                <a:latin typeface="Source Sans Pro"/>
                <a:cs typeface="Arial" pitchFamily="34" charset="0"/>
              </a:rPr>
              <a:t>(низкую зависимость): </a:t>
            </a:r>
            <a:r>
              <a:rPr lang="ru-RU" sz="2400" i="1" dirty="0" smtClean="0">
                <a:solidFill>
                  <a:srgbClr val="333333"/>
                </a:solidFill>
                <a:latin typeface="Source Sans Pro"/>
                <a:cs typeface="Arial" pitchFamily="34" charset="0"/>
              </a:rPr>
              <a:t>поведение </a:t>
            </a:r>
            <a:r>
              <a:rPr lang="ru-RU" sz="2400" i="1" dirty="0">
                <a:solidFill>
                  <a:srgbClr val="333333"/>
                </a:solidFill>
                <a:latin typeface="Source Sans Pro"/>
                <a:cs typeface="Arial" pitchFamily="34" charset="0"/>
              </a:rPr>
              <a:t>входной переменной  не будет совсем (или почти совсем) влиять на </a:t>
            </a:r>
            <a:r>
              <a:rPr lang="ru-RU" sz="2400" i="1" dirty="0" smtClean="0">
                <a:solidFill>
                  <a:srgbClr val="333333"/>
                </a:solidFill>
                <a:latin typeface="Source Sans Pro"/>
                <a:cs typeface="Arial" pitchFamily="34" charset="0"/>
              </a:rPr>
              <a:t>поведение другой</a:t>
            </a:r>
            <a:r>
              <a:rPr lang="ru-RU" sz="2400" i="1" dirty="0">
                <a:solidFill>
                  <a:srgbClr val="333333"/>
                </a:solidFill>
                <a:latin typeface="Source Sans Pro"/>
                <a:cs typeface="Arial" pitchFamily="34" charset="0"/>
              </a:rPr>
              <a:t> </a:t>
            </a:r>
            <a:r>
              <a:rPr lang="ru-RU" sz="2400" i="1" dirty="0" smtClean="0">
                <a:solidFill>
                  <a:srgbClr val="333333"/>
                </a:solidFill>
                <a:latin typeface="Source Sans Pro"/>
                <a:cs typeface="Arial" pitchFamily="34" charset="0"/>
              </a:rPr>
              <a:t>.</a:t>
            </a:r>
            <a:endParaRPr lang="ru-RU" sz="2400" i="1" dirty="0">
              <a:solidFill>
                <a:srgbClr val="333333"/>
              </a:solidFill>
              <a:latin typeface="Source Sans Pro"/>
              <a:cs typeface="Arial" pitchFamily="34" charset="0"/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2051720" y="5661248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2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ru-RU" i="1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ru-RU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2050" name="Picture 2" descr="https://psy-diplom.ru/wp-content/uploads/2015/03/corellation-coeffici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63" y="206606"/>
            <a:ext cx="6235357" cy="29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06605"/>
            <a:ext cx="65" cy="413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489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-192705"/>
            <a:ext cx="65" cy="690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489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95" y="3136031"/>
            <a:ext cx="66008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7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ru-RU" i="1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ru-RU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06605"/>
            <a:ext cx="65" cy="413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489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-192705"/>
            <a:ext cx="65" cy="690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489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7" y="1196752"/>
            <a:ext cx="78581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3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12776"/>
                <a:ext cx="8229600" cy="48860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800" dirty="0" smtClean="0"/>
                  <a:t>Н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/>
                        <a:ea typeface="Cambria Math"/>
                      </a:rPr>
                      <m:t>айти  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ДСВ: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НСВ: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 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0, 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)∉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12776"/>
                <a:ext cx="8229600" cy="4886003"/>
              </a:xfrm>
              <a:blipFill rotWithShape="1">
                <a:blip r:embed="rId2"/>
                <a:stretch>
                  <a:fillRect l="-1852" t="-9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70541"/>
                  </p:ext>
                </p:extLst>
              </p:nvPr>
            </p:nvGraphicFramePr>
            <p:xfrm>
              <a:off x="2483768" y="1340768"/>
              <a:ext cx="3736032" cy="2407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77731"/>
                    <a:gridCol w="1277731"/>
                    <a:gridCol w="1180570"/>
                  </a:tblGrid>
                  <a:tr h="11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800" i="1" dirty="0" smtClean="0">
                                    <a:latin typeface="Cambria Math"/>
                                    <a:ea typeface="Cambria Math"/>
                                  </a:rPr>
                                  <m:t>ξ</m:t>
                                </m:r>
                                <m:r>
                                  <a:rPr lang="ru-RU" sz="2800" b="0" i="1" dirty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28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endParaRPr lang="ru-RU" sz="28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i="1" dirty="0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5188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0,3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5188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0,4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0,2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70541"/>
                  </p:ext>
                </p:extLst>
              </p:nvPr>
            </p:nvGraphicFramePr>
            <p:xfrm>
              <a:off x="2483768" y="1340768"/>
              <a:ext cx="3736032" cy="2407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77731"/>
                    <a:gridCol w="1277731"/>
                    <a:gridCol w="1180570"/>
                  </a:tblGrid>
                  <a:tr h="13716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3"/>
                          <a:stretch>
                            <a:fillRect l="-476" t="-4000" r="-192381" b="-88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0,3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0,4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0,2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Прямая со стрелкой 4"/>
          <p:cNvCxnSpPr/>
          <p:nvPr/>
        </p:nvCxnSpPr>
        <p:spPr>
          <a:xfrm flipV="1">
            <a:off x="6804248" y="4293096"/>
            <a:ext cx="0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516216" y="5445224"/>
            <a:ext cx="17957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804248" y="4725144"/>
            <a:ext cx="4320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516216" y="443711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145221" y="54452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0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b="1" dirty="0" smtClean="0"/>
                  <a:t>Функция одного случайного аргумента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/>
                </a:r>
                <a:br>
                  <a:rPr lang="ru-RU" b="1" dirty="0" smtClean="0">
                    <a:solidFill>
                      <a:srgbClr val="FF0000"/>
                    </a:solidFill>
                  </a:rPr>
                </a:br>
                <a:r>
                  <a:rPr lang="ru-RU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b="1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1</m:t>
                    </m:r>
                    <m:r>
                      <a:rPr lang="ru-RU" i="1">
                        <a:latin typeface="Cambria Math"/>
                      </a:rPr>
                      <m:t>) Аргумент</m:t>
                    </m:r>
                    <m:r>
                      <a:rPr lang="ru-RU" i="1">
                        <a:latin typeface="Cambria Math"/>
                      </a:rPr>
                      <m:t> </m:t>
                    </m:r>
                    <m:r>
                      <a:rPr lang="ru-RU" i="1">
                        <a:latin typeface="Cambria Math"/>
                      </a:rPr>
                      <m:t>𝜉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/>
                  <a:t> дискретная случайная </a:t>
                </a:r>
                <a:r>
                  <a:rPr lang="ru-RU" dirty="0"/>
                  <a:t>величина</a:t>
                </a: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l="-1852" t="-1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499262"/>
                  </p:ext>
                </p:extLst>
              </p:nvPr>
            </p:nvGraphicFramePr>
            <p:xfrm>
              <a:off x="1043608" y="3933056"/>
              <a:ext cx="6264696" cy="1728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6174"/>
                    <a:gridCol w="1566174"/>
                    <a:gridCol w="1566174"/>
                    <a:gridCol w="1566174"/>
                  </a:tblGrid>
                  <a:tr h="6333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2800" i="1" dirty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9481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8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499262"/>
                  </p:ext>
                </p:extLst>
              </p:nvPr>
            </p:nvGraphicFramePr>
            <p:xfrm>
              <a:off x="1043608" y="3933056"/>
              <a:ext cx="6264696" cy="1728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6174"/>
                    <a:gridCol w="1566174"/>
                    <a:gridCol w="1566174"/>
                    <a:gridCol w="1566174"/>
                  </a:tblGrid>
                  <a:tr h="63337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8654" r="-300000" b="-1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000" t="-8654" r="-200000" b="-1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000" t="-8654" b="-173077"/>
                          </a:stretch>
                        </a:blipFill>
                      </a:tcPr>
                    </a:tc>
                  </a:tr>
                  <a:tr h="10948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62778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000" t="-62778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000" t="-627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9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r>
                  <a:rPr lang="ru-RU" b="1" dirty="0" smtClean="0"/>
                  <a:t>Функция одного случайного аргумента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/>
                </a:r>
                <a:br>
                  <a:rPr lang="ru-RU" b="1" dirty="0" smtClean="0">
                    <a:solidFill>
                      <a:srgbClr val="FF0000"/>
                    </a:solidFill>
                  </a:rPr>
                </a:br>
                <a:r>
                  <a:rPr lang="ru-RU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b="1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Составим закон распределения для </a:t>
                </a:r>
                <a14:m>
                  <m:oMath xmlns:m="http://schemas.openxmlformats.org/officeDocument/2006/math"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d>
                      <m:dPr>
                        <m:ctrlPr>
                          <a:rPr lang="ru-RU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𝝃</m:t>
                        </m:r>
                      </m:e>
                    </m:d>
                  </m:oMath>
                </a14:m>
                <a:endParaRPr lang="ru-RU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ru-RU" sz="36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3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36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3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ru-RU" sz="36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Одинаковые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6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объединяем (вероятности складываем) и записываем в порядке возрастания 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l="-1778" t="-2186" b="-2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8378799"/>
                  </p:ext>
                </p:extLst>
              </p:nvPr>
            </p:nvGraphicFramePr>
            <p:xfrm>
              <a:off x="1043608" y="2564904"/>
              <a:ext cx="6264696" cy="20396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72208"/>
                    <a:gridCol w="1260140"/>
                    <a:gridCol w="1566174"/>
                    <a:gridCol w="1566174"/>
                  </a:tblGrid>
                  <a:tr h="6333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𝝋</m:t>
                                </m:r>
                                <m:r>
                                  <a:rPr lang="ru-RU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sz="28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ru-RU" sz="3200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/>
                          </a:r>
                          <a:br>
                            <a:rPr lang="ru-RU" sz="3200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</a:b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𝝋</m:t>
                                </m:r>
                                <m:r>
                                  <a:rPr lang="ru-RU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sz="28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ru-RU" sz="3200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/>
                          </a:r>
                          <a:br>
                            <a:rPr lang="ru-RU" sz="3200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</a:b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𝝋</m:t>
                                </m:r>
                                <m:r>
                                  <a:rPr lang="ru-RU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sz="28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ru-RU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ru-RU" sz="3200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/>
                          </a:r>
                          <a:br>
                            <a:rPr lang="ru-RU" sz="3200" b="1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</a:b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9481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8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8378799"/>
                  </p:ext>
                </p:extLst>
              </p:nvPr>
            </p:nvGraphicFramePr>
            <p:xfrm>
              <a:off x="1043608" y="2564904"/>
              <a:ext cx="6264696" cy="20396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72208"/>
                    <a:gridCol w="1260140"/>
                    <a:gridCol w="1566174"/>
                    <a:gridCol w="1566174"/>
                  </a:tblGrid>
                  <a:tr h="9448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5806" r="-234853" b="-1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48309" t="-5806" r="-248309" b="-1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000" t="-5806" b="-116129"/>
                          </a:stretch>
                        </a:blipFill>
                      </a:tcPr>
                    </a:tc>
                  </a:tr>
                  <a:tr h="10948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91620" r="-234853" b="-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48309" t="-91620" r="-248309" b="-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000" t="-91620" b="-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ru-RU" b="1" dirty="0" smtClean="0"/>
                  <a:t>Функция одного случайного аргумента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/>
                </a:r>
                <a:br>
                  <a:rPr lang="ru-RU" b="1" dirty="0" smtClean="0">
                    <a:solidFill>
                      <a:srgbClr val="FF0000"/>
                    </a:solidFill>
                  </a:rPr>
                </a:br>
                <a:r>
                  <a:rPr lang="ru-RU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b="1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4100" dirty="0"/>
                  <a:t>Пример.</a:t>
                </a:r>
              </a:p>
              <a:p>
                <a:pPr marL="0" indent="0">
                  <a:buNone/>
                </a:pPr>
                <a:r>
                  <a:rPr lang="ru-RU" sz="4100" dirty="0"/>
                  <a:t>Найти закон распределения случайной </a:t>
                </a:r>
                <a:r>
                  <a:rPr lang="ru-RU" sz="4100" dirty="0" smtClean="0"/>
                  <a:t>величины</a:t>
                </a:r>
              </a:p>
              <a:p>
                <a:pPr marL="0" indent="0">
                  <a:buNone/>
                </a:pPr>
                <a:r>
                  <a:rPr lang="ru-RU" sz="4100" dirty="0" smtClean="0"/>
                  <a:t> </a:t>
                </a:r>
                <a14:m>
                  <m:oMath xmlns:m="http://schemas.openxmlformats.org/officeDocument/2006/math">
                    <m:r>
                      <a:rPr lang="ru-RU" sz="4100" i="1">
                        <a:latin typeface="Cambria Math"/>
                      </a:rPr>
                      <m:t>𝜂</m:t>
                    </m:r>
                    <m:r>
                      <a:rPr lang="ru-RU" sz="41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41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4100" i="1">
                            <a:latin typeface="Cambria Math"/>
                          </a:rPr>
                          <m:t>𝜉</m:t>
                        </m:r>
                      </m:e>
                      <m:sup>
                        <m:r>
                          <a:rPr lang="ru-RU" sz="41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ru-RU" sz="4100" i="1">
                        <a:latin typeface="Cambria Math"/>
                      </a:rPr>
                      <m:t>+3</m:t>
                    </m:r>
                    <m:r>
                      <a:rPr lang="ru-RU" sz="4100">
                        <a:latin typeface="Cambria Math"/>
                      </a:rPr>
                      <m:t>,</m:t>
                    </m:r>
                  </m:oMath>
                </a14:m>
                <a:r>
                  <a:rPr lang="ru-RU" sz="4100" dirty="0"/>
                  <a:t> </a:t>
                </a:r>
                <a:endParaRPr lang="ru-RU" sz="4100" dirty="0"/>
              </a:p>
              <a:p>
                <a:pPr marL="0" indent="0">
                  <a:buNone/>
                </a:pPr>
                <a:r>
                  <a:rPr lang="ru-RU" sz="4100" dirty="0"/>
                  <a:t>если </a:t>
                </a:r>
                <a:r>
                  <a:rPr lang="ru-RU" sz="4100" dirty="0"/>
                  <a:t>случайная величина </a:t>
                </a:r>
                <a14:m>
                  <m:oMath xmlns:m="http://schemas.openxmlformats.org/officeDocument/2006/math">
                    <m:r>
                      <a:rPr lang="ru-RU" sz="4100" i="1">
                        <a:latin typeface="Cambria Math"/>
                      </a:rPr>
                      <m:t>𝜉</m:t>
                    </m:r>
                  </m:oMath>
                </a14:m>
                <a:r>
                  <a:rPr lang="ru-RU" sz="4100" dirty="0"/>
                  <a:t> задана рядом распределения</a:t>
                </a:r>
                <a:endParaRPr lang="ru-RU" sz="4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36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3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36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3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3"/>
                <a:stretch>
                  <a:fillRect l="-1556" t="-1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8575" y="4292600"/>
          <a:ext cx="91789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Документ" r:id="rId4" imgW="6445201" imgH="655944" progId="Word.Document.12">
                  <p:embed/>
                </p:oleObj>
              </mc:Choice>
              <mc:Fallback>
                <p:oleObj name="Документ" r:id="rId4" imgW="6445201" imgH="655944" progId="Word.Document.12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4292600"/>
                        <a:ext cx="91789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0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5"/>
            <a:ext cx="8229600" cy="137852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Корреляционный </a:t>
            </a:r>
            <a:r>
              <a:rPr lang="ru-RU" sz="3200" b="1" dirty="0" smtClean="0">
                <a:solidFill>
                  <a:srgbClr val="FF0000"/>
                </a:solidFill>
              </a:rPr>
              <a:t>момент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80931" y="1748548"/>
            <a:ext cx="78444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Корреля́ция</a:t>
            </a:r>
            <a:r>
              <a:rPr lang="ru-RU" sz="2800" dirty="0"/>
              <a:t> (от </a:t>
            </a:r>
            <a:r>
              <a:rPr lang="ru-RU" sz="2800" dirty="0">
                <a:hlinkClick r:id="rId2" tooltip="Латинский язык"/>
              </a:rPr>
              <a:t>лат.</a:t>
            </a:r>
            <a:r>
              <a:rPr lang="ru-RU" sz="2800" dirty="0"/>
              <a:t> </a:t>
            </a:r>
            <a:r>
              <a:rPr lang="ru-RU" sz="2800" i="1" dirty="0" err="1"/>
              <a:t>correlatio</a:t>
            </a:r>
            <a:r>
              <a:rPr lang="ru-RU" sz="2800" dirty="0"/>
              <a:t> «соотношение, взаимосвязь») или </a:t>
            </a:r>
            <a:r>
              <a:rPr lang="ru-RU" sz="2800" b="1" dirty="0"/>
              <a:t>корреляционная зависимость</a:t>
            </a:r>
            <a:r>
              <a:rPr lang="ru-RU" sz="2800" dirty="0"/>
              <a:t> — </a:t>
            </a:r>
            <a:r>
              <a:rPr lang="ru-RU" sz="2800" dirty="0" smtClean="0">
                <a:hlinkClick r:id="rId3" tooltip="Статистика"/>
              </a:rPr>
              <a:t>статистическая</a:t>
            </a:r>
            <a:r>
              <a:rPr lang="ru-RU" sz="2800" dirty="0" smtClean="0"/>
              <a:t> взаимосвязь </a:t>
            </a:r>
            <a:r>
              <a:rPr lang="ru-RU" sz="2800" dirty="0"/>
              <a:t>двух или более </a:t>
            </a:r>
            <a:r>
              <a:rPr lang="ru-RU" sz="2800" dirty="0">
                <a:hlinkClick r:id="rId4" tooltip="Случайная величина"/>
              </a:rPr>
              <a:t>случайных величин</a:t>
            </a:r>
            <a:r>
              <a:rPr lang="ru-RU" sz="2800" dirty="0"/>
              <a:t> (либо величин, которые можно с некоторой допустимой степенью точности считать таковыми). При этом изменения значений одной или нескольких из этих величин сопутствуют систематическому изменению значений другой или других величин.</a:t>
            </a:r>
            <a:r>
              <a:rPr lang="ru-RU" sz="2800" baseline="30000" dirty="0">
                <a:hlinkClick r:id="rId5"/>
              </a:rPr>
              <a:t>[1]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90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6306" y="332656"/>
            <a:ext cx="79241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000" dirty="0"/>
              <a:t>Впервые в научный оборот </a:t>
            </a:r>
            <a:r>
              <a:rPr lang="ru-RU" sz="3000" dirty="0" smtClean="0"/>
              <a:t>термин</a:t>
            </a:r>
            <a:r>
              <a:rPr lang="ru-RU" sz="3000" dirty="0"/>
              <a:t> </a:t>
            </a:r>
            <a:r>
              <a:rPr lang="ru-RU" sz="3000" dirty="0" smtClean="0"/>
              <a:t> </a:t>
            </a:r>
            <a:r>
              <a:rPr lang="ru-RU" sz="3000" i="1" dirty="0" smtClean="0"/>
              <a:t>корреляция</a:t>
            </a:r>
            <a:r>
              <a:rPr lang="ru-RU" sz="3000" dirty="0"/>
              <a:t> ввёл </a:t>
            </a:r>
            <a:r>
              <a:rPr lang="ru-RU" sz="3000" dirty="0">
                <a:hlinkClick r:id="rId2" tooltip="Франция"/>
              </a:rPr>
              <a:t>французский</a:t>
            </a:r>
            <a:r>
              <a:rPr lang="ru-RU" sz="3000" dirty="0"/>
              <a:t> </a:t>
            </a:r>
            <a:r>
              <a:rPr lang="ru-RU" sz="3000" dirty="0" smtClean="0"/>
              <a:t/>
            </a:r>
            <a:br>
              <a:rPr lang="ru-RU" sz="3000" dirty="0" smtClean="0"/>
            </a:br>
            <a:r>
              <a:rPr lang="ru-RU" sz="3000" dirty="0" smtClean="0">
                <a:hlinkClick r:id="rId3" tooltip="Палеонтология"/>
              </a:rPr>
              <a:t>палеонтолог</a:t>
            </a:r>
            <a:r>
              <a:rPr lang="ru-RU" sz="3000" dirty="0"/>
              <a:t> </a:t>
            </a:r>
            <a:r>
              <a:rPr lang="ru-RU" sz="3000" dirty="0">
                <a:hlinkClick r:id="rId4" tooltip="Кювье, Жорж Леопольд"/>
              </a:rPr>
              <a:t>Жорж Кювье</a:t>
            </a:r>
            <a:r>
              <a:rPr lang="ru-RU" sz="3000" dirty="0"/>
              <a:t> в XVIII веке. Он разработал «закон корреляции» частей и органов живых существ, с помощью которого можно восстановить облик ископаемого животного, имея в распоряжении лишь часть его останков. В статистике слово «корреляция» первым стал использовать английский биолог и статистик </a:t>
            </a:r>
            <a:r>
              <a:rPr lang="ru-RU" sz="3000" dirty="0" err="1">
                <a:hlinkClick r:id="rId5" tooltip="Гальтон, Фрэнсис"/>
              </a:rPr>
              <a:t>Фрэнсис</a:t>
            </a:r>
            <a:r>
              <a:rPr lang="ru-RU" sz="3000" dirty="0">
                <a:hlinkClick r:id="rId5" tooltip="Гальтон, Фрэнсис"/>
              </a:rPr>
              <a:t> </a:t>
            </a:r>
            <a:r>
              <a:rPr lang="ru-RU" sz="3000" dirty="0" err="1">
                <a:hlinkClick r:id="rId5" tooltip="Гальтон, Фрэнсис"/>
              </a:rPr>
              <a:t>Гальтон</a:t>
            </a:r>
            <a:r>
              <a:rPr lang="ru-RU" sz="3000" dirty="0"/>
              <a:t> в конце XIX века.</a:t>
            </a:r>
            <a:r>
              <a:rPr lang="ru-RU" sz="3000" baseline="30000" dirty="0">
                <a:hlinkClick r:id="rId6"/>
              </a:rPr>
              <a:t>[4]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3826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6306" y="332656"/>
            <a:ext cx="792412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Корреляция двух величин может свидетельствовать о существовании общей причины, хотя сами явления напрямую не взаимодействуют. </a:t>
            </a:r>
            <a:endParaRPr lang="ru-RU" sz="2800" dirty="0" smtClean="0"/>
          </a:p>
          <a:p>
            <a:pPr algn="just"/>
            <a:r>
              <a:rPr lang="ru-RU" sz="2800" dirty="0" smtClean="0"/>
              <a:t>Например</a:t>
            </a:r>
            <a:r>
              <a:rPr lang="ru-RU" sz="2800" dirty="0"/>
              <a:t>, обледенение становится причиной как роста травматизма из-за падений, так и увеличения аварийности среди автотранспорта. В этом случае две величины (травматизм из-за падений пешеходов и аварийность автотранспорта) будут коррелировать, хотя они не связаны друг с другом, а лишь имеют стороннюю общую причину — </a:t>
            </a:r>
            <a:r>
              <a:rPr lang="ru-RU" sz="2800" dirty="0">
                <a:hlinkClick r:id="rId2" tooltip="Гололедица"/>
              </a:rPr>
              <a:t>гололедицу</a:t>
            </a:r>
            <a:r>
              <a:rPr lang="ru-RU" sz="2800" dirty="0"/>
              <a:t>.</a:t>
            </a:r>
          </a:p>
          <a:p>
            <a:pPr algn="just"/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6903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6306" y="332656"/>
            <a:ext cx="792412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Отсутствие </a:t>
            </a:r>
            <a:r>
              <a:rPr lang="ru-RU" sz="3200" dirty="0"/>
              <a:t>корреляции между двумя величинами ещё не значит, что между ними нет никакой связи. </a:t>
            </a:r>
            <a:endParaRPr lang="ru-RU" sz="3200" dirty="0" smtClean="0"/>
          </a:p>
          <a:p>
            <a:pPr algn="just"/>
            <a:r>
              <a:rPr lang="ru-RU" sz="3200" dirty="0" smtClean="0"/>
              <a:t>Например</a:t>
            </a:r>
            <a:r>
              <a:rPr lang="ru-RU" sz="3200" dirty="0"/>
              <a:t>, зависимость может иметь сложный нелинейный характер, который корреляция не выявляет</a:t>
            </a:r>
            <a:r>
              <a:rPr lang="ru-RU" sz="3200" dirty="0" smtClean="0"/>
              <a:t>.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Показатели корреляции:</a:t>
            </a:r>
          </a:p>
          <a:p>
            <a:r>
              <a:rPr lang="ru-RU" sz="3200" b="1" dirty="0" smtClean="0"/>
              <a:t>Ковариация</a:t>
            </a:r>
            <a:r>
              <a:rPr lang="ru-RU" sz="3200" dirty="0" smtClean="0"/>
              <a:t> (или </a:t>
            </a:r>
            <a:r>
              <a:rPr lang="ru-RU" sz="3200" b="1" dirty="0" smtClean="0"/>
              <a:t>корреляционный момент</a:t>
            </a:r>
            <a:r>
              <a:rPr lang="ru-RU" sz="3200" dirty="0" smtClean="0"/>
              <a:t>);</a:t>
            </a:r>
          </a:p>
          <a:p>
            <a:r>
              <a:rPr lang="ru-RU" sz="3200" b="1" dirty="0" smtClean="0"/>
              <a:t>Матрица ковариации;</a:t>
            </a:r>
          </a:p>
          <a:p>
            <a:r>
              <a:rPr lang="ru-RU" sz="3200" b="1" dirty="0" smtClean="0"/>
              <a:t>(Линейный) </a:t>
            </a:r>
            <a:r>
              <a:rPr lang="ru-RU" sz="3200" b="1" dirty="0"/>
              <a:t>коэффициент </a:t>
            </a:r>
            <a:r>
              <a:rPr lang="ru-RU" sz="3200" b="1" dirty="0" smtClean="0"/>
              <a:t>корреляции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870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5"/>
            <a:ext cx="8229600" cy="137852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Корреляционный </a:t>
            </a:r>
            <a:r>
              <a:rPr lang="ru-RU" sz="3200" b="1" dirty="0" smtClean="0">
                <a:solidFill>
                  <a:srgbClr val="FF0000"/>
                </a:solidFill>
              </a:rPr>
              <a:t>момент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93204" y="1916832"/>
                <a:ext cx="8229600" cy="481399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𝜉𝜂</m:t>
                          </m:r>
                        </m:sub>
                      </m:sSub>
                      <m:r>
                        <a:rPr lang="ru-RU" sz="280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)</m:t>
                          </m:r>
                          <m:r>
                            <a:rPr lang="en-US" sz="2800" i="1" dirty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ea typeface="Cambria Math"/>
                            </a:rPr>
                            <m:t> </m:t>
                          </m:r>
                          <m:r>
                            <a:rPr lang="en-US" sz="280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𝜂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)</m:t>
                          </m:r>
                          <m:r>
                            <a:rPr lang="en-US" sz="2800" i="1" dirty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 algn="r">
                  <a:buNone/>
                </a:pPr>
                <a:r>
                  <a:rPr lang="ru-RU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ДСВ</a:t>
                </a:r>
                <a:endParaRPr lang="en-US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𝜉𝜂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80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/>
                          </m:s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)</m:t>
                          </m:r>
                          <m:r>
                            <a:rPr lang="en-US" sz="2800" i="1" dirty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ea typeface="Cambria Math"/>
                            </a:rPr>
                            <m:t> </m:t>
                          </m:r>
                          <m:r>
                            <a:rPr lang="en-US" sz="280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𝑦</m:t>
                              </m:r>
                            </m:e>
                            <m:sub/>
                          </m:s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𝜂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)</m:t>
                          </m:r>
                          <m:r>
                            <a:rPr lang="en-US" sz="2800" i="1" dirty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800" b="0" i="1" dirty="0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dirty="0" smtClean="0">
                              <a:latin typeface="Cambria Math"/>
                              <a:ea typeface="Cambria Math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  <m:r>
                      <a:rPr lang="ru-RU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M</m:t>
                    </m:r>
                    <m:r>
                      <a:rPr lang="en-US">
                        <a:latin typeface="Cambria Math"/>
                        <a:ea typeface="Cambria Math"/>
                      </a:rPr>
                      <m:t>((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ξ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(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𝜂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/>
                  <a:t>)</a:t>
                </a:r>
                <a:r>
                  <a:rPr lang="ru-RU" dirty="0" smtClean="0"/>
                  <a:t>			</a:t>
                </a:r>
                <a:r>
                  <a:rPr lang="ru-RU" i="1" dirty="0" smtClean="0">
                    <a:solidFill>
                      <a:srgbClr val="FF0000"/>
                    </a:solidFill>
                  </a:rPr>
                  <a:t>НСВ</a:t>
                </a:r>
              </a:p>
              <a:p>
                <a:pPr marL="0" indent="0">
                  <a:buNone/>
                </a:pPr>
                <a:r>
                  <a:rPr lang="ru-RU" i="1" dirty="0" smtClean="0">
                    <a:solidFill>
                      <a:srgbClr val="FF0000"/>
                    </a:solidFill>
                  </a:rPr>
                  <a:t>				Общая формула</a:t>
                </a:r>
                <a:endParaRPr lang="en-US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204" y="1916832"/>
                <a:ext cx="8229600" cy="4813995"/>
              </a:xfrm>
              <a:blipFill rotWithShape="1">
                <a:blip r:embed="rId2"/>
                <a:stretch>
                  <a:fillRect r="-1852" b="-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/>
          <p:nvPr/>
        </p:nvCxnSpPr>
        <p:spPr>
          <a:xfrm flipH="1" flipV="1">
            <a:off x="6588224" y="3054761"/>
            <a:ext cx="1224136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691680" y="1916832"/>
            <a:ext cx="590465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83568" y="3589108"/>
            <a:ext cx="7776864" cy="1640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660232" y="5233865"/>
            <a:ext cx="1224136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915816" y="5877272"/>
            <a:ext cx="1224136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4"/>
            <a:ext cx="8229600" cy="1738561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Корреляционный момент </a:t>
            </a:r>
            <a:r>
              <a:rPr lang="ru-RU" sz="3200" b="1" dirty="0" smtClean="0">
                <a:solidFill>
                  <a:srgbClr val="FF0000"/>
                </a:solidFill>
              </a:rPr>
              <a:t>- мера </a:t>
            </a:r>
            <a:r>
              <a:rPr lang="ru-RU" sz="3200" b="1" dirty="0">
                <a:solidFill>
                  <a:srgbClr val="FF0000"/>
                </a:solidFill>
              </a:rPr>
              <a:t>взаимного влияния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93204" y="1916832"/>
                <a:ext cx="8229600" cy="4813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:r>
                  <a:rPr lang="ru-RU" dirty="0" smtClean="0"/>
                  <a:t>вычислений удобнее применять формулу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M</m:t>
                    </m:r>
                    <m:r>
                      <a:rPr lang="en-US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ξ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endParaRPr lang="ru-RU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  <m:r>
                      <a:rPr lang="ru-RU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							</a:t>
                </a:r>
                <a:r>
                  <a:rPr lang="ru-RU" dirty="0" smtClean="0"/>
                  <a:t>     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ДСВ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𝑑𝑥𝑑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   </m:t>
                        </m:r>
                      </m:e>
                    </m:nary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						     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НСВ</a:t>
                </a:r>
                <a:endParaRPr lang="ru-RU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204" y="1916832"/>
                <a:ext cx="8229600" cy="4813995"/>
              </a:xfrm>
              <a:blipFill rotWithShape="1">
                <a:blip r:embed="rId2"/>
                <a:stretch>
                  <a:fillRect l="-1926" t="-1646" r="-10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2483768" y="2420888"/>
            <a:ext cx="45365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6516216" y="4293096"/>
            <a:ext cx="1224136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6534675" y="5661248"/>
            <a:ext cx="1224136" cy="5040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8229600" cy="48860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800" dirty="0" smtClean="0"/>
                  <a:t>Н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/>
                        <a:ea typeface="Cambria Math"/>
                      </a:rPr>
                      <m:t>айти  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ДСВ: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НСВ: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 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0, 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)∉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8229600" cy="4886003"/>
              </a:xfrm>
              <a:blipFill rotWithShape="1">
                <a:blip r:embed="rId2"/>
                <a:stretch>
                  <a:fillRect l="-1852" t="-9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503899"/>
                  </p:ext>
                </p:extLst>
              </p:nvPr>
            </p:nvGraphicFramePr>
            <p:xfrm>
              <a:off x="2483768" y="1340768"/>
              <a:ext cx="3736032" cy="2407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77731"/>
                    <a:gridCol w="1277731"/>
                    <a:gridCol w="1180570"/>
                  </a:tblGrid>
                  <a:tr h="11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800" i="1" dirty="0" smtClean="0">
                                    <a:latin typeface="Cambria Math"/>
                                    <a:ea typeface="Cambria Math"/>
                                  </a:rPr>
                                  <m:t>ξ</m:t>
                                </m:r>
                                <m:r>
                                  <a:rPr lang="ru-RU" sz="2800" b="0" i="1" dirty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28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endParaRPr lang="ru-RU" sz="28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i="1" dirty="0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5188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0,3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5188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0,4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0,2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503899"/>
                  </p:ext>
                </p:extLst>
              </p:nvPr>
            </p:nvGraphicFramePr>
            <p:xfrm>
              <a:off x="2483768" y="1340768"/>
              <a:ext cx="3736032" cy="2407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77731"/>
                    <a:gridCol w="1277731"/>
                    <a:gridCol w="1180570"/>
                  </a:tblGrid>
                  <a:tr h="13716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3"/>
                          <a:stretch>
                            <a:fillRect l="-476" t="-4000" r="-192381" b="-88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0,3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0,4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0,2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Прямая со стрелкой 4"/>
          <p:cNvCxnSpPr/>
          <p:nvPr/>
        </p:nvCxnSpPr>
        <p:spPr>
          <a:xfrm flipV="1">
            <a:off x="6804248" y="4293096"/>
            <a:ext cx="0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516216" y="5445224"/>
            <a:ext cx="17957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804248" y="4725144"/>
            <a:ext cx="4320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516216" y="443711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145221" y="54452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9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394295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ru-RU" sz="3200" b="1" dirty="0">
                    <a:solidFill>
                      <a:srgbClr val="FF0000"/>
                    </a:solidFill>
                  </a:rPr>
                  <a:t>Корреляционный момент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𝝃𝜼</m:t>
                        </m:r>
                      </m:sub>
                    </m:sSub>
                  </m:oMath>
                </a14:m>
                <a:r>
                  <a:rPr lang="ru-RU" sz="3200" b="1" dirty="0" smtClean="0">
                    <a:solidFill>
                      <a:srgbClr val="FF0000"/>
                    </a:solidFill>
                  </a:rPr>
                  <a:t>. </a:t>
                </a:r>
                <a:br>
                  <a:rPr lang="ru-RU" sz="3200" b="1" dirty="0" smtClean="0">
                    <a:solidFill>
                      <a:srgbClr val="FF0000"/>
                    </a:solidFill>
                  </a:rPr>
                </a:br>
                <a:r>
                  <a:rPr lang="ru-RU" sz="3200" b="1" dirty="0" smtClean="0">
                    <a:solidFill>
                      <a:srgbClr val="FF0000"/>
                    </a:solidFill>
                  </a:rPr>
                  <a:t>Основные свойства</a:t>
                </a:r>
                <a:r>
                  <a:rPr lang="ru-RU" sz="3200" dirty="0"/>
                  <a:t/>
                </a:r>
                <a:br>
                  <a:rPr lang="ru-RU" sz="3200" dirty="0"/>
                </a:br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394295"/>
                <a:ext cx="8229600" cy="1143000"/>
              </a:xfrm>
              <a:blipFill rotWithShape="1">
                <a:blip r:embed="rId2"/>
                <a:stretch>
                  <a:fillRect l="-1630" t="-19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𝜂𝜉</m:t>
                        </m:r>
                      </m:sub>
                    </m:sSub>
                  </m:oMath>
                </a14:m>
                <a:endParaRPr lang="ru-RU" dirty="0" smtClean="0">
                  <a:solidFill>
                    <a:srgbClr val="FF0000"/>
                  </a:solidFill>
                </a:endParaRP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𝜉𝜉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dirty="0" smtClean="0"/>
                  <a:t>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𝜂𝜂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с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ru-RU" i="1">
                            <a:latin typeface="Cambria Math"/>
                            <a:ea typeface="Cambria Math"/>
                          </a:rPr>
                          <m:t>с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=</a:t>
                </a:r>
                <a:r>
                  <a:rPr lang="ru-RU" dirty="0" smtClean="0">
                    <a:ea typeface="Cambria Math"/>
                  </a:rPr>
                  <a:t>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>
                    <a:ea typeface="Cambria Math"/>
                  </a:rPr>
                  <a:t> </a:t>
                </a:r>
                <a:r>
                  <a:rPr lang="ru-RU" dirty="0" smtClean="0"/>
                  <a:t>с=</a:t>
                </a:r>
                <a:r>
                  <a:rPr lang="en-US" dirty="0" err="1" smtClean="0"/>
                  <a:t>const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4)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ru-RU" i="1">
                            <a:latin typeface="Cambria Math"/>
                            <a:ea typeface="Cambria Math"/>
                          </a:rPr>
                          <m:t>с</m:t>
                        </m:r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+с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  <a:r>
                  <a:rPr lang="ru-RU" dirty="0"/>
                  <a:t> с=</a:t>
                </a:r>
                <a:r>
                  <a:rPr lang="en-US" dirty="0"/>
                  <a:t>const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5)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𝜉𝜂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𝜉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</m:rad>
                      </m:e>
                      <m:sub/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6)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i="1">
                        <a:latin typeface="Cambria Math"/>
                        <a:ea typeface="Cambria Math"/>
                      </a:rPr>
                      <m:t> и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dirty="0"/>
                  <a:t> независимы, </a:t>
                </a:r>
                <a:r>
                  <a:rPr lang="ru-RU" dirty="0" smtClean="0"/>
                  <a:t>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ru-RU" dirty="0" smtClean="0"/>
                  <a:t>0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ru-RU" dirty="0" smtClean="0"/>
                  <a:t>(обратное неверно).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2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4860032" y="858462"/>
                <a:ext cx="4057417" cy="561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=</a:t>
                </a:r>
                <a:r>
                  <a:rPr lang="en-US" sz="28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M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ξ</m:t>
                    </m:r>
                    <m:r>
                      <a:rPr lang="el-GR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l-GR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  <m:r>
                      <a:rPr lang="el-GR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endParaRPr lang="ru-RU" sz="28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858462"/>
                <a:ext cx="4057417" cy="561564"/>
              </a:xfrm>
              <a:prstGeom prst="rect">
                <a:avLst/>
              </a:prstGeom>
              <a:blipFill rotWithShape="1">
                <a:blip r:embed="rId4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4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866</Words>
  <Application>Microsoft Office PowerPoint</Application>
  <PresentationFormat>Экран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Microsoft Word Document</vt:lpstr>
      <vt:lpstr>ЛЫЗЬ   просил передать!!! </vt:lpstr>
      <vt:lpstr>Корреляционный момент</vt:lpstr>
      <vt:lpstr>Презентация PowerPoint</vt:lpstr>
      <vt:lpstr>Презентация PowerPoint</vt:lpstr>
      <vt:lpstr>Презентация PowerPoint</vt:lpstr>
      <vt:lpstr>Корреляционный момент</vt:lpstr>
      <vt:lpstr>Корреляционный момент - мера взаимного влияния </vt:lpstr>
      <vt:lpstr>Пример</vt:lpstr>
      <vt:lpstr>Корреляционный момент K_ξη.  Основные свойства </vt:lpstr>
      <vt:lpstr>Показатели корреляции:  Матрица ковариации</vt:lpstr>
      <vt:lpstr>Показатели корреляции:  коэффициент корреляции</vt:lpstr>
      <vt:lpstr>Коэффициент корреляции</vt:lpstr>
      <vt:lpstr>Презентация PowerPoint</vt:lpstr>
      <vt:lpstr>Презентация PowerPoint</vt:lpstr>
      <vt:lpstr>Презентация PowerPoint</vt:lpstr>
      <vt:lpstr>Пример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197</cp:revision>
  <dcterms:created xsi:type="dcterms:W3CDTF">2017-09-24T13:20:33Z</dcterms:created>
  <dcterms:modified xsi:type="dcterms:W3CDTF">2018-11-22T09:48:22Z</dcterms:modified>
</cp:coreProperties>
</file>