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310" r:id="rId3"/>
    <p:sldId id="311" r:id="rId4"/>
    <p:sldId id="309" r:id="rId5"/>
    <p:sldId id="312" r:id="rId6"/>
    <p:sldId id="313" r:id="rId7"/>
    <p:sldId id="278" r:id="rId8"/>
    <p:sldId id="316" r:id="rId9"/>
    <p:sldId id="317" r:id="rId10"/>
    <p:sldId id="286" r:id="rId11"/>
    <p:sldId id="315" r:id="rId12"/>
    <p:sldId id="294" r:id="rId13"/>
    <p:sldId id="287" r:id="rId14"/>
    <p:sldId id="288" r:id="rId15"/>
    <p:sldId id="289" r:id="rId16"/>
    <p:sldId id="290" r:id="rId17"/>
    <p:sldId id="291" r:id="rId18"/>
    <p:sldId id="292" r:id="rId19"/>
    <p:sldId id="296" r:id="rId20"/>
    <p:sldId id="293" r:id="rId21"/>
    <p:sldId id="295" r:id="rId22"/>
    <p:sldId id="297" r:id="rId23"/>
    <p:sldId id="299" r:id="rId24"/>
    <p:sldId id="307" r:id="rId25"/>
    <p:sldId id="318" r:id="rId26"/>
    <p:sldId id="279" r:id="rId27"/>
    <p:sldId id="300" r:id="rId28"/>
    <p:sldId id="302" r:id="rId29"/>
    <p:sldId id="301" r:id="rId30"/>
    <p:sldId id="30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21E3859-9A13-4FBA-BD91-9820FFCC4E3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188DB0-12A5-45CF-82BB-FEDFC61ADF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package" Target="../embeddings/_________Microsoft_Word4.docx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package" Target="../embeddings/_________Microsoft_Word5.docx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package" Target="../embeddings/_________Microsoft_Word7.docx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Математика (3 семестр)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9112" y="1350079"/>
            <a:ext cx="78873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Основные разделы: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Случайные события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Случайные величины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Функции случайных величин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Элементы математической статистики</a:t>
            </a:r>
          </a:p>
          <a:p>
            <a:pPr algn="just"/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ЭКЗАМЕН (комиссия)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60 баллов практика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40 баллов экзамен</a:t>
            </a:r>
          </a:p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Бонусные баллы – не более 10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 smtClean="0">
                <a:solidFill>
                  <a:srgbClr val="FF0000"/>
                </a:solidFill>
                <a:effectLst/>
              </a:rPr>
              <a:t>Понятие элементарного события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b="1" dirty="0" smtClean="0"/>
                  <a:t> 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Пример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Опыт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–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подбрасывание кубика 1 раз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Элементарное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событие 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(элементарный исход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ru-RU" sz="2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Выпадение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очков на верхней грани</a:t>
                </a:r>
                <a:endPara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пространство элементарных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событий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176" t="-1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441867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50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 smtClean="0">
                <a:solidFill>
                  <a:srgbClr val="FF0000"/>
                </a:solidFill>
                <a:effectLst/>
              </a:rPr>
              <a:t>Понятие </a:t>
            </a:r>
            <a:r>
              <a:rPr lang="ru-RU" sz="3200" b="1" dirty="0" smtClean="0">
                <a:solidFill>
                  <a:srgbClr val="FF0000"/>
                </a:solidFill>
                <a:effectLst/>
              </a:rPr>
              <a:t>случайного события. Классификация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 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Любой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набор элементарных исходов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(произвольное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подмножество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Ω</m:t>
                    </m:r>
                  </m:oMath>
                </a14:m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называется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случайным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событием.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Обозначение случайных событий:</a:t>
                </a: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A, B, 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….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A</m:t>
                    </m:r>
                    <m:r>
                      <a:rPr lang="ru-RU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Случайное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 событие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которое в результате опыта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может произойти или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не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произойти</a:t>
                </a:r>
                <a:endParaRPr lang="ru-R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567" r="-1646" b="-1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58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Понятие случайного события. Классификация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r>
              <a:rPr lang="ru-RU" b="1" dirty="0" smtClean="0"/>
              <a:t> </a:t>
            </a:r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Опыт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подбрасывание кубика 1 раз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Случайные  события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Появление четного числа очков.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Появление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числа очков не больше трех</a:t>
            </a:r>
          </a:p>
        </p:txBody>
      </p:sp>
    </p:spTree>
    <p:extLst>
      <p:ext uri="{BB962C8B-B14F-4D97-AF65-F5344CB8AC3E}">
        <p14:creationId xmlns:p14="http://schemas.microsoft.com/office/powerpoint/2010/main" val="142936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Понятие случайного события. Классификация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Ω</m:t>
                    </m:r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состоящее из всех элементарных событий, называют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достоверным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событием (наверняка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произойдёт в данном опыте)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Событие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называется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невозможным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если оно никогда не произойдет в данном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опыте (</a:t>
                </a:r>
                <a14:m>
                  <m:oMath xmlns:m="http://schemas.openxmlformats.org/officeDocument/2006/math">
                    <m:r>
                      <a:rPr lang="el-GR" sz="28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∅</m:t>
                    </m:r>
                  </m:oMath>
                </a14:m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ru-RU" sz="2800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пустое </m:t>
                        </m:r>
                        <m:r>
                          <a:rPr lang="ru-RU" sz="2800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множество</m:t>
                        </m:r>
                      </m:e>
                    </m:d>
                    <m:r>
                      <a:rPr lang="ru-RU" sz="28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Пример.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Опыт –</a:t>
                </a:r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подбрасывание кубика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 раз.</a:t>
                </a:r>
                <a:endParaRPr lang="en-US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/>
                  <a:t>	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567" t="-2081" r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ru-RU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/>
                  <a:t>	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Если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всякий раз, когда происходит событие А, происходит и событие В, то говорят, что событие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А влечет за собой событие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В </a:t>
                </a:r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A</m:t>
                    </m:r>
                    <m:r>
                      <a:rPr lang="ru-RU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𝐵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ru-RU" sz="2800" dirty="0" smtClean="0"/>
              </a:p>
              <a:p>
                <a:pPr algn="just"/>
                <a:endParaRPr lang="ru-RU" sz="2800" dirty="0"/>
              </a:p>
              <a:p>
                <a:pPr algn="just"/>
                <a:endParaRPr lang="ru-RU" sz="2800" dirty="0" smtClean="0"/>
              </a:p>
              <a:p>
                <a:pPr algn="just"/>
                <a:endParaRPr lang="ru-RU" sz="2800" dirty="0"/>
              </a:p>
              <a:p>
                <a:pPr algn="just"/>
                <a:endParaRPr lang="ru-RU" sz="2800" dirty="0" smtClean="0"/>
              </a:p>
              <a:p>
                <a:pPr algn="just"/>
                <a:endParaRPr lang="ru-RU" sz="2800" dirty="0" smtClean="0"/>
              </a:p>
              <a:p>
                <a:pPr algn="just"/>
                <a:endParaRPr lang="ru-RU" sz="2800" dirty="0"/>
              </a:p>
              <a:p>
                <a:endParaRPr lang="ru-RU" sz="2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Пример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Опыт –</a:t>
                </a:r>
                <a:r>
                  <a:rPr lang="en-US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подбрасывание кубика 1 раз.</a:t>
                </a:r>
                <a:endParaRPr lang="en-US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332" t="-2693" r="-1489" b="-19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33644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9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/>
                  <a:t>	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Два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события считаются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равными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если они состоят из одинаковых элементарных событий, то есть им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соответствуют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одинаковые подмножества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Ω</m:t>
                    </m:r>
                    <m:r>
                      <a:rPr lang="ru-RU" sz="28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A</m:t>
                    </m:r>
                    <m:r>
                      <a:rPr lang="ru-RU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𝐵</m:t>
                    </m:r>
                  </m:oMath>
                </a14:m>
                <a:r>
                  <a:rPr lang="ru-RU" sz="2800" dirty="0" smtClean="0"/>
                  <a:t> 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и</a:t>
                </a:r>
                <a:r>
                  <a:rPr lang="ru-RU" sz="2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B</m:t>
                    </m:r>
                    <m:r>
                      <a:rPr lang="ru-RU" sz="28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𝐴</m:t>
                    </m:r>
                  </m:oMath>
                </a14:m>
                <a:endParaRPr lang="ru-RU" sz="2800" b="0" dirty="0" smtClean="0">
                  <a:solidFill>
                    <a:schemeClr val="tx1"/>
                  </a:solidFill>
                  <a:ea typeface="Cambria Math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567" t="-1224" r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0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9600"/>
              </p:ext>
            </p:extLst>
          </p:nvPr>
        </p:nvGraphicFramePr>
        <p:xfrm>
          <a:off x="250825" y="1487488"/>
          <a:ext cx="8823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Документ" r:id="rId3" imgW="5779440" imgH="758648" progId="Word.Document.12">
                  <p:embed/>
                </p:oleObj>
              </mc:Choice>
              <mc:Fallback>
                <p:oleObj name="Документ" r:id="rId3" imgW="5779440" imgH="758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487488"/>
                        <a:ext cx="8823325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89029"/>
              </p:ext>
            </p:extLst>
          </p:nvPr>
        </p:nvGraphicFramePr>
        <p:xfrm>
          <a:off x="2987824" y="3068960"/>
          <a:ext cx="334106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Visio" r:id="rId5" imgW="2080948" imgH="1470868" progId="Visio.Drawing.11">
                  <p:embed/>
                </p:oleObj>
              </mc:Choice>
              <mc:Fallback>
                <p:oleObj name="Visio" r:id="rId5" imgW="2080948" imgH="14708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68960"/>
                        <a:ext cx="3341063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59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2" y="1484784"/>
            <a:ext cx="8608855" cy="103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3738"/>
              </p:ext>
            </p:extLst>
          </p:nvPr>
        </p:nvGraphicFramePr>
        <p:xfrm>
          <a:off x="2987824" y="2924944"/>
          <a:ext cx="378094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4" imgW="2080870" imgH="1468831" progId="Visio.Drawing.11">
                  <p:embed/>
                </p:oleObj>
              </mc:Choice>
              <mc:Fallback>
                <p:oleObj r:id="rId4" imgW="2080870" imgH="146883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924944"/>
                        <a:ext cx="3780949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76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17339"/>
              </p:ext>
            </p:extLst>
          </p:nvPr>
        </p:nvGraphicFramePr>
        <p:xfrm>
          <a:off x="179512" y="1440126"/>
          <a:ext cx="9109012" cy="76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Документ" r:id="rId3" imgW="6301550" imgH="531019" progId="Word.Document.12">
                  <p:embed/>
                </p:oleObj>
              </mc:Choice>
              <mc:Fallback>
                <p:oleObj name="Документ" r:id="rId3" imgW="6301550" imgH="5310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440126"/>
                        <a:ext cx="9109012" cy="768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43831"/>
              </p:ext>
            </p:extLst>
          </p:nvPr>
        </p:nvGraphicFramePr>
        <p:xfrm>
          <a:off x="2987823" y="2636912"/>
          <a:ext cx="3766763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r:id="rId5" imgW="2080870" imgH="1468831" progId="Visio.Drawing.11">
                  <p:embed/>
                </p:oleObj>
              </mc:Choice>
              <mc:Fallback>
                <p:oleObj r:id="rId5" imgW="2080870" imgH="146883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3" y="2636912"/>
                        <a:ext cx="3766763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58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63995"/>
              </p:ext>
            </p:extLst>
          </p:nvPr>
        </p:nvGraphicFramePr>
        <p:xfrm>
          <a:off x="551798" y="1556792"/>
          <a:ext cx="804040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Документ" r:id="rId3" imgW="6301550" imgH="1242045" progId="Word.Document.12">
                  <p:embed/>
                </p:oleObj>
              </mc:Choice>
              <mc:Fallback>
                <p:oleObj name="Документ" r:id="rId3" imgW="6301550" imgH="1242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798" y="1556792"/>
                        <a:ext cx="8040403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362340"/>
              </p:ext>
            </p:extLst>
          </p:nvPr>
        </p:nvGraphicFramePr>
        <p:xfrm>
          <a:off x="2915816" y="3573016"/>
          <a:ext cx="3177287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r:id="rId5" imgW="2086966" imgH="1470965" progId="Visio.Drawing.11">
                  <p:embed/>
                </p:oleObj>
              </mc:Choice>
              <mc:Fallback>
                <p:oleObj r:id="rId5" imgW="2086966" imgH="14709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73016"/>
                        <a:ext cx="3177287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8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Математика (3 семестр)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9112" y="1350079"/>
            <a:ext cx="78873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 Основная литература </a:t>
            </a:r>
          </a:p>
          <a:p>
            <a:endParaRPr lang="ru-RU" sz="2800" dirty="0"/>
          </a:p>
          <a:p>
            <a:pPr lvl="0"/>
            <a:r>
              <a:rPr lang="ru-RU" sz="2800" dirty="0">
                <a:latin typeface="Arial" pitchFamily="34" charset="0"/>
                <a:cs typeface="Arial" pitchFamily="34" charset="0"/>
              </a:rPr>
              <a:t>1.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Гмурман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 В. Е. Теория вероятностей и математическая статистика</a:t>
            </a:r>
          </a:p>
          <a:p>
            <a:pPr lvl="0"/>
            <a:r>
              <a:rPr lang="ru-RU" sz="28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Гмурман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 В. Е. Руководство к решению задач по теории вероятностей и математической статистике</a:t>
            </a:r>
          </a:p>
          <a:p>
            <a:pPr lvl="0"/>
            <a:r>
              <a:rPr lang="ru-RU" sz="2800" dirty="0">
                <a:latin typeface="Arial" pitchFamily="34" charset="0"/>
                <a:cs typeface="Arial" pitchFamily="34" charset="0"/>
              </a:rPr>
              <a:t>3.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Сапунцов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Н.Е.,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Гамолина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И.Э.,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Куповых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Г.В. Конспект лекций по теории вероятностей и математической статистике  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 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7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827584" y="1412776"/>
                <a:ext cx="7776864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b="1" dirty="0" smtClean="0"/>
                  <a:t>Пример.</a:t>
                </a:r>
                <a:r>
                  <a:rPr lang="ru-RU" sz="3200" dirty="0"/>
                  <a:t> Опыт состоит из одновременного подбрасывания двух монет.</a:t>
                </a:r>
              </a:p>
              <a:p>
                <a:r>
                  <a:rPr lang="ru-RU" sz="3200" dirty="0"/>
                  <a:t>Событие А – выпадение герба на первой монете.</a:t>
                </a:r>
              </a:p>
              <a:p>
                <a:r>
                  <a:rPr lang="ru-RU" sz="3200" dirty="0"/>
                  <a:t>Событие В – выпадение герба на второй монете.</a:t>
                </a:r>
              </a:p>
              <a:p>
                <a:r>
                  <a:rPr lang="ru-RU" sz="3200" dirty="0"/>
                  <a:t>Событие А+В – </a:t>
                </a:r>
                <a:r>
                  <a:rPr lang="ru-RU" sz="3200" dirty="0" smtClean="0"/>
                  <a:t>?</a:t>
                </a:r>
                <a:r>
                  <a:rPr lang="en-US" sz="3200" dirty="0" smtClean="0"/>
                  <a:t> </a:t>
                </a:r>
                <a:r>
                  <a:rPr lang="ru-RU" sz="3200" dirty="0"/>
                  <a:t>Событие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sz="3200" dirty="0"/>
                  <a:t> – </a:t>
                </a:r>
                <a:r>
                  <a:rPr lang="ru-RU" sz="3200" dirty="0"/>
                  <a:t>?</a:t>
                </a:r>
                <a:endParaRPr lang="ru-RU" sz="3200" dirty="0"/>
              </a:p>
              <a:p>
                <a:r>
                  <a:rPr lang="ru-RU" sz="3200" dirty="0"/>
                  <a:t>Событие </a:t>
                </a:r>
                <a:r>
                  <a:rPr lang="en-US" sz="3200" dirty="0" smtClean="0"/>
                  <a:t>A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ru-RU" sz="3200" dirty="0"/>
                  <a:t> – </a:t>
                </a:r>
                <a:r>
                  <a:rPr lang="ru-RU" sz="3200" dirty="0" smtClean="0"/>
                  <a:t>?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Событие </a:t>
                </a:r>
                <a:r>
                  <a:rPr lang="ru-RU" sz="3200" dirty="0" smtClean="0"/>
                  <a:t>А-В </a:t>
                </a:r>
                <a:r>
                  <a:rPr lang="ru-RU" sz="3200" dirty="0"/>
                  <a:t>– ?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776864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2039" t="-1752" b="-3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19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095539"/>
              </p:ext>
            </p:extLst>
          </p:nvPr>
        </p:nvGraphicFramePr>
        <p:xfrm>
          <a:off x="251520" y="1467140"/>
          <a:ext cx="8096929" cy="10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Документ" r:id="rId3" imgW="6301550" imgH="825510" progId="Word.Document.12">
                  <p:embed/>
                </p:oleObj>
              </mc:Choice>
              <mc:Fallback>
                <p:oleObj name="Документ" r:id="rId3" imgW="6301550" imgH="825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467140"/>
                        <a:ext cx="8096929" cy="106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56758"/>
              </p:ext>
            </p:extLst>
          </p:nvPr>
        </p:nvGraphicFramePr>
        <p:xfrm>
          <a:off x="323528" y="4797152"/>
          <a:ext cx="7596115" cy="98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Документ" r:id="rId5" imgW="6301550" imgH="817949" progId="Word.Document.12">
                  <p:embed/>
                </p:oleObj>
              </mc:Choice>
              <mc:Fallback>
                <p:oleObj name="Документ" r:id="rId5" imgW="6301550" imgH="817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4797152"/>
                        <a:ext cx="7596115" cy="98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162251"/>
              </p:ext>
            </p:extLst>
          </p:nvPr>
        </p:nvGraphicFramePr>
        <p:xfrm>
          <a:off x="2627784" y="2564904"/>
          <a:ext cx="3157711" cy="220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r:id="rId7" imgW="2098853" imgH="1454810" progId="Visio.Drawing.11">
                  <p:embed/>
                </p:oleObj>
              </mc:Choice>
              <mc:Fallback>
                <p:oleObj r:id="rId7" imgW="2098853" imgH="145481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64904"/>
                        <a:ext cx="3157711" cy="2208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06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Опыт –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подбрасывание кубика 1 раз.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Cambria Math"/>
                <a:ea typeface="Cambria Math"/>
                <a:cs typeface="Arial" pitchFamily="34" charset="0"/>
              </a:rPr>
              <a:t>Являются ли совместными </a:t>
            </a:r>
            <a:r>
              <a:rPr lang="ru-RU" sz="2800" dirty="0" smtClean="0">
                <a:solidFill>
                  <a:schemeClr val="tx1"/>
                </a:solidFill>
                <a:latin typeface="Cambria Math"/>
                <a:ea typeface="Cambria Math"/>
                <a:cs typeface="Arial" pitchFamily="34" charset="0"/>
              </a:rPr>
              <a:t>события</a:t>
            </a:r>
            <a:r>
              <a:rPr lang="ru-RU" sz="2800" dirty="0" smtClean="0">
                <a:solidFill>
                  <a:schemeClr val="tx1"/>
                </a:solidFill>
                <a:latin typeface="Cambria Math"/>
                <a:ea typeface="Cambria Math"/>
                <a:cs typeface="Arial" pitchFamily="34" charset="0"/>
              </a:rPr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i="1" dirty="0">
                <a:solidFill>
                  <a:schemeClr val="tx1"/>
                </a:solidFill>
              </a:rPr>
              <a:t>А=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меньше 7</a:t>
            </a:r>
            <a:r>
              <a:rPr lang="ru-RU" sz="2800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ru-RU" sz="2800" i="1" dirty="0">
                <a:solidFill>
                  <a:schemeClr val="tx1"/>
                </a:solidFill>
              </a:rPr>
              <a:t>В=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более </a:t>
            </a:r>
            <a:r>
              <a:rPr lang="ru-RU" sz="2800" dirty="0" smtClean="0">
                <a:solidFill>
                  <a:schemeClr val="tx1"/>
                </a:solidFill>
              </a:rPr>
              <a:t>5}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i="1" dirty="0">
                <a:solidFill>
                  <a:schemeClr val="tx1"/>
                </a:solidFill>
              </a:rPr>
              <a:t>А=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простое} и</a:t>
            </a:r>
            <a:r>
              <a:rPr lang="ru-RU" sz="2800" i="1" dirty="0">
                <a:solidFill>
                  <a:schemeClr val="tx1"/>
                </a:solidFill>
              </a:rPr>
              <a:t> В=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равно 6</a:t>
            </a:r>
            <a:r>
              <a:rPr lang="ru-RU" sz="2800" dirty="0" smtClean="0">
                <a:solidFill>
                  <a:schemeClr val="tx1"/>
                </a:solidFill>
              </a:rPr>
              <a:t>}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i="1" dirty="0">
                <a:solidFill>
                  <a:schemeClr val="tx1"/>
                </a:solidFill>
              </a:rPr>
              <a:t>А=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четно} </a:t>
            </a:r>
            <a:r>
              <a:rPr lang="ru-RU" sz="2800" dirty="0" smtClean="0">
                <a:solidFill>
                  <a:schemeClr val="tx1"/>
                </a:solidFill>
              </a:rPr>
              <a:t>и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В=</a:t>
            </a:r>
            <a:r>
              <a:rPr lang="ru-RU" sz="2800" i="1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{</a:t>
            </a:r>
            <a:r>
              <a:rPr lang="ru-RU" sz="2800" dirty="0">
                <a:solidFill>
                  <a:schemeClr val="tx1"/>
                </a:solidFill>
              </a:rPr>
              <a:t>число выпавших очков нечетно} </a:t>
            </a:r>
            <a:endParaRPr lang="en-US" sz="2800" dirty="0" smtClean="0">
              <a:solidFill>
                <a:schemeClr val="tx1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50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/>
              <a:t>	</a:t>
            </a:r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Опыт –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подбрасывание кубика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раза.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Cambria Math"/>
                <a:ea typeface="Cambria Math"/>
                <a:cs typeface="Arial" pitchFamily="34" charset="0"/>
              </a:rPr>
              <a:t>Будут ли совместными события?</a:t>
            </a:r>
          </a:p>
          <a:p>
            <a:pPr algn="just"/>
            <a:r>
              <a:rPr lang="ru-RU" sz="2800" i="1" dirty="0">
                <a:solidFill>
                  <a:schemeClr val="tx1"/>
                </a:solidFill>
              </a:rPr>
              <a:t>А=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</a:t>
            </a:r>
            <a:r>
              <a:rPr lang="ru-RU" sz="2800" dirty="0" smtClean="0">
                <a:solidFill>
                  <a:schemeClr val="tx1"/>
                </a:solidFill>
              </a:rPr>
              <a:t>четно при первом подбрасывании}</a:t>
            </a:r>
          </a:p>
          <a:p>
            <a:pPr algn="just"/>
            <a:r>
              <a:rPr lang="ru-RU" sz="2800" i="1" dirty="0">
                <a:solidFill>
                  <a:schemeClr val="tx1"/>
                </a:solidFill>
              </a:rPr>
              <a:t>В=</a:t>
            </a:r>
            <a:r>
              <a:rPr lang="ru-RU" sz="2800" dirty="0">
                <a:solidFill>
                  <a:schemeClr val="tx1"/>
                </a:solidFill>
              </a:rPr>
              <a:t>{число выпавших очков </a:t>
            </a:r>
            <a:r>
              <a:rPr lang="ru-RU" sz="2800" dirty="0" smtClean="0">
                <a:solidFill>
                  <a:schemeClr val="tx1"/>
                </a:solidFill>
              </a:rPr>
              <a:t>менее 6</a:t>
            </a:r>
            <a:r>
              <a:rPr lang="ru-RU" sz="2800" dirty="0">
                <a:solidFill>
                  <a:schemeClr val="tx1"/>
                </a:solidFill>
              </a:rPr>
              <a:t>при </a:t>
            </a:r>
            <a:r>
              <a:rPr lang="ru-RU" sz="2800" dirty="0" smtClean="0">
                <a:solidFill>
                  <a:schemeClr val="tx1"/>
                </a:solidFill>
              </a:rPr>
              <a:t>втором подбрасывании}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896544"/>
              </a:xfrm>
            </p:spPr>
            <p:txBody>
              <a:bodyPr>
                <a:normAutofit fontScale="40000" lnSpcReduction="20000"/>
              </a:bodyPr>
              <a:lstStyle/>
              <a:p>
                <a:pPr algn="just"/>
                <a:r>
                  <a:rPr lang="ru-RU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/>
                  <a:t>	</a:t>
                </a:r>
                <a:r>
                  <a:rPr lang="ru-RU" sz="5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Пример</a:t>
                </a:r>
                <a:r>
                  <a:rPr lang="ru-RU" sz="5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algn="just"/>
                <a:r>
                  <a:rPr lang="ru-RU" sz="5100" b="1" dirty="0" smtClean="0">
                    <a:solidFill>
                      <a:schemeClr val="tx1"/>
                    </a:solidFill>
                  </a:rPr>
                  <a:t>По каналу связи передаются последовательно три сообщения. </a:t>
                </a:r>
                <a:endParaRPr lang="ru-RU" sz="5100" b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5100" dirty="0" smtClean="0">
                    <a:solidFill>
                      <a:schemeClr val="tx1"/>
                    </a:solidFill>
                  </a:rPr>
                  <a:t>Рассмотрим </a:t>
                </a:r>
                <a:r>
                  <a:rPr lang="ru-RU" sz="5100" dirty="0" smtClean="0">
                    <a:solidFill>
                      <a:schemeClr val="tx1"/>
                    </a:solidFill>
                  </a:rPr>
                  <a:t>события: </a:t>
                </a:r>
                <a:endParaRPr lang="ru-RU" sz="51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5100" i="1" dirty="0">
                    <a:solidFill>
                      <a:schemeClr val="tx1"/>
                    </a:solidFill>
                  </a:rPr>
                  <a:t>i</a:t>
                </a:r>
                <a:r>
                  <a:rPr lang="ru-RU" sz="5100" dirty="0">
                    <a:solidFill>
                      <a:schemeClr val="tx1"/>
                    </a:solidFill>
                  </a:rPr>
                  <a:t>-е сообщение передано без искажений. (</a:t>
                </a:r>
                <a:r>
                  <a:rPr lang="en-US" sz="5100" i="1" dirty="0">
                    <a:solidFill>
                      <a:schemeClr val="tx1"/>
                    </a:solidFill>
                  </a:rPr>
                  <a:t>i</a:t>
                </a:r>
                <a:r>
                  <a:rPr lang="ru-RU" sz="51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acc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). </a:t>
                </a:r>
                <a:endParaRPr lang="ru-RU" sz="51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ru-RU" sz="5100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5100" dirty="0" smtClean="0">
                    <a:solidFill>
                      <a:schemeClr val="tx1"/>
                    </a:solidFill>
                  </a:rPr>
                  <a:t>Отразить на диаграмме и выразить </a:t>
                </a:r>
                <a:r>
                  <a:rPr lang="ru-RU" sz="5100" dirty="0">
                    <a:solidFill>
                      <a:schemeClr val="tx1"/>
                    </a:solidFill>
                  </a:rPr>
                  <a:t>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5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</a:t>
                </a:r>
                <a:r>
                  <a:rPr lang="ru-RU" sz="5100" dirty="0" smtClean="0">
                    <a:solidFill>
                      <a:schemeClr val="tx1"/>
                    </a:solidFill>
                  </a:rPr>
                  <a:t>  следующие </a:t>
                </a:r>
                <a:r>
                  <a:rPr lang="ru-RU" sz="5100" dirty="0">
                    <a:solidFill>
                      <a:schemeClr val="tx1"/>
                    </a:solidFill>
                  </a:rPr>
                  <a:t>события:</a:t>
                </a:r>
              </a:p>
              <a:p>
                <a:pPr algn="just"/>
                <a:r>
                  <a:rPr lang="ru-RU" sz="5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51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-  все три сообщения переданы без искажений;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510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-  все три сообщения искажены;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51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-  хотя бы одно сообщение передано без искажений;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51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-  хотя бы одно сообщение искажено;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sz="5100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ru-RU" sz="5100" dirty="0">
                    <a:solidFill>
                      <a:schemeClr val="tx1"/>
                    </a:solidFill>
                  </a:rPr>
                  <a:t> -  не более одного сообщения передано без искажений.</a:t>
                </a: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896544"/>
              </a:xfrm>
              <a:blipFill rotWithShape="1">
                <a:blip r:embed="rId2"/>
                <a:stretch>
                  <a:fillRect l="-784" t="-1741" r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6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  <a:effectLst/>
              </a:rPr>
              <a:t>Алгебра событий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 smtClean="0"/>
                  <a:t>	</a:t>
                </a:r>
              </a:p>
              <a:p>
                <a:pPr algn="just"/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Свойства операций над событиями совпадают со свойствами операций над множествами</a:t>
                </a:r>
              </a:p>
              <a:p>
                <a:pPr algn="just"/>
                <a:endParaRPr lang="ru-RU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ПРИМЕР.</a:t>
                </a:r>
              </a:p>
              <a:p>
                <a:pPr algn="just"/>
                <a:r>
                  <a:rPr lang="ru-RU" sz="2800" b="1" dirty="0"/>
                  <a:t>.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Доказать</a:t>
                </a:r>
                <a:r>
                  <a:rPr lang="ru-RU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ru-RU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3568" y="1196752"/>
                <a:ext cx="7776864" cy="4975448"/>
              </a:xfrm>
              <a:blipFill rotWithShape="1">
                <a:blip r:embed="rId2"/>
                <a:stretch>
                  <a:fillRect l="-1567" r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4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Статистическое определение вероятности. Частота события 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43608" y="1196752"/>
                <a:ext cx="6878549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Пусть имеется серия, состоящая из 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 экспериментов, в результате которых может произойти или не произойти случайное событие А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b="1" dirty="0" smtClean="0">
                    <a:latin typeface="Arial" pitchFamily="34" charset="0"/>
                    <a:cs typeface="Arial" pitchFamily="34" charset="0"/>
                  </a:rPr>
                  <a:t>Частотой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события </a:t>
                </a:r>
                <a:r>
                  <a:rPr lang="ru-RU" sz="2800" dirty="0"/>
                  <a:t>А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 называют отношение числа его появлений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 к числу проведенных в данной сери опытов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ru-RU" sz="2800" b="0" i="0" dirty="0" smtClean="0">
                        <a:latin typeface="Cambria Math"/>
                        <a:cs typeface="Arial" pitchFamily="34" charset="0"/>
                      </a:rPr>
                      <m:t>: </m:t>
                    </m:r>
                  </m:oMath>
                </a14:m>
                <a:endParaRPr lang="ru-RU" sz="28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6878549" cy="3816429"/>
              </a:xfrm>
              <a:prstGeom prst="rect">
                <a:avLst/>
              </a:prstGeom>
              <a:blipFill rotWithShape="1">
                <a:blip r:embed="rId2"/>
                <a:stretch>
                  <a:fillRect l="-1771" t="-1597" r="-17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67" y="4550584"/>
            <a:ext cx="1152128" cy="92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3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Свойства частоты</a:t>
            </a:r>
            <a:br>
              <a:rPr lang="ru-RU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43608" y="1196752"/>
                <a:ext cx="687854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ctr">
                  <a:buFont typeface="+mj-lt"/>
                  <a:buAutoNum type="arabicPeriod"/>
                </a:pP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≤</a:t>
                </a:r>
                <a:r>
                  <a:rPr lang="en-US" sz="2800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*(А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)≤1</a:t>
                </a:r>
              </a:p>
              <a:p>
                <a:pPr algn="ctr"/>
                <a:endParaRPr lang="ru-RU" sz="2800" dirty="0">
                  <a:latin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2. р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*(Ø)=0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;  р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*(</a:t>
                </a:r>
                <a14:m>
                  <m:oMath xmlns:m="http://schemas.openxmlformats.org/officeDocument/2006/math">
                    <m:r>
                      <a:rPr lang="el-GR" sz="2800" b="0" i="1" dirty="0" smtClean="0">
                        <a:latin typeface="Cambria Math"/>
                        <a:ea typeface="Cambria Math"/>
                      </a:rPr>
                      <m:t>𝛺</m:t>
                    </m:r>
                  </m:oMath>
                </a14:m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)=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1</a:t>
                </a:r>
              </a:p>
              <a:p>
                <a:pPr lvl="0" algn="ctr"/>
                <a:endParaRPr lang="ru-RU" sz="2800" dirty="0" smtClean="0">
                  <a:latin typeface="Arial" pitchFamily="34" charset="0"/>
                  <a:cs typeface="Arial" pitchFamily="34" charset="0"/>
                </a:endParaRPr>
              </a:p>
              <a:p>
                <a:pPr lvl="0" algn="just"/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3. Если 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случайные события А и В несовместны (АВ=Ø), то р*(А+В)=р*(А)+р*(В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lvl="0" algn="just"/>
                <a:endParaRPr lang="ru-RU" sz="2800" dirty="0">
                  <a:latin typeface="Arial" pitchFamily="34" charset="0"/>
                  <a:cs typeface="Arial" pitchFamily="34" charset="0"/>
                </a:endParaRPr>
              </a:p>
              <a:p>
                <a:pPr lvl="0" algn="just"/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6878549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1771" t="-1385" r="-17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16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Свойства частоты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1628799"/>
            <a:ext cx="687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4.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06730"/>
              </p:ext>
            </p:extLst>
          </p:nvPr>
        </p:nvGraphicFramePr>
        <p:xfrm>
          <a:off x="1547664" y="2377498"/>
          <a:ext cx="6624736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Документ" r:id="rId3" imgW="6301550" imgH="1333128" progId="Word.Document.12">
                  <p:embed/>
                </p:oleObj>
              </mc:Choice>
              <mc:Fallback>
                <p:oleObj name="Документ" r:id="rId3" imgW="6301550" imgH="13331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377498"/>
                        <a:ext cx="6624736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64882"/>
              </p:ext>
            </p:extLst>
          </p:nvPr>
        </p:nvGraphicFramePr>
        <p:xfrm>
          <a:off x="827584" y="4509120"/>
          <a:ext cx="779010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Документ" r:id="rId5" imgW="6301550" imgH="932073" progId="Word.Document.12">
                  <p:embed/>
                </p:oleObj>
              </mc:Choice>
              <mc:Fallback>
                <p:oleObj name="Документ" r:id="rId5" imgW="6301550" imgH="932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509120"/>
                        <a:ext cx="7790109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289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Частота события 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1196752"/>
            <a:ext cx="6878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 smtClean="0"/>
              <a:t>Опыты</a:t>
            </a:r>
            <a:r>
              <a:rPr lang="ru-RU" sz="4000" dirty="0"/>
              <a:t>, состоящие в подбрасывании </a:t>
            </a:r>
            <a:r>
              <a:rPr lang="ru-RU" sz="4000" dirty="0" smtClean="0"/>
              <a:t>монеты</a:t>
            </a:r>
          </a:p>
          <a:p>
            <a:pPr algn="just"/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52645"/>
              </p:ext>
            </p:extLst>
          </p:nvPr>
        </p:nvGraphicFramePr>
        <p:xfrm>
          <a:off x="755576" y="3272627"/>
          <a:ext cx="7024127" cy="21005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93400"/>
                <a:gridCol w="1514258"/>
                <a:gridCol w="1971039"/>
                <a:gridCol w="2045430"/>
              </a:tblGrid>
              <a:tr h="1050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55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 dirty="0">
                          <a:effectLst/>
                        </a:rPr>
                        <a:t>Число опытов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Число появлений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герба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Частота появлений герба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Пирсон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1200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602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0,5016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Бюффон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4040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2048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0,50693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Пирсон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 dirty="0">
                          <a:effectLst/>
                        </a:rPr>
                        <a:t>24000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>
                          <a:effectLst/>
                        </a:rPr>
                        <a:t>12012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50" dirty="0">
                          <a:effectLst/>
                        </a:rPr>
                        <a:t>0,5005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63663" y="3729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Математика (3 семестр)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9112" y="1350079"/>
            <a:ext cx="7887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Дополнительная литература </a:t>
            </a:r>
            <a:r>
              <a:rPr lang="ru-RU" sz="2800" i="1" dirty="0"/>
              <a:t> </a:t>
            </a:r>
            <a:endParaRPr lang="ru-RU" sz="2800" dirty="0"/>
          </a:p>
          <a:p>
            <a:pPr lvl="0" algn="just"/>
            <a:r>
              <a:rPr lang="ru-RU" sz="2800" dirty="0" err="1">
                <a:latin typeface="Arial" pitchFamily="34" charset="0"/>
                <a:cs typeface="Arial" pitchFamily="34" charset="0"/>
              </a:rPr>
              <a:t>Вентцель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 Е. С. Задачи и упражнения по теории вероятностей</a:t>
            </a:r>
          </a:p>
          <a:p>
            <a:pPr lvl="0" algn="just"/>
            <a:r>
              <a:rPr lang="ru-RU" sz="2800" dirty="0">
                <a:latin typeface="Arial" pitchFamily="34" charset="0"/>
                <a:cs typeface="Arial" pitchFamily="34" charset="0"/>
              </a:rPr>
              <a:t>Письменный Д.Т. Конспект лекций по теории вероятностей и математической статистике</a:t>
            </a:r>
          </a:p>
          <a:p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05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Частота события 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63663" y="327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1196752"/>
            <a:ext cx="687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Пример.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51029" cy="147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6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Исследуемые явления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7281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>
                <a:solidFill>
                  <a:schemeClr val="bg1"/>
                </a:solidFill>
              </a:rPr>
              <a:t>детерминированные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1794063"/>
            <a:ext cx="3403205" cy="19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sz="2800" b="1" i="1" dirty="0" smtClean="0">
                <a:solidFill>
                  <a:schemeClr val="bg1"/>
                </a:solidFill>
              </a:rPr>
              <a:t>случайные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Исследуемые явления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12776"/>
            <a:ext cx="74168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Зафиксируем </a:t>
            </a:r>
            <a:r>
              <a:rPr lang="ru-RU" sz="2800" dirty="0"/>
              <a:t>комплекс внешних условий </a:t>
            </a:r>
            <a:r>
              <a:rPr lang="ru-RU" sz="2800" dirty="0" smtClean="0"/>
              <a:t>и </a:t>
            </a:r>
            <a:r>
              <a:rPr lang="ru-RU" sz="2800" dirty="0"/>
              <a:t>проведём эксперимент, который заключается в многократном измерении величины x. </a:t>
            </a:r>
            <a:endParaRPr lang="ru-RU" sz="2800" dirty="0" smtClean="0"/>
          </a:p>
          <a:p>
            <a:r>
              <a:rPr lang="ru-RU" sz="3200" b="1" dirty="0" smtClean="0"/>
              <a:t>Если </a:t>
            </a:r>
            <a:r>
              <a:rPr lang="ru-RU" sz="3200" b="1" dirty="0"/>
              <a:t>результат всегда повторяется </a:t>
            </a:r>
            <a:r>
              <a:rPr lang="ru-RU" sz="3200" dirty="0"/>
              <a:t>(его можно предсказать со 100% точностью), то явление называется </a:t>
            </a:r>
            <a:r>
              <a:rPr lang="ru-RU" sz="3200" b="1" dirty="0"/>
              <a:t>детерминированным</a:t>
            </a:r>
            <a:r>
              <a:rPr lang="ru-RU" sz="3200" dirty="0"/>
              <a:t>, если результаты различны, то явление называется </a:t>
            </a:r>
            <a:r>
              <a:rPr lang="ru-RU" sz="3200" b="1" dirty="0"/>
              <a:t>случайным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8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Исследуемые явления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9754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84784"/>
            <a:ext cx="7416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Теория вероятностей есть наука, изучающая закономерности </a:t>
            </a:r>
            <a:r>
              <a:rPr lang="ru-RU" sz="3200" i="1" dirty="0"/>
              <a:t>массовых</a:t>
            </a:r>
            <a:r>
              <a:rPr lang="ru-RU" sz="3200" dirty="0"/>
              <a:t> случайных явлений, </a:t>
            </a:r>
            <a:r>
              <a:rPr lang="ru-RU" sz="3200" dirty="0" smtClean="0"/>
              <a:t>то есть явлений, способных </a:t>
            </a:r>
            <a:r>
              <a:rPr lang="ru-RU" sz="3200" b="1" dirty="0"/>
              <a:t>многократно повторяться </a:t>
            </a:r>
            <a:r>
              <a:rPr lang="ru-RU" sz="3200" dirty="0"/>
              <a:t>при воспроизведении </a:t>
            </a:r>
            <a:r>
              <a:rPr lang="ru-RU" sz="3200" b="1" dirty="0"/>
              <a:t>определенного комплекса </a:t>
            </a:r>
            <a:r>
              <a:rPr lang="ru-RU" sz="3200" b="1" dirty="0" smtClean="0"/>
              <a:t>условий</a:t>
            </a:r>
            <a:r>
              <a:rPr lang="ru-RU" sz="3200" dirty="0" smtClean="0"/>
              <a:t> </a:t>
            </a:r>
          </a:p>
          <a:p>
            <a:r>
              <a:rPr lang="ru-RU" sz="3200" dirty="0" smtClean="0"/>
              <a:t>(эксперимент </a:t>
            </a:r>
            <a:r>
              <a:rPr lang="ru-RU" sz="3200" dirty="0"/>
              <a:t>с которыми можно провести неограниченное число </a:t>
            </a:r>
            <a:r>
              <a:rPr lang="ru-RU" sz="3200" dirty="0" smtClean="0"/>
              <a:t>раз).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774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 smtClean="0">
                <a:solidFill>
                  <a:srgbClr val="FF0000"/>
                </a:solidFill>
                <a:effectLst/>
              </a:rPr>
              <a:t>Понятие опыта и</a:t>
            </a:r>
            <a:br>
              <a:rPr lang="ru-RU" sz="3200" b="1" dirty="0" smtClean="0">
                <a:solidFill>
                  <a:srgbClr val="FF0000"/>
                </a:solidFill>
                <a:effectLst/>
              </a:rPr>
            </a:br>
            <a:r>
              <a:rPr lang="ru-RU" sz="3200" b="1" dirty="0" smtClean="0">
                <a:solidFill>
                  <a:srgbClr val="FF0000"/>
                </a:solidFill>
                <a:effectLst/>
              </a:rPr>
              <a:t> элементарного события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7776864" cy="497544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ru-RU" b="1" dirty="0"/>
                  <a:t> 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Опыт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(эксперимент) - всякое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осуществление комплекса определенных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условий.</a:t>
                </a: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	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Любой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простейший (то есть неделимый в рамках данного эксперимента) исход опыта - 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элементарное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событие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(ЭС)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(элементарный исход):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ru-RU" sz="2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ru-R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Множество всех элементарных исходов  - </a:t>
                </a:r>
                <a:r>
                  <a:rPr lang="ru-RU" sz="28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пространство элементарных 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событий (П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ЭС)</a:t>
                </a:r>
                <a:r>
                  <a:rPr lang="ru-RU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(обозначаем Ω)</a:t>
                </a:r>
                <a:endParaRPr lang="ru-RU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7776864" cy="4975448"/>
              </a:xfrm>
              <a:blipFill rotWithShape="1">
                <a:blip r:embed="rId2"/>
                <a:stretch>
                  <a:fillRect l="-1176" t="-1591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8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</a:rPr>
              <a:t>Какими бывают ПЭС?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776864" cy="497544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Конечными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ограниченное число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ЭС,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которые можно пересчитать); 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счётными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(бесконечное число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ЭС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которые можно пронумеровать) 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несчётными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(неограниченное число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ЭС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которые невозможно пронумеровать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4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019199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</a:rPr>
              <a:t>Какими бывают ПЭС?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776864" cy="497544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b="1" dirty="0"/>
              <a:t> 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 множества натуральных чисел выбирают одно.</a:t>
            </a:r>
          </a:p>
          <a:p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{1, 2, 3, 4, 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…}</a:t>
            </a:r>
          </a:p>
          <a:p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Проводится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однократное бросание монетки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{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Г, Р</a:t>
            </a: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Производится 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стрельба по мишени, попадание гарантировано.</a:t>
            </a:r>
          </a:p>
          <a:p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{(</a:t>
            </a:r>
            <a:r>
              <a:rPr lang="ru-RU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х,у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х</a:t>
            </a:r>
            <a:r>
              <a:rPr lang="ru-RU" sz="2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+ у</a:t>
            </a:r>
            <a:r>
              <a:rPr lang="ru-RU" sz="2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&lt;= R</a:t>
            </a:r>
            <a:r>
              <a:rPr lang="ru-RU" sz="2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837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726</TotalTime>
  <Words>367</Words>
  <Application>Microsoft Office PowerPoint</Application>
  <PresentationFormat>Экран (4:3)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Исполнительная</vt:lpstr>
      <vt:lpstr>Документ Microsoft Word</vt:lpstr>
      <vt:lpstr>Документ Microsoft Office Visio</vt:lpstr>
      <vt:lpstr>Документ</vt:lpstr>
      <vt:lpstr>Математика (3 семестр)</vt:lpstr>
      <vt:lpstr>Математика (3 семестр)</vt:lpstr>
      <vt:lpstr>Математика (3 семестр)</vt:lpstr>
      <vt:lpstr>Исследуемые явления</vt:lpstr>
      <vt:lpstr>Исследуемые явления</vt:lpstr>
      <vt:lpstr>Исследуемые явления</vt:lpstr>
      <vt:lpstr>Понятие опыта и  элементарного события</vt:lpstr>
      <vt:lpstr>Какими бывают ПЭС? </vt:lpstr>
      <vt:lpstr>Какими бывают ПЭС? </vt:lpstr>
      <vt:lpstr>Понятие элементарного события</vt:lpstr>
      <vt:lpstr>Понятие случайного события. Классификация событий</vt:lpstr>
      <vt:lpstr>Понятие случайного события. Классификация событий</vt:lpstr>
      <vt:lpstr>Понятие случайного события. Классификация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Алгебра событий</vt:lpstr>
      <vt:lpstr>Статистическое определение вероятности. Частота события </vt:lpstr>
      <vt:lpstr>Свойства частоты </vt:lpstr>
      <vt:lpstr>Свойства частоты</vt:lpstr>
      <vt:lpstr>Частота события </vt:lpstr>
      <vt:lpstr>Частота события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функции-оригинала</dc:title>
  <dc:creator>Ирина</dc:creator>
  <cp:lastModifiedBy>Ирина</cp:lastModifiedBy>
  <cp:revision>122</cp:revision>
  <dcterms:created xsi:type="dcterms:W3CDTF">2017-09-01T08:13:54Z</dcterms:created>
  <dcterms:modified xsi:type="dcterms:W3CDTF">2018-09-06T07:51:42Z</dcterms:modified>
</cp:coreProperties>
</file>