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293" r:id="rId3"/>
    <p:sldId id="294" r:id="rId4"/>
    <p:sldId id="295" r:id="rId5"/>
    <p:sldId id="290" r:id="rId6"/>
    <p:sldId id="257" r:id="rId7"/>
    <p:sldId id="258" r:id="rId8"/>
    <p:sldId id="259" r:id="rId9"/>
    <p:sldId id="271" r:id="rId10"/>
    <p:sldId id="272" r:id="rId11"/>
    <p:sldId id="261" r:id="rId12"/>
    <p:sldId id="262" r:id="rId13"/>
    <p:sldId id="264" r:id="rId14"/>
    <p:sldId id="265" r:id="rId15"/>
    <p:sldId id="266" r:id="rId16"/>
    <p:sldId id="273" r:id="rId17"/>
    <p:sldId id="268" r:id="rId18"/>
    <p:sldId id="269" r:id="rId19"/>
    <p:sldId id="274" r:id="rId20"/>
    <p:sldId id="275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package" Target="../embeddings/_________Microsoft_Word5.docx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_________Microsoft_Word6.docx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_________Microsoft_Word.docx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Word3.docx"/><Relationship Id="rId3" Type="http://schemas.openxmlformats.org/officeDocument/2006/relationships/package" Target="../embeddings/_________Microsoft_Word1.docx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_________Microsoft_Word2.docx"/><Relationship Id="rId5" Type="http://schemas.openxmlformats.org/officeDocument/2006/relationships/image" Target="../media/image8.png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Аксиоматическое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определение вероятности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776864" cy="4824536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443841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itchFamily="34" charset="0"/>
                <a:cs typeface="Arial" pitchFamily="34" charset="0"/>
              </a:rPr>
              <a:t>Пусть Ω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/>
              </a:rPr>
              <a:t>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пространство элементарных событий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- некоторое подмножество случайных событий, удовлетворяющее следующим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условиям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Множество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замкнуто относительно операции сложения, умножения и отрицания.</a:t>
            </a:r>
          </a:p>
          <a:p>
            <a:pPr marL="457200" indent="-457200">
              <a:buAutoNum type="arabicPeriod"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Достоверное и невозможное события принадлежат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Подмножество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удовлетворяющее этим условиям, называется </a:t>
            </a:r>
            <a:r>
              <a:rPr lang="ru-RU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σ – алгеброй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79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844824"/>
            <a:ext cx="698477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Пример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b="1" dirty="0"/>
              <a:t> </a:t>
            </a:r>
          </a:p>
          <a:p>
            <a:endParaRPr lang="ru-RU" b="1" dirty="0"/>
          </a:p>
          <a:p>
            <a:pPr algn="just"/>
            <a:r>
              <a:rPr lang="ru-RU" sz="2800" dirty="0"/>
              <a:t> В ящике 10 шаров, из них 4 белого цвета. Вынимают 3 шара. Какова вероятность, что среди выбранных шаров 2 </a:t>
            </a:r>
            <a:r>
              <a:rPr lang="ru-RU" sz="2800" dirty="0" smtClean="0"/>
              <a:t>белых?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246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83568" y="1268760"/>
                <a:ext cx="7704856" cy="4525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b="1" dirty="0" smtClean="0"/>
                  <a:t>Свойства вероятности (по классическому определению)</a:t>
                </a:r>
                <a:endParaRPr lang="ru-RU" sz="3200" dirty="0"/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3200">
                            <a:latin typeface="Cambria Math"/>
                          </a:rPr>
                          <m:t>Ω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=1</m:t>
                    </m:r>
                  </m:oMath>
                </a14:m>
                <a:endParaRPr lang="ru-RU" sz="3200" i="1" dirty="0" smtClean="0">
                  <a:latin typeface="Cambria Math"/>
                </a:endParaRPr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=0</m:t>
                    </m:r>
                  </m:oMath>
                </a14:m>
                <a:endParaRPr lang="ru-RU" sz="3200" i="1" dirty="0" smtClean="0">
                  <a:latin typeface="Cambria Math"/>
                </a:endParaRPr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0≤</m:t>
                    </m:r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/>
                          </a:rPr>
                          <m:t>А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≤1.</m:t>
                    </m:r>
                  </m:oMath>
                </a14:m>
                <a:endParaRPr lang="ru-RU" sz="3200" i="1" dirty="0" smtClean="0">
                  <a:latin typeface="Cambria Math"/>
                </a:endParaRPr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3200" i="1">
                                <a:latin typeface="Cambria Math"/>
                              </a:rPr>
                              <m:t>А</m:t>
                            </m:r>
                          </m:e>
                        </m:acc>
                      </m:e>
                    </m:d>
                    <m:r>
                      <a:rPr lang="ru-RU" sz="3200" i="1">
                        <a:latin typeface="Cambria Math"/>
                      </a:rPr>
                      <m:t>=1−</m:t>
                    </m:r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/>
                          </a:rPr>
                          <m:t>А</m:t>
                        </m:r>
                      </m:e>
                    </m:d>
                    <m:r>
                      <a:rPr lang="ru-RU" sz="3200">
                        <a:latin typeface="Cambria Math"/>
                      </a:rPr>
                      <m:t>.</m:t>
                    </m:r>
                    <m:r>
                      <a:rPr lang="ru-RU" sz="3200" i="1">
                        <a:latin typeface="Cambria Math"/>
                      </a:rPr>
                      <m:t>   </m:t>
                    </m:r>
                  </m:oMath>
                </a14:m>
                <a:endParaRPr lang="ru-RU" sz="3200" dirty="0" smtClean="0"/>
              </a:p>
              <a:p>
                <a:pPr marL="514350" lvl="0" indent="-514350">
                  <a:buAutoNum type="arabicPeriod"/>
                </a:pPr>
                <a:r>
                  <a:rPr lang="ru-RU" sz="3200" dirty="0" smtClean="0"/>
                  <a:t>Если </a:t>
                </a:r>
                <a:r>
                  <a:rPr lang="ru-RU" sz="3200" dirty="0"/>
                  <a:t>события  </a:t>
                </a:r>
                <a:r>
                  <a:rPr lang="en-US" sz="3200" dirty="0"/>
                  <a:t>A</a:t>
                </a:r>
                <a:r>
                  <a:rPr lang="ru-RU" sz="3200" dirty="0"/>
                  <a:t> и </a:t>
                </a:r>
                <a:r>
                  <a:rPr lang="en-US" sz="3200" dirty="0"/>
                  <a:t>B</a:t>
                </a:r>
                <a:r>
                  <a:rPr lang="ru-RU" sz="3200" dirty="0"/>
                  <a:t> несовместны, то </a:t>
                </a:r>
                <a14:m>
                  <m:oMath xmlns:m="http://schemas.openxmlformats.org/officeDocument/2006/math">
                    <m:r>
                      <a:rPr lang="ru-RU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/>
                          </a:rPr>
                          <m:t>𝐴</m:t>
                        </m:r>
                        <m:r>
                          <a:rPr lang="ru-RU" sz="3200" i="1">
                            <a:latin typeface="Cambria Math"/>
                          </a:rPr>
                          <m:t>+</m:t>
                        </m:r>
                        <m:r>
                          <a:rPr lang="ru-RU" sz="32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i="1">
                            <a:latin typeface="Cambria Math"/>
                          </a:rPr>
                          <m:t>А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sz="3200" dirty="0" smtClean="0"/>
                  <a:t>.</a:t>
                </a:r>
              </a:p>
              <a:p>
                <a:pPr marL="514350" lvl="0" indent="-514350">
                  <a:buAutoNum type="arabicPeriod"/>
                </a:pPr>
                <a:r>
                  <a:rPr lang="ru-RU" sz="3200" dirty="0" smtClean="0"/>
                  <a:t>Если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  <m:r>
                      <a:rPr lang="ru-RU" sz="3200" i="1">
                        <a:latin typeface="Cambria Math"/>
                      </a:rPr>
                      <m:t>⊂</m:t>
                    </m:r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ru-RU" sz="3200" dirty="0"/>
                  <a:t>, то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𝑃</m:t>
                    </m:r>
                    <m:r>
                      <a:rPr lang="ru-RU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</a:rPr>
                      <m:t>𝐴</m:t>
                    </m:r>
                    <m:r>
                      <a:rPr lang="ru-RU" sz="3200" i="1">
                        <a:latin typeface="Cambria Math"/>
                      </a:rPr>
                      <m:t>)≤</m:t>
                    </m:r>
                    <m:r>
                      <a:rPr lang="ru-RU" sz="3200" i="1">
                        <a:latin typeface="Cambria Math"/>
                      </a:rPr>
                      <m:t>𝑃</m:t>
                    </m:r>
                    <m:r>
                      <a:rPr lang="ru-RU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</a:rPr>
                      <m:t>𝐵</m:t>
                    </m:r>
                    <m:r>
                      <a:rPr lang="ru-RU" sz="32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3200" dirty="0"/>
                  <a:t>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68760"/>
                <a:ext cx="7704856" cy="4525470"/>
              </a:xfrm>
              <a:prstGeom prst="rect">
                <a:avLst/>
              </a:prstGeom>
              <a:blipFill rotWithShape="1">
                <a:blip r:embed="rId2"/>
                <a:stretch>
                  <a:fillRect l="-2057" t="-1752" r="-158"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1700808"/>
            <a:ext cx="6192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ОГРАНИЧЕНИЯ ИСПОЛЬЗОВАНИЯ ОПРЕДЕЛЕНИЯ?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444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Геометрическое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760211"/>
              </p:ext>
            </p:extLst>
          </p:nvPr>
        </p:nvGraphicFramePr>
        <p:xfrm>
          <a:off x="755576" y="1484784"/>
          <a:ext cx="762481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Документ" r:id="rId3" imgW="6301550" imgH="1295327" progId="Word.Document.12">
                  <p:embed/>
                </p:oleObj>
              </mc:Choice>
              <mc:Fallback>
                <p:oleObj name="Документ" r:id="rId3" imgW="6301550" imgH="1295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484784"/>
                        <a:ext cx="7624817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7039"/>
              </p:ext>
            </p:extLst>
          </p:nvPr>
        </p:nvGraphicFramePr>
        <p:xfrm>
          <a:off x="611560" y="2996952"/>
          <a:ext cx="7600950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Документ" r:id="rId5" imgW="6301550" imgH="2090595" progId="Word.Document.12">
                  <p:embed/>
                </p:oleObj>
              </mc:Choice>
              <mc:Fallback>
                <p:oleObj name="Документ" r:id="rId5" imgW="6301550" imgH="20905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996952"/>
                        <a:ext cx="7600950" cy="251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23315"/>
              </p:ext>
            </p:extLst>
          </p:nvPr>
        </p:nvGraphicFramePr>
        <p:xfrm>
          <a:off x="3203848" y="5733256"/>
          <a:ext cx="245216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r:id="rId7" imgW="1129810" imgH="203112" progId="Equation.DSMT4">
                  <p:embed/>
                </p:oleObj>
              </mc:Choice>
              <mc:Fallback>
                <p:oleObj r:id="rId7" imgW="1129810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733256"/>
                        <a:ext cx="245216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69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Геометрическое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884"/>
              </p:ext>
            </p:extLst>
          </p:nvPr>
        </p:nvGraphicFramePr>
        <p:xfrm>
          <a:off x="1043607" y="1556792"/>
          <a:ext cx="7546281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Документ" r:id="rId3" imgW="6301550" imgH="2044513" progId="Word.Document.12">
                  <p:embed/>
                </p:oleObj>
              </mc:Choice>
              <mc:Fallback>
                <p:oleObj name="Документ" r:id="rId3" imgW="6301550" imgH="2044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7" y="1556792"/>
                        <a:ext cx="7546281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374261"/>
              </p:ext>
            </p:extLst>
          </p:nvPr>
        </p:nvGraphicFramePr>
        <p:xfrm>
          <a:off x="3131840" y="4581128"/>
          <a:ext cx="257857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r:id="rId5" imgW="1346200" imgH="596900" progId="Equation.DSMT4">
                  <p:embed/>
                </p:oleObj>
              </mc:Choice>
              <mc:Fallback>
                <p:oleObj r:id="rId5" imgW="1346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581128"/>
                        <a:ext cx="257857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49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Геометрическое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01826"/>
              </p:ext>
            </p:extLst>
          </p:nvPr>
        </p:nvGraphicFramePr>
        <p:xfrm>
          <a:off x="3131840" y="1772816"/>
          <a:ext cx="173948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r:id="rId3" imgW="837836" imgH="482391" progId="Equation.DSMT4">
                  <p:embed/>
                </p:oleObj>
              </mc:Choice>
              <mc:Fallback>
                <p:oleObj r:id="rId3" imgW="837836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772816"/>
                        <a:ext cx="1739487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76398"/>
              </p:ext>
            </p:extLst>
          </p:nvPr>
        </p:nvGraphicFramePr>
        <p:xfrm>
          <a:off x="1331640" y="2132856"/>
          <a:ext cx="88467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r:id="rId5" imgW="406048" imgH="203024" progId="Equation.DSMT4">
                  <p:embed/>
                </p:oleObj>
              </mc:Choice>
              <mc:Fallback>
                <p:oleObj r:id="rId5" imgW="406048" imgH="2030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32856"/>
                        <a:ext cx="88467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70812"/>
              </p:ext>
            </p:extLst>
          </p:nvPr>
        </p:nvGraphicFramePr>
        <p:xfrm>
          <a:off x="1403648" y="3429000"/>
          <a:ext cx="80580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r:id="rId7" imgW="444307" imgH="203112" progId="Equation.DSMT4">
                  <p:embed/>
                </p:oleObj>
              </mc:Choice>
              <mc:Fallback>
                <p:oleObj r:id="rId7" imgW="44430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429000"/>
                        <a:ext cx="805804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54584"/>
              </p:ext>
            </p:extLst>
          </p:nvPr>
        </p:nvGraphicFramePr>
        <p:xfrm>
          <a:off x="3275855" y="2996952"/>
          <a:ext cx="170603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" r:id="rId9" imgW="837836" imgH="495085" progId="Equation.DSMT4">
                  <p:embed/>
                </p:oleObj>
              </mc:Choice>
              <mc:Fallback>
                <p:oleObj r:id="rId9" imgW="837836" imgH="49508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5" y="2996952"/>
                        <a:ext cx="1706035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943272"/>
              </p:ext>
            </p:extLst>
          </p:nvPr>
        </p:nvGraphicFramePr>
        <p:xfrm>
          <a:off x="1475656" y="4653136"/>
          <a:ext cx="77151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" r:id="rId11" imgW="431613" imgH="203112" progId="Equation.DSMT4">
                  <p:embed/>
                </p:oleObj>
              </mc:Choice>
              <mc:Fallback>
                <p:oleObj r:id="rId11" imgW="431613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53136"/>
                        <a:ext cx="771514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248678"/>
              </p:ext>
            </p:extLst>
          </p:nvPr>
        </p:nvGraphicFramePr>
        <p:xfrm>
          <a:off x="3347864" y="4437112"/>
          <a:ext cx="1512168" cy="88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" r:id="rId13" imgW="850531" imgH="495085" progId="Equation.DSMT4">
                  <p:embed/>
                </p:oleObj>
              </mc:Choice>
              <mc:Fallback>
                <p:oleObj r:id="rId13" imgW="850531" imgH="49508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437112"/>
                        <a:ext cx="1512168" cy="883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08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Геометрическое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700808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Пример 1.</a:t>
            </a:r>
          </a:p>
          <a:p>
            <a:r>
              <a:rPr lang="ru-RU" sz="3200" dirty="0" smtClean="0"/>
              <a:t>Два </a:t>
            </a:r>
            <a:r>
              <a:rPr lang="ru-RU" sz="3200" dirty="0"/>
              <a:t>человека договорились встретиться между 10 и 11 часами утра в определенном месте, условившись, что пришедший первым ждет второго в течение 20 минут и уходит. Какова вероятность, что встреча состоится? </a:t>
            </a:r>
          </a:p>
        </p:txBody>
      </p:sp>
    </p:spTree>
    <p:extLst>
      <p:ext uri="{BB962C8B-B14F-4D97-AF65-F5344CB8AC3E}">
        <p14:creationId xmlns:p14="http://schemas.microsoft.com/office/powerpoint/2010/main" val="396591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Геометрическое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718269"/>
              </p:ext>
            </p:extLst>
          </p:nvPr>
        </p:nvGraphicFramePr>
        <p:xfrm>
          <a:off x="611560" y="1700808"/>
          <a:ext cx="7337101" cy="238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Документ" r:id="rId3" imgW="6301550" imgH="2044513" progId="Word.Document.12">
                  <p:embed/>
                </p:oleObj>
              </mc:Choice>
              <mc:Fallback>
                <p:oleObj name="Документ" r:id="rId3" imgW="6301550" imgH="2044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700808"/>
                        <a:ext cx="7337101" cy="2380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97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52810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Геометрическое</a:t>
            </a:r>
            <a:r>
              <a:rPr lang="ru-RU" sz="2800" b="1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1628800"/>
            <a:ext cx="64087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ОГРАНИЧЕНИЯ ИСПОЛЬЗОВАНИЯ ОПРЕДЕЛЕНИЯ?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72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870690"/>
                  </p:ext>
                </p:extLst>
              </p:nvPr>
            </p:nvGraphicFramePr>
            <p:xfrm>
              <a:off x="395536" y="692696"/>
              <a:ext cx="8352928" cy="587937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2935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9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296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6561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Классическое определение</a:t>
                          </a:r>
                          <a:endParaRPr lang="ru-RU" sz="20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Геометрическое определение</a:t>
                          </a:r>
                          <a:endParaRPr lang="ru-RU" sz="20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Статистическое определение (относительная частота события)</a:t>
                          </a:r>
                          <a:endParaRPr lang="ru-RU" sz="20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0989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</a:rPr>
                            <a:t>Опыт производится один раз.  </a:t>
                          </a:r>
                          <a:endParaRPr lang="ru-RU" sz="2000" b="1" dirty="0" smtClean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Число </a:t>
                          </a:r>
                          <a:r>
                            <a:rPr lang="ru-RU" sz="2000" b="1" dirty="0">
                              <a:effectLst/>
                            </a:rPr>
                            <a:t>его исходов </a:t>
                          </a: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конечно</a:t>
                          </a:r>
                          <a:r>
                            <a:rPr lang="ru-RU" sz="2000" b="1" dirty="0">
                              <a:effectLst/>
                            </a:rPr>
                            <a:t>, исходы </a:t>
                          </a:r>
                          <a:r>
                            <a:rPr lang="ru-RU" sz="2000" b="1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равновозможны</a:t>
                          </a:r>
                          <a:r>
                            <a:rPr lang="ru-RU" sz="2000" b="1" dirty="0">
                              <a:effectLst/>
                            </a:rPr>
                            <a:t>. </a:t>
                          </a:r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</a:rPr>
                            <a:t>Опыт производится один раз.  </a:t>
                          </a:r>
                          <a:endParaRPr lang="ru-RU" sz="2000" b="1" dirty="0" smtClean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Число </a:t>
                          </a:r>
                          <a:r>
                            <a:rPr lang="ru-RU" sz="2000" b="1" dirty="0">
                              <a:effectLst/>
                            </a:rPr>
                            <a:t>его исходов </a:t>
                          </a:r>
                          <a:r>
                            <a:rPr lang="ru-RU" sz="2000" b="1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несчетно</a:t>
                          </a:r>
                          <a:r>
                            <a:rPr lang="ru-RU" sz="2000" b="1" dirty="0" smtClean="0">
                              <a:effectLst/>
                            </a:rPr>
                            <a:t>,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исходы </a:t>
                          </a:r>
                          <a:r>
                            <a:rPr lang="ru-RU" sz="2000" b="1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равновозможны</a:t>
                          </a:r>
                          <a:r>
                            <a:rPr lang="ru-RU" sz="2000" b="1" dirty="0">
                              <a:effectLst/>
                            </a:rPr>
                            <a:t>.</a:t>
                          </a:r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</a:rPr>
                            <a:t>Опыт производится </a:t>
                          </a:r>
                          <a:r>
                            <a:rPr lang="en-US" sz="2000" b="1" dirty="0">
                              <a:effectLst/>
                            </a:rPr>
                            <a:t>n</a:t>
                          </a:r>
                          <a:r>
                            <a:rPr lang="ru-RU" sz="2000" b="1" dirty="0">
                              <a:effectLst/>
                            </a:rPr>
                            <a:t> раз. </a:t>
                          </a:r>
                          <a:endParaRPr lang="ru-RU" sz="2000" b="1" dirty="0" smtClean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Фиксируется </a:t>
                          </a:r>
                          <a:r>
                            <a:rPr lang="ru-RU" sz="2000" b="1" dirty="0">
                              <a:effectLst/>
                            </a:rPr>
                            <a:t>число появлений интересующего события.</a:t>
                          </a:r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0475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>
                                    <a:effectLst/>
                                    <a:latin typeface="Cambria Math"/>
                                  </a:rPr>
                                  <m:t>𝐏</m:t>
                                </m:r>
                                <m:r>
                                  <a:rPr lang="en-US" sz="2000" b="1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effectLst/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sz="2000" b="1">
                                    <a:effectLst/>
                                    <a:latin typeface="Cambria Math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ru-RU" sz="20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</a:rPr>
                                      <m:t>𝐦</m:t>
                                    </m:r>
                                  </m:num>
                                  <m:den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</a:rPr>
                                      <m:t>𝐧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000" b="1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effectLst/>
                                  <a:latin typeface="Cambria Math"/>
                                </a:rPr>
                                <m:t>𝐦</m:t>
                              </m:r>
                            </m:oMath>
                          </a14:m>
                          <a:r>
                            <a:rPr lang="ru-RU" sz="2000" b="1" dirty="0">
                              <a:effectLst/>
                            </a:rPr>
                            <a:t> - число благоприятных исходов</a:t>
                          </a: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effectLst/>
                                  <a:latin typeface="Cambria Math"/>
                                </a:rPr>
                                <m:t>𝐧</m:t>
                              </m:r>
                            </m:oMath>
                          </a14:m>
                          <a:r>
                            <a:rPr lang="ru-RU" sz="2000" b="1" dirty="0">
                              <a:effectLst/>
                            </a:rPr>
                            <a:t> – общее число равновозможных исходов</a:t>
                          </a:r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effectLst/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ru-RU" sz="20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en-US" sz="2000" b="1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0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</a:rPr>
                                      <m:t>𝐦𝐞𝐬𝐀</m:t>
                                    </m:r>
                                  </m:num>
                                  <m:den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</a:rPr>
                                      <m:t>𝐦𝐞𝐬</m:t>
                                    </m:r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</a:rPr>
                                      <m:t>𝛀</m:t>
                                    </m:r>
                                  </m:den>
                                </m:f>
                                <m:r>
                                  <a:rPr lang="en-US" sz="2000" b="1"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1" i="1">
                                    <a:effectLst/>
                                    <a:latin typeface="Cambria Math"/>
                                  </a:rPr>
                                  <m:t>𝐦𝐞𝐬</m:t>
                                </m:r>
                                <m:r>
                                  <a:rPr lang="en-US" sz="2000" b="1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ru-RU" sz="20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effectLst/>
                                        <a:latin typeface="Cambria Math"/>
                                      </a:rPr>
                                      <m:t>𝑺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0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b="1" i="1">
                                              <a:effectLst/>
                                              <a:latin typeface="Cambria Math"/>
                                            </a:rPr>
                                            <m:t>𝒍</m:t>
                                          </m:r>
                                          <m:r>
                                            <a:rPr lang="en-US" sz="2000" b="1">
                                              <a:effectLst/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effectLst/>
                                                  <a:latin typeface="Cambria Math"/>
                                                </a:rPr>
                                                <m:t>𝐑</m:t>
                                              </m:r>
                                            </m:e>
                                            <m:sup>
                                              <m:r>
                                                <a:rPr lang="ru-RU" sz="2000" b="1" i="1" smtClean="0">
                                                  <a:effectLst/>
                                                  <a:latin typeface="Cambria Math"/>
                                                </a:rPr>
                                                <m:t>𝟏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effectLst/>
                                                  <a:latin typeface="Cambria Math"/>
                                                </a:rPr>
                                                <m:t>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effectLst/>
                                                  <a:latin typeface="Cambria Math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1" i="1">
                                              <a:effectLst/>
                                              <a:latin typeface="Cambria Math"/>
                                            </a:rPr>
                                            <m:t>𝐕</m:t>
                                          </m:r>
                                          <m:r>
                                            <a:rPr lang="en-US" sz="2000" b="1"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effectLst/>
                                                  <a:latin typeface="Cambria Math"/>
                                                </a:rPr>
                                                <m:t>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 smtClean="0">
                                                  <a:effectLst/>
                                                  <a:latin typeface="Cambria Math"/>
                                                </a:rPr>
                                                <m:t>𝟑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ru-RU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en-US" sz="1800" b="1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</a:rPr>
                                  <m:t>𝒍𝒊𝒎</m:t>
                                </m:r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effectLst/>
                                    <a:latin typeface="Cambria Math"/>
                                  </a:rPr>
                                  <m:t>𝛍</m:t>
                                </m:r>
                                <m:d>
                                  <m:dPr>
                                    <m:ctrlPr>
                                      <a:rPr lang="ru-RU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1" i="1" dirty="0" smtClean="0">
                            <a:effectLst/>
                            <a:latin typeface="Cambria Math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</a:rPr>
                                  <m:t>𝛍</m:t>
                                </m:r>
                                <m:d>
                                  <m:dPr>
                                    <m:ctrlPr>
                                      <a:rPr lang="ru-RU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</a:rPr>
                                      <m:t>𝐀</m:t>
                                    </m:r>
                                  </m:e>
                                </m:d>
                                <m:r>
                                  <a:rPr lang="en-US" sz="1800" b="1">
                                    <a:effectLst/>
                                    <a:latin typeface="Cambria Math"/>
                                  </a:rPr>
                                  <m:t>==</m:t>
                                </m:r>
                                <m:f>
                                  <m:fPr>
                                    <m:ctrlPr>
                                      <a:rPr lang="ru-RU" sz="1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</a:rPr>
                                      <m:t>𝐦</m:t>
                                    </m:r>
                                  </m:num>
                                  <m:den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</a:rPr>
                                      <m:t>𝐧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800" b="1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effectLst/>
                                  <a:latin typeface="Cambria Math"/>
                                </a:rPr>
                                <m:t>𝐦</m:t>
                              </m:r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- число появлений события  </a:t>
                          </a:r>
                          <a:r>
                            <a:rPr lang="en-US" sz="1800" b="1" dirty="0">
                              <a:effectLst/>
                            </a:rPr>
                            <a:t>A</a:t>
                          </a:r>
                          <a:endParaRPr lang="ru-RU" sz="1800" b="1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effectLst/>
                                  <a:latin typeface="Cambria Math"/>
                                </a:rPr>
                                <m:t>𝐧</m:t>
                              </m:r>
                            </m:oMath>
                          </a14:m>
                          <a:r>
                            <a:rPr lang="ru-RU" sz="1800" b="1" dirty="0">
                              <a:effectLst/>
                            </a:rPr>
                            <a:t> – общее число опытов</a:t>
                          </a:r>
                          <a:endParaRPr lang="ru-RU" sz="18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870690"/>
                  </p:ext>
                </p:extLst>
              </p:nvPr>
            </p:nvGraphicFramePr>
            <p:xfrm>
              <a:off x="395536" y="692696"/>
              <a:ext cx="8352928" cy="586083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293586"/>
                    <a:gridCol w="2529671"/>
                    <a:gridCol w="2529671"/>
                  </a:tblGrid>
                  <a:tr h="16561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Классическое определение</a:t>
                          </a:r>
                          <a:endParaRPr lang="ru-RU" sz="20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Геометрическое определение</a:t>
                          </a:r>
                          <a:endParaRPr lang="ru-RU" sz="20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Статистическое определение (относительная частота события)</a:t>
                          </a:r>
                          <a:endParaRPr lang="ru-RU" sz="2000" b="1" dirty="0">
                            <a:solidFill>
                              <a:srgbClr val="FF0000"/>
                            </a:solidFill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031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</a:rPr>
                            <a:t>Опыт производится один раз.  </a:t>
                          </a:r>
                          <a:endParaRPr lang="ru-RU" sz="2000" b="1" dirty="0" smtClean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Число </a:t>
                          </a:r>
                          <a:r>
                            <a:rPr lang="ru-RU" sz="2000" b="1" dirty="0">
                              <a:effectLst/>
                            </a:rPr>
                            <a:t>его исходов </a:t>
                          </a:r>
                          <a:r>
                            <a:rPr lang="ru-RU" sz="20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конечно</a:t>
                          </a:r>
                          <a:r>
                            <a:rPr lang="ru-RU" sz="2000" b="1" dirty="0">
                              <a:effectLst/>
                            </a:rPr>
                            <a:t>, исходы </a:t>
                          </a:r>
                          <a:r>
                            <a:rPr lang="ru-RU" sz="2000" b="1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равновозможны</a:t>
                          </a:r>
                          <a:r>
                            <a:rPr lang="ru-RU" sz="2000" b="1" dirty="0">
                              <a:effectLst/>
                            </a:rPr>
                            <a:t>. </a:t>
                          </a:r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</a:rPr>
                            <a:t>Опыт производится один раз.  </a:t>
                          </a:r>
                          <a:endParaRPr lang="ru-RU" sz="2000" b="1" dirty="0" smtClean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Число </a:t>
                          </a:r>
                          <a:r>
                            <a:rPr lang="ru-RU" sz="2000" b="1" dirty="0">
                              <a:effectLst/>
                            </a:rPr>
                            <a:t>его исходов </a:t>
                          </a:r>
                          <a:r>
                            <a:rPr lang="ru-RU" sz="2000" b="1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несчетно</a:t>
                          </a:r>
                          <a:r>
                            <a:rPr lang="ru-RU" sz="2000" b="1" dirty="0" smtClean="0">
                              <a:effectLst/>
                            </a:rPr>
                            <a:t>,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исходы </a:t>
                          </a:r>
                          <a:r>
                            <a:rPr lang="ru-RU" sz="2000" b="1" dirty="0" err="1">
                              <a:solidFill>
                                <a:srgbClr val="FF0000"/>
                              </a:solidFill>
                              <a:effectLst/>
                            </a:rPr>
                            <a:t>равновозможны</a:t>
                          </a:r>
                          <a:r>
                            <a:rPr lang="ru-RU" sz="2000" b="1" dirty="0">
                              <a:effectLst/>
                            </a:rPr>
                            <a:t>.</a:t>
                          </a:r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>
                              <a:effectLst/>
                            </a:rPr>
                            <a:t>Опыт производится </a:t>
                          </a:r>
                          <a:r>
                            <a:rPr lang="en-US" sz="2000" b="1" dirty="0">
                              <a:effectLst/>
                            </a:rPr>
                            <a:t>n</a:t>
                          </a:r>
                          <a:r>
                            <a:rPr lang="ru-RU" sz="2000" b="1" dirty="0">
                              <a:effectLst/>
                            </a:rPr>
                            <a:t> раз. </a:t>
                          </a:r>
                          <a:endParaRPr lang="ru-RU" sz="2000" b="1" dirty="0" smtClean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000" b="1" dirty="0" smtClean="0">
                              <a:effectLst/>
                            </a:rPr>
                            <a:t>Фиксируется </a:t>
                          </a:r>
                          <a:r>
                            <a:rPr lang="ru-RU" sz="2000" b="1" dirty="0">
                              <a:effectLst/>
                            </a:rPr>
                            <a:t>число появлений интересующего события.</a:t>
                          </a:r>
                          <a:endParaRPr lang="ru-RU" sz="2000" b="1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10153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85" t="-181159" r="-153889" b="-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30361" t="-181159" r="-100241" b="-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30361" t="-181159" r="-241" b="-69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780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Аксиоматическое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определение вероятности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776864" cy="4824536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443841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800" dirty="0">
                <a:latin typeface="Arial" pitchFamily="34" charset="0"/>
                <a:cs typeface="Arial" pitchFamily="34" charset="0"/>
              </a:rPr>
              <a:t>Числовая функция р, определенная для </a:t>
            </a:r>
            <a:r>
              <a:rPr lang="ru-RU" sz="2800" b="1" dirty="0">
                <a:latin typeface="Arial" pitchFamily="34" charset="0"/>
                <a:cs typeface="Arial" pitchFamily="34" charset="0"/>
              </a:rPr>
              <a:t>каждого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события из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S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и удовлетворяющая  аксиомам:</a:t>
            </a:r>
          </a:p>
          <a:p>
            <a:pPr lvl="0" algn="just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Аксиома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1:</a:t>
            </a:r>
          </a:p>
          <a:p>
            <a:pPr lvl="0" algn="just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Аксиома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2:</a:t>
            </a:r>
          </a:p>
          <a:p>
            <a:pPr algn="just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Аксиома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3: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lvl="0" algn="just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lvl="0" algn="just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62" y="2852936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1508156" cy="6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946157"/>
              </p:ext>
            </p:extLst>
          </p:nvPr>
        </p:nvGraphicFramePr>
        <p:xfrm>
          <a:off x="2843212" y="4509120"/>
          <a:ext cx="63007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Документ" r:id="rId5" imgW="6301550" imgH="878792" progId="Word.Document.12">
                  <p:embed/>
                </p:oleObj>
              </mc:Choice>
              <mc:Fallback>
                <p:oleObj name="Документ" r:id="rId5" imgW="6301550" imgH="878792" progId="Word.Document.12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2" y="4509120"/>
                        <a:ext cx="63007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99592" y="5634826"/>
            <a:ext cx="6802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вероятностью.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3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ТЕОРЕМЫ О ВЕРОЯТНОСТЯХ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Условная </a:t>
            </a:r>
            <a:r>
              <a:rPr lang="ru-RU" sz="2800" b="1" dirty="0">
                <a:solidFill>
                  <a:srgbClr val="FF0000"/>
                </a:solidFill>
              </a:rPr>
              <a:t>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В понятии условной вероятности рассматривают </a:t>
            </a:r>
            <a:r>
              <a:rPr lang="ru-RU" sz="3200" b="1" dirty="0"/>
              <a:t>два набора условий</a:t>
            </a:r>
            <a:r>
              <a:rPr lang="ru-RU" sz="3200" dirty="0"/>
              <a:t>, при которых происходят испытания. Вероятности, определяемые при первом комплексе условий, называют </a:t>
            </a:r>
            <a:r>
              <a:rPr lang="ru-RU" sz="3200" b="1" dirty="0" smtClean="0"/>
              <a:t>безусловными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 Вероятности</a:t>
            </a:r>
            <a:r>
              <a:rPr lang="ru-RU" sz="3200" dirty="0"/>
              <a:t>, определяемые при дополнительных условиях – </a:t>
            </a:r>
            <a:r>
              <a:rPr lang="ru-RU" sz="3200" b="1" dirty="0"/>
              <a:t>условными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916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Условная вероятность. Независимость событий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Пример.</a:t>
            </a:r>
          </a:p>
          <a:p>
            <a:pPr algn="just"/>
            <a:r>
              <a:rPr lang="ru-RU" sz="3200" dirty="0"/>
              <a:t>Брошены две игральные кости. Чему равна вероятность того, что сумма выпавших на них очков равна 8, </a:t>
            </a:r>
            <a:r>
              <a:rPr lang="ru-RU" sz="3200" b="1" i="1" dirty="0">
                <a:solidFill>
                  <a:srgbClr val="FF0000"/>
                </a:solidFill>
              </a:rPr>
              <a:t>если</a:t>
            </a:r>
            <a:r>
              <a:rPr lang="ru-RU" sz="3200" i="1" dirty="0"/>
              <a:t> известно, что сумма есть четное число</a:t>
            </a:r>
            <a:r>
              <a:rPr lang="ru-R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26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Аксиоматическое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определение </a:t>
            </a:r>
            <a:r>
              <a:rPr lang="ru-RU" sz="3200" b="1" dirty="0" smtClean="0">
                <a:solidFill>
                  <a:srgbClr val="FF0000"/>
                </a:solidFill>
              </a:rPr>
              <a:t>вероятности. 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776864" cy="4824536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1844824"/>
            <a:ext cx="57423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Arial" pitchFamily="34" charset="0"/>
                <a:cs typeface="Arial" pitchFamily="34" charset="0"/>
              </a:rPr>
              <a:t>Тройка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объектов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(Ω,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S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, р)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algn="just"/>
            <a:r>
              <a:rPr lang="ru-RU" sz="2800" dirty="0">
                <a:latin typeface="Arial" pitchFamily="34" charset="0"/>
                <a:cs typeface="Arial" pitchFamily="34" charset="0"/>
              </a:rPr>
              <a:t>где 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800" i="1" dirty="0" smtClean="0">
                <a:latin typeface="Arial" pitchFamily="34" charset="0"/>
                <a:cs typeface="Arial" pitchFamily="34" charset="0"/>
              </a:rPr>
              <a:t>Ω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- пространство элементарных событий, </a:t>
            </a:r>
          </a:p>
          <a:p>
            <a:pPr algn="just"/>
            <a:r>
              <a:rPr lang="en-US" sz="2800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– σ-алгебра, </a:t>
            </a:r>
          </a:p>
          <a:p>
            <a:pPr algn="just"/>
            <a:r>
              <a:rPr lang="ru-RU" sz="2800" dirty="0">
                <a:latin typeface="Arial" pitchFamily="34" charset="0"/>
                <a:cs typeface="Arial" pitchFamily="34" charset="0"/>
              </a:rPr>
              <a:t>р – вероятность, </a:t>
            </a:r>
          </a:p>
          <a:p>
            <a:r>
              <a:rPr lang="ru-RU" sz="2800" dirty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800" dirty="0" smtClean="0"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вероятностным пространством.</a:t>
            </a:r>
            <a:endParaRPr lang="ru-RU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0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Аксиоматическое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определение </a:t>
            </a:r>
            <a:r>
              <a:rPr lang="ru-RU" sz="3200" b="1" dirty="0" smtClean="0">
                <a:solidFill>
                  <a:srgbClr val="FF0000"/>
                </a:solidFill>
              </a:rPr>
              <a:t>вероятности. </a:t>
            </a:r>
            <a:br>
              <a:rPr lang="ru-RU" sz="3200" b="1" dirty="0" smtClean="0">
                <a:solidFill>
                  <a:srgbClr val="FF0000"/>
                </a:solidFill>
              </a:rPr>
            </a:br>
            <a:r>
              <a:rPr lang="ru-RU" sz="3200" b="1" dirty="0" smtClean="0">
                <a:solidFill>
                  <a:srgbClr val="FF0000"/>
                </a:solidFill>
              </a:rPr>
              <a:t>Свойства </a:t>
            </a:r>
            <a:r>
              <a:rPr lang="ru-RU" sz="3200" b="1" dirty="0">
                <a:solidFill>
                  <a:srgbClr val="FF0000"/>
                </a:solidFill>
              </a:rPr>
              <a:t>вероятности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776864" cy="4824536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1844824"/>
            <a:ext cx="5742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838325"/>
            <a:ext cx="57054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90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776864" cy="4824536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293378"/>
              </p:ext>
            </p:extLst>
          </p:nvPr>
        </p:nvGraphicFramePr>
        <p:xfrm>
          <a:off x="1331640" y="1412776"/>
          <a:ext cx="63007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Документ" r:id="rId3" imgW="6301550" imgH="504738" progId="Word.Document.12">
                  <p:embed/>
                </p:oleObj>
              </mc:Choice>
              <mc:Fallback>
                <p:oleObj name="Документ" r:id="rId3" imgW="6301550" imgH="504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412776"/>
                        <a:ext cx="6300788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02" y="4043425"/>
            <a:ext cx="4025408" cy="74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315056"/>
              </p:ext>
            </p:extLst>
          </p:nvPr>
        </p:nvGraphicFramePr>
        <p:xfrm>
          <a:off x="755576" y="1988840"/>
          <a:ext cx="797845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Документ" r:id="rId6" imgW="6301550" imgH="1591617" progId="Word.Document.12">
                  <p:embed/>
                </p:oleObj>
              </mc:Choice>
              <mc:Fallback>
                <p:oleObj name="Документ" r:id="rId6" imgW="6301550" imgH="1591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576" y="1988840"/>
                        <a:ext cx="7978456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316116"/>
              </p:ext>
            </p:extLst>
          </p:nvPr>
        </p:nvGraphicFramePr>
        <p:xfrm>
          <a:off x="825500" y="4651375"/>
          <a:ext cx="62436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Документ" r:id="rId8" imgW="6301550" imgH="1192723" progId="Word.Document.12">
                  <p:embed/>
                </p:oleObj>
              </mc:Choice>
              <mc:Fallback>
                <p:oleObj name="Документ" r:id="rId8" imgW="6301550" imgH="119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5500" y="4651375"/>
                        <a:ext cx="6243638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5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97775"/>
              </p:ext>
            </p:extLst>
          </p:nvPr>
        </p:nvGraphicFramePr>
        <p:xfrm>
          <a:off x="196850" y="1631950"/>
          <a:ext cx="8907463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Документ" r:id="rId3" imgW="6301550" imgH="2044873" progId="Word.Document.12">
                  <p:embed/>
                </p:oleObj>
              </mc:Choice>
              <mc:Fallback>
                <p:oleObj name="Документ" r:id="rId3" imgW="6301550" imgH="2044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" y="1631950"/>
                        <a:ext cx="8907463" cy="289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59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844824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Пример 1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sz="3200" dirty="0"/>
              <a:t>Брошены два игральных кубика, наблюдаемый результат – произведение очков, выпавших на кубиках. Какова вероятность того, что произведение выпавших очков будет равно 5?</a:t>
            </a:r>
          </a:p>
        </p:txBody>
      </p:sp>
    </p:spTree>
    <p:extLst>
      <p:ext uri="{BB962C8B-B14F-4D97-AF65-F5344CB8AC3E}">
        <p14:creationId xmlns:p14="http://schemas.microsoft.com/office/powerpoint/2010/main" val="401517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844824"/>
            <a:ext cx="698477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Пример 2</a:t>
            </a:r>
            <a:r>
              <a:rPr lang="ru-RU" sz="3200" dirty="0" smtClean="0"/>
              <a:t>.</a:t>
            </a:r>
            <a:endParaRPr lang="ru-RU" sz="3200" dirty="0"/>
          </a:p>
          <a:p>
            <a:r>
              <a:rPr lang="ru-RU" b="1" dirty="0"/>
              <a:t> </a:t>
            </a:r>
          </a:p>
          <a:p>
            <a:pPr lvl="1" algn="just"/>
            <a:r>
              <a:rPr lang="ru-RU" sz="2800" dirty="0"/>
              <a:t> В лифт семиэтажного дома  на первом этаже зашло 6  человек. </a:t>
            </a:r>
            <a:r>
              <a:rPr lang="ru-RU" sz="2800" dirty="0" smtClean="0"/>
              <a:t>Считая, что каждый может выйти на любом этаже, начиная со второго, определить вероятность</a:t>
            </a:r>
            <a:r>
              <a:rPr lang="ru-RU" sz="2800" dirty="0"/>
              <a:t>, что: </a:t>
            </a:r>
            <a:endParaRPr lang="ru-RU" sz="2800" dirty="0" smtClean="0"/>
          </a:p>
          <a:p>
            <a:pPr marL="971550" lvl="1" indent="-514350" algn="just">
              <a:buAutoNum type="arabicParenR"/>
            </a:pPr>
            <a:r>
              <a:rPr lang="ru-RU" sz="2800" dirty="0" smtClean="0"/>
              <a:t>все </a:t>
            </a:r>
            <a:r>
              <a:rPr lang="ru-RU" sz="2800" dirty="0"/>
              <a:t>выйдут на одном этаже; </a:t>
            </a:r>
            <a:endParaRPr lang="ru-RU" sz="2800" dirty="0" smtClean="0"/>
          </a:p>
          <a:p>
            <a:pPr marL="971550" lvl="1" indent="-514350" algn="just">
              <a:buAutoNum type="arabicParenR"/>
            </a:pPr>
            <a:r>
              <a:rPr lang="ru-RU" sz="2800" dirty="0" smtClean="0"/>
              <a:t> </a:t>
            </a:r>
            <a:r>
              <a:rPr lang="ru-RU" sz="2800" dirty="0"/>
              <a:t>на разных этажах.</a:t>
            </a:r>
          </a:p>
        </p:txBody>
      </p:sp>
    </p:spTree>
    <p:extLst>
      <p:ext uri="{BB962C8B-B14F-4D97-AF65-F5344CB8AC3E}">
        <p14:creationId xmlns:p14="http://schemas.microsoft.com/office/powerpoint/2010/main" val="22054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Классическое определение вероятности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27584" y="1340768"/>
                <a:ext cx="7848872" cy="4941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b="1" dirty="0"/>
                  <a:t>Задача о </a:t>
                </a:r>
                <a:r>
                  <a:rPr lang="ru-RU" sz="3200" b="1" dirty="0" smtClean="0"/>
                  <a:t>выборе без возвращения. </a:t>
                </a:r>
                <a:endParaRPr lang="ru-RU" sz="3200" dirty="0"/>
              </a:p>
              <a:p>
                <a:r>
                  <a:rPr lang="ru-RU" sz="3200" dirty="0"/>
                  <a:t>Пусть имеется </a:t>
                </a:r>
                <a:r>
                  <a:rPr lang="en-US" sz="3200" dirty="0"/>
                  <a:t>N</a:t>
                </a:r>
                <a:r>
                  <a:rPr lang="ru-RU" sz="3200" dirty="0"/>
                  <a:t> предметов</a:t>
                </a:r>
                <a:r>
                  <a:rPr lang="ru-RU" sz="3200" dirty="0" smtClean="0"/>
                  <a:t>,</a:t>
                </a:r>
              </a:p>
              <a:p>
                <a:r>
                  <a:rPr lang="ru-RU" sz="3200" dirty="0" smtClean="0"/>
                  <a:t> </a:t>
                </a:r>
                <a:r>
                  <a:rPr lang="ru-RU" sz="3200" dirty="0"/>
                  <a:t>среди </a:t>
                </a:r>
                <a:r>
                  <a:rPr lang="ru-RU" sz="3200" dirty="0" smtClean="0"/>
                  <a:t>которых</a:t>
                </a:r>
                <a:r>
                  <a:rPr lang="en-US" sz="3200" dirty="0"/>
                  <a:t>:</a:t>
                </a:r>
                <a:r>
                  <a:rPr lang="ru-RU" sz="3200" dirty="0" smtClean="0"/>
                  <a:t> </a:t>
                </a:r>
                <a:endParaRPr lang="en-US" sz="3200" dirty="0" smtClean="0"/>
              </a:p>
              <a:p>
                <a:r>
                  <a:rPr lang="en-US" sz="3200" dirty="0" smtClean="0"/>
                  <a:t>M</a:t>
                </a:r>
                <a:r>
                  <a:rPr lang="ru-RU" sz="3200" dirty="0" smtClean="0"/>
                  <a:t> </a:t>
                </a:r>
                <a:r>
                  <a:rPr lang="en-US" sz="3200" dirty="0" smtClean="0"/>
                  <a:t>    </a:t>
                </a:r>
                <a:r>
                  <a:rPr lang="ru-RU" sz="3200" dirty="0"/>
                  <a:t>предметов</a:t>
                </a:r>
                <a:r>
                  <a:rPr lang="en-US" sz="3200" dirty="0" smtClean="0"/>
                  <a:t>               </a:t>
                </a:r>
                <a:r>
                  <a:rPr lang="ru-RU" sz="3200" dirty="0" smtClean="0"/>
                  <a:t>одного </a:t>
                </a:r>
                <a:r>
                  <a:rPr lang="ru-RU" sz="3200" dirty="0"/>
                  <a:t>сорта, </a:t>
                </a:r>
                <a:endParaRPr lang="ru-RU" sz="3200" dirty="0" smtClean="0"/>
              </a:p>
              <a:p>
                <a:r>
                  <a:rPr lang="ru-RU" sz="3200" dirty="0" smtClean="0"/>
                  <a:t>остальные  (</a:t>
                </a:r>
                <a:r>
                  <a:rPr lang="en-US" sz="3200" dirty="0" smtClean="0"/>
                  <a:t>N-M)     </a:t>
                </a:r>
                <a:r>
                  <a:rPr lang="ru-RU" sz="3200" dirty="0" smtClean="0"/>
                  <a:t>– </a:t>
                </a:r>
                <a:r>
                  <a:rPr lang="en-US" sz="3200" dirty="0" smtClean="0"/>
                  <a:t>    </a:t>
                </a:r>
                <a:r>
                  <a:rPr lang="ru-RU" sz="3200" dirty="0" smtClean="0"/>
                  <a:t>другого </a:t>
                </a:r>
                <a:r>
                  <a:rPr lang="ru-RU" sz="3200" dirty="0"/>
                  <a:t>сорта. </a:t>
                </a:r>
              </a:p>
              <a:p>
                <a:r>
                  <a:rPr lang="ru-RU" sz="3200" b="1" dirty="0" smtClean="0"/>
                  <a:t>Опыт</a:t>
                </a:r>
                <a:r>
                  <a:rPr lang="ru-RU" sz="3200" dirty="0" smtClean="0"/>
                  <a:t>:       Выбирают </a:t>
                </a:r>
                <a:r>
                  <a:rPr lang="en-US" sz="3200" dirty="0"/>
                  <a:t>k</a:t>
                </a:r>
                <a:r>
                  <a:rPr lang="ru-RU" sz="3200" dirty="0"/>
                  <a:t> предметов. </a:t>
                </a:r>
              </a:p>
              <a:p>
                <a:r>
                  <a:rPr lang="ru-RU" sz="3200" dirty="0"/>
                  <a:t>Какова </a:t>
                </a:r>
                <a:r>
                  <a:rPr lang="ru-RU" sz="3200" b="1" dirty="0"/>
                  <a:t>вероятность</a:t>
                </a:r>
                <a:r>
                  <a:rPr lang="ru-RU" sz="3200" dirty="0"/>
                  <a:t>, что среди выбранных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ru-RU" sz="32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200" dirty="0"/>
                  <a:t> предметов будет  из исходных </a:t>
                </a:r>
                <a:r>
                  <a:rPr lang="en-US" sz="3200" dirty="0"/>
                  <a:t>M</a:t>
                </a:r>
                <a:r>
                  <a:rPr lang="ru-RU" sz="3200" dirty="0"/>
                  <a:t>? 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ru-RU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ru-RU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𝑀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  <m:r>
                          <a:rPr lang="ru-RU" sz="3200" i="1">
                            <a:latin typeface="Cambria Math"/>
                          </a:rPr>
                          <m:t>∙</m:t>
                        </m:r>
                        <m:sSubSup>
                          <m:sSubSup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𝑁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𝑀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  <m:r>
                              <a:rPr lang="ru-RU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𝑙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3200" dirty="0"/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40768"/>
                <a:ext cx="7848872" cy="4941930"/>
              </a:xfrm>
              <a:prstGeom prst="rect">
                <a:avLst/>
              </a:prstGeom>
              <a:blipFill rotWithShape="1">
                <a:blip r:embed="rId2"/>
                <a:stretch>
                  <a:fillRect l="-2020" t="-1603" r="-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86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424</Words>
  <Application>Microsoft Office PowerPoint</Application>
  <PresentationFormat>Экран (4:3)</PresentationFormat>
  <Paragraphs>103</Paragraphs>
  <Slides>21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Тема Office</vt:lpstr>
      <vt:lpstr>Документ</vt:lpstr>
      <vt:lpstr>MathType 6.0 Equation</vt:lpstr>
      <vt:lpstr>Аксиоматическое определение вероятности</vt:lpstr>
      <vt:lpstr>Аксиоматическое определение вероятности</vt:lpstr>
      <vt:lpstr>Аксиоматическое определение вероятности.  </vt:lpstr>
      <vt:lpstr>Аксиоматическое определение вероятности.  Свойства вероятности</vt:lpstr>
      <vt:lpstr>Классическое определение вероятности</vt:lpstr>
      <vt:lpstr>Классическое определение вероятности</vt:lpstr>
      <vt:lpstr>Классическое определение вероятности</vt:lpstr>
      <vt:lpstr>Классическое определение вероятности</vt:lpstr>
      <vt:lpstr>Классическое определение вероятности</vt:lpstr>
      <vt:lpstr>Классическое определение вероятности</vt:lpstr>
      <vt:lpstr>Классическое определение вероятности</vt:lpstr>
      <vt:lpstr>Классическое определение вероятности</vt:lpstr>
      <vt:lpstr>Геометрическое определение вероятности</vt:lpstr>
      <vt:lpstr>Геометрическое определение вероятности</vt:lpstr>
      <vt:lpstr>Геометрическое определение вероятности</vt:lpstr>
      <vt:lpstr>Геометрическое определение вероятности</vt:lpstr>
      <vt:lpstr>Геометрическое определение вероятности</vt:lpstr>
      <vt:lpstr>Геометрическое определение вероятности</vt:lpstr>
      <vt:lpstr>Презентация PowerPoint</vt:lpstr>
      <vt:lpstr>ТЕОРЕМЫ О ВЕРОЯТНОСТЯХ Условная вероятность. Независимость событий</vt:lpstr>
      <vt:lpstr>Условная вероятность. Независимость событий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Гамолина Ирина Эдуардовна</cp:lastModifiedBy>
  <cp:revision>58</cp:revision>
  <dcterms:created xsi:type="dcterms:W3CDTF">2017-09-24T13:20:33Z</dcterms:created>
  <dcterms:modified xsi:type="dcterms:W3CDTF">2018-09-17T06:59:39Z</dcterms:modified>
</cp:coreProperties>
</file>