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4" r:id="rId2"/>
    <p:sldId id="321" r:id="rId3"/>
    <p:sldId id="322" r:id="rId4"/>
    <p:sldId id="320" r:id="rId5"/>
    <p:sldId id="324" r:id="rId6"/>
    <p:sldId id="325" r:id="rId7"/>
    <p:sldId id="326" r:id="rId8"/>
    <p:sldId id="327" r:id="rId9"/>
    <p:sldId id="328" r:id="rId10"/>
    <p:sldId id="323" r:id="rId11"/>
    <p:sldId id="330" r:id="rId12"/>
    <p:sldId id="329" r:id="rId13"/>
    <p:sldId id="285" r:id="rId14"/>
    <p:sldId id="286" r:id="rId15"/>
    <p:sldId id="288" r:id="rId16"/>
    <p:sldId id="291" r:id="rId17"/>
    <p:sldId id="331" r:id="rId18"/>
    <p:sldId id="290" r:id="rId19"/>
    <p:sldId id="295" r:id="rId20"/>
    <p:sldId id="292" r:id="rId21"/>
    <p:sldId id="307" r:id="rId22"/>
    <p:sldId id="293" r:id="rId23"/>
    <p:sldId id="294" r:id="rId24"/>
    <p:sldId id="296" r:id="rId25"/>
    <p:sldId id="297" r:id="rId26"/>
    <p:sldId id="306" r:id="rId27"/>
    <p:sldId id="313" r:id="rId28"/>
    <p:sldId id="298" r:id="rId29"/>
    <p:sldId id="299" r:id="rId30"/>
    <p:sldId id="300" r:id="rId31"/>
    <p:sldId id="301" r:id="rId32"/>
    <p:sldId id="303" r:id="rId33"/>
    <p:sldId id="308" r:id="rId34"/>
    <p:sldId id="309" r:id="rId35"/>
    <p:sldId id="312" r:id="rId36"/>
    <p:sldId id="311" r:id="rId37"/>
    <p:sldId id="317" r:id="rId38"/>
    <p:sldId id="318" r:id="rId39"/>
    <p:sldId id="31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660"/>
  </p:normalViewPr>
  <p:slideViewPr>
    <p:cSldViewPr>
      <p:cViewPr varScale="1">
        <p:scale>
          <a:sx n="102" d="100"/>
          <a:sy n="102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0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0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0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45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4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7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58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5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6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7.xml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3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7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ТЕОРЕМЫ О ВЕРОЯТНОСТЯХ</a:t>
            </a:r>
            <a:br>
              <a:rPr lang="ru-RU" sz="2800" b="1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понятии условной вероятности рассматривают </a:t>
            </a:r>
            <a:r>
              <a:rPr lang="ru-RU" sz="2800" b="1" dirty="0"/>
              <a:t>два набора условий</a:t>
            </a:r>
            <a:r>
              <a:rPr lang="ru-RU" sz="2800" dirty="0"/>
              <a:t>, при которых происходят испытания. Вероятности, определяемые при первом комплексе условий, называют </a:t>
            </a:r>
            <a:r>
              <a:rPr lang="ru-RU" sz="2800" b="1" dirty="0"/>
              <a:t>безусловными</a:t>
            </a:r>
            <a:r>
              <a:rPr lang="ru-RU" sz="2800" dirty="0"/>
              <a:t>.</a:t>
            </a:r>
          </a:p>
          <a:p>
            <a:r>
              <a:rPr lang="ru-RU" sz="2800" dirty="0"/>
              <a:t> Вероятности, определяемые при дополнительных условиях – </a:t>
            </a:r>
            <a:r>
              <a:rPr lang="ru-RU" sz="2800" b="1" dirty="0"/>
              <a:t>условными</a:t>
            </a:r>
            <a:r>
              <a:rPr lang="ru-RU" sz="2800" dirty="0"/>
              <a:t>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9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Теорема  сложения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91372"/>
              </p:ext>
            </p:extLst>
          </p:nvPr>
        </p:nvGraphicFramePr>
        <p:xfrm>
          <a:off x="369869" y="1803340"/>
          <a:ext cx="87915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Документ" r:id="rId4" imgW="6301550" imgH="301691" progId="Word.Document.12">
                  <p:embed/>
                </p:oleObj>
              </mc:Choice>
              <mc:Fallback>
                <p:oleObj name="Документ" r:id="rId4" imgW="6301550" imgH="301691" progId="Word.Document.12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69" y="1803340"/>
                        <a:ext cx="87915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55576" y="2636912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Пример.</a:t>
            </a:r>
          </a:p>
          <a:p>
            <a:r>
              <a:rPr lang="ru-RU" sz="2800" dirty="0"/>
              <a:t>Два стрелка делают по одному выстрелу. Вероятность попадания первого стрелка – 0,9; второго – 0,7. Какова вероятность, что </a:t>
            </a:r>
            <a:r>
              <a:rPr lang="ru-RU" sz="2800" b="1" dirty="0"/>
              <a:t>хотя</a:t>
            </a:r>
            <a:r>
              <a:rPr lang="ru-RU" sz="2800" dirty="0"/>
              <a:t> бы один стрелок попадет в цель?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22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Теорема  сложения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2285583"/>
            <a:ext cx="55537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 smtClean="0"/>
          </a:p>
          <a:p>
            <a:r>
              <a:rPr lang="ru-RU" sz="2800" b="1" dirty="0" smtClean="0"/>
              <a:t>Если </a:t>
            </a:r>
            <a:r>
              <a:rPr lang="ru-RU" sz="2800" b="1" dirty="0"/>
              <a:t>события </a:t>
            </a:r>
            <a:r>
              <a:rPr lang="en-US" sz="2800" b="1" dirty="0"/>
              <a:t>A</a:t>
            </a:r>
            <a:r>
              <a:rPr lang="ru-RU" sz="2800" b="1" dirty="0"/>
              <a:t> и </a:t>
            </a:r>
            <a:r>
              <a:rPr lang="en-US" sz="2800" b="1" dirty="0"/>
              <a:t>B</a:t>
            </a:r>
            <a:r>
              <a:rPr lang="ru-RU" sz="2800" b="1" dirty="0"/>
              <a:t> несовместны? </a:t>
            </a:r>
            <a:endParaRPr lang="ru-RU" sz="2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91372"/>
              </p:ext>
            </p:extLst>
          </p:nvPr>
        </p:nvGraphicFramePr>
        <p:xfrm>
          <a:off x="369888" y="1803400"/>
          <a:ext cx="87915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Документ" r:id="rId4" imgW="6301550" imgH="301691" progId="Word.Document.12">
                  <p:embed/>
                </p:oleObj>
              </mc:Choice>
              <mc:Fallback>
                <p:oleObj name="Документ" r:id="rId4" imgW="6301550" imgH="301691" progId="Word.Document.12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803400"/>
                        <a:ext cx="87915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7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Теорема  сложения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700808"/>
                <a:ext cx="7560840" cy="347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В случае трех событий  А, В, С </a:t>
                </a:r>
              </a:p>
              <a:p>
                <a:r>
                  <a:rPr lang="ru-RU" sz="2800" dirty="0" smtClean="0"/>
                  <a:t>теорема </a:t>
                </a:r>
                <a:r>
                  <a:rPr lang="ru-RU" sz="2800" dirty="0"/>
                  <a:t>сложения для </a:t>
                </a:r>
                <a:r>
                  <a:rPr lang="ru-RU" sz="2800" b="1" dirty="0"/>
                  <a:t>совместных</a:t>
                </a:r>
                <a:r>
                  <a:rPr lang="ru-RU" sz="2800" dirty="0"/>
                  <a:t> событий примет вид</a:t>
                </a:r>
                <a:r>
                  <a:rPr lang="ru-RU" sz="28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  <m:r>
                          <a:rPr lang="ru-RU" sz="2800" i="1">
                            <a:latin typeface="Cambria Math"/>
                          </a:rPr>
                          <m:t>+С</m:t>
                        </m:r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</m:oMath>
                </a14:m>
                <a:r>
                  <a:rPr lang="ru-RU" sz="2400" b="1" i="1" dirty="0" smtClean="0">
                    <a:solidFill>
                      <a:srgbClr val="FF0000"/>
                    </a:solidFill>
                    <a:latin typeface="Cambria Math"/>
                  </a:rPr>
                  <a:t>…………..</a:t>
                </a:r>
              </a:p>
              <a:p>
                <a:r>
                  <a:rPr lang="ru-RU" sz="2400" b="1" i="1" dirty="0" smtClean="0">
                    <a:solidFill>
                      <a:srgbClr val="FF0000"/>
                    </a:solidFill>
                    <a:latin typeface="Cambria Math"/>
                  </a:rPr>
                  <a:t>Лучше перейти к противоположному событию</a:t>
                </a:r>
              </a:p>
              <a:p>
                <a:endParaRPr lang="ru-RU" sz="2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  <m:r>
                          <a:rPr lang="ru-RU" sz="2800" i="1">
                            <a:latin typeface="Cambria Math"/>
                          </a:rPr>
                          <m:t>+С</m:t>
                        </m:r>
                      </m:e>
                    </m:d>
                  </m:oMath>
                </a14:m>
                <a:r>
                  <a:rPr lang="ru-RU" sz="2800" dirty="0" smtClean="0"/>
                  <a:t>=1-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+С</m:t>
                            </m:r>
                          </m:e>
                        </m:acc>
                      </m:e>
                    </m:d>
                    <m:r>
                      <a:rPr lang="ru-RU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sz="2800" dirty="0" smtClean="0"/>
                  <a:t> ………….</a:t>
                </a:r>
                <a:endParaRPr lang="ru-RU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700808"/>
                <a:ext cx="7560840" cy="3478773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Теоремы  сложения  и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Общий </a:t>
            </a:r>
            <a:r>
              <a:rPr lang="ru-RU" sz="2800" b="1" dirty="0"/>
              <a:t>подход к решению задач </a:t>
            </a:r>
            <a:r>
              <a:rPr lang="ru-RU" sz="2800" b="1" dirty="0" smtClean="0"/>
              <a:t>:</a:t>
            </a:r>
            <a:endParaRPr lang="ru-RU" sz="2800" b="1" dirty="0"/>
          </a:p>
          <a:p>
            <a:r>
              <a:rPr lang="ru-RU" sz="2800" dirty="0"/>
              <a:t>1) вводятся </a:t>
            </a:r>
            <a:r>
              <a:rPr lang="ru-RU" sz="2800" dirty="0" smtClean="0"/>
              <a:t>элементарные события;</a:t>
            </a:r>
            <a:endParaRPr lang="ru-RU" sz="2800" dirty="0"/>
          </a:p>
          <a:p>
            <a:r>
              <a:rPr lang="ru-RU" sz="2800" dirty="0"/>
              <a:t>2) вводится </a:t>
            </a:r>
            <a:r>
              <a:rPr lang="ru-RU" sz="2800" dirty="0" smtClean="0"/>
              <a:t>событие</a:t>
            </a:r>
            <a:r>
              <a:rPr lang="ru-RU" sz="2800" dirty="0"/>
              <a:t>, вероятность которого требуется найти;</a:t>
            </a:r>
          </a:p>
          <a:p>
            <a:r>
              <a:rPr lang="ru-RU" sz="2800" dirty="0"/>
              <a:t>3) событие, вероятность которого требуется найти, выражается через </a:t>
            </a:r>
            <a:r>
              <a:rPr lang="ru-RU" sz="2800" dirty="0" smtClean="0"/>
              <a:t>элементарные;</a:t>
            </a:r>
            <a:endParaRPr lang="ru-RU" sz="2800" dirty="0"/>
          </a:p>
          <a:p>
            <a:r>
              <a:rPr lang="ru-RU" sz="2800" dirty="0"/>
              <a:t>4) от равенства событий переходят к равенству вероятностей этих событий;</a:t>
            </a:r>
          </a:p>
          <a:p>
            <a:r>
              <a:rPr lang="ru-RU" sz="2800" dirty="0"/>
              <a:t>5) </a:t>
            </a:r>
            <a:r>
              <a:rPr lang="ru-RU" sz="2800" dirty="0" smtClean="0"/>
              <a:t>используют </a:t>
            </a:r>
            <a:r>
              <a:rPr lang="ru-RU" sz="2800" dirty="0"/>
              <a:t>теоремы сложения и умножения </a:t>
            </a:r>
            <a:r>
              <a:rPr lang="ru-RU" sz="2800" dirty="0" smtClean="0"/>
              <a:t>вероятностей.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Теоремы  сложения  и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Пример 1.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сигнализации об аварии установлены </a:t>
            </a:r>
            <a:r>
              <a:rPr lang="ru-RU" sz="2800" b="1" dirty="0"/>
              <a:t>два</a:t>
            </a:r>
            <a:r>
              <a:rPr lang="ru-RU" sz="2800" dirty="0"/>
              <a:t> </a:t>
            </a:r>
            <a:r>
              <a:rPr lang="ru-RU" sz="2800" b="1" dirty="0"/>
              <a:t>независимо</a:t>
            </a:r>
            <a:r>
              <a:rPr lang="ru-RU" sz="2800" dirty="0"/>
              <a:t> работающих сигнализатора. Вероятность того, что при аварии сработает первый сигнализатор, равна 0,95, а второй – 0,9.</a:t>
            </a:r>
          </a:p>
          <a:p>
            <a:r>
              <a:rPr lang="ru-RU" sz="2800" dirty="0"/>
              <a:t>Найти вероятность того, что при аварии сработает </a:t>
            </a:r>
            <a:r>
              <a:rPr lang="ru-RU" sz="2800" b="1" dirty="0"/>
              <a:t>только</a:t>
            </a:r>
            <a:r>
              <a:rPr lang="ru-RU" sz="2800" dirty="0"/>
              <a:t> </a:t>
            </a:r>
            <a:r>
              <a:rPr lang="ru-RU" sz="2800" b="1" dirty="0"/>
              <a:t>один</a:t>
            </a:r>
            <a:r>
              <a:rPr lang="ru-RU" sz="2800" dirty="0"/>
              <a:t> сигнализатор.</a:t>
            </a:r>
          </a:p>
        </p:txBody>
      </p:sp>
    </p:spTree>
    <p:extLst>
      <p:ext uri="{BB962C8B-B14F-4D97-AF65-F5344CB8AC3E}">
        <p14:creationId xmlns:p14="http://schemas.microsoft.com/office/powerpoint/2010/main" val="3737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Теоремы  сложения  и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6459" y="1300697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Пример 2.</a:t>
            </a:r>
            <a:endParaRPr lang="ru-RU" sz="2800" dirty="0" smtClean="0"/>
          </a:p>
          <a:p>
            <a:r>
              <a:rPr lang="ru-RU" sz="2800" dirty="0"/>
              <a:t>Вычислить надежность работы цепи, если надежность каждого элемента равна </a:t>
            </a:r>
            <a:r>
              <a:rPr lang="ru-RU" sz="2800" dirty="0" smtClean="0"/>
              <a:t>р.</a:t>
            </a:r>
            <a:endParaRPr lang="ru-RU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19"/>
            <a:ext cx="2304256" cy="294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41" y="3429000"/>
            <a:ext cx="4523962" cy="204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полной </a:t>
            </a:r>
            <a:r>
              <a:rPr lang="ru-RU" sz="2800" b="1" dirty="0" smtClean="0">
                <a:solidFill>
                  <a:srgbClr val="FF0000"/>
                </a:solidFill>
              </a:rPr>
              <a:t>вероятности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1052736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Два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случайных события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называются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 </a:t>
            </a:r>
            <a:endParaRPr lang="ru-RU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несовместными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наступление одного из них 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исключает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наступление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другого в одном и том же испытании. 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306896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События 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 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… , 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sz="24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называются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попарно несовместными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если любые два из них являются несовместными.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450912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Совокупность попарно несовместных событий образуют </a:t>
            </a:r>
            <a:r>
              <a:rPr lang="ru-RU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полную группу событий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для данного испытания, если в результате каждого испытания происходит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одно и только одно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из них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полной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42645"/>
              </p:ext>
            </p:extLst>
          </p:nvPr>
        </p:nvGraphicFramePr>
        <p:xfrm>
          <a:off x="853608" y="3861048"/>
          <a:ext cx="82597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Документ" r:id="rId4" imgW="6301550" imgH="272890" progId="Word.Document.12">
                  <p:embed/>
                </p:oleObj>
              </mc:Choice>
              <mc:Fallback>
                <p:oleObj name="Документ" r:id="rId4" imgW="6301550" imgH="272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3608" y="3861048"/>
                        <a:ext cx="8259763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00808"/>
            <a:ext cx="78390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8341"/>
              </p:ext>
            </p:extLst>
          </p:nvPr>
        </p:nvGraphicFramePr>
        <p:xfrm>
          <a:off x="735013" y="4797152"/>
          <a:ext cx="77565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Документ" r:id="rId7" imgW="6299510" imgH="1229197" progId="Word.Document.12">
                  <p:embed/>
                </p:oleObj>
              </mc:Choice>
              <mc:Fallback>
                <p:oleObj name="Документ" r:id="rId7" imgW="6299510" imgH="1229197" progId="Word.Document.12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797152"/>
                        <a:ext cx="77565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9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полной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2272651"/>
            <a:ext cx="61926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Что известно из условия задачи?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Вероятности гипотез 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Условные вероятности появления события А при каждой гипотезе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51" y="2730962"/>
            <a:ext cx="2779531" cy="44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69" y="4088533"/>
            <a:ext cx="4083347" cy="97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9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03648" y="1700808"/>
            <a:ext cx="5832648" cy="2232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полной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09" y="1993195"/>
            <a:ext cx="517573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4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Событие </a:t>
            </a:r>
            <a:r>
              <a:rPr lang="en-US" sz="2800" dirty="0"/>
              <a:t>B</a:t>
            </a:r>
            <a:r>
              <a:rPr lang="ru-RU" sz="2800" dirty="0"/>
              <a:t> произошло, мы это точно знаем, оно (событие </a:t>
            </a:r>
            <a:r>
              <a:rPr lang="en-US" sz="2800" dirty="0"/>
              <a:t>B</a:t>
            </a:r>
            <a:r>
              <a:rPr lang="ru-RU" sz="2800" dirty="0"/>
              <a:t>) начинает выполнять  роль достоверного события</a:t>
            </a:r>
          </a:p>
          <a:p>
            <a:endParaRPr lang="ru-RU" sz="2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04773"/>
              </p:ext>
            </p:extLst>
          </p:nvPr>
        </p:nvGraphicFramePr>
        <p:xfrm>
          <a:off x="1691680" y="3429000"/>
          <a:ext cx="237626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CorelDRAW" r:id="rId4" imgW="2248237" imgH="2251974" progId="CorelDRAW.Graphic.14">
                  <p:embed/>
                </p:oleObj>
              </mc:Choice>
              <mc:Fallback>
                <p:oleObj name="CorelDRAW" r:id="rId4" imgW="2248237" imgH="2251974" progId="CorelDRAW.Graphic.1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29000"/>
                        <a:ext cx="2376264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2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полной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1412777"/>
            <a:ext cx="70567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</a:t>
            </a:r>
          </a:p>
          <a:p>
            <a:r>
              <a:rPr lang="ru-RU" sz="2800" dirty="0"/>
              <a:t>В первой урне содержится 10 шаров, из которых 6 белых. </a:t>
            </a:r>
            <a:endParaRPr lang="ru-RU" sz="2800" dirty="0" smtClean="0"/>
          </a:p>
          <a:p>
            <a:r>
              <a:rPr lang="ru-RU" sz="2800" dirty="0" smtClean="0"/>
              <a:t>Во </a:t>
            </a:r>
            <a:r>
              <a:rPr lang="ru-RU" sz="2800" dirty="0"/>
              <a:t>второй урне – 20 шаров, из которых 8 белых. </a:t>
            </a:r>
            <a:endParaRPr lang="ru-RU" sz="2800" dirty="0" smtClean="0"/>
          </a:p>
          <a:p>
            <a:r>
              <a:rPr lang="ru-RU" sz="2800" dirty="0" smtClean="0"/>
              <a:t>Из </a:t>
            </a:r>
            <a:r>
              <a:rPr lang="ru-RU" sz="2800" dirty="0"/>
              <a:t>второй урны наудачу извлекли один шар и переложили в первую урну. </a:t>
            </a:r>
            <a:endParaRPr lang="ru-RU" sz="2800" dirty="0" smtClean="0"/>
          </a:p>
          <a:p>
            <a:r>
              <a:rPr lang="ru-RU" sz="2800" dirty="0" smtClean="0"/>
              <a:t>После </a:t>
            </a:r>
            <a:r>
              <a:rPr lang="ru-RU" sz="2800" dirty="0"/>
              <a:t>этого из первой урны наудачу извлекли один шар. Какова вероятность того, что шар, извлеченный из первой урны, окажется не белым?</a:t>
            </a:r>
          </a:p>
        </p:txBody>
      </p:sp>
    </p:spTree>
    <p:extLst>
      <p:ext uri="{BB962C8B-B14F-4D97-AF65-F5344CB8AC3E}">
        <p14:creationId xmlns:p14="http://schemas.microsoft.com/office/powerpoint/2010/main" val="31577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В какой из </a:t>
            </a:r>
            <a:r>
              <a:rPr lang="ru-RU" sz="2800" b="1" dirty="0" smtClean="0">
                <a:solidFill>
                  <a:srgbClr val="FF0000"/>
                </a:solidFill>
              </a:rPr>
              <a:t>приведенных ниже задач </a:t>
            </a:r>
            <a:r>
              <a:rPr lang="ru-RU" sz="2800" b="1" dirty="0">
                <a:solidFill>
                  <a:srgbClr val="FF0000"/>
                </a:solidFill>
              </a:rPr>
              <a:t>применяется формула полной вероятности?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772816"/>
            <a:ext cx="856895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1</a:t>
            </a:r>
            <a:r>
              <a:rPr lang="ru-RU" sz="2600" dirty="0"/>
              <a:t>. Вероятность возникновения ошибки, сбоя и опечатки соответственно равны как 5:2:1. Вероятности сразу обнаружить ошибку, устранить сбой и найти опечатку соответственно равны 0,8; 0,2; 0,4. Найти вероятность того, что возникшая неполадка будет сразу обнаружена.</a:t>
            </a:r>
          </a:p>
          <a:p>
            <a:r>
              <a:rPr lang="ru-RU" sz="2600" dirty="0"/>
              <a:t>2. В студии имеются три телевизионные камеры. Вероятность того, что каждая камера включена в данный момент, равна 0,6. Найти вероятность того, что в данный момент включена хотя бы одна камера.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7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Байеса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(формула вероятностей гипотез)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3337"/>
              </p:ext>
            </p:extLst>
          </p:nvPr>
        </p:nvGraphicFramePr>
        <p:xfrm>
          <a:off x="1188579" y="3573016"/>
          <a:ext cx="79343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Документ" r:id="rId4" imgW="6301550" imgH="817949" progId="Word.Document.12">
                  <p:embed/>
                </p:oleObj>
              </mc:Choice>
              <mc:Fallback>
                <p:oleObj name="Документ" r:id="rId4" imgW="6301550" imgH="817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8579" y="3573016"/>
                        <a:ext cx="7934325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390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Байеса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(формула вероятностей гипотез)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5872"/>
              </p:ext>
            </p:extLst>
          </p:nvPr>
        </p:nvGraphicFramePr>
        <p:xfrm>
          <a:off x="1082908" y="1844824"/>
          <a:ext cx="697818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Документ" r:id="rId4" imgW="6301550" imgH="1227284" progId="Word.Document.12">
                  <p:embed/>
                </p:oleObj>
              </mc:Choice>
              <mc:Fallback>
                <p:oleObj name="Документ" r:id="rId4" imgW="6301550" imgH="1227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908" y="1844824"/>
                        <a:ext cx="6978184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8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99592" y="1700808"/>
            <a:ext cx="7416824" cy="2592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Байеса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(формула вероятностей гипотез)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57541"/>
            <a:ext cx="6476712" cy="160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Формула Байеса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>
                <a:solidFill>
                  <a:srgbClr val="FF0000"/>
                </a:solidFill>
              </a:rPr>
              <a:t>(формула вероятностей гипотез)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1412776"/>
            <a:ext cx="7488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Пример.</a:t>
            </a:r>
          </a:p>
          <a:p>
            <a:r>
              <a:rPr lang="ru-RU" sz="2800" dirty="0"/>
              <a:t>В магазин поступают однотипные изделия с трех заводов, при этом первый завод поставляет 30%, второй – 20%, третий – 50% всех изделий.</a:t>
            </a:r>
          </a:p>
          <a:p>
            <a:r>
              <a:rPr lang="ru-RU" sz="2800" dirty="0"/>
              <a:t>Среди изделий, поставляемых первым, вторым и третьим заводами, соответственно 80%, 90% и 70% первосортных.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Купленное изделие оказалось первосортным</a:t>
            </a:r>
            <a:r>
              <a:rPr lang="ru-RU" sz="2800" dirty="0"/>
              <a:t>.</a:t>
            </a:r>
          </a:p>
          <a:p>
            <a:r>
              <a:rPr lang="ru-RU" sz="2800" dirty="0"/>
              <a:t>Найти вероятность того, что купленное изделие выпущено вторым заводом.</a:t>
            </a:r>
          </a:p>
        </p:txBody>
      </p:sp>
    </p:spTree>
    <p:extLst>
      <p:ext uri="{BB962C8B-B14F-4D97-AF65-F5344CB8AC3E}">
        <p14:creationId xmlns:p14="http://schemas.microsoft.com/office/powerpoint/2010/main" val="27842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980728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Резисторы </a:t>
            </a:r>
            <a:r>
              <a:rPr lang="ru-RU" sz="2400" dirty="0"/>
              <a:t>изготовляются двумя заводами. Первый завод изготовляет 2/3 всех резисторов, поступающих в продажу, второй – 1/3. Надежность резистора, изготовленного первым заводом, равна 0,95, вторым - 0,7. Какова вероятность, что купленный резистор не проработает гарантийное время? 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/>
              <a:t>Три торпедных катера атаковали крейсер и выпустили по одной торпеде. Вероятности попадания этих торпед равны соответственно 0,1; 0,4 и 0,8. В крейсер попала одна торпеда. Определить вероятности того, что попавшая торпеда выпущена с </a:t>
            </a:r>
            <a:r>
              <a:rPr lang="ru-RU" sz="2400" dirty="0" smtClean="0"/>
              <a:t>первого </a:t>
            </a:r>
            <a:r>
              <a:rPr lang="ru-RU" sz="2400" dirty="0"/>
              <a:t>торпедного катера.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15852" y="503674"/>
            <a:ext cx="6384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rgbClr val="FF0000"/>
                </a:solidFill>
              </a:rPr>
              <a:t>В какой из задач будет использована формула Байеса?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Игральный </a:t>
            </a:r>
            <a:r>
              <a:rPr lang="ru-RU" sz="2800" dirty="0"/>
              <a:t>кубик бросается три раза. Найти вероятность того, что в результате два раза выпадет два очка и один раз шесть очков</a:t>
            </a:r>
            <a:r>
              <a:rPr lang="ru-RU" sz="2800" dirty="0" smtClean="0"/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95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</a:t>
            </a:r>
            <a:r>
              <a:rPr lang="ru-RU" sz="2800" b="1" dirty="0" smtClean="0">
                <a:solidFill>
                  <a:srgbClr val="FF0000"/>
                </a:solidFill>
              </a:rPr>
              <a:t>Бернулли</a:t>
            </a:r>
            <a:endParaRPr lang="ru-RU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48389"/>
              </p:ext>
            </p:extLst>
          </p:nvPr>
        </p:nvGraphicFramePr>
        <p:xfrm>
          <a:off x="611560" y="1412776"/>
          <a:ext cx="773747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Документ" r:id="rId4" imgW="6301550" imgH="2913225" progId="Word.Document.12">
                  <p:embed/>
                </p:oleObj>
              </mc:Choice>
              <mc:Fallback>
                <p:oleObj name="Документ" r:id="rId4" imgW="6301550" imgH="2913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412776"/>
                        <a:ext cx="7737475" cy="354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0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55880"/>
              </p:ext>
            </p:extLst>
          </p:nvPr>
        </p:nvGraphicFramePr>
        <p:xfrm>
          <a:off x="1192213" y="1630363"/>
          <a:ext cx="7027862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Документ" r:id="rId4" imgW="6295199" imgH="3381773" progId="Word.Document.12">
                  <p:embed/>
                </p:oleObj>
              </mc:Choice>
              <mc:Fallback>
                <p:oleObj name="Документ" r:id="rId4" imgW="6295199" imgH="338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213" y="1630363"/>
                        <a:ext cx="7027862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700808"/>
                <a:ext cx="8118354" cy="379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Пусть имеем вероятностное пространство (</a:t>
                </a:r>
                <a:r>
                  <a:rPr lang="ru-RU" sz="2800" dirty="0">
                    <a:sym typeface="Symbol"/>
                  </a:rPr>
                  <a:t></a:t>
                </a:r>
                <a:r>
                  <a:rPr lang="ru-RU" sz="2800" dirty="0"/>
                  <a:t>,</a:t>
                </a:r>
                <a:r>
                  <a:rPr lang="en-US" sz="2800" dirty="0"/>
                  <a:t> p</a:t>
                </a:r>
                <a:r>
                  <a:rPr lang="ru-RU" sz="2800" dirty="0"/>
                  <a:t>, </a:t>
                </a:r>
                <a:r>
                  <a:rPr lang="en-US" sz="2800" dirty="0"/>
                  <a:t>S</a:t>
                </a:r>
                <a:r>
                  <a:rPr lang="ru-RU" sz="2800" dirty="0"/>
                  <a:t>).</a:t>
                </a:r>
                <a:endParaRPr lang="en-US" sz="2800" dirty="0"/>
              </a:p>
              <a:p>
                <a:pPr algn="just"/>
                <a:r>
                  <a:rPr lang="ru-RU" sz="2800" b="1" dirty="0">
                    <a:solidFill>
                      <a:schemeClr val="accent2"/>
                    </a:solidFill>
                  </a:rPr>
                  <a:t>Условная</a:t>
                </a:r>
                <a:r>
                  <a:rPr lang="ru-RU" sz="2800" dirty="0"/>
                  <a:t> вероятность события А при условии, что произошло событие В: </a:t>
                </a:r>
              </a:p>
              <a:p>
                <a:r>
                  <a:rPr lang="ru-RU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ru-RU" sz="2800" i="1">
                        <a:latin typeface="Cambria Math"/>
                      </a:rPr>
                      <m:t>/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ru-RU" sz="2800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ru-RU" sz="2800" i="1">
                        <a:latin typeface="Cambria Math"/>
                      </a:rPr>
                      <m:t>,  Р(В)&gt;0</m:t>
                    </m:r>
                  </m:oMath>
                </a14:m>
                <a:r>
                  <a:rPr lang="ru-RU" sz="28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ru-RU" sz="2800" i="1">
                        <a:latin typeface="Cambria Math"/>
                      </a:rPr>
                      <m:t>/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 читаем как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ru-RU" sz="2800" dirty="0"/>
                  <a:t>вероятность </a:t>
                </a:r>
                <a:r>
                  <a:rPr lang="en-US" sz="2800" dirty="0"/>
                  <a:t>A</a:t>
                </a:r>
                <a:r>
                  <a:rPr lang="ru-RU" sz="2800" dirty="0"/>
                  <a:t> </a:t>
                </a:r>
                <a:r>
                  <a:rPr lang="ru-RU" sz="2800" b="1" dirty="0"/>
                  <a:t>если</a:t>
                </a:r>
                <a:r>
                  <a:rPr lang="ru-RU" sz="2800" dirty="0"/>
                  <a:t> </a:t>
                </a:r>
                <a:r>
                  <a:rPr lang="en-US" sz="2800" dirty="0"/>
                  <a:t>B</a:t>
                </a:r>
                <a:endParaRPr lang="ru-RU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700808"/>
                <a:ext cx="8118354" cy="3794885"/>
              </a:xfrm>
              <a:prstGeom prst="rect">
                <a:avLst/>
              </a:prstGeom>
              <a:blipFill rotWithShape="1">
                <a:blip r:embed="rId3"/>
                <a:stretch>
                  <a:fillRect l="-1578" t="-1926" r="-1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1259632" y="4102224"/>
            <a:ext cx="2088232" cy="72008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67544" y="3573016"/>
            <a:ext cx="7704856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24683"/>
              </p:ext>
            </p:extLst>
          </p:nvPr>
        </p:nvGraphicFramePr>
        <p:xfrm>
          <a:off x="827584" y="3933056"/>
          <a:ext cx="6555570" cy="107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r:id="rId4" imgW="3441700" imgH="558800" progId="Equation.DSMT4">
                  <p:embed/>
                </p:oleObj>
              </mc:Choice>
              <mc:Fallback>
                <p:oleObj r:id="rId4" imgW="34417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6555570" cy="1071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90269"/>
              </p:ext>
            </p:extLst>
          </p:nvPr>
        </p:nvGraphicFramePr>
        <p:xfrm>
          <a:off x="755576" y="1412776"/>
          <a:ext cx="7056438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Документ" r:id="rId6" imgW="6299510" imgH="3383628" progId="Word.Document.12">
                  <p:embed/>
                </p:oleObj>
              </mc:Choice>
              <mc:Fallback>
                <p:oleObj name="Документ" r:id="rId6" imgW="6299510" imgH="3383628" progId="Word.Document.12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056438" cy="377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1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97464"/>
              </p:ext>
            </p:extLst>
          </p:nvPr>
        </p:nvGraphicFramePr>
        <p:xfrm>
          <a:off x="971600" y="1700808"/>
          <a:ext cx="68341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Документ" r:id="rId4" imgW="6912968" imgH="2896484" progId="Word.Document.12">
                  <p:embed/>
                </p:oleObj>
              </mc:Choice>
              <mc:Fallback>
                <p:oleObj name="Документ" r:id="rId4" imgW="6912968" imgH="289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834188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8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2</a:t>
            </a:r>
            <a:r>
              <a:rPr lang="ru-RU" sz="2800" dirty="0" smtClean="0"/>
              <a:t>.</a:t>
            </a:r>
            <a:r>
              <a:rPr lang="ru-RU" sz="2800" dirty="0"/>
              <a:t> </a:t>
            </a:r>
            <a:endParaRPr lang="en-US" sz="2800" dirty="0" smtClean="0"/>
          </a:p>
          <a:p>
            <a:r>
              <a:rPr lang="ru-RU" sz="2800" dirty="0" smtClean="0"/>
              <a:t>Вероятность </a:t>
            </a:r>
            <a:r>
              <a:rPr lang="ru-RU" sz="2800" dirty="0"/>
              <a:t>попадания в объект равна 0,75. Для разрушения объекта необходимо не менее трех попаданий. Произведено пять выстрелов. Какова вероятность того, что объект будет разрушен?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61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772816"/>
                <a:ext cx="727280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Наивероятнейшее число успехов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определяется из условия:</a:t>
                </a:r>
              </a:p>
              <a:p>
                <a:pPr algn="ctr"/>
                <a:r>
                  <a:rPr lang="en-US" sz="2800" dirty="0" smtClean="0"/>
                  <a:t>p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latin typeface="Cambria Math"/>
                      </a:rPr>
                      <m:t>𝑞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𝑝𝑛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72808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1676" t="-24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Задача.</a:t>
            </a:r>
            <a:r>
              <a:rPr lang="ru-RU" sz="2800" dirty="0"/>
              <a:t> Имеется 10000 лампочек, вероятность того, что одна лампочка бракована р=0,03. Найти вероятность того, что </a:t>
            </a:r>
          </a:p>
          <a:p>
            <a:pPr lvl="0"/>
            <a:r>
              <a:rPr lang="ru-RU" sz="2800" dirty="0"/>
              <a:t>в партии ровно 112 лампочек браковано;</a:t>
            </a:r>
          </a:p>
          <a:p>
            <a:r>
              <a:rPr lang="ru-RU" sz="2800" dirty="0"/>
              <a:t>в партии число бракованных лампочек </a:t>
            </a:r>
            <a:r>
              <a:rPr lang="en-US" sz="2800" dirty="0"/>
              <a:t>m</a:t>
            </a:r>
            <a:r>
              <a:rPr lang="en-US" sz="2800" dirty="0">
                <a:sym typeface="Symbol"/>
              </a:rPr>
              <a:t></a:t>
            </a:r>
            <a:r>
              <a:rPr lang="ru-RU" sz="2800" dirty="0"/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12750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2356"/>
              </p:ext>
            </p:extLst>
          </p:nvPr>
        </p:nvGraphicFramePr>
        <p:xfrm>
          <a:off x="467544" y="1720281"/>
          <a:ext cx="8418513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Документ" r:id="rId4" imgW="6833256" imgH="2518426" progId="Word.Document.12">
                  <p:embed/>
                </p:oleObj>
              </mc:Choice>
              <mc:Fallback>
                <p:oleObj name="Документ" r:id="rId4" imgW="6833256" imgH="2518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720281"/>
                        <a:ext cx="8418513" cy="310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60865"/>
              </p:ext>
            </p:extLst>
          </p:nvPr>
        </p:nvGraphicFramePr>
        <p:xfrm>
          <a:off x="63210" y="1484784"/>
          <a:ext cx="9017581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Документ" r:id="rId4" imgW="6715287" imgH="2896297" progId="Word.Document.12">
                  <p:embed/>
                </p:oleObj>
              </mc:Choice>
              <mc:Fallback>
                <p:oleObj name="Документ" r:id="rId4" imgW="6715287" imgH="2896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10" y="1484784"/>
                        <a:ext cx="9017581" cy="388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2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30477"/>
              </p:ext>
            </p:extLst>
          </p:nvPr>
        </p:nvGraphicFramePr>
        <p:xfrm>
          <a:off x="176687" y="1556792"/>
          <a:ext cx="8603647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Документ" r:id="rId4" imgW="6833256" imgH="2572407" progId="Word.Document.12">
                  <p:embed/>
                </p:oleObj>
              </mc:Choice>
              <mc:Fallback>
                <p:oleObj name="Документ" r:id="rId4" imgW="6833256" imgH="2572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687" y="1556792"/>
                        <a:ext cx="8603647" cy="32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77595"/>
              </p:ext>
            </p:extLst>
          </p:nvPr>
        </p:nvGraphicFramePr>
        <p:xfrm>
          <a:off x="66173" y="1628800"/>
          <a:ext cx="8831417" cy="352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Документ" r:id="rId4" imgW="6715287" imgH="2683250" progId="Word.Document.12">
                  <p:embed/>
                </p:oleObj>
              </mc:Choice>
              <mc:Fallback>
                <p:oleObj name="Документ" r:id="rId4" imgW="6715287" imgH="2683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3" y="1628800"/>
                        <a:ext cx="8831417" cy="352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1700808"/>
            <a:ext cx="7272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Производится 400 выстрелов по мишени. Вероятность попадания при одном выстреле равна 0,8. </a:t>
            </a:r>
            <a:endParaRPr lang="en-US" sz="2800" dirty="0" smtClean="0"/>
          </a:p>
          <a:p>
            <a:r>
              <a:rPr lang="ru-RU" sz="2800" dirty="0" smtClean="0"/>
              <a:t>Найти</a:t>
            </a:r>
            <a:r>
              <a:rPr lang="ru-RU" sz="2800" dirty="0"/>
              <a:t>: а) наивероятнейшее число попаданий; б) вероятность 320 попаданий в мишень; </a:t>
            </a:r>
            <a:endParaRPr lang="en-US" sz="2800" dirty="0" smtClean="0"/>
          </a:p>
          <a:p>
            <a:r>
              <a:rPr lang="ru-RU" sz="2800" dirty="0" smtClean="0"/>
              <a:t>в</a:t>
            </a:r>
            <a:r>
              <a:rPr lang="ru-RU" sz="2800" dirty="0"/>
              <a:t>) вероятность того, что число попаданий в мишень будет не менее 300 и не более 350.</a:t>
            </a:r>
          </a:p>
        </p:txBody>
      </p:sp>
    </p:spTree>
    <p:extLst>
      <p:ext uri="{BB962C8B-B14F-4D97-AF65-F5344CB8AC3E}">
        <p14:creationId xmlns:p14="http://schemas.microsoft.com/office/powerpoint/2010/main" val="413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3573016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Два события называются </a:t>
            </a:r>
            <a:r>
              <a:rPr lang="ru-RU" sz="2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независимыми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если появление одного из них </a:t>
            </a:r>
            <a:r>
              <a:rPr lang="ru-RU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не изменяет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комплекс условий для появления другого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37130"/>
              </p:ext>
            </p:extLst>
          </p:nvPr>
        </p:nvGraphicFramePr>
        <p:xfrm>
          <a:off x="1259632" y="1844824"/>
          <a:ext cx="624363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Документ" r:id="rId4" imgW="6301550" imgH="1079679" progId="Word.Document.12">
                  <p:embed/>
                </p:oleObj>
              </mc:Choice>
              <mc:Fallback>
                <p:oleObj name="Документ" r:id="rId4" imgW="6301550" imgH="1079679" progId="Word.Document.12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6243637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2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34076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ПРИМЕР.</a:t>
            </a:r>
          </a:p>
          <a:p>
            <a:r>
              <a:rPr lang="ru-RU" sz="2800" dirty="0"/>
              <a:t>Являются ли события зависимыми?</a:t>
            </a:r>
          </a:p>
          <a:p>
            <a:r>
              <a:rPr lang="ru-RU" sz="2800" dirty="0"/>
              <a:t>1)Попадание двух разных стрелков в мишень?</a:t>
            </a:r>
          </a:p>
          <a:p>
            <a:r>
              <a:rPr lang="ru-RU" sz="2800" dirty="0"/>
              <a:t> 2) Выпадение решки и выпадение орла при одном подбрасывании монеты?</a:t>
            </a:r>
          </a:p>
          <a:p>
            <a:r>
              <a:rPr lang="ru-RU" sz="2800" dirty="0"/>
              <a:t>3)  В ящике находятся 5 деталей: две старых и три новых. Производится два последовательных извлечения деталей. </a:t>
            </a:r>
            <a:endParaRPr lang="ru-RU" sz="2800" dirty="0" smtClean="0"/>
          </a:p>
          <a:p>
            <a:r>
              <a:rPr lang="ru-RU" sz="2800" dirty="0"/>
              <a:t>А</a:t>
            </a:r>
            <a:r>
              <a:rPr lang="ru-RU" sz="2800" dirty="0" smtClean="0"/>
              <a:t> - </a:t>
            </a:r>
            <a:r>
              <a:rPr lang="ru-RU" sz="2800" dirty="0" smtClean="0"/>
              <a:t>Извлечение </a:t>
            </a:r>
            <a:r>
              <a:rPr lang="ru-RU" sz="2800" dirty="0"/>
              <a:t>старой детали при втором извлечении </a:t>
            </a:r>
            <a:endParaRPr lang="ru-RU" sz="2800" dirty="0" smtClean="0"/>
          </a:p>
          <a:p>
            <a:r>
              <a:rPr lang="ru-RU" sz="2800" dirty="0" smtClean="0"/>
              <a:t>В- извлечение </a:t>
            </a:r>
            <a:r>
              <a:rPr lang="ru-RU" sz="2800" dirty="0"/>
              <a:t>в первый раз новой</a:t>
            </a:r>
          </a:p>
        </p:txBody>
      </p:sp>
    </p:spTree>
    <p:extLst>
      <p:ext uri="{BB962C8B-B14F-4D97-AF65-F5344CB8AC3E}">
        <p14:creationId xmlns:p14="http://schemas.microsoft.com/office/powerpoint/2010/main" val="31785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56156"/>
              </p:ext>
            </p:extLst>
          </p:nvPr>
        </p:nvGraphicFramePr>
        <p:xfrm>
          <a:off x="533901" y="2270573"/>
          <a:ext cx="8642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Документ" r:id="rId4" imgW="6301550" imgH="452896" progId="Word.Document.12">
                  <p:embed/>
                </p:oleObj>
              </mc:Choice>
              <mc:Fallback>
                <p:oleObj name="Документ" r:id="rId4" imgW="6301550" imgH="452896" progId="Word.Document.12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901" y="2270573"/>
                        <a:ext cx="86423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90801"/>
              </p:ext>
            </p:extLst>
          </p:nvPr>
        </p:nvGraphicFramePr>
        <p:xfrm>
          <a:off x="539552" y="3356992"/>
          <a:ext cx="78982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Документ" r:id="rId6" imgW="6301550" imgH="806069" progId="Word.Document.12">
                  <p:embed/>
                </p:oleObj>
              </mc:Choice>
              <mc:Fallback>
                <p:oleObj name="Документ" r:id="rId6" imgW="6301550" imgH="806069" progId="Word.Document.12">
                  <p:embed/>
                  <p:pic>
                    <p:nvPicPr>
                      <p:cNvPr id="27" name="Объект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3356992"/>
                        <a:ext cx="7898217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3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Теорема 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971600" y="1772816"/>
                <a:ext cx="6624736" cy="3508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Для любых случайных событий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А,В </m:t>
                    </m:r>
                    <m:r>
                      <a:rPr lang="en-US" sz="2800" i="1">
                        <a:latin typeface="Cambria Math"/>
                        <a:sym typeface="Symbol"/>
                      </a:rPr>
                      <m:t></m:t>
                    </m:r>
                    <m:r>
                      <a:rPr lang="en-US" sz="2800" i="1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ru-RU" sz="2800" dirty="0"/>
                  <a:t> :</a:t>
                </a:r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	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Р(АВ)=Р(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ru-RU" sz="2800" i="1">
                        <a:latin typeface="Cambria Math"/>
                      </a:rPr>
                      <m:t>)Р(А/В)</m:t>
                    </m:r>
                  </m:oMath>
                </a14:m>
                <a:r>
                  <a:rPr lang="ru-RU" sz="2800" dirty="0"/>
                  <a:t> </a:t>
                </a:r>
                <a:endParaRPr lang="en-US" sz="2800" dirty="0"/>
              </a:p>
              <a:p>
                <a:endParaRPr lang="en-US" b="1" dirty="0"/>
              </a:p>
              <a:p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Вероятность совместного появления двух случайных событий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 и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 равна безусловной вероятности одного из них на вероятность другого при условии, что первое из событий произошло.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6624736" cy="3508653"/>
              </a:xfrm>
              <a:prstGeom prst="rect">
                <a:avLst/>
              </a:prstGeom>
              <a:blipFill rotWithShape="1">
                <a:blip r:embed="rId3"/>
                <a:stretch>
                  <a:fillRect l="-1840" t="-1565" r="-2116" b="-3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Теорема 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772816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Пример.  </a:t>
            </a:r>
          </a:p>
          <a:p>
            <a:pPr algn="just"/>
            <a:r>
              <a:rPr lang="ru-RU" sz="2400" dirty="0"/>
              <a:t>Студент пришел на экзамен, зная лишь 25 из 30 вопросов. В билете 2 вопроса. </a:t>
            </a:r>
            <a:endParaRPr lang="ru-RU" sz="2400" dirty="0" smtClean="0"/>
          </a:p>
          <a:p>
            <a:pPr algn="just"/>
            <a:r>
              <a:rPr lang="ru-RU" sz="2400" dirty="0" smtClean="0"/>
              <a:t>Найти </a:t>
            </a:r>
            <a:r>
              <a:rPr lang="ru-RU" sz="2400" dirty="0"/>
              <a:t>вероятность того, что студент ответит на оба вопроса билета.</a:t>
            </a:r>
          </a:p>
        </p:txBody>
      </p:sp>
    </p:spTree>
    <p:extLst>
      <p:ext uri="{BB962C8B-B14F-4D97-AF65-F5344CB8AC3E}">
        <p14:creationId xmlns:p14="http://schemas.microsoft.com/office/powerpoint/2010/main" val="7923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Теорема  умножения вероятностей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772816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случае  </a:t>
            </a:r>
            <a:r>
              <a:rPr lang="ru-RU" sz="2400" b="1" dirty="0"/>
              <a:t>независимых</a:t>
            </a:r>
            <a:r>
              <a:rPr lang="ru-RU" sz="2400" dirty="0"/>
              <a:t> случайных событий </a:t>
            </a:r>
            <a:r>
              <a:rPr lang="ru-RU" sz="2400" b="1" dirty="0"/>
              <a:t>теорема  умножения </a:t>
            </a:r>
            <a:r>
              <a:rPr lang="ru-RU" sz="2400" dirty="0" smtClean="0"/>
              <a:t>имеет вид ….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Пример.  </a:t>
            </a:r>
            <a:r>
              <a:rPr lang="ru-RU" sz="2400" dirty="0"/>
              <a:t>Два стрелка делают по одному выстрелу. Вероятность попадания первого стрелка – 0,9; второго – 0,7. Какова вероятность, что </a:t>
            </a:r>
            <a:r>
              <a:rPr lang="ru-RU" sz="2400" b="1" dirty="0"/>
              <a:t>оба</a:t>
            </a:r>
            <a:r>
              <a:rPr lang="ru-RU" sz="2400" dirty="0"/>
              <a:t> стрелка попадут в цель?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28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1133</Words>
  <Application>Microsoft Office PowerPoint</Application>
  <PresentationFormat>Экран (4:3)</PresentationFormat>
  <Paragraphs>204</Paragraphs>
  <Slides>39</Slides>
  <Notes>39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Тема Office</vt:lpstr>
      <vt:lpstr>CorelDRAW</vt:lpstr>
      <vt:lpstr>Документ</vt:lpstr>
      <vt:lpstr>Equation.DSMT4</vt:lpstr>
      <vt:lpstr>ТЕОРЕМЫ О ВЕРОЯТНОСТЯХ Условная вероятность. Независимость событий</vt:lpstr>
      <vt:lpstr>Условная вероятность. Независимость событий</vt:lpstr>
      <vt:lpstr>Условная вероятность. Независимость событий</vt:lpstr>
      <vt:lpstr>Условная вероятность. Независимость событий</vt:lpstr>
      <vt:lpstr>Условная вероятность. Независимость событий</vt:lpstr>
      <vt:lpstr>Условная вероятность. Независимость событий</vt:lpstr>
      <vt:lpstr>Теорема  умножения вероятностей</vt:lpstr>
      <vt:lpstr>Теорема  умножения вероятностей</vt:lpstr>
      <vt:lpstr>Теорема  умножения вероятностей</vt:lpstr>
      <vt:lpstr>Теорема  сложения вероятностей</vt:lpstr>
      <vt:lpstr>Теорема  сложения вероятностей</vt:lpstr>
      <vt:lpstr>Теорема  сложения вероятностей</vt:lpstr>
      <vt:lpstr>Теоремы  сложения  и умножения вероятностей</vt:lpstr>
      <vt:lpstr>Теоремы  сложения  и умножения вероятностей</vt:lpstr>
      <vt:lpstr>Теоремы  сложения  и умножения вероятностей</vt:lpstr>
      <vt:lpstr>Формула полной вероятности </vt:lpstr>
      <vt:lpstr>Формула полной вероятности</vt:lpstr>
      <vt:lpstr>Формула полной вероятности</vt:lpstr>
      <vt:lpstr>Формула полной вероятности</vt:lpstr>
      <vt:lpstr>Формула полной вероятности</vt:lpstr>
      <vt:lpstr>В какой из приведенных ниже задач применяется формула полной вероятности?</vt:lpstr>
      <vt:lpstr>Формула Байеса (формула вероятностей гипотез)  </vt:lpstr>
      <vt:lpstr>Формула Байеса (формула вероятностей гипотез)  </vt:lpstr>
      <vt:lpstr>Формула Байеса (формула вероятностей гипотез)  </vt:lpstr>
      <vt:lpstr>Формула Байеса (формула вероятностей гипотез)  </vt:lpstr>
      <vt:lpstr>Презентация PowerPoint</vt:lpstr>
      <vt:lpstr>Повторение испытаний. Формула Бернулли </vt:lpstr>
      <vt:lpstr>Повторение испытаний. Формула Бернулли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Приближенные формулы для схемы Бернулли (n велико) </vt:lpstr>
      <vt:lpstr>Приближенные формулы для схемы Бернулли (n велико) </vt:lpstr>
      <vt:lpstr>Приближенные формулы для схемы Бернулли (n велико) </vt:lpstr>
      <vt:lpstr>Приближенные формулы для схемы Бернулли (n велико) </vt:lpstr>
      <vt:lpstr>Приближенные формулы для схемы Бернулли (n велико) 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85</cp:revision>
  <dcterms:created xsi:type="dcterms:W3CDTF">2017-09-24T13:20:33Z</dcterms:created>
  <dcterms:modified xsi:type="dcterms:W3CDTF">2018-09-20T08:08:39Z</dcterms:modified>
</cp:coreProperties>
</file>