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3" r:id="rId2"/>
    <p:sldId id="320" r:id="rId3"/>
    <p:sldId id="319" r:id="rId4"/>
    <p:sldId id="321" r:id="rId5"/>
    <p:sldId id="322" r:id="rId6"/>
    <p:sldId id="300" r:id="rId7"/>
    <p:sldId id="301" r:id="rId8"/>
    <p:sldId id="303" r:id="rId9"/>
    <p:sldId id="326" r:id="rId10"/>
    <p:sldId id="327" r:id="rId11"/>
    <p:sldId id="308" r:id="rId12"/>
    <p:sldId id="324" r:id="rId13"/>
    <p:sldId id="309" r:id="rId14"/>
    <p:sldId id="325" r:id="rId15"/>
    <p:sldId id="328" r:id="rId16"/>
    <p:sldId id="311" r:id="rId17"/>
    <p:sldId id="329" r:id="rId18"/>
    <p:sldId id="330" r:id="rId19"/>
    <p:sldId id="318" r:id="rId20"/>
    <p:sldId id="331" r:id="rId21"/>
    <p:sldId id="314" r:id="rId22"/>
    <p:sldId id="312" r:id="rId23"/>
    <p:sldId id="31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1" autoAdjust="0"/>
    <p:restoredTop sz="94660"/>
  </p:normalViewPr>
  <p:slideViewPr>
    <p:cSldViewPr>
      <p:cViewPr varScale="1">
        <p:scale>
          <a:sx n="102" d="100"/>
          <a:sy n="102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27.09.2018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3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4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5.doc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Игральный </a:t>
            </a:r>
            <a:r>
              <a:rPr lang="ru-RU" sz="2800" dirty="0"/>
              <a:t>кубик бросается три раза. Найти </a:t>
            </a:r>
            <a:r>
              <a:rPr lang="ru-RU" sz="2800" dirty="0" smtClean="0"/>
              <a:t>вероятность, </a:t>
            </a:r>
            <a:r>
              <a:rPr lang="ru-RU" sz="2800" dirty="0"/>
              <a:t>что в </a:t>
            </a:r>
            <a:r>
              <a:rPr lang="ru-RU" sz="2800" dirty="0" smtClean="0"/>
              <a:t>результате:</a:t>
            </a:r>
          </a:p>
          <a:p>
            <a:r>
              <a:rPr lang="ru-RU" sz="2800" dirty="0" smtClean="0"/>
              <a:t>1) Три </a:t>
            </a:r>
            <a:r>
              <a:rPr lang="ru-RU" sz="2800" dirty="0" smtClean="0"/>
              <a:t> раза </a:t>
            </a:r>
            <a:r>
              <a:rPr lang="ru-RU" sz="2800" dirty="0"/>
              <a:t>выпадет </a:t>
            </a:r>
            <a:r>
              <a:rPr lang="ru-RU" sz="2800" dirty="0" smtClean="0"/>
              <a:t>два очка</a:t>
            </a:r>
          </a:p>
          <a:p>
            <a:r>
              <a:rPr lang="ru-RU" sz="2800" dirty="0" smtClean="0"/>
              <a:t>2) Два раза выпадет два очка</a:t>
            </a:r>
            <a:endParaRPr lang="ru-RU" sz="2800" dirty="0" smtClean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95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340768"/>
            <a:ext cx="77048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Игральный кубик бросается три раза. Найти вероятность того, что в результате два раза выпадет два очка и один раз шесть очков.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016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691680" y="3968174"/>
            <a:ext cx="5544616" cy="1621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827584" y="1380559"/>
                <a:ext cx="7272808" cy="1810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/>
                  <a:t>Наивероятнейшее число успехов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ru-RU" sz="2800" b="1" i="1" dirty="0" smtClean="0">
                            <a:latin typeface="Cambria Math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ru-RU" sz="2800" dirty="0" smtClean="0"/>
                  <a:t>определяется из условия</a:t>
                </a:r>
                <a:r>
                  <a:rPr lang="ru-RU" sz="28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dirty="0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800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800" b="0" i="1" dirty="0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380559"/>
                <a:ext cx="7272808" cy="1810047"/>
              </a:xfrm>
              <a:prstGeom prst="rect">
                <a:avLst/>
              </a:prstGeom>
              <a:blipFill rotWithShape="1">
                <a:blip r:embed="rId3"/>
                <a:stretch>
                  <a:fillRect l="-1760" t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1583668" y="4430216"/>
                <a:ext cx="576064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𝑛𝑝</m:t>
                      </m:r>
                      <m:r>
                        <a:rPr lang="en-US" sz="4400" b="0" i="1" smtClean="0">
                          <a:latin typeface="Cambria Math"/>
                        </a:rPr>
                        <m:t>+</m:t>
                      </m:r>
                      <m:r>
                        <a:rPr lang="en-US" sz="4400" b="0" i="1" smtClean="0">
                          <a:latin typeface="Cambria Math"/>
                        </a:rPr>
                        <m:t>𝑝</m:t>
                      </m:r>
                      <m:r>
                        <a:rPr lang="en-US" sz="4400" i="1" dirty="0">
                          <a:latin typeface="Cambria Math"/>
                          <a:ea typeface="Cambria Math"/>
                        </a:rPr>
                        <m:t>≥</m:t>
                      </m:r>
                      <m:sSub>
                        <m:sSubPr>
                          <m:ctrlPr>
                            <a:rPr lang="en-US" sz="36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1" i="1" dirty="0"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ru-RU" sz="3600" b="1" i="1" dirty="0">
                              <a:latin typeface="Cambria Math"/>
                            </a:rPr>
                            <m:t>∗</m:t>
                          </m:r>
                        </m:sub>
                      </m:sSub>
                      <m:r>
                        <a:rPr lang="en-US" sz="4400" i="1" dirty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4400" b="0" i="1" smtClean="0">
                          <a:latin typeface="Cambria Math"/>
                        </a:rPr>
                        <m:t>𝑛𝑝</m:t>
                      </m:r>
                      <m:r>
                        <a:rPr lang="en-US" sz="4400" b="0" i="1" smtClean="0">
                          <a:latin typeface="Cambria Math"/>
                        </a:rPr>
                        <m:t>−</m:t>
                      </m:r>
                      <m:r>
                        <a:rPr lang="en-US" sz="44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68" y="4430216"/>
                <a:ext cx="5760640" cy="7694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Пример</a:t>
            </a:r>
            <a:r>
              <a:rPr lang="ru-RU" sz="2800" b="1" dirty="0" smtClean="0"/>
              <a:t>.</a:t>
            </a:r>
            <a:r>
              <a:rPr lang="ru-RU" sz="2800" dirty="0" smtClean="0"/>
              <a:t> </a:t>
            </a:r>
          </a:p>
          <a:p>
            <a:r>
              <a:rPr lang="ru-RU" sz="2800" dirty="0"/>
              <a:t>При автоматической наводке орудия вероятность попадания по быстро движущейся цели равна 0,9. </a:t>
            </a:r>
            <a:endParaRPr lang="ru-RU" sz="2800" dirty="0" smtClean="0"/>
          </a:p>
          <a:p>
            <a:r>
              <a:rPr lang="ru-RU" sz="2800" dirty="0" smtClean="0"/>
              <a:t>Найти </a:t>
            </a:r>
            <a:r>
              <a:rPr lang="ru-RU" sz="2800" b="1" dirty="0"/>
              <a:t>наивероятнейшее</a:t>
            </a:r>
            <a:r>
              <a:rPr lang="ru-RU" sz="2800" dirty="0"/>
              <a:t> </a:t>
            </a:r>
            <a:r>
              <a:rPr lang="ru-RU" sz="2800" b="1" dirty="0"/>
              <a:t>число попаданий</a:t>
            </a:r>
            <a:r>
              <a:rPr lang="ru-RU" sz="2800" dirty="0"/>
              <a:t> при 50 выстрелах.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682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Задача.</a:t>
            </a:r>
            <a:r>
              <a:rPr lang="ru-RU" sz="2800" dirty="0"/>
              <a:t> Имеется 10000 лампочек, вероятность того, что одна лампочка бракована р=0,03. Найти вероятность того, что </a:t>
            </a:r>
          </a:p>
          <a:p>
            <a:pPr lvl="0"/>
            <a:r>
              <a:rPr lang="ru-RU" sz="2800" dirty="0"/>
              <a:t>в партии ровно 112 лампочек </a:t>
            </a:r>
            <a:r>
              <a:rPr lang="ru-RU" sz="2800" dirty="0" smtClean="0"/>
              <a:t>браковано.</a:t>
            </a:r>
          </a:p>
        </p:txBody>
      </p:sp>
    </p:spTree>
    <p:extLst>
      <p:ext uri="{BB962C8B-B14F-4D97-AF65-F5344CB8AC3E}">
        <p14:creationId xmlns:p14="http://schemas.microsoft.com/office/powerpoint/2010/main" val="12750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 </a:t>
            </a:r>
            <a:r>
              <a:rPr lang="ru-RU" sz="2800" b="1" dirty="0">
                <a:solidFill>
                  <a:srgbClr val="FF0000"/>
                </a:solidFill>
              </a:rPr>
              <a:t>Бернулли</a:t>
            </a:r>
            <a:r>
              <a:rPr lang="ru-RU" sz="2800" dirty="0"/>
              <a:t> </a:t>
            </a:r>
            <a:r>
              <a:rPr lang="ru-RU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n&gt;50)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971600" y="1772816"/>
                <a:ext cx="7272808" cy="2507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ru-RU" sz="2800" dirty="0" smtClean="0"/>
              </a:p>
              <a:p>
                <a:r>
                  <a:rPr lang="ru-RU" sz="2800" b="1" dirty="0" smtClean="0">
                    <a:solidFill>
                      <a:srgbClr val="FF0000"/>
                    </a:solidFill>
                  </a:rPr>
                  <a:t>Формула Пуассона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1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/>
                          <m:t>𝑛𝑝𝑞</m:t>
                        </m:r>
                        <m:r>
                          <a:rPr lang="ru-RU" sz="2800" i="1"/>
                          <m:t>&lt;9</m:t>
                        </m:r>
                      </m:e>
                    </m:d>
                    <m:r>
                      <a:rPr lang="ru-RU" sz="2800" b="0" i="0" smtClean="0">
                        <a:latin typeface="Cambria Math"/>
                      </a:rPr>
                      <m:t>:</m:t>
                    </m:r>
                  </m:oMath>
                </a14:m>
                <a:endParaRPr lang="ru-RU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𝑝</m:t>
                        </m:r>
                      </m:e>
                      <m:sub>
                        <m:r>
                          <a:rPr lang="en-US" sz="2800" i="1"/>
                          <m:t>𝑛</m:t>
                        </m:r>
                      </m:sub>
                    </m:sSub>
                    <m:d>
                      <m:dPr>
                        <m:ctrlPr>
                          <a:rPr lang="ru-RU" sz="2800" i="1"/>
                        </m:ctrlPr>
                      </m:dPr>
                      <m:e>
                        <m:r>
                          <a:rPr lang="en-US" sz="2800" i="1"/>
                          <m:t>𝑘</m:t>
                        </m:r>
                      </m:e>
                    </m:d>
                    <m:r>
                      <a:rPr lang="ru-RU" sz="2800" i="1"/>
                      <m:t>≈</m:t>
                    </m:r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sSup>
                          <m:sSupPr>
                            <m:ctrlPr>
                              <a:rPr lang="ru-RU" sz="2800" i="1"/>
                            </m:ctrlPr>
                          </m:sSupPr>
                          <m:e>
                            <m:r>
                              <a:rPr lang="ru-RU" sz="2800" i="1"/>
                              <m:t>𝑎</m:t>
                            </m:r>
                          </m:e>
                          <m:sup>
                            <m:r>
                              <a:rPr lang="ru-RU" sz="2800" i="1"/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800" i="1"/>
                          <m:t>𝑘</m:t>
                        </m:r>
                        <m:r>
                          <a:rPr lang="ru-RU" sz="2800" i="1"/>
                          <m:t>!</m:t>
                        </m:r>
                      </m:den>
                    </m:f>
                    <m:r>
                      <a:rPr lang="ru-RU" sz="2800" i="1"/>
                      <m:t>∙</m:t>
                    </m:r>
                    <m:sSup>
                      <m:sSupPr>
                        <m:ctrlPr>
                          <a:rPr lang="ru-RU" sz="2800" i="1"/>
                        </m:ctrlPr>
                      </m:sSupPr>
                      <m:e>
                        <m:r>
                          <a:rPr lang="ru-RU" sz="2800" i="1"/>
                          <m:t>𝑒</m:t>
                        </m:r>
                      </m:e>
                      <m:sup>
                        <m:r>
                          <a:rPr lang="ru-RU" sz="2800" i="1"/>
                          <m:t>−</m:t>
                        </m:r>
                        <m:r>
                          <a:rPr lang="ru-RU" sz="2800" i="1"/>
                          <m:t>𝑎</m:t>
                        </m:r>
                      </m:sup>
                    </m:sSup>
                  </m:oMath>
                </a14:m>
                <a:r>
                  <a:rPr lang="ru-RU" sz="2800" dirty="0"/>
                  <a:t>, где </a:t>
                </a:r>
                <a14:m>
                  <m:oMath xmlns:m="http://schemas.openxmlformats.org/officeDocument/2006/math">
                    <m:r>
                      <a:rPr lang="ru-RU" sz="2800" i="1"/>
                      <m:t>𝑎</m:t>
                    </m:r>
                    <m:r>
                      <a:rPr lang="ru-RU" sz="2800" i="1"/>
                      <m:t>=</m:t>
                    </m:r>
                    <m:r>
                      <a:rPr lang="ru-RU" sz="2800" i="1"/>
                      <m:t>𝑛𝑝</m:t>
                    </m:r>
                  </m:oMath>
                </a14:m>
                <a:r>
                  <a:rPr lang="ru-RU" sz="2800" dirty="0"/>
                  <a:t> .</a:t>
                </a:r>
              </a:p>
              <a:p>
                <a:endParaRPr lang="ru-RU" sz="2800" dirty="0" smtClean="0"/>
              </a:p>
              <a:p>
                <a:pPr lvl="0"/>
                <a:endParaRPr lang="ru-RU" sz="2800" dirty="0" smtClean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7272808" cy="2507674"/>
              </a:xfrm>
              <a:prstGeom prst="rect">
                <a:avLst/>
              </a:prstGeom>
              <a:blipFill rotWithShape="1">
                <a:blip r:embed="rId3"/>
                <a:stretch>
                  <a:fillRect l="-1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7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 </a:t>
            </a:r>
            <a:r>
              <a:rPr lang="ru-RU" sz="2800" b="1" dirty="0">
                <a:solidFill>
                  <a:srgbClr val="FF0000"/>
                </a:solidFill>
              </a:rPr>
              <a:t>Бернулли</a:t>
            </a:r>
            <a:r>
              <a:rPr lang="ru-RU" sz="2800" dirty="0"/>
              <a:t> </a:t>
            </a:r>
            <a:r>
              <a:rPr lang="ru-RU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n&gt;50)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971600" y="1772816"/>
                <a:ext cx="7272808" cy="4710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sz="3200" dirty="0" smtClean="0">
                    <a:solidFill>
                      <a:srgbClr val="FF0000"/>
                    </a:solidFill>
                  </a:rPr>
                  <a:t>Локальная теорема Лапласа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</a:rPr>
                          <m:t>𝑛𝑝𝑞</m:t>
                        </m:r>
                        <m:r>
                          <a:rPr lang="ru-RU" sz="3200" i="1">
                            <a:solidFill>
                              <a:srgbClr val="FF0000"/>
                            </a:solidFill>
                          </a:rPr>
                          <m:t>&gt;9</m:t>
                        </m:r>
                      </m:e>
                    </m:d>
                  </m:oMath>
                </a14:m>
                <a:endParaRPr lang="ru-RU" sz="3200" b="0" dirty="0" smtClean="0"/>
              </a:p>
              <a:p>
                <a:pPr lvl="0"/>
                <a:endParaRPr lang="ru-RU" sz="3200" b="0" dirty="0" smtClean="0"/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𝑝</m:t>
                        </m:r>
                      </m:e>
                      <m:sub>
                        <m:r>
                          <a:rPr lang="en-US" sz="2800" i="1"/>
                          <m:t>𝑛</m:t>
                        </m:r>
                      </m:sub>
                    </m:sSub>
                    <m:d>
                      <m:dPr>
                        <m:ctrlPr>
                          <a:rPr lang="ru-RU" sz="2800" i="1"/>
                        </m:ctrlPr>
                      </m:dPr>
                      <m:e>
                        <m:r>
                          <a:rPr lang="en-US" sz="2800" i="1"/>
                          <m:t>𝑘</m:t>
                        </m:r>
                      </m:e>
                    </m:d>
                    <m:r>
                      <a:rPr lang="ru-RU" sz="2800" i="1"/>
                      <m:t>≈</m:t>
                    </m:r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ru-RU" sz="2800" i="1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/>
                            </m:ctrlPr>
                          </m:radPr>
                          <m:deg/>
                          <m:e>
                            <m:r>
                              <a:rPr lang="ru-RU" sz="2800" i="1"/>
                              <m:t>𝑛𝑝𝑞</m:t>
                            </m:r>
                          </m:e>
                        </m:rad>
                      </m:den>
                    </m:f>
                    <m:r>
                      <a:rPr lang="ru-RU" sz="2800" i="1"/>
                      <m:t>∙</m:t>
                    </m:r>
                    <m:r>
                      <a:rPr lang="en-US" sz="2800" i="1"/>
                      <m:t>𝜑</m:t>
                    </m:r>
                    <m:r>
                      <a:rPr lang="ru-RU" sz="2800" i="1"/>
                      <m:t>(</m:t>
                    </m:r>
                    <m:r>
                      <a:rPr lang="en-US" sz="2800" i="1"/>
                      <m:t>𝑥</m:t>
                    </m:r>
                    <m:r>
                      <a:rPr lang="ru-RU" sz="2800" i="1"/>
                      <m:t>)</m:t>
                    </m:r>
                  </m:oMath>
                </a14:m>
                <a:r>
                  <a:rPr lang="ru-RU" sz="2800" dirty="0"/>
                  <a:t>, </a:t>
                </a:r>
                <a:endParaRPr lang="ru-RU" sz="2800" dirty="0" smtClean="0"/>
              </a:p>
              <a:p>
                <a:pPr lvl="0" algn="ctr"/>
                <a:endParaRPr lang="ru-RU" sz="2800" dirty="0" smtClean="0"/>
              </a:p>
              <a:p>
                <a:pPr lvl="0"/>
                <a:r>
                  <a:rPr lang="ru-RU" sz="2800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2800" i="1"/>
                      <m:t>𝜑</m:t>
                    </m:r>
                    <m:d>
                      <m:dPr>
                        <m:ctrlPr>
                          <a:rPr lang="ru-RU" sz="2800" i="1"/>
                        </m:ctrlPr>
                      </m:dPr>
                      <m:e>
                        <m:r>
                          <a:rPr lang="en-US" sz="2800" i="1"/>
                          <m:t>𝑥</m:t>
                        </m:r>
                      </m:e>
                    </m:d>
                    <m:r>
                      <a:rPr lang="ru-RU" sz="2800" i="1"/>
                      <m:t>=</m:t>
                    </m:r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ru-RU" sz="2800" i="1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/>
                            </m:ctrlPr>
                          </m:radPr>
                          <m:deg/>
                          <m:e>
                            <m:r>
                              <a:rPr lang="ru-RU" sz="2800" i="1"/>
                              <m:t>2</m:t>
                            </m:r>
                            <m:r>
                              <a:rPr lang="en-US" sz="2800" i="1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ru-RU" sz="2800" i="1"/>
                        </m:ctrlPr>
                      </m:sSupPr>
                      <m:e>
                        <m:r>
                          <a:rPr lang="ru-RU" sz="2800" i="1"/>
                          <m:t>𝑒</m:t>
                        </m:r>
                      </m:e>
                      <m:sup>
                        <m:r>
                          <a:rPr lang="ru-RU" sz="2800" i="1"/>
                          <m:t>− </m:t>
                        </m:r>
                        <m:f>
                          <m:fPr>
                            <m:ctrlPr>
                              <a:rPr lang="ru-RU" sz="2800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800" i="1"/>
                                </m:ctrlPr>
                              </m:sSupPr>
                              <m:e>
                                <m:r>
                                  <a:rPr lang="en-US" sz="2800" i="1"/>
                                  <m:t>𝑥</m:t>
                                </m:r>
                              </m:e>
                              <m:sup>
                                <m:r>
                                  <a:rPr lang="ru-RU" sz="2800" i="1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800" i="1"/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/>
                      <m:t>𝑥</m:t>
                    </m:r>
                    <m:r>
                      <a:rPr lang="ru-RU" sz="2800" i="1"/>
                      <m:t>=</m:t>
                    </m:r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ru-RU" sz="2800" i="1"/>
                          <m:t>𝑘</m:t>
                        </m:r>
                        <m:r>
                          <a:rPr lang="ru-RU" sz="2800" i="1"/>
                          <m:t>−</m:t>
                        </m:r>
                        <m:r>
                          <a:rPr lang="ru-RU" sz="2800" i="1"/>
                          <m:t>𝑛𝑝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/>
                            </m:ctrlPr>
                          </m:radPr>
                          <m:deg/>
                          <m:e>
                            <m:r>
                              <a:rPr lang="ru-RU" sz="2800" i="1"/>
                              <m:t>𝑛𝑝𝑞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2800" dirty="0" smtClean="0"/>
                  <a:t>  находят по таблице!!!</a:t>
                </a:r>
              </a:p>
              <a:p>
                <a:pPr lvl="0"/>
                <a:endParaRPr lang="ru-RU" sz="2800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 smtClean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𝜑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ru-RU" sz="2800" dirty="0"/>
              </a:p>
              <a:p>
                <a:pPr lvl="0"/>
                <a:endParaRPr lang="ru-RU" sz="2800" dirty="0" smtClean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7272808" cy="4710970"/>
              </a:xfrm>
              <a:prstGeom prst="rect">
                <a:avLst/>
              </a:prstGeom>
              <a:blipFill rotWithShape="1">
                <a:blip r:embed="rId3"/>
                <a:stretch>
                  <a:fillRect l="-2096" t="-15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60865"/>
              </p:ext>
            </p:extLst>
          </p:nvPr>
        </p:nvGraphicFramePr>
        <p:xfrm>
          <a:off x="63210" y="1484784"/>
          <a:ext cx="9017581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Документ" r:id="rId4" imgW="6715287" imgH="2896297" progId="Word.Document.12">
                  <p:embed/>
                </p:oleObj>
              </mc:Choice>
              <mc:Fallback>
                <p:oleObj name="Документ" r:id="rId4" imgW="6715287" imgH="28962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10" y="1484784"/>
                        <a:ext cx="9017581" cy="3888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2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 </a:t>
            </a:r>
            <a:r>
              <a:rPr lang="ru-RU" sz="2800" b="1" dirty="0">
                <a:solidFill>
                  <a:srgbClr val="FF0000"/>
                </a:solidFill>
              </a:rPr>
              <a:t>Бернулли</a:t>
            </a:r>
            <a:r>
              <a:rPr lang="ru-RU" sz="2800" dirty="0"/>
              <a:t> </a:t>
            </a:r>
            <a:r>
              <a:rPr lang="ru-RU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n&gt;50)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/>
              <a:t>Пример</a:t>
            </a:r>
            <a:r>
              <a:rPr lang="ru-RU" sz="3200" b="0" dirty="0" smtClean="0"/>
              <a:t>.</a:t>
            </a:r>
          </a:p>
          <a:p>
            <a:pPr algn="just"/>
            <a:r>
              <a:rPr lang="ru-RU" sz="2800" dirty="0" smtClean="0"/>
              <a:t>Телефонная </a:t>
            </a:r>
            <a:r>
              <a:rPr lang="ru-RU" sz="2800" dirty="0"/>
              <a:t>станция обслуживает 2000 абонентов. Вероятность позвонить любому абоненту в течение часа равна 0,003. Какова вероятность того, что в течение часа позвонят пять абонентов?</a:t>
            </a:r>
          </a:p>
          <a:p>
            <a:pPr lvl="0" algn="ctr"/>
            <a:endParaRPr lang="ru-RU" sz="2800" dirty="0"/>
          </a:p>
          <a:p>
            <a:pPr lvl="0"/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712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 </a:t>
            </a:r>
            <a:r>
              <a:rPr lang="ru-RU" sz="2800" b="1" dirty="0">
                <a:solidFill>
                  <a:srgbClr val="FF0000"/>
                </a:solidFill>
              </a:rPr>
              <a:t>Бернулли</a:t>
            </a:r>
            <a:r>
              <a:rPr lang="ru-RU" sz="2800" dirty="0"/>
              <a:t> </a:t>
            </a:r>
            <a:r>
              <a:rPr lang="ru-RU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n&gt;50)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971600" y="1772816"/>
                <a:ext cx="7272808" cy="4838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sz="3200" dirty="0" smtClean="0">
                    <a:solidFill>
                      <a:srgbClr val="FF0000"/>
                    </a:solidFill>
                  </a:rPr>
                  <a:t>Интегральная теорема Лапласа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i="1">
                            <a:solidFill>
                              <a:srgbClr val="FF0000"/>
                            </a:solidFill>
                          </a:rPr>
                          <m:t>𝑛𝑝𝑞</m:t>
                        </m:r>
                        <m:r>
                          <a:rPr lang="ru-RU" sz="3200" i="1">
                            <a:solidFill>
                              <a:srgbClr val="FF0000"/>
                            </a:solidFill>
                          </a:rPr>
                          <m:t>&gt;9</m:t>
                        </m:r>
                      </m:e>
                    </m:d>
                  </m:oMath>
                </a14:m>
                <a:endParaRPr lang="ru-RU" sz="32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𝑝</m:t>
                        </m:r>
                      </m:e>
                      <m:sub>
                        <m:r>
                          <a:rPr lang="en-US" sz="2800" i="1"/>
                          <m:t>𝑛</m:t>
                        </m:r>
                      </m:sub>
                    </m:sSub>
                    <m:d>
                      <m:dPr>
                        <m:ctrlPr>
                          <a:rPr lang="ru-RU" sz="2800" i="1"/>
                        </m:ctrlPr>
                      </m:dPr>
                      <m:e>
                        <m:sSub>
                          <m:sSubPr>
                            <m:ctrlPr>
                              <a:rPr lang="ru-RU" sz="2800" i="1"/>
                            </m:ctrlPr>
                          </m:sSubPr>
                          <m:e>
                            <m:r>
                              <a:rPr lang="en-US" sz="2800" i="1"/>
                              <m:t>𝑘</m:t>
                            </m:r>
                          </m:e>
                          <m:sub>
                            <m:r>
                              <a:rPr lang="ru-RU" sz="2800" i="1"/>
                              <m:t>1</m:t>
                            </m:r>
                          </m:sub>
                        </m:sSub>
                        <m:r>
                          <a:rPr lang="ru-RU" sz="2800" i="1"/>
                          <m:t>&lt;</m:t>
                        </m:r>
                        <m:r>
                          <a:rPr lang="en-US" sz="2800" i="1"/>
                          <m:t>𝑘</m:t>
                        </m:r>
                        <m:r>
                          <a:rPr lang="ru-RU" sz="2800" i="1"/>
                          <m:t>&lt;</m:t>
                        </m:r>
                        <m:sSub>
                          <m:sSubPr>
                            <m:ctrlPr>
                              <a:rPr lang="ru-RU" sz="2800" i="1"/>
                            </m:ctrlPr>
                          </m:sSubPr>
                          <m:e>
                            <m:r>
                              <a:rPr lang="en-US" sz="2800" i="1"/>
                              <m:t>𝑘</m:t>
                            </m:r>
                          </m:e>
                          <m:sub>
                            <m:r>
                              <a:rPr lang="ru-RU" sz="2800" i="1"/>
                              <m:t>2</m:t>
                            </m:r>
                          </m:sub>
                        </m:sSub>
                      </m:e>
                    </m:d>
                    <m:r>
                      <a:rPr lang="ru-RU" sz="2800" i="1"/>
                      <m:t>=</m:t>
                    </m:r>
                    <m:r>
                      <a:rPr lang="ru-RU" sz="2800" i="1"/>
                      <m:t>𝛷</m:t>
                    </m:r>
                    <m:r>
                      <a:rPr lang="ru-RU" sz="2800" i="1"/>
                      <m:t>(</m:t>
                    </m:r>
                    <m:r>
                      <a:rPr lang="ru-RU" sz="2800" i="1"/>
                      <m:t>𝑥</m:t>
                    </m:r>
                    <m:r>
                      <a:rPr lang="ru-RU" sz="2800" i="1"/>
                      <m:t>")−</m:t>
                    </m:r>
                    <m:r>
                      <a:rPr lang="ru-RU" sz="2800" i="1"/>
                      <m:t>𝛷</m:t>
                    </m:r>
                    <m:r>
                      <a:rPr lang="ru-RU" sz="2800" i="1"/>
                      <m:t>(</m:t>
                    </m:r>
                    <m:r>
                      <a:rPr lang="ru-RU" sz="2800" i="1"/>
                      <m:t>𝑥</m:t>
                    </m:r>
                    <m:r>
                      <a:rPr lang="ru-RU" sz="2800" i="1"/>
                      <m:t>′)</m:t>
                    </m:r>
                  </m:oMath>
                </a14:m>
                <a:r>
                  <a:rPr lang="ru-RU" sz="2800" i="1" dirty="0"/>
                  <a:t>,</a:t>
                </a:r>
                <a:r>
                  <a:rPr lang="ru-RU" sz="2800" dirty="0"/>
                  <a:t> </a:t>
                </a:r>
                <a:endParaRPr lang="ru-RU" sz="2800" dirty="0" smtClean="0"/>
              </a:p>
              <a:p>
                <a:endParaRPr lang="ru-RU" sz="2800" dirty="0"/>
              </a:p>
              <a:p>
                <a:pPr lvl="0"/>
                <a:r>
                  <a:rPr lang="ru-RU" sz="2800" dirty="0" smtClean="0"/>
                  <a:t>Где 				находят </a:t>
                </a:r>
                <a:r>
                  <a:rPr lang="ru-RU" sz="2800" dirty="0"/>
                  <a:t>по таблице!!!</a:t>
                </a:r>
              </a:p>
              <a:p>
                <a:endParaRPr lang="ru-RU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/>
                      <m:t>𝑥</m:t>
                    </m:r>
                    <m:r>
                      <a:rPr lang="ru-RU" sz="2800" i="1"/>
                      <m:t>′=</m:t>
                    </m:r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sSub>
                          <m:sSubPr>
                            <m:ctrlPr>
                              <a:rPr lang="ru-RU" sz="2800" i="1"/>
                            </m:ctrlPr>
                          </m:sSubPr>
                          <m:e>
                            <m:r>
                              <a:rPr lang="en-US" sz="2800" i="1"/>
                              <m:t>𝑘</m:t>
                            </m:r>
                          </m:e>
                          <m:sub>
                            <m:r>
                              <a:rPr lang="ru-RU" sz="2800" i="1"/>
                              <m:t>1</m:t>
                            </m:r>
                          </m:sub>
                        </m:sSub>
                        <m:r>
                          <a:rPr lang="ru-RU" sz="2800" i="1"/>
                          <m:t>−</m:t>
                        </m:r>
                        <m:r>
                          <a:rPr lang="ru-RU" sz="2800" i="1"/>
                          <m:t>𝑛𝑝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/>
                            </m:ctrlPr>
                          </m:radPr>
                          <m:deg/>
                          <m:e>
                            <m:r>
                              <a:rPr lang="ru-RU" sz="2800" i="1"/>
                              <m:t>𝑛𝑝𝑞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/>
                      <m:t>𝑥</m:t>
                    </m:r>
                    <m:r>
                      <a:rPr lang="ru-RU" sz="2800" i="1"/>
                      <m:t>"=</m:t>
                    </m:r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sSub>
                          <m:sSubPr>
                            <m:ctrlPr>
                              <a:rPr lang="ru-RU" sz="2800" i="1"/>
                            </m:ctrlPr>
                          </m:sSubPr>
                          <m:e>
                            <m:r>
                              <a:rPr lang="en-US" sz="2800" i="1"/>
                              <m:t>𝑘</m:t>
                            </m:r>
                          </m:e>
                          <m:sub>
                            <m:r>
                              <a:rPr lang="ru-RU" sz="2800" i="1"/>
                              <m:t>2</m:t>
                            </m:r>
                          </m:sub>
                        </m:sSub>
                        <m:r>
                          <a:rPr lang="ru-RU" sz="2800" i="1"/>
                          <m:t>−</m:t>
                        </m:r>
                        <m:r>
                          <a:rPr lang="ru-RU" sz="2800" i="1"/>
                          <m:t>𝑛𝑝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/>
                            </m:ctrlPr>
                          </m:radPr>
                          <m:deg/>
                          <m:e>
                            <m:r>
                              <a:rPr lang="ru-RU" sz="2800" i="1"/>
                              <m:t>𝑛𝑝𝑞</m:t>
                            </m:r>
                          </m:e>
                        </m:rad>
                      </m:den>
                    </m:f>
                  </m:oMath>
                </a14:m>
                <a:r>
                  <a:rPr lang="ru-RU" sz="2800" dirty="0"/>
                  <a:t>.</a:t>
                </a:r>
              </a:p>
              <a:p>
                <a:pPr lvl="0"/>
                <a:r>
                  <a:rPr lang="ru-RU" sz="2800" dirty="0" smtClean="0"/>
                  <a:t>  </a:t>
                </a:r>
              </a:p>
              <a:p>
                <a:pPr lvl="0"/>
                <a:r>
                  <a:rPr lang="ru-RU" sz="2800" dirty="0" smtClean="0"/>
                  <a:t>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 smtClean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/>
                      </a:rPr>
                      <m:t>−</m:t>
                    </m:r>
                    <m:r>
                      <a:rPr lang="ru-RU" sz="2800" b="0" i="1" smtClean="0">
                        <a:latin typeface="Cambria Math"/>
                      </a:rPr>
                      <m:t>Ф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ru-RU" sz="2800" dirty="0"/>
              </a:p>
              <a:p>
                <a:pPr lvl="0"/>
                <a:endParaRPr lang="ru-RU" sz="2800" dirty="0" smtClean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7272808" cy="4838184"/>
              </a:xfrm>
              <a:prstGeom prst="rect">
                <a:avLst/>
              </a:prstGeom>
              <a:blipFill rotWithShape="1">
                <a:blip r:embed="rId3"/>
                <a:stretch>
                  <a:fillRect l="-2096" t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2880320" cy="104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977595"/>
              </p:ext>
            </p:extLst>
          </p:nvPr>
        </p:nvGraphicFramePr>
        <p:xfrm>
          <a:off x="66173" y="1628800"/>
          <a:ext cx="8831417" cy="352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Документ" r:id="rId4" imgW="6715287" imgH="2683250" progId="Word.Document.12">
                  <p:embed/>
                </p:oleObj>
              </mc:Choice>
              <mc:Fallback>
                <p:oleObj name="Документ" r:id="rId4" imgW="6715287" imgH="26832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73" y="1628800"/>
                        <a:ext cx="8831417" cy="3528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5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15816" y="1628800"/>
            <a:ext cx="30243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все</a:t>
            </a:r>
          </a:p>
          <a:p>
            <a:pPr algn="ctr"/>
            <a:r>
              <a:rPr lang="ru-RU" dirty="0" smtClean="0"/>
              <a:t>ИСХОДЫ</a:t>
            </a:r>
            <a:r>
              <a:rPr lang="en-US" dirty="0" smtClean="0"/>
              <a:t> </a:t>
            </a:r>
            <a:endParaRPr lang="ru-RU" dirty="0" smtClean="0"/>
          </a:p>
          <a:p>
            <a:pPr algn="ctr"/>
            <a:r>
              <a:rPr lang="ru-RU" dirty="0" smtClean="0"/>
              <a:t>одного</a:t>
            </a:r>
          </a:p>
          <a:p>
            <a:pPr algn="ctr"/>
            <a:r>
              <a:rPr lang="ru-RU" dirty="0" smtClean="0"/>
              <a:t>ОПЫТА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4868349" y="2708870"/>
            <a:ext cx="1287827" cy="1521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059832" y="2717921"/>
            <a:ext cx="936104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339752" y="4230089"/>
            <a:ext cx="151216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успех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292080" y="4230089"/>
            <a:ext cx="151216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неуспех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7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 </a:t>
            </a:r>
            <a:r>
              <a:rPr lang="ru-RU" sz="2800" b="1" dirty="0">
                <a:solidFill>
                  <a:srgbClr val="FF0000"/>
                </a:solidFill>
              </a:rPr>
              <a:t>Бернулли</a:t>
            </a:r>
            <a:r>
              <a:rPr lang="ru-RU" sz="2800" dirty="0"/>
              <a:t> </a:t>
            </a:r>
            <a:r>
              <a:rPr lang="ru-RU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n&gt;50)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971600" y="1772816"/>
                <a:ext cx="7272808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sz="3200" b="1" dirty="0" smtClean="0"/>
                  <a:t>Пример</a:t>
                </a:r>
                <a:r>
                  <a:rPr lang="ru-RU" sz="3200" b="0" dirty="0" smtClean="0"/>
                  <a:t>.</a:t>
                </a:r>
              </a:p>
              <a:p>
                <a:r>
                  <a:rPr lang="ru-RU" sz="2800" dirty="0"/>
                  <a:t>Вероятность, что деталь не прошла проверку отделом качества контроля качества, равна 0,2. Найти вероятность, что среди 400 случайно отобранных деталей окажутся не прошедшими проверку от 70 до 100 деталей.</a:t>
                </a:r>
              </a:p>
              <a:p>
                <a:pPr lvl="0" algn="ctr"/>
                <a:endParaRPr lang="ru-RU" sz="2800" dirty="0"/>
              </a:p>
              <a:p>
                <a:pPr lvl="0"/>
                <a14:m>
                  <m:oMath xmlns:m="http://schemas.openxmlformats.org/officeDocument/2006/math">
                    <m:r>
                      <a:rPr lang="ru-RU" sz="2800" i="1"/>
                      <m:t>𝛷</m:t>
                    </m:r>
                    <m:d>
                      <m:dPr>
                        <m:ctrlPr>
                          <a:rPr lang="ru-RU" sz="2800" i="1"/>
                        </m:ctrlPr>
                      </m:dPr>
                      <m:e>
                        <m:r>
                          <a:rPr lang="ru-RU" sz="2800" i="1"/>
                          <m:t>2,5</m:t>
                        </m:r>
                      </m:e>
                    </m:d>
                  </m:oMath>
                </a14:m>
                <a:r>
                  <a:rPr lang="ru-RU" sz="2800" dirty="0" smtClean="0"/>
                  <a:t>=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ru-RU" sz="2800" i="1"/>
                      <m:t>0,4938</m:t>
                    </m:r>
                    <m:r>
                      <a:rPr lang="ru-RU" sz="2800" b="0" i="1" smtClean="0">
                        <a:latin typeface="Cambria Math"/>
                      </a:rPr>
                      <m:t>                    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i="1"/>
                      <m:t>𝛷</m:t>
                    </m:r>
                    <m:d>
                      <m:dPr>
                        <m:ctrlPr>
                          <a:rPr lang="ru-RU" sz="2800" i="1"/>
                        </m:ctrlPr>
                      </m:dPr>
                      <m:e>
                        <m:r>
                          <a:rPr lang="ru-RU" sz="2800" i="1"/>
                          <m:t>1,25</m:t>
                        </m:r>
                      </m:e>
                    </m:d>
                    <m:r>
                      <a:rPr lang="ru-RU" sz="2800" i="1"/>
                      <m:t>=0,3944</m:t>
                    </m:r>
                  </m:oMath>
                </a14:m>
                <a:endParaRPr lang="ru-RU" sz="2800" dirty="0" smtClean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772816"/>
                <a:ext cx="7272808" cy="3600986"/>
              </a:xfrm>
              <a:prstGeom prst="rect">
                <a:avLst/>
              </a:prstGeom>
              <a:blipFill rotWithShape="1">
                <a:blip r:embed="rId3"/>
                <a:stretch>
                  <a:fillRect l="-2096" t="-2200" b="-38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2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55576" y="1700808"/>
            <a:ext cx="72728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Производится 400 выстрелов по мишени. Вероятность попадания при одном выстреле равна 0,8. </a:t>
            </a:r>
            <a:endParaRPr lang="en-US" sz="2800" dirty="0" smtClean="0"/>
          </a:p>
          <a:p>
            <a:r>
              <a:rPr lang="ru-RU" sz="2800" dirty="0" smtClean="0"/>
              <a:t>Найти</a:t>
            </a:r>
            <a:r>
              <a:rPr lang="ru-RU" sz="2800" dirty="0"/>
              <a:t>: а) наивероятнейшее число попаданий; б) вероятность 320 попаданий в мишень; </a:t>
            </a:r>
            <a:endParaRPr lang="en-US" sz="2800" dirty="0" smtClean="0"/>
          </a:p>
          <a:p>
            <a:r>
              <a:rPr lang="ru-RU" sz="2800" dirty="0" smtClean="0"/>
              <a:t>в</a:t>
            </a:r>
            <a:r>
              <a:rPr lang="ru-RU" sz="2800" dirty="0"/>
              <a:t>) вероятность того, что число попаданий в мишень будет не менее 300 и не более 350.</a:t>
            </a:r>
          </a:p>
        </p:txBody>
      </p:sp>
    </p:spTree>
    <p:extLst>
      <p:ext uri="{BB962C8B-B14F-4D97-AF65-F5344CB8AC3E}">
        <p14:creationId xmlns:p14="http://schemas.microsoft.com/office/powerpoint/2010/main" val="413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2356"/>
              </p:ext>
            </p:extLst>
          </p:nvPr>
        </p:nvGraphicFramePr>
        <p:xfrm>
          <a:off x="467544" y="1720281"/>
          <a:ext cx="8418513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Документ" r:id="rId4" imgW="6833256" imgH="2518426" progId="Word.Document.12">
                  <p:embed/>
                </p:oleObj>
              </mc:Choice>
              <mc:Fallback>
                <p:oleObj name="Документ" r:id="rId4" imgW="6833256" imgH="2518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720281"/>
                        <a:ext cx="8418513" cy="310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2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6024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Приближенные формулы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для схемы Бернулли</a:t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(n</a:t>
            </a:r>
            <a:r>
              <a:rPr lang="ru-RU" sz="2800" b="1" dirty="0" smtClean="0">
                <a:solidFill>
                  <a:srgbClr val="FF0000"/>
                </a:solidFill>
              </a:rPr>
              <a:t> велико)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30477"/>
              </p:ext>
            </p:extLst>
          </p:nvPr>
        </p:nvGraphicFramePr>
        <p:xfrm>
          <a:off x="176687" y="1556792"/>
          <a:ext cx="8603647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Документ" r:id="rId4" imgW="6833256" imgH="2572407" progId="Word.Document.12">
                  <p:embed/>
                </p:oleObj>
              </mc:Choice>
              <mc:Fallback>
                <p:oleObj name="Документ" r:id="rId4" imgW="6833256" imgH="2572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687" y="1556792"/>
                        <a:ext cx="8603647" cy="324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8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</a:t>
            </a:r>
            <a:r>
              <a:rPr lang="ru-RU" sz="2800" b="1" dirty="0" smtClean="0">
                <a:solidFill>
                  <a:srgbClr val="FF0000"/>
                </a:solidFill>
              </a:rPr>
              <a:t>Бернулли</a:t>
            </a:r>
            <a:endParaRPr lang="ru-RU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5576" y="1556792"/>
            <a:ext cx="7416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Если проводится </a:t>
            </a:r>
            <a:r>
              <a:rPr lang="ru-RU" sz="3200" b="1" dirty="0" smtClean="0"/>
              <a:t>несколько</a:t>
            </a:r>
            <a:r>
              <a:rPr lang="ru-RU" sz="3200" dirty="0" smtClean="0"/>
              <a:t> испытаний (опытов) и при этом вероятность появления некоторого случайного события (успеха) в каждом опыте не зависит от исходов предыдущих опытов, то такие испытания называют </a:t>
            </a:r>
            <a:r>
              <a:rPr lang="ru-RU" sz="3200" b="1" dirty="0" smtClean="0"/>
              <a:t>независимыми</a:t>
            </a:r>
            <a:r>
              <a:rPr lang="ru-RU" sz="3200" dirty="0" smtClean="0"/>
              <a:t> относительно данного события.  (Схема испытаний Бернулли)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23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</a:t>
            </a:r>
            <a:r>
              <a:rPr lang="ru-RU" sz="2800" b="1" dirty="0" smtClean="0">
                <a:solidFill>
                  <a:srgbClr val="FF0000"/>
                </a:solidFill>
              </a:rPr>
              <a:t>Бернулли</a:t>
            </a:r>
            <a:endParaRPr lang="ru-RU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1556792"/>
                <a:ext cx="7416824" cy="3540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3200" dirty="0" smtClean="0"/>
                  <a:t>Пусть проводится </a:t>
                </a:r>
                <a:r>
                  <a:rPr lang="en-US" sz="3200" b="1" dirty="0" smtClean="0"/>
                  <a:t>n</a:t>
                </a:r>
                <a:r>
                  <a:rPr lang="ru-RU" sz="3200" dirty="0" smtClean="0"/>
                  <a:t> независимых испытаний.</a:t>
                </a:r>
              </a:p>
              <a:p>
                <a:pPr algn="just"/>
                <a:r>
                  <a:rPr lang="ru-RU" sz="3200" dirty="0" smtClean="0"/>
                  <a:t>Введем в рассмотрение события: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 - {</a:t>
                </a:r>
                <a:r>
                  <a:rPr lang="ru-RU" sz="3200" dirty="0" smtClean="0"/>
                  <a:t>«успех» в </a:t>
                </a:r>
                <a:r>
                  <a:rPr lang="en-US" sz="3200" dirty="0" smtClean="0"/>
                  <a:t>k-</a:t>
                </a:r>
                <a:r>
                  <a:rPr lang="ru-RU" sz="3200" dirty="0" smtClean="0"/>
                  <a:t>м  опыте</a:t>
                </a:r>
                <a:r>
                  <a:rPr lang="en-US" sz="3200" dirty="0" smtClean="0"/>
                  <a:t>}</a:t>
                </a:r>
                <a:r>
                  <a:rPr lang="ru-RU" sz="3200" dirty="0" smtClean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𝑘</m:t>
                    </m:r>
                    <m:r>
                      <a:rPr lang="en-US" sz="3200" b="0" i="1" smtClean="0">
                        <a:latin typeface="Cambria Math"/>
                      </a:rPr>
                      <m:t>=1,…,</m:t>
                    </m:r>
                    <m:r>
                      <a:rPr lang="en-US" sz="3200" b="0" i="1" smtClean="0">
                        <a:latin typeface="Cambria Math"/>
                      </a:rPr>
                      <m:t>𝑛</m:t>
                    </m:r>
                    <m:r>
                      <a:rPr lang="ru-RU" sz="32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3200" dirty="0" smtClean="0"/>
              </a:p>
              <a:p>
                <a:pPr algn="just"/>
                <a:r>
                  <a:rPr lang="ru-RU" sz="3200" dirty="0" smtClean="0"/>
                  <a:t>Пусть</a:t>
                </a:r>
                <a:r>
                  <a:rPr lang="en-US" sz="3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/>
                          </a:rPr>
                          <m:t>(</m:t>
                        </m:r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)=</m:t>
                    </m:r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  </m:t>
                    </m:r>
                    <m:d>
                      <m:dPr>
                        <m:ctrlPr>
                          <a:rPr lang="ru-RU" sz="3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sz="3200" b="0" i="1" smtClean="0">
                            <a:latin typeface="Cambria Math"/>
                          </a:rPr>
                          <m:t>вероятность не меняется</m:t>
                        </m:r>
                      </m:e>
                    </m:d>
                  </m:oMath>
                </a14:m>
                <a:endParaRPr lang="ru-RU" sz="3200" b="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𝑝</m:t>
                        </m:r>
                        <m:r>
                          <a:rPr lang="en-US" sz="3200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)</m:t>
                    </m:r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</a:rPr>
                      <m:t>1−</m:t>
                    </m:r>
                    <m:r>
                      <a:rPr lang="en-US" sz="32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 smtClean="0"/>
                  <a:t>=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</a:rPr>
                      <m:t>𝑞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416824" cy="3540585"/>
              </a:xfrm>
              <a:prstGeom prst="rect">
                <a:avLst/>
              </a:prstGeom>
              <a:blipFill rotWithShape="1">
                <a:blip r:embed="rId3"/>
                <a:stretch>
                  <a:fillRect l="-2136" t="-2238" r="-1972" b="-48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4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</a:t>
            </a:r>
            <a:r>
              <a:rPr lang="ru-RU" sz="2800" b="1" dirty="0" smtClean="0">
                <a:solidFill>
                  <a:srgbClr val="FF0000"/>
                </a:solidFill>
              </a:rPr>
              <a:t>Бернулли</a:t>
            </a:r>
            <a:endParaRPr lang="ru-RU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1556792"/>
                <a:ext cx="7416824" cy="40330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3200" dirty="0" smtClean="0"/>
                  <a:t>Требуется найти вероятность, что в серии из </a:t>
                </a:r>
                <a:r>
                  <a:rPr lang="en-US" sz="3200" b="1" dirty="0" smtClean="0"/>
                  <a:t>n</a:t>
                </a:r>
                <a:r>
                  <a:rPr lang="ru-RU" sz="3200" dirty="0" smtClean="0"/>
                  <a:t> независимых испытаний</a:t>
                </a:r>
                <a:r>
                  <a:rPr lang="ru-RU" sz="3200" dirty="0"/>
                  <a:t> </a:t>
                </a:r>
                <a:r>
                  <a:rPr lang="ru-RU" sz="3200" dirty="0" smtClean="0"/>
                  <a:t>успех появится ровно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𝑘</m:t>
                    </m:r>
                  </m:oMath>
                </a14:m>
                <a:r>
                  <a:rPr lang="ru-RU" sz="3200" dirty="0" smtClean="0"/>
                  <a:t> раз.</a:t>
                </a:r>
              </a:p>
              <a:p>
                <a:pPr algn="just"/>
                <a:r>
                  <a:rPr lang="ru-RU" sz="3200" dirty="0" smtClean="0"/>
                  <a:t>Выразим один из вариантов: </a:t>
                </a:r>
                <a:endParaRPr lang="en-US" sz="3200" dirty="0" smtClean="0"/>
              </a:p>
              <a:p>
                <a:pPr algn="just"/>
                <a:r>
                  <a:rPr lang="ru-RU" sz="3200" dirty="0" smtClean="0"/>
                  <a:t> первые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𝑘</m:t>
                    </m:r>
                  </m:oMath>
                </a14:m>
                <a:r>
                  <a:rPr lang="ru-RU" sz="3200" dirty="0" smtClean="0"/>
                  <a:t> раз – «успех», оставшиеся – «неуспех»: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u-RU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ru-RU" sz="3200" b="0" i="1" smtClean="0">
                            <a:latin typeface="Cambria Math"/>
                            <a:ea typeface="Cambria Math"/>
                          </a:rPr>
                          <m:t>…∙</m:t>
                        </m:r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320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ru-RU" sz="32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ru-RU" sz="3200" i="1">
                            <a:latin typeface="Cambria Math"/>
                            <a:ea typeface="Cambria Math"/>
                          </a:rPr>
                          <m:t>…∙</m:t>
                        </m:r>
                        <m:acc>
                          <m:accPr>
                            <m:chr m:val="̅"/>
                            <m:ctrlPr>
                              <a:rPr lang="ru-RU" sz="32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endParaRPr lang="en-US" sz="32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32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u-RU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ru-RU" sz="3200" i="1">
                            <a:latin typeface="Cambria Math"/>
                            <a:ea typeface="Cambria Math"/>
                          </a:rPr>
                          <m:t>…∙</m:t>
                        </m:r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ru-RU" sz="3200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ru-RU" sz="3200" i="1">
                            <a:latin typeface="Cambria Math"/>
                            <a:ea typeface="Cambria Math"/>
                          </a:rPr>
                          <m:t>…∙</m:t>
                        </m:r>
                        <m:acc>
                          <m:accPr>
                            <m:chr m:val="̅"/>
                            <m:ctrlPr>
                              <a:rPr lang="ru-RU" sz="3200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)=…..</a:t>
                </a:r>
                <a:endParaRPr lang="ru-RU" sz="3200" dirty="0" smtClean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416824" cy="4033027"/>
              </a:xfrm>
              <a:prstGeom prst="rect">
                <a:avLst/>
              </a:prstGeom>
              <a:blipFill rotWithShape="1">
                <a:blip r:embed="rId3"/>
                <a:stretch>
                  <a:fillRect l="-2136" t="-1964" r="-1972" b="-40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1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67544" y="3573016"/>
            <a:ext cx="7704856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624683"/>
              </p:ext>
            </p:extLst>
          </p:nvPr>
        </p:nvGraphicFramePr>
        <p:xfrm>
          <a:off x="827584" y="3933056"/>
          <a:ext cx="6555570" cy="107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r:id="rId4" imgW="3441700" imgH="558800" progId="Equation.DSMT4">
                  <p:embed/>
                </p:oleObj>
              </mc:Choice>
              <mc:Fallback>
                <p:oleObj r:id="rId4" imgW="3441700" imgH="55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6555570" cy="10714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827584" y="1408420"/>
                <a:ext cx="7344816" cy="2339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3200" dirty="0"/>
                  <a:t>В</a:t>
                </a:r>
                <a:r>
                  <a:rPr lang="ru-RU" sz="3200" dirty="0" smtClean="0"/>
                  <a:t>ероятность</a:t>
                </a:r>
                <a:r>
                  <a:rPr lang="ru-RU" sz="3200" dirty="0"/>
                  <a:t>, что в серии из </a:t>
                </a:r>
                <a:r>
                  <a:rPr lang="en-US" sz="3200" b="1" dirty="0"/>
                  <a:t>n</a:t>
                </a:r>
                <a:r>
                  <a:rPr lang="ru-RU" sz="3200" dirty="0"/>
                  <a:t> независимых испытаний</a:t>
                </a:r>
                <a:r>
                  <a:rPr lang="ru-RU" sz="3200" dirty="0"/>
                  <a:t> </a:t>
                </a:r>
                <a:r>
                  <a:rPr lang="ru-RU" sz="3200" b="1" dirty="0"/>
                  <a:t>успех появится ровно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𝒌</m:t>
                    </m:r>
                  </m:oMath>
                </a14:m>
                <a:r>
                  <a:rPr lang="ru-RU" sz="3200" b="1" dirty="0"/>
                  <a:t> </a:t>
                </a:r>
                <a:r>
                  <a:rPr lang="ru-RU" sz="3200" b="1" dirty="0" smtClean="0"/>
                  <a:t>раз</a:t>
                </a:r>
                <a:r>
                  <a:rPr lang="ru-RU" sz="3200" dirty="0" smtClean="0"/>
                  <a:t>, определяется </a:t>
                </a:r>
              </a:p>
              <a:p>
                <a:pPr algn="just"/>
                <a:r>
                  <a:rPr lang="ru-RU" sz="3200" b="1" i="1" dirty="0" smtClean="0">
                    <a:solidFill>
                      <a:srgbClr val="FF0000"/>
                    </a:solidFill>
                  </a:rPr>
                  <a:t>формулой Бернулли</a:t>
                </a:r>
                <a:r>
                  <a:rPr lang="ru-RU" sz="3200" dirty="0" smtClean="0"/>
                  <a:t>:</a:t>
                </a:r>
                <a:endParaRPr lang="ru-RU" sz="3200" dirty="0"/>
              </a:p>
              <a:p>
                <a:pPr algn="just"/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08420"/>
                <a:ext cx="7344816" cy="2339102"/>
              </a:xfrm>
              <a:prstGeom prst="rect">
                <a:avLst/>
              </a:prstGeom>
              <a:blipFill rotWithShape="1">
                <a:blip r:embed="rId6"/>
                <a:stretch>
                  <a:fillRect l="-2158" t="-3385" r="-20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1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797464"/>
              </p:ext>
            </p:extLst>
          </p:nvPr>
        </p:nvGraphicFramePr>
        <p:xfrm>
          <a:off x="971600" y="1700808"/>
          <a:ext cx="6834188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Документ" r:id="rId4" imgW="6912968" imgH="2896484" progId="Word.Document.12">
                  <p:embed/>
                </p:oleObj>
              </mc:Choice>
              <mc:Fallback>
                <p:oleObj name="Документ" r:id="rId4" imgW="6912968" imgH="28964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1700808"/>
                        <a:ext cx="6834188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86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71600" y="1772816"/>
            <a:ext cx="727280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 2</a:t>
            </a:r>
            <a:r>
              <a:rPr lang="ru-RU" sz="2800" dirty="0" smtClean="0"/>
              <a:t>.</a:t>
            </a:r>
            <a:r>
              <a:rPr lang="ru-RU" sz="2800" dirty="0"/>
              <a:t> </a:t>
            </a:r>
            <a:endParaRPr lang="en-US" sz="2800" dirty="0" smtClean="0"/>
          </a:p>
          <a:p>
            <a:r>
              <a:rPr lang="ru-RU" sz="2800" dirty="0" smtClean="0"/>
              <a:t>Вероятность </a:t>
            </a:r>
            <a:r>
              <a:rPr lang="ru-RU" sz="2800" dirty="0"/>
              <a:t>попадания в объект равна 0,75. Для разрушения объекта необходимо не менее трех попаданий. Произведено пять выстрелов. Какова вероятность того, что объект будет разрушен?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61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15616" y="4797152"/>
            <a:ext cx="7416824" cy="1224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Повторение испытаний. Формула Бернулли</a:t>
            </a:r>
            <a:r>
              <a:rPr lang="ru-RU" sz="2800" dirty="0"/>
              <a:t> 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971600" y="1340768"/>
                <a:ext cx="7704856" cy="4211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В случае, когда в результате каждого из </a:t>
                </a:r>
                <a14:m>
                  <m:oMath xmlns:m="http://schemas.openxmlformats.org/officeDocument/2006/math">
                    <m:r>
                      <a:rPr lang="en-US" sz="2800" i="1"/>
                      <m:t>𝑛</m:t>
                    </m:r>
                  </m:oMath>
                </a14:m>
                <a:r>
                  <a:rPr lang="ru-RU" sz="2800" dirty="0"/>
                  <a:t> независимых испытаний может произойти одно из </a:t>
                </a:r>
                <a14:m>
                  <m:oMath xmlns:m="http://schemas.openxmlformats.org/officeDocument/2006/math">
                    <m:r>
                      <a:rPr lang="en-US" sz="2800" i="1"/>
                      <m:t>𝑚</m:t>
                    </m:r>
                  </m:oMath>
                </a14:m>
                <a:r>
                  <a:rPr lang="ru-RU" sz="2800" dirty="0"/>
                  <a:t> попарно несовместных событий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𝐴</m:t>
                        </m:r>
                      </m:e>
                      <m:sub>
                        <m:r>
                          <a:rPr lang="ru-RU" sz="2800" i="1"/>
                          <m:t>1</m:t>
                        </m:r>
                      </m:sub>
                    </m:sSub>
                    <m:r>
                      <a:rPr lang="ru-RU" sz="2800" i="1"/>
                      <m:t>, 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 smtClean="0"/>
                          <m:t>𝐴</m:t>
                        </m:r>
                      </m:e>
                      <m:sub>
                        <m:r>
                          <a:rPr lang="ru-RU" sz="2800" i="1"/>
                          <m:t>2</m:t>
                        </m:r>
                      </m:sub>
                    </m:sSub>
                    <m:r>
                      <a:rPr lang="ru-RU" sz="2800" i="1"/>
                      <m:t>, 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𝐴</m:t>
                        </m:r>
                      </m:e>
                      <m:sub>
                        <m:r>
                          <a:rPr lang="ru-RU" sz="2800" i="1"/>
                          <m:t>3</m:t>
                        </m:r>
                      </m:sub>
                    </m:sSub>
                    <m:r>
                      <a:rPr lang="ru-RU" sz="2800" i="1"/>
                      <m:t>,…, 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𝐴</m:t>
                        </m:r>
                      </m:e>
                      <m:sub>
                        <m:r>
                          <a:rPr lang="ru-RU" sz="2800" i="1"/>
                          <m:t>𝑚</m:t>
                        </m:r>
                      </m:sub>
                    </m:sSub>
                  </m:oMath>
                </a14:m>
                <a:r>
                  <a:rPr lang="ru-RU" sz="2800" dirty="0"/>
                  <a:t>  с вероятностями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𝑝</m:t>
                        </m:r>
                      </m:e>
                      <m:sub>
                        <m:r>
                          <a:rPr lang="ru-RU" sz="2800" i="1"/>
                          <m:t>1</m:t>
                        </m:r>
                      </m:sub>
                    </m:sSub>
                    <m:r>
                      <a:rPr lang="ru-RU" sz="2800" i="1"/>
                      <m:t>, 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𝑝</m:t>
                        </m:r>
                      </m:e>
                      <m:sub>
                        <m:r>
                          <a:rPr lang="ru-RU" sz="2800" i="1"/>
                          <m:t>2</m:t>
                        </m:r>
                      </m:sub>
                    </m:sSub>
                    <m:r>
                      <a:rPr lang="ru-RU" sz="2800" i="1"/>
                      <m:t>, 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𝑝</m:t>
                        </m:r>
                      </m:e>
                      <m:sub>
                        <m:r>
                          <a:rPr lang="ru-RU" sz="2800" i="1"/>
                          <m:t>3</m:t>
                        </m:r>
                      </m:sub>
                    </m:sSub>
                    <m:r>
                      <a:rPr lang="ru-RU" sz="2800" i="1"/>
                      <m:t>,…, </m:t>
                    </m:r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𝑝</m:t>
                        </m:r>
                      </m:e>
                      <m:sub>
                        <m:r>
                          <a:rPr lang="ru-RU" sz="2800" i="1"/>
                          <m:t>𝑚</m:t>
                        </m:r>
                      </m:sub>
                    </m:sSub>
                  </m:oMath>
                </a14:m>
                <a:r>
                  <a:rPr lang="ru-RU" sz="2800" dirty="0"/>
                  <a:t>, вероятность того, что </a:t>
                </a:r>
              </a:p>
              <a:p>
                <a:r>
                  <a:rPr lang="ru-RU" sz="2800" dirty="0"/>
                  <a:t>в результате </a:t>
                </a:r>
                <a14:m>
                  <m:oMath xmlns:m="http://schemas.openxmlformats.org/officeDocument/2006/math">
                    <m:r>
                      <a:rPr lang="en-US" sz="2800" i="1"/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испытаний событие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𝐴</m:t>
                        </m:r>
                      </m:e>
                      <m:sub>
                        <m:r>
                          <a:rPr lang="ru-RU" sz="2800" i="1"/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 появится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𝑘</m:t>
                        </m:r>
                      </m:e>
                      <m:sub>
                        <m:r>
                          <a:rPr lang="ru-RU" sz="2800" i="1"/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 раз, событие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𝐴</m:t>
                        </m:r>
                      </m:e>
                      <m:sub>
                        <m:r>
                          <a:rPr lang="ru-RU" sz="2800" i="1"/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-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𝑘</m:t>
                        </m:r>
                      </m:e>
                      <m:sub>
                        <m:r>
                          <a:rPr lang="ru-RU" sz="2800" i="1"/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 раз, …, событие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𝐴</m:t>
                        </m:r>
                      </m:e>
                      <m:sub>
                        <m:r>
                          <a:rPr lang="ru-RU" sz="2800" i="1"/>
                          <m:t>𝑚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en-US" sz="2800" dirty="0" smtClean="0"/>
                  <a:t>-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/>
                        </m:ctrlPr>
                      </m:sSubPr>
                      <m:e>
                        <m:r>
                          <a:rPr lang="en-US" sz="2800" i="1"/>
                          <m:t>𝑘</m:t>
                        </m:r>
                      </m:e>
                      <m:sub>
                        <m:r>
                          <a:rPr lang="ru-RU" sz="2800" i="1"/>
                          <m:t>𝑚</m:t>
                        </m:r>
                      </m:sub>
                    </m:sSub>
                  </m:oMath>
                </a14:m>
                <a:r>
                  <a:rPr lang="ru-RU" sz="2800" dirty="0"/>
                  <a:t> раз, определяется формулой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/>
                          </m:ctrlPr>
                        </m:sSub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ru-RU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1</m:t>
                              </m:r>
                            </m:sub>
                          </m:sSub>
                          <m:r>
                            <a:rPr lang="ru-RU" sz="2000" i="1"/>
                            <m:t>, </m:t>
                          </m:r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2</m:t>
                              </m:r>
                            </m:sub>
                          </m:sSub>
                          <m:r>
                            <a:rPr lang="ru-RU" sz="2000" i="1"/>
                            <m:t>, </m:t>
                          </m:r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3</m:t>
                              </m:r>
                            </m:sub>
                          </m:sSub>
                          <m:r>
                            <a:rPr lang="ru-RU" sz="2000" i="1"/>
                            <m:t>,…, </m:t>
                          </m:r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sz="2000" i="1"/>
                        <m:t>=</m:t>
                      </m:r>
                      <m:f>
                        <m:fPr>
                          <m:ctrlPr>
                            <a:rPr lang="ru-RU" sz="2000" i="1"/>
                          </m:ctrlPr>
                        </m:fPr>
                        <m:num>
                          <m:r>
                            <a:rPr lang="en-US" sz="2000" i="1"/>
                            <m:t>𝑛</m:t>
                          </m:r>
                          <m:r>
                            <a:rPr lang="ru-RU" sz="2000" i="1"/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1</m:t>
                              </m:r>
                            </m:sub>
                          </m:sSub>
                          <m:r>
                            <a:rPr lang="ru-RU" sz="2000" i="1"/>
                            <m:t>!∙ </m:t>
                          </m:r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2</m:t>
                              </m:r>
                            </m:sub>
                          </m:sSub>
                          <m:r>
                            <a:rPr lang="ru-RU" sz="2000" i="1"/>
                            <m:t>!∙ </m:t>
                          </m:r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3</m:t>
                              </m:r>
                            </m:sub>
                          </m:sSub>
                          <m:r>
                            <a:rPr lang="ru-RU" sz="2000" i="1"/>
                            <m:t>!⋯ </m:t>
                          </m:r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𝑚</m:t>
                              </m:r>
                            </m:sub>
                          </m:sSub>
                          <m:r>
                            <a:rPr lang="ru-RU" sz="2000" i="1"/>
                            <m:t>!</m:t>
                          </m:r>
                        </m:den>
                      </m:f>
                      <m:r>
                        <a:rPr lang="ru-RU" sz="2000" i="1"/>
                        <m:t>∙</m:t>
                      </m:r>
                      <m:sSubSup>
                        <m:sSubSupPr>
                          <m:ctrlPr>
                            <a:rPr lang="ru-RU" sz="2000" i="1"/>
                          </m:ctrlPr>
                        </m:sSubSup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ru-RU" sz="2000" i="1"/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ru-RU" sz="2000" i="1"/>
                        <m:t>∙</m:t>
                      </m:r>
                      <m:sSubSup>
                        <m:sSubSupPr>
                          <m:ctrlPr>
                            <a:rPr lang="ru-RU" sz="2000" i="1"/>
                          </m:ctrlPr>
                        </m:sSubSup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ru-RU" sz="2000" i="1"/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ru-RU" sz="2000" i="1"/>
                        <m:t>∙</m:t>
                      </m:r>
                      <m:sSubSup>
                        <m:sSubSupPr>
                          <m:ctrlPr>
                            <a:rPr lang="ru-RU" sz="2000" i="1"/>
                          </m:ctrlPr>
                        </m:sSubSup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ru-RU" sz="2000" i="1"/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lang="ru-RU" sz="2000" i="1"/>
                        <m:t>⋯</m:t>
                      </m:r>
                      <m:sSubSup>
                        <m:sSubSupPr>
                          <m:ctrlPr>
                            <a:rPr lang="ru-RU" sz="2000" i="1"/>
                          </m:ctrlPr>
                        </m:sSubSupPr>
                        <m:e>
                          <m:r>
                            <a:rPr lang="en-US" sz="2000" i="1"/>
                            <m:t>𝑝</m:t>
                          </m:r>
                        </m:e>
                        <m:sub>
                          <m:r>
                            <a:rPr lang="en-US" sz="2000" i="1"/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ru-RU" sz="2000" i="1"/>
                              </m:ctrlPr>
                            </m:sSubPr>
                            <m:e>
                              <m:r>
                                <a:rPr lang="en-US" sz="2000" i="1"/>
                                <m:t>𝑘</m:t>
                              </m:r>
                            </m:e>
                            <m:sub>
                              <m:r>
                                <a:rPr lang="ru-RU" sz="2000" i="1"/>
                                <m:t>𝑚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340768"/>
                <a:ext cx="7704856" cy="4211217"/>
              </a:xfrm>
              <a:prstGeom prst="rect">
                <a:avLst/>
              </a:prstGeom>
              <a:blipFill rotWithShape="1">
                <a:blip r:embed="rId3"/>
                <a:stretch>
                  <a:fillRect l="-1582" t="-1302" r="-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1035</Words>
  <Application>Microsoft Office PowerPoint</Application>
  <PresentationFormat>Экран (4:3)</PresentationFormat>
  <Paragraphs>132</Paragraphs>
  <Slides>23</Slides>
  <Notes>23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Тема Office</vt:lpstr>
      <vt:lpstr>Microsoft Word Document</vt:lpstr>
      <vt:lpstr>Документ</vt:lpstr>
      <vt:lpstr>Equation.DSMT4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</vt:lpstr>
      <vt:lpstr>Повторение испытаний. Формула Бернулли</vt:lpstr>
      <vt:lpstr>Повторение испытаний. Формула Бернулли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Повторение испытаний. Формула Бернулли </vt:lpstr>
      <vt:lpstr>Приближенные формулы Бернулли (n&gt;50)</vt:lpstr>
      <vt:lpstr>Приближенные формулы Бернулли (n&gt;50)</vt:lpstr>
      <vt:lpstr>Приближенные формулы для схемы Бернулли (n велико) </vt:lpstr>
      <vt:lpstr>Приближенные формулы Бернулли (n&gt;50)</vt:lpstr>
      <vt:lpstr>Приближенные формулы Бернулли (n&gt;50)</vt:lpstr>
      <vt:lpstr>Приближенные формулы для схемы Бернулли (n велико) </vt:lpstr>
      <vt:lpstr>Приближенные формулы Бернулли (n&gt;50)</vt:lpstr>
      <vt:lpstr>Приближенные формулы для схемы Бернулли (n велико) </vt:lpstr>
      <vt:lpstr>Приближенные формулы для схемы Бернулли (n велико) </vt:lpstr>
      <vt:lpstr>Приближенные формулы для схемы Бернулли (n велико) 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111</cp:revision>
  <dcterms:created xsi:type="dcterms:W3CDTF">2017-09-24T13:20:33Z</dcterms:created>
  <dcterms:modified xsi:type="dcterms:W3CDTF">2018-09-27T09:10:45Z</dcterms:modified>
</cp:coreProperties>
</file>