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9" r:id="rId2"/>
    <p:sldId id="284" r:id="rId3"/>
    <p:sldId id="320" r:id="rId4"/>
    <p:sldId id="286" r:id="rId5"/>
    <p:sldId id="321" r:id="rId6"/>
    <p:sldId id="323" r:id="rId7"/>
    <p:sldId id="337" r:id="rId8"/>
    <p:sldId id="325" r:id="rId9"/>
    <p:sldId id="327" r:id="rId10"/>
    <p:sldId id="322" r:id="rId11"/>
    <p:sldId id="328" r:id="rId12"/>
    <p:sldId id="326" r:id="rId13"/>
    <p:sldId id="324" r:id="rId14"/>
    <p:sldId id="329" r:id="rId15"/>
    <p:sldId id="338" r:id="rId16"/>
    <p:sldId id="330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74B97-47D3-47FE-9081-C50891A7FFB1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5B0B2-423D-41F1-AD69-C3A5DAACE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30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D5B0B2-423D-41F1-AD69-C3A5DAACE62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68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21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44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29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39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18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74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05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29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8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43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C5300-91B6-489B-8470-AD20CF35B56A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59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Document3.docx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2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1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Понятие случайной величины (СВ)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8102" y="1700808"/>
            <a:ext cx="75608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/>
              <a:t>СВ связана с </a:t>
            </a:r>
            <a:r>
              <a:rPr lang="ru-RU" sz="2800" dirty="0"/>
              <a:t>количественной </a:t>
            </a:r>
            <a:r>
              <a:rPr lang="ru-RU" sz="2800" dirty="0" smtClean="0"/>
              <a:t>оценкой результатов опыта.</a:t>
            </a:r>
          </a:p>
          <a:p>
            <a:pPr algn="ctr"/>
            <a:r>
              <a:rPr lang="ru-RU" sz="2800" i="1" dirty="0" smtClean="0">
                <a:latin typeface="Cambria Math"/>
              </a:rPr>
              <a:t> ПРИМЕР.</a:t>
            </a:r>
          </a:p>
          <a:p>
            <a:r>
              <a:rPr lang="ru-RU" sz="2800" dirty="0" smtClean="0"/>
              <a:t>ОПЫТ:    Бросание </a:t>
            </a:r>
            <a:r>
              <a:rPr lang="ru-RU" sz="2800" dirty="0"/>
              <a:t>игральной </a:t>
            </a:r>
            <a:r>
              <a:rPr lang="ru-RU" sz="2800" dirty="0" smtClean="0"/>
              <a:t>кости один раз.</a:t>
            </a:r>
          </a:p>
          <a:p>
            <a:r>
              <a:rPr lang="ru-RU" sz="2800" b="1" dirty="0" smtClean="0">
                <a:solidFill>
                  <a:srgbClr val="FF0000"/>
                </a:solidFill>
              </a:rPr>
              <a:t>случайная величина </a:t>
            </a:r>
            <a:r>
              <a:rPr lang="ru-RU" sz="2800" dirty="0" smtClean="0"/>
              <a:t>– число очков на верхней грани</a:t>
            </a:r>
            <a:r>
              <a:rPr lang="ru-RU" sz="2800" dirty="0"/>
              <a:t>. </a:t>
            </a:r>
            <a:endParaRPr lang="ru-RU" sz="2800" dirty="0" smtClean="0"/>
          </a:p>
          <a:p>
            <a:endParaRPr lang="ru-RU" sz="2800" i="1" dirty="0">
              <a:latin typeface="Cambria Math"/>
            </a:endParaRPr>
          </a:p>
          <a:p>
            <a:r>
              <a:rPr lang="ru-RU" sz="2800" dirty="0"/>
              <a:t>ОПЫТ: Стрельба в </a:t>
            </a:r>
            <a:r>
              <a:rPr lang="ru-RU" sz="2800" dirty="0" smtClean="0"/>
              <a:t> круговую мишень. </a:t>
            </a:r>
          </a:p>
          <a:p>
            <a:r>
              <a:rPr lang="ru-RU" sz="2800" b="1" dirty="0">
                <a:solidFill>
                  <a:srgbClr val="FF0000"/>
                </a:solidFill>
              </a:rPr>
              <a:t>случайная величина</a:t>
            </a:r>
            <a:r>
              <a:rPr lang="ru-RU" sz="2800" dirty="0" smtClean="0"/>
              <a:t> - </a:t>
            </a:r>
            <a:r>
              <a:rPr lang="ru-RU" sz="2800" dirty="0"/>
              <a:t>координаты </a:t>
            </a:r>
            <a:r>
              <a:rPr lang="ru-RU" sz="2800" dirty="0" smtClean="0"/>
              <a:t>точки попадания.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118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FF0000"/>
                </a:solidFill>
              </a:rPr>
              <a:t>ПРИМЕР.</a:t>
            </a:r>
            <a:br>
              <a:rPr lang="ru-RU" sz="2800" dirty="0">
                <a:solidFill>
                  <a:srgbClr val="FF0000"/>
                </a:solidFill>
              </a:rPr>
            </a:b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8102" y="1700808"/>
            <a:ext cx="75608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/>
              <a:t>В коробке 5 карандашей: 2 синих и 3 зеленых. Вынимают 2 карандаша. Составить ряд распределения  и построить функцию распределения СВ – количества вынутых карандашей синего цвета.</a:t>
            </a:r>
            <a:endParaRPr lang="ru-RU" sz="2800" dirty="0"/>
          </a:p>
          <a:p>
            <a:endParaRPr lang="ru-RU" sz="2800" dirty="0" smtClean="0"/>
          </a:p>
          <a:p>
            <a:endParaRPr lang="ru-RU" sz="2800" dirty="0"/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95784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Понятие НСВ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8102" y="1700808"/>
            <a:ext cx="75608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!!!Для НСВ </a:t>
            </a:r>
            <a:r>
              <a:rPr lang="ru-RU" sz="2800" b="1" dirty="0" smtClean="0"/>
              <a:t>нельзя</a:t>
            </a:r>
            <a:r>
              <a:rPr lang="ru-RU" sz="2800" dirty="0" smtClean="0"/>
              <a:t> перечислить все возможные значения, но </a:t>
            </a:r>
            <a:r>
              <a:rPr lang="ru-RU" sz="2800" b="1" dirty="0" smtClean="0"/>
              <a:t>можно</a:t>
            </a:r>
            <a:r>
              <a:rPr lang="ru-RU" sz="2800" dirty="0" smtClean="0"/>
              <a:t> указать интервал, в который она попадает с определенной  долей вероятности.</a:t>
            </a:r>
          </a:p>
          <a:p>
            <a:endParaRPr lang="ru-RU" sz="2800" dirty="0"/>
          </a:p>
          <a:p>
            <a:endParaRPr lang="ru-RU" sz="2800" dirty="0" smtClean="0"/>
          </a:p>
          <a:p>
            <a:endParaRPr lang="ru-RU" sz="2800" dirty="0"/>
          </a:p>
          <a:p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117821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Понятие </a:t>
            </a:r>
            <a:r>
              <a:rPr lang="ru-RU" sz="2800" b="1" dirty="0" smtClean="0">
                <a:solidFill>
                  <a:srgbClr val="FF0000"/>
                </a:solidFill>
              </a:rPr>
              <a:t>НСВ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58102" y="1340768"/>
                <a:ext cx="7560840" cy="4401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/>
                  <a:t>Случайная величина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𝜉</m:t>
                    </m:r>
                  </m:oMath>
                </a14:m>
                <a:r>
                  <a:rPr lang="ru-RU" sz="2800" dirty="0"/>
                  <a:t> называется случайной величиной </a:t>
                </a:r>
                <a:r>
                  <a:rPr lang="ru-RU" sz="2800" b="1" dirty="0"/>
                  <a:t>абсолютно непрерывного </a:t>
                </a:r>
                <a:r>
                  <a:rPr lang="ru-RU" sz="2800" b="1" dirty="0" smtClean="0"/>
                  <a:t>типа</a:t>
                </a:r>
                <a:r>
                  <a:rPr lang="en-US" sz="2800" b="1" dirty="0" smtClean="0"/>
                  <a:t> (</a:t>
                </a:r>
                <a:r>
                  <a:rPr lang="ru-RU" sz="2800" b="1" dirty="0" smtClean="0"/>
                  <a:t>непрерывной случайной величиной)</a:t>
                </a:r>
                <a:r>
                  <a:rPr lang="ru-RU" sz="2800" dirty="0" smtClean="0"/>
                  <a:t>, </a:t>
                </a:r>
                <a:r>
                  <a:rPr lang="ru-RU" sz="2800" dirty="0"/>
                  <a:t>если </a:t>
                </a:r>
                <a:r>
                  <a:rPr lang="ru-RU" sz="2800" dirty="0" smtClean="0"/>
                  <a:t>существует</a:t>
                </a:r>
              </a:p>
              <a:p>
                <a:r>
                  <a:rPr lang="ru-RU" sz="2800" dirty="0" smtClean="0"/>
                  <a:t> </a:t>
                </a:r>
                <a:r>
                  <a:rPr lang="ru-RU" sz="2800" b="1" dirty="0"/>
                  <a:t>неотрицательная функция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𝑓</m:t>
                    </m:r>
                    <m:r>
                      <a:rPr lang="ru-RU" sz="2800" i="1">
                        <a:latin typeface="Cambria Math"/>
                      </a:rPr>
                      <m:t>(</m:t>
                    </m:r>
                    <m:r>
                      <a:rPr lang="ru-RU" sz="2800" i="1">
                        <a:latin typeface="Cambria Math"/>
                      </a:rPr>
                      <m:t>𝑥</m:t>
                    </m:r>
                    <m:r>
                      <a:rPr lang="ru-RU" sz="28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800" dirty="0"/>
                  <a:t>, такая, что </a:t>
                </a:r>
                <a:r>
                  <a:rPr lang="ru-RU" sz="2800" dirty="0" smtClean="0"/>
                  <a:t>для любого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𝑥</m:t>
                    </m:r>
                  </m:oMath>
                </a14:m>
                <a:r>
                  <a:rPr lang="ru-RU" sz="2800" dirty="0"/>
                  <a:t> </a:t>
                </a:r>
                <a:r>
                  <a:rPr lang="ru-RU" sz="2800" dirty="0" smtClean="0"/>
                  <a:t>справедливо:</a:t>
                </a:r>
              </a:p>
              <a:p>
                <a:endParaRPr lang="ru-RU" sz="2800" i="1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𝐹</m:t>
                    </m:r>
                    <m:r>
                      <a:rPr lang="ru-RU" sz="2800" i="1">
                        <a:latin typeface="Cambria Math"/>
                      </a:rPr>
                      <m:t>(</m:t>
                    </m:r>
                    <m:r>
                      <a:rPr lang="ru-RU" sz="2800" i="1">
                        <a:latin typeface="Cambria Math"/>
                      </a:rPr>
                      <m:t>𝑥</m:t>
                    </m:r>
                    <m:r>
                      <a:rPr lang="ru-RU" sz="2800" i="1">
                        <a:latin typeface="Cambria Math"/>
                      </a:rPr>
                      <m:t>)=</m:t>
                    </m:r>
                    <m:r>
                      <a:rPr lang="ru-RU" sz="2800" i="1">
                        <a:latin typeface="Cambria Math"/>
                      </a:rPr>
                      <m:t>𝑝</m:t>
                    </m:r>
                    <m:r>
                      <a:rPr lang="ru-RU" sz="2800" i="1">
                        <a:latin typeface="Cambria Math"/>
                      </a:rPr>
                      <m:t>(</m:t>
                    </m:r>
                    <m:r>
                      <a:rPr lang="ru-RU" sz="2800" i="1">
                        <a:latin typeface="Cambria Math"/>
                      </a:rPr>
                      <m:t>𝜉</m:t>
                    </m:r>
                    <m:r>
                      <a:rPr lang="ru-RU" sz="2800" i="1">
                        <a:latin typeface="Cambria Math"/>
                      </a:rPr>
                      <m:t>&lt;</m:t>
                    </m:r>
                    <m:r>
                      <a:rPr lang="ru-RU" sz="2800" i="1">
                        <a:latin typeface="Cambria Math"/>
                      </a:rPr>
                      <m:t>𝑥</m:t>
                    </m:r>
                    <m:r>
                      <a:rPr lang="ru-RU" sz="28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800" dirty="0" smtClean="0"/>
                  <a:t>=</a:t>
                </a:r>
              </a:p>
              <a:p>
                <a:endParaRPr lang="ru-RU" sz="2800" dirty="0"/>
              </a:p>
              <a:p>
                <a:endParaRPr lang="ru-RU" sz="2800" dirty="0" smtClean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02" y="1340768"/>
                <a:ext cx="7560840" cy="4401205"/>
              </a:xfrm>
              <a:prstGeom prst="rect">
                <a:avLst/>
              </a:prstGeom>
              <a:blipFill rotWithShape="1">
                <a:blip r:embed="rId3"/>
                <a:stretch>
                  <a:fillRect l="-1694" t="-1247" r="-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937879"/>
            <a:ext cx="292129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6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Понятие функции плотности распределения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58102" y="1700808"/>
                <a:ext cx="7560840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 smtClean="0"/>
                  <a:t>Функцию 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800" dirty="0"/>
                  <a:t>называют </a:t>
                </a:r>
                <a:r>
                  <a:rPr lang="ru-RU" sz="2800" b="1" dirty="0"/>
                  <a:t>плотностью распределения вероятностей</a:t>
                </a:r>
                <a:r>
                  <a:rPr lang="ru-RU" sz="2800" dirty="0"/>
                  <a:t> случайной величины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𝜉</m:t>
                    </m:r>
                  </m:oMath>
                </a14:m>
                <a:r>
                  <a:rPr lang="ru-RU" sz="2800" dirty="0"/>
                  <a:t>.</a:t>
                </a:r>
                <a:endParaRPr lang="ru-RU" sz="2800" dirty="0" smtClean="0"/>
              </a:p>
              <a:p>
                <a:endParaRPr lang="ru-RU" sz="2800" dirty="0" smtClean="0"/>
              </a:p>
              <a:p>
                <a:r>
                  <a:rPr lang="ru-RU" sz="2800" dirty="0" smtClean="0"/>
                  <a:t>График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2800" dirty="0"/>
                  <a:t> называют </a:t>
                </a:r>
                <a:r>
                  <a:rPr lang="ru-RU" sz="2800" b="1" dirty="0"/>
                  <a:t>кривой распределения</a:t>
                </a:r>
              </a:p>
              <a:p>
                <a:endParaRPr lang="ru-RU" sz="2800" dirty="0" smtClean="0"/>
              </a:p>
              <a:p>
                <a:endParaRPr lang="ru-RU" sz="2800" dirty="0"/>
              </a:p>
              <a:p>
                <a:endParaRPr lang="ru-RU" sz="2800" dirty="0" smtClean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02" y="1700808"/>
                <a:ext cx="7560840" cy="3539430"/>
              </a:xfrm>
              <a:prstGeom prst="rect">
                <a:avLst/>
              </a:prstGeom>
              <a:blipFill rotWithShape="1">
                <a:blip r:embed="rId3"/>
                <a:stretch>
                  <a:fillRect l="-1694" t="-15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23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Свойства функции плотности распределения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8102" y="1700808"/>
            <a:ext cx="75608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/>
          </a:p>
          <a:p>
            <a:endParaRPr lang="ru-RU" sz="2800" dirty="0"/>
          </a:p>
          <a:p>
            <a:endParaRPr lang="ru-RU" sz="2800" dirty="0" smtClean="0"/>
          </a:p>
          <a:p>
            <a:endParaRPr lang="ru-RU" sz="2800" dirty="0"/>
          </a:p>
          <a:p>
            <a:endParaRPr lang="ru-RU" sz="2800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84" y="1811121"/>
            <a:ext cx="4861411" cy="94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14" y="2902470"/>
            <a:ext cx="1229397" cy="41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498751"/>
              </p:ext>
            </p:extLst>
          </p:nvPr>
        </p:nvGraphicFramePr>
        <p:xfrm>
          <a:off x="1136684" y="3501008"/>
          <a:ext cx="2025225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r:id="rId6" imgW="1143000" imgH="609600" progId="Equation.DSMT4">
                  <p:embed/>
                </p:oleObj>
              </mc:Choice>
              <mc:Fallback>
                <p:oleObj r:id="rId6" imgW="1143000" imgH="60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84" y="3501008"/>
                        <a:ext cx="2025225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1089555" y="4797152"/>
                <a:ext cx="7198509" cy="11319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𝑎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𝜉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sz="2000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𝑎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𝜉</m:t>
                        </m:r>
                        <m:r>
                          <a:rPr lang="en-US" sz="2000" i="1" dirty="0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ru-RU" sz="2000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𝑎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&lt;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𝜉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𝑎</m:t>
                        </m:r>
                        <m:r>
                          <a:rPr lang="en-US" sz="2000" i="1" dirty="0">
                            <a:latin typeface="Cambria Math"/>
                          </a:rPr>
                          <m:t>&lt;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𝜉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i="1" dirty="0" smtClean="0">
                    <a:latin typeface="Cambria Math"/>
                    <a:ea typeface="Cambria Math"/>
                  </a:rPr>
                  <a:t>=</a:t>
                </a:r>
              </a:p>
              <a:p>
                <a:endParaRPr lang="en-US" sz="20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sup>
                      <m:e>
                        <m:r>
                          <a:rPr lang="en-US" sz="20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ru-RU" sz="2000" dirty="0" smtClean="0"/>
                  <a:t> -  </a:t>
                </a:r>
                <a:r>
                  <a:rPr lang="ru-RU" sz="2000" dirty="0" smtClean="0">
                    <a:solidFill>
                      <a:schemeClr val="accent2"/>
                    </a:solidFill>
                  </a:rPr>
                  <a:t>площадь</a:t>
                </a:r>
                <a:r>
                  <a:rPr lang="ru-RU" sz="2000" dirty="0" smtClean="0"/>
                  <a:t> криволинейной трапеции</a:t>
                </a:r>
                <a:endParaRPr lang="ru-RU" sz="20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55" y="4797152"/>
                <a:ext cx="7198509" cy="1131977"/>
              </a:xfrm>
              <a:prstGeom prst="rect">
                <a:avLst/>
              </a:prstGeom>
              <a:blipFill rotWithShape="1">
                <a:blip r:embed="rId8"/>
                <a:stretch>
                  <a:fillRect t="-2688" b="-48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1136684" y="1420409"/>
                <a:ext cx="68917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ru-RU" sz="2400" i="1">
                        <a:latin typeface="Cambria Math"/>
                      </a:rPr>
                      <m:t>=</m:t>
                    </m:r>
                    <m:r>
                      <a:rPr lang="ru-RU" sz="2400" i="1">
                        <a:latin typeface="Cambria Math"/>
                      </a:rPr>
                      <m:t>𝐹</m:t>
                    </m:r>
                    <m:r>
                      <a:rPr lang="ru-RU" sz="2400" i="1">
                        <a:latin typeface="Cambria Math"/>
                      </a:rPr>
                      <m:t>′(</m:t>
                    </m:r>
                    <m:r>
                      <a:rPr lang="ru-RU" sz="2400" i="1">
                        <a:latin typeface="Cambria Math"/>
                      </a:rPr>
                      <m:t>𝑥</m:t>
                    </m:r>
                    <m:r>
                      <a:rPr lang="ru-RU" sz="24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400" dirty="0"/>
                  <a:t> в точках непрерывности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2400" dirty="0"/>
                  <a:t>.</a:t>
                </a: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84" y="1420409"/>
                <a:ext cx="6891700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707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0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accent2"/>
                </a:solidFill>
              </a:rPr>
              <a:t>Способы </a:t>
            </a:r>
            <a:r>
              <a:rPr lang="ru-RU" sz="2800" b="1" dirty="0" smtClean="0">
                <a:solidFill>
                  <a:schemeClr val="accent2"/>
                </a:solidFill>
              </a:rPr>
              <a:t>задания случайной величины</a:t>
            </a:r>
            <a:endParaRPr lang="ru-RU" sz="2800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r>
              <a:rPr lang="ru-RU" sz="3200" dirty="0"/>
              <a:t>(НСВ)</a:t>
            </a:r>
          </a:p>
          <a:p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91580" y="1628800"/>
            <a:ext cx="75608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/>
              <a:t>Плотность распределения</a:t>
            </a:r>
          </a:p>
          <a:p>
            <a:pPr algn="ctr"/>
            <a:endParaRPr lang="ru-RU" sz="2800" dirty="0" smtClean="0"/>
          </a:p>
          <a:p>
            <a:pPr algn="r"/>
            <a:endParaRPr lang="ru-RU" sz="2800" dirty="0"/>
          </a:p>
          <a:p>
            <a:pPr algn="r"/>
            <a:r>
              <a:rPr lang="ru-RU" sz="2800" dirty="0" smtClean="0"/>
              <a:t>Функция распределения</a:t>
            </a:r>
          </a:p>
          <a:p>
            <a:pPr algn="ctr"/>
            <a:endParaRPr lang="ru-RU" sz="2800" dirty="0"/>
          </a:p>
          <a:p>
            <a:pPr algn="just"/>
            <a:r>
              <a:rPr lang="ru-RU" sz="2800" dirty="0" smtClean="0"/>
              <a:t>(</a:t>
            </a:r>
            <a:r>
              <a:rPr lang="ru-RU" sz="2800" dirty="0"/>
              <a:t>ДСВ)</a:t>
            </a:r>
          </a:p>
          <a:p>
            <a:pPr algn="r"/>
            <a:r>
              <a:rPr lang="ru-RU" sz="2800" dirty="0" smtClean="0"/>
              <a:t>Ряд распределения</a:t>
            </a:r>
            <a:endParaRPr lang="ru-RU" sz="2800" dirty="0"/>
          </a:p>
          <a:p>
            <a:pPr algn="just"/>
            <a:endParaRPr lang="ru-RU" sz="28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2123728" y="1916832"/>
            <a:ext cx="2160240" cy="1175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1907704" y="3952221"/>
            <a:ext cx="3276364" cy="618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1943708" y="3183071"/>
            <a:ext cx="2484276" cy="769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132112" y="2077537"/>
            <a:ext cx="2295872" cy="1105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2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Примеры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58102" y="1700808"/>
            <a:ext cx="756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800" dirty="0" smtClean="0"/>
          </a:p>
          <a:p>
            <a:endParaRPr lang="ru-RU" sz="2800" dirty="0"/>
          </a:p>
          <a:p>
            <a:endParaRPr lang="ru-RU" sz="2800" dirty="0" smtClean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094235"/>
              </p:ext>
            </p:extLst>
          </p:nvPr>
        </p:nvGraphicFramePr>
        <p:xfrm>
          <a:off x="360363" y="3862388"/>
          <a:ext cx="8372475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6" name="Документ" r:id="rId4" imgW="6696500" imgH="2098155" progId="Word.Document.12">
                  <p:embed/>
                </p:oleObj>
              </mc:Choice>
              <mc:Fallback>
                <p:oleObj name="Документ" r:id="rId4" imgW="6696500" imgH="20981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0363" y="3862388"/>
                        <a:ext cx="8372475" cy="260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603345"/>
              </p:ext>
            </p:extLst>
          </p:nvPr>
        </p:nvGraphicFramePr>
        <p:xfrm>
          <a:off x="473075" y="1417638"/>
          <a:ext cx="9594850" cy="198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7" name="Документ" r:id="rId6" imgW="6696500" imgH="1386770" progId="Word.Document.12">
                  <p:embed/>
                </p:oleObj>
              </mc:Choice>
              <mc:Fallback>
                <p:oleObj name="Документ" r:id="rId6" imgW="6696500" imgH="13867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3075" y="1417638"/>
                        <a:ext cx="9594850" cy="1982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75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Понятие случайной величины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58102" y="1700808"/>
                <a:ext cx="7560840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800" dirty="0" smtClean="0">
                    <a:latin typeface="Cambria Math"/>
                  </a:rPr>
                  <a:t>Случайной величиной называют </a:t>
                </a:r>
                <a:r>
                  <a:rPr lang="ru-RU" sz="2800" b="1" dirty="0" smtClean="0">
                    <a:latin typeface="Cambria Math"/>
                  </a:rPr>
                  <a:t>числовую функцию</a:t>
                </a:r>
                <a:r>
                  <a:rPr lang="ru-RU" sz="2800" dirty="0" smtClean="0">
                    <a:latin typeface="Cambria Math"/>
                  </a:rPr>
                  <a:t>, определенную на пространстве  элементарных  событий</a:t>
                </a:r>
                <a14:m>
                  <m:oMath xmlns:m="http://schemas.openxmlformats.org/officeDocument/2006/math">
                    <m:r>
                      <a:rPr lang="ru-RU" sz="2800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sz="2800" i="0">
                        <a:latin typeface="Cambria Math"/>
                        <a:ea typeface="Cambria Math"/>
                      </a:rPr>
                      <m:t>Ω</m:t>
                    </m:r>
                    <m:r>
                      <a:rPr lang="ru-RU" sz="2800" b="0" i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ru-RU" sz="2800" dirty="0" smtClean="0">
                    <a:latin typeface="Cambria Math"/>
                  </a:rPr>
                  <a:t> </a:t>
                </a:r>
              </a:p>
              <a:p>
                <a:pPr algn="just"/>
                <a:r>
                  <a:rPr lang="ru-RU" sz="2800" dirty="0" smtClean="0">
                    <a:latin typeface="Cambria Math"/>
                  </a:rPr>
                  <a:t>которая </a:t>
                </a:r>
                <a:r>
                  <a:rPr lang="ru-RU" sz="2800" b="1" dirty="0" smtClean="0">
                    <a:solidFill>
                      <a:srgbClr val="FF0000"/>
                    </a:solidFill>
                    <a:latin typeface="Cambria Math"/>
                  </a:rPr>
                  <a:t>каждому</a:t>
                </a:r>
                <a:r>
                  <a:rPr lang="ru-RU" sz="2800" b="1" dirty="0" smtClean="0">
                    <a:latin typeface="Cambria Math"/>
                  </a:rPr>
                  <a:t> элементарному  событию </a:t>
                </a:r>
                <a14:m>
                  <m:oMath xmlns:m="http://schemas.openxmlformats.org/officeDocument/2006/math">
                    <m:r>
                      <a:rPr lang="el-GR" sz="2800" b="1" i="0" smtClean="0">
                        <a:latin typeface="Cambria Math"/>
                        <a:ea typeface="Cambria Math"/>
                      </a:rPr>
                      <m:t>𝛚</m:t>
                    </m:r>
                    <m:r>
                      <a:rPr lang="ru-RU" sz="2800" b="1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ru-RU" sz="2800" b="1" dirty="0" smtClean="0">
                    <a:latin typeface="Cambria Math"/>
                  </a:rPr>
                  <a:t>ставит в соответствие  действительное число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 i="0">
                        <a:latin typeface="Cambria Math"/>
                      </a:rPr>
                      <m:t>ξ</m:t>
                    </m:r>
                    <m:r>
                      <a:rPr lang="ru-RU" sz="2800" i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ru-RU" sz="2800" i="0">
                        <a:latin typeface="Cambria Math"/>
                      </a:rPr>
                      <m:t>ξ</m:t>
                    </m:r>
                    <m:r>
                      <a:rPr lang="ru-RU" sz="2800" i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ru-RU" sz="2800" i="0">
                        <a:latin typeface="Cambria Math"/>
                      </a:rPr>
                      <m:t>ω</m:t>
                    </m:r>
                    <m:r>
                      <a:rPr lang="ru-RU" sz="2800" i="0">
                        <a:latin typeface="Cambria Math"/>
                      </a:rPr>
                      <m:t>)</m:t>
                    </m:r>
                  </m:oMath>
                </a14:m>
                <a:r>
                  <a:rPr lang="ru-RU" sz="2800" dirty="0"/>
                  <a:t>,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 i="0">
                        <a:latin typeface="Cambria Math"/>
                      </a:rPr>
                      <m:t>ω</m:t>
                    </m:r>
                    <m:r>
                      <a:rPr lang="ru-RU" sz="2800" i="0">
                        <a:latin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ru-RU" sz="2800" i="0">
                        <a:latin typeface="Cambria Math"/>
                      </a:rPr>
                      <m:t>Ω</m:t>
                    </m:r>
                    <m:r>
                      <a:rPr lang="ru-RU" sz="2800" b="0" i="0" smtClean="0">
                        <a:latin typeface="Cambria Math"/>
                      </a:rPr>
                      <m:t>.</m:t>
                    </m:r>
                  </m:oMath>
                </a14:m>
                <a:endParaRPr lang="ru-RU" sz="2800" dirty="0" smtClean="0">
                  <a:latin typeface="Cambria Math"/>
                </a:endParaRPr>
              </a:p>
              <a:p>
                <a:endParaRPr lang="ru-RU" sz="2800" i="1" dirty="0" smtClean="0">
                  <a:latin typeface="Cambria Math"/>
                </a:endParaRPr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02" y="1700808"/>
                <a:ext cx="7560840" cy="3539430"/>
              </a:xfrm>
              <a:prstGeom prst="rect">
                <a:avLst/>
              </a:prstGeom>
              <a:blipFill rotWithShape="1">
                <a:blip r:embed="rId3"/>
                <a:stretch>
                  <a:fillRect l="-1694" t="-1721" r="-1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07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Понятие случайной величины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91580" y="1628800"/>
            <a:ext cx="75608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 smtClean="0"/>
              <a:t>СЛУЧАЙНЫЕ ВЕЛИЧИНЫ</a:t>
            </a:r>
          </a:p>
          <a:p>
            <a:pPr algn="ctr"/>
            <a:endParaRPr lang="ru-RU" sz="2800" dirty="0"/>
          </a:p>
          <a:p>
            <a:pPr algn="ctr"/>
            <a:endParaRPr lang="ru-RU" sz="2800" dirty="0" smtClean="0"/>
          </a:p>
          <a:p>
            <a:pPr algn="ctr"/>
            <a:endParaRPr lang="ru-RU" sz="2800" dirty="0"/>
          </a:p>
          <a:p>
            <a:pPr algn="ctr"/>
            <a:endParaRPr lang="ru-RU" sz="2800" dirty="0" smtClean="0"/>
          </a:p>
          <a:p>
            <a:pPr algn="ctr"/>
            <a:endParaRPr lang="ru-RU" sz="2800" dirty="0"/>
          </a:p>
          <a:p>
            <a:pPr algn="just"/>
            <a:r>
              <a:rPr lang="ru-RU" sz="2800" dirty="0" smtClean="0"/>
              <a:t>ДИСКРЕТНЫЕ  (ДСВ)	НЕПРЕРЫВНЫЕ (НСВ)</a:t>
            </a:r>
            <a:endParaRPr lang="ru-RU" sz="28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2617556" y="2224028"/>
            <a:ext cx="1296144" cy="19970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5004048" y="2273542"/>
            <a:ext cx="2016224" cy="17194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1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Понятие </a:t>
            </a:r>
            <a:r>
              <a:rPr lang="ru-RU" sz="2800" b="1" dirty="0" smtClean="0">
                <a:solidFill>
                  <a:srgbClr val="FF0000"/>
                </a:solidFill>
              </a:rPr>
              <a:t>ДСВ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58102" y="1268760"/>
                <a:ext cx="7560840" cy="4832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 smtClean="0"/>
                  <a:t>Случайная величина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𝜉</m:t>
                    </m:r>
                  </m:oMath>
                </a14:m>
                <a:r>
                  <a:rPr lang="ru-RU" sz="2800" dirty="0"/>
                  <a:t> называется величиной дискретного типа (или дискретной случайной величиной), </a:t>
                </a:r>
                <a:endParaRPr lang="ru-RU" sz="2800" dirty="0" smtClean="0"/>
              </a:p>
              <a:p>
                <a:r>
                  <a:rPr lang="ru-RU" sz="2800" dirty="0" smtClean="0"/>
                  <a:t>если </a:t>
                </a:r>
                <a:r>
                  <a:rPr lang="ru-RU" sz="2800" dirty="0"/>
                  <a:t>существует </a:t>
                </a:r>
                <a:r>
                  <a:rPr lang="ru-RU" sz="2800" b="1" dirty="0"/>
                  <a:t>конечное или счетное </a:t>
                </a:r>
                <a:r>
                  <a:rPr lang="ru-RU" sz="2800" dirty="0"/>
                  <a:t>множество </a:t>
                </a:r>
                <a:r>
                  <a:rPr lang="ru-RU" sz="2800" dirty="0" smtClean="0"/>
                  <a:t>з</a:t>
                </a:r>
                <a14:m>
                  <m:oMath xmlns:m="http://schemas.openxmlformats.org/officeDocument/2006/math">
                    <m:r>
                      <a:rPr lang="ru-RU" sz="2800" b="0" i="0" smtClean="0">
                        <a:latin typeface="Cambria Math"/>
                      </a:rPr>
                      <m:t>начений 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/>
                          </a:rPr>
                          <m:t>𝑖</m:t>
                        </m:r>
                        <m:r>
                          <a:rPr lang="ru-RU" sz="2800" i="1">
                            <a:latin typeface="Cambria Math"/>
                          </a:rPr>
                          <m:t>=1, …, </m:t>
                        </m:r>
                        <m:r>
                          <a:rPr lang="ru-RU" sz="2800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ru-RU" sz="2800" dirty="0" smtClean="0"/>
                  <a:t>  таких</a:t>
                </a:r>
                <a:r>
                  <a:rPr lang="ru-RU" sz="2800" dirty="0"/>
                  <a:t>, </a:t>
                </a:r>
                <a:r>
                  <a:rPr lang="ru-RU" sz="2800" dirty="0" smtClean="0"/>
                  <a:t>что 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/>
                          </a:rPr>
                          <m:t>𝜉</m:t>
                        </m:r>
                        <m:r>
                          <a:rPr lang="ru-RU" sz="28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ru-RU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&gt;0</m:t>
                    </m:r>
                  </m:oMath>
                </a14:m>
                <a:r>
                  <a:rPr lang="ru-RU" sz="2800" dirty="0"/>
                  <a:t> </a:t>
                </a:r>
                <a:endParaRPr lang="ru-RU" sz="2800" dirty="0" smtClean="0"/>
              </a:p>
              <a:p>
                <a:r>
                  <a:rPr lang="ru-RU" sz="2800" dirty="0" smtClean="0"/>
                  <a:t>и </a:t>
                </a:r>
                <a:r>
                  <a:rPr lang="ru-RU" sz="2800" dirty="0"/>
                  <a:t>при этом </a:t>
                </a:r>
                <a:endParaRPr lang="ru-RU" sz="2800" dirty="0" smtClean="0"/>
              </a:p>
              <a:p>
                <a:endParaRPr lang="ru-RU" sz="2800" dirty="0"/>
              </a:p>
              <a:p>
                <a:endParaRPr lang="ru-RU" sz="2800" dirty="0" smtClean="0"/>
              </a:p>
              <a:p>
                <a:r>
                  <a:rPr lang="ru-RU" sz="2800" b="1" dirty="0" smtClean="0"/>
                  <a:t>Каждому</a:t>
                </a:r>
                <a:r>
                  <a:rPr lang="ru-RU" sz="2800" dirty="0" smtClean="0"/>
                  <a:t> значению ДСВ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 smtClean="0"/>
                  <a:t>  соответствует </a:t>
                </a:r>
                <a:r>
                  <a:rPr lang="ru-RU" sz="2800" b="1" dirty="0" smtClean="0"/>
                  <a:t>своя</a:t>
                </a:r>
                <a:r>
                  <a:rPr lang="ru-RU" sz="2800" dirty="0" smtClean="0"/>
                  <a:t> вероятность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&gt;0</m:t>
                    </m:r>
                  </m:oMath>
                </a14:m>
                <a:r>
                  <a:rPr lang="ru-RU" sz="2800" dirty="0" smtClean="0"/>
                  <a:t>.</a:t>
                </a:r>
                <a:endParaRPr lang="ru-RU" sz="28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02" y="1268760"/>
                <a:ext cx="7560840" cy="4832092"/>
              </a:xfrm>
              <a:prstGeom prst="rect">
                <a:avLst/>
              </a:prstGeom>
              <a:blipFill rotWithShape="1">
                <a:blip r:embed="rId3"/>
                <a:stretch>
                  <a:fillRect l="-1694" t="-1135" b="-26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1" y="3933056"/>
            <a:ext cx="1440160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78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/>
            </a:r>
            <a:br>
              <a:rPr lang="ru-RU" sz="2800" b="1" dirty="0" smtClean="0">
                <a:solidFill>
                  <a:srgbClr val="FF0000"/>
                </a:solidFill>
              </a:rPr>
            </a:br>
            <a:r>
              <a:rPr lang="ru-RU" sz="2800" b="1" dirty="0" smtClean="0">
                <a:solidFill>
                  <a:srgbClr val="FF0000"/>
                </a:solidFill>
              </a:rPr>
              <a:t/>
            </a:r>
            <a:br>
              <a:rPr lang="ru-RU" sz="2800" b="1" dirty="0" smtClean="0">
                <a:solidFill>
                  <a:srgbClr val="FF0000"/>
                </a:solidFill>
              </a:rPr>
            </a:br>
            <a:r>
              <a:rPr lang="ru-RU" sz="2800" b="1" dirty="0" smtClean="0"/>
              <a:t>РЯД РАСПРЕДЕЛЕНИЯ  ДСВ</a:t>
            </a:r>
            <a:endParaRPr lang="ru-RU" sz="2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034307"/>
              </p:ext>
            </p:extLst>
          </p:nvPr>
        </p:nvGraphicFramePr>
        <p:xfrm>
          <a:off x="325411" y="1628800"/>
          <a:ext cx="8800333" cy="1695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Документ" r:id="rId4" imgW="6443114" imgH="1245063" progId="Word.Document.12">
                  <p:embed/>
                </p:oleObj>
              </mc:Choice>
              <mc:Fallback>
                <p:oleObj name="Документ" r:id="rId4" imgW="6443114" imgH="12450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5411" y="1628800"/>
                        <a:ext cx="8800333" cy="1695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02558"/>
            <a:ext cx="5864670" cy="293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1907704" y="3148112"/>
            <a:ext cx="6336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/>
              <a:t>МНОГОУГОЛЬНИК РАСПРЕДЕЛЕНИЯ  </a:t>
            </a:r>
            <a:r>
              <a:rPr lang="ru-RU" sz="2400" b="1" dirty="0"/>
              <a:t>ДСВ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6009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Функция распределения 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58102" y="1268760"/>
                <a:ext cx="7560840" cy="4832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 smtClean="0"/>
                  <a:t>Рассмотрим событие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/>
                          </a:rPr>
                          <m:t>𝜉</m:t>
                        </m:r>
                        <m:d>
                          <m:d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𝜔</m:t>
                            </m:r>
                          </m:e>
                        </m:d>
                        <m:r>
                          <a:rPr lang="ru-RU" sz="2800" i="1">
                            <a:latin typeface="Cambria Math"/>
                          </a:rPr>
                          <m:t>&lt;</m:t>
                        </m:r>
                        <m:r>
                          <a:rPr lang="ru-RU" sz="2800" i="1">
                            <a:latin typeface="Cambria Math"/>
                          </a:rPr>
                          <m:t>𝑥</m:t>
                        </m:r>
                        <m:r>
                          <a:rPr lang="ru-RU" sz="2800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ru-RU" sz="2800" dirty="0"/>
                  <a:t> </a:t>
                </a:r>
                <a:r>
                  <a:rPr lang="en-US" sz="2800" dirty="0" smtClean="0"/>
                  <a:t>{</a:t>
                </a:r>
                <a:r>
                  <a:rPr lang="ru-RU" sz="2800" dirty="0" smtClean="0"/>
                  <a:t>С</a:t>
                </a:r>
                <a14:m>
                  <m:oMath xmlns:m="http://schemas.openxmlformats.org/officeDocument/2006/math">
                    <m:r>
                      <a:rPr lang="ru-RU" sz="2800" b="0" i="0" smtClean="0">
                        <a:latin typeface="Cambria Math"/>
                      </a:rPr>
                      <m:t>В </m:t>
                    </m:r>
                    <m:r>
                      <a:rPr lang="ru-RU" sz="2800" i="1">
                        <a:latin typeface="Cambria Math"/>
                      </a:rPr>
                      <m:t>𝜉</m:t>
                    </m:r>
                  </m:oMath>
                </a14:m>
                <a:r>
                  <a:rPr lang="ru-RU" sz="2800" dirty="0"/>
                  <a:t> примет значение меньшее, чем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𝑥</m:t>
                    </m:r>
                  </m:oMath>
                </a14:m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}</m:t>
                    </m:r>
                    <m:r>
                      <a:rPr lang="ru-RU" sz="2800" b="0" i="0" smtClean="0">
                        <a:latin typeface="Cambria Math"/>
                      </a:rPr>
                      <m:t>.</m:t>
                    </m:r>
                  </m:oMath>
                </a14:m>
                <a:endParaRPr lang="ru-RU" sz="2800" dirty="0" smtClean="0"/>
              </a:p>
              <a:p>
                <a:r>
                  <a:rPr lang="ru-RU" sz="2800" dirty="0"/>
                  <a:t>Этому событию соответствует определенная вероятность в вероятностном пространстве</a:t>
                </a:r>
              </a:p>
              <a:p>
                <a:endParaRPr lang="ru-RU" sz="2800" dirty="0" smtClean="0"/>
              </a:p>
              <a:p>
                <a:r>
                  <a:rPr lang="ru-RU" sz="2800" dirty="0" smtClean="0"/>
                  <a:t>Пример:    </a:t>
                </a:r>
                <a:r>
                  <a:rPr lang="ru-RU" sz="2800" dirty="0"/>
                  <a:t>Бросание игральной кости один раз.</a:t>
                </a:r>
              </a:p>
              <a:p>
                <a:r>
                  <a:rPr lang="ru-RU" sz="2800" b="1" dirty="0"/>
                  <a:t>случайная величина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𝜉</m:t>
                    </m:r>
                  </m:oMath>
                </a14:m>
                <a:r>
                  <a:rPr lang="ru-RU" sz="2800" dirty="0" smtClean="0"/>
                  <a:t> </a:t>
                </a:r>
                <a:r>
                  <a:rPr lang="ru-RU" sz="2800" dirty="0"/>
                  <a:t>– число очков на верхней грани. </a:t>
                </a:r>
                <a:endParaRPr lang="ru-RU" sz="2800" dirty="0" smtClean="0"/>
              </a:p>
              <a:p>
                <a:r>
                  <a:rPr lang="ru-RU" sz="2800" dirty="0" smtClean="0"/>
                  <a:t>Какие она может принимать значения?</a:t>
                </a:r>
                <a:endParaRPr lang="ru-RU" sz="2800" dirty="0"/>
              </a:p>
              <a:p>
                <a:r>
                  <a:rPr lang="ru-RU" sz="2800" dirty="0" smtClean="0"/>
                  <a:t>Чему равна вероятность 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/>
                          </a:rPr>
                          <m:t>𝜉</m:t>
                        </m:r>
                        <m:r>
                          <a:rPr lang="ru-RU" sz="2800" i="1">
                            <a:latin typeface="Cambria Math"/>
                          </a:rPr>
                          <m:t>&lt;3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ru-RU" sz="2800" b="0" i="0" smtClean="0">
                        <a:latin typeface="Cambria Math"/>
                      </a:rPr>
                      <m:t>…?</m:t>
                    </m:r>
                  </m:oMath>
                </a14:m>
                <a:endParaRPr lang="ru-RU" sz="2800" dirty="0" smtClean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02" y="1268760"/>
                <a:ext cx="7560840" cy="4832092"/>
              </a:xfrm>
              <a:prstGeom prst="rect">
                <a:avLst/>
              </a:prstGeom>
              <a:blipFill rotWithShape="1">
                <a:blip r:embed="rId3"/>
                <a:stretch>
                  <a:fillRect l="-1694" t="-1135" r="-2419" b="-26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2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Функция распределения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58102" y="1268760"/>
                <a:ext cx="7560840" cy="31466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b="1" dirty="0" smtClean="0"/>
                  <a:t>Функцией распределения </a:t>
                </a:r>
                <a:r>
                  <a:rPr lang="ru-RU" sz="2800" dirty="0" smtClean="0"/>
                  <a:t>случайной величины  называют функцию действительной переменной, </a:t>
                </a:r>
              </a:p>
              <a:p>
                <a:r>
                  <a:rPr lang="ru-RU" sz="2800" dirty="0" smtClean="0"/>
                  <a:t>определенной на всей числовой оси, значения которой равны вероятности:</a:t>
                </a:r>
              </a:p>
              <a:p>
                <a:endParaRPr lang="ru-RU" sz="2800" dirty="0" smtClean="0"/>
              </a:p>
              <a:p>
                <a:pPr algn="ctr"/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𝜉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(</m:t>
                    </m:r>
                    <m:r>
                      <a:rPr lang="ru-RU" sz="2800" i="1">
                        <a:latin typeface="Cambria Math"/>
                      </a:rPr>
                      <m:t>𝑥</m:t>
                    </m:r>
                    <m:r>
                      <a:rPr lang="ru-RU" sz="2800" i="1">
                        <a:latin typeface="Cambria Math"/>
                      </a:rPr>
                      <m:t>)=</m:t>
                    </m:r>
                    <m:r>
                      <a:rPr lang="ru-RU" sz="2800" i="1">
                        <a:latin typeface="Cambria Math"/>
                      </a:rPr>
                      <m:t>𝐹</m:t>
                    </m:r>
                    <m:r>
                      <a:rPr lang="ru-RU" sz="2800" i="1">
                        <a:latin typeface="Cambria Math"/>
                      </a:rPr>
                      <m:t>(</m:t>
                    </m:r>
                    <m:r>
                      <a:rPr lang="ru-RU" sz="2800" i="1">
                        <a:latin typeface="Cambria Math"/>
                      </a:rPr>
                      <m:t>𝑥</m:t>
                    </m:r>
                    <m:r>
                      <a:rPr lang="ru-RU" sz="2800" i="1">
                        <a:latin typeface="Cambria Math"/>
                      </a:rPr>
                      <m:t>)=</m:t>
                    </m:r>
                    <m:r>
                      <a:rPr lang="ru-RU" sz="2800" i="1">
                        <a:latin typeface="Cambria Math"/>
                      </a:rPr>
                      <m:t>𝑝</m:t>
                    </m:r>
                    <m:r>
                      <a:rPr lang="ru-RU" sz="2800" i="1">
                        <a:latin typeface="Cambria Math"/>
                      </a:rPr>
                      <m:t>(</m:t>
                    </m:r>
                    <m:r>
                      <a:rPr lang="ru-RU" sz="2800" i="1">
                        <a:latin typeface="Cambria Math"/>
                      </a:rPr>
                      <m:t>𝜉</m:t>
                    </m:r>
                    <m:r>
                      <a:rPr lang="ru-RU" sz="2800" i="1">
                        <a:latin typeface="Cambria Math"/>
                      </a:rPr>
                      <m:t>&lt;</m:t>
                    </m:r>
                    <m:r>
                      <a:rPr lang="ru-RU" sz="2800" i="1">
                        <a:latin typeface="Cambria Math"/>
                      </a:rPr>
                      <m:t>𝑥</m:t>
                    </m:r>
                    <m:r>
                      <a:rPr lang="ru-RU" sz="28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800" dirty="0"/>
                  <a:t>.</a:t>
                </a: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02" y="1268760"/>
                <a:ext cx="7560840" cy="3146695"/>
              </a:xfrm>
              <a:prstGeom prst="rect">
                <a:avLst/>
              </a:prstGeom>
              <a:blipFill rotWithShape="1">
                <a:blip r:embed="rId3"/>
                <a:stretch>
                  <a:fillRect l="-1694" t="-1744" r="-2581" b="-34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209951" y="4997420"/>
            <a:ext cx="72543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</a:rPr>
              <a:t>С помощью функции распределения  можно задать </a:t>
            </a:r>
          </a:p>
          <a:p>
            <a:r>
              <a:rPr lang="ru-RU" sz="2400" b="1" dirty="0" smtClean="0">
                <a:solidFill>
                  <a:srgbClr val="FF0000"/>
                </a:solidFill>
              </a:rPr>
              <a:t>и дискретную, и непрерывную СВ 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2141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Свойства функции распределения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58102" y="1268760"/>
                <a:ext cx="7560840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ru-RU" sz="28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ru-RU" sz="2800" i="1">
                        <a:latin typeface="Cambria Math"/>
                      </a:rPr>
                      <m:t>𝐹</m:t>
                    </m:r>
                    <m:r>
                      <a:rPr lang="ru-RU" sz="2800" i="1">
                        <a:latin typeface="Cambria Math"/>
                      </a:rPr>
                      <m:t>(</m:t>
                    </m:r>
                    <m:r>
                      <a:rPr lang="ru-RU" sz="2800" i="1">
                        <a:latin typeface="Cambria Math"/>
                      </a:rPr>
                      <m:t>𝑥</m:t>
                    </m:r>
                    <m:r>
                      <a:rPr lang="ru-RU" sz="2800" i="1">
                        <a:latin typeface="Cambria Math"/>
                      </a:rPr>
                      <m:t>)≤1</m:t>
                    </m:r>
                  </m:oMath>
                </a14:m>
                <a:endParaRPr lang="ru-RU" sz="2800" dirty="0" smtClean="0"/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/>
                          </a:rPr>
                          <m:t>−∞</m:t>
                        </m:r>
                      </m:e>
                    </m:d>
                    <m:r>
                      <a:rPr lang="ru-RU" sz="2800" i="1">
                        <a:latin typeface="Cambria Math"/>
                      </a:rPr>
                      <m:t>=0</m:t>
                    </m:r>
                  </m:oMath>
                </a14:m>
                <a:r>
                  <a:rPr lang="ru-RU" sz="2800" dirty="0"/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ru-RU" sz="2800" i="1">
                            <a:latin typeface="Cambria Math"/>
                          </a:rPr>
                          <m:t>∞</m:t>
                        </m:r>
                      </m:e>
                    </m:d>
                    <m:r>
                      <a:rPr lang="ru-RU" sz="2800" i="1">
                        <a:latin typeface="Cambria Math"/>
                      </a:rPr>
                      <m:t>=1</m:t>
                    </m:r>
                  </m:oMath>
                </a14:m>
                <a:endParaRPr lang="ru-RU" sz="2800" dirty="0" smtClean="0"/>
              </a:p>
              <a:p>
                <a:pPr>
                  <a:lnSpc>
                    <a:spcPct val="150000"/>
                  </a:lnSpc>
                </a:pPr>
                <a:r>
                  <a:rPr lang="ru-RU" sz="2800" dirty="0"/>
                  <a:t>3</a:t>
                </a:r>
                <a:r>
                  <a:rPr lang="ru-RU" sz="2800" dirty="0" smtClean="0"/>
                  <a:t>.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𝐹</m:t>
                    </m:r>
                    <m:r>
                      <a:rPr lang="ru-RU" sz="2800" i="1">
                        <a:latin typeface="Cambria Math"/>
                      </a:rPr>
                      <m:t>(</m:t>
                    </m:r>
                    <m:r>
                      <a:rPr lang="ru-RU" sz="2800" i="1">
                        <a:latin typeface="Cambria Math"/>
                      </a:rPr>
                      <m:t>𝑥</m:t>
                    </m:r>
                    <m:r>
                      <a:rPr lang="ru-RU" sz="28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800" dirty="0"/>
                  <a:t> ‑ неубывающая </a:t>
                </a:r>
                <a:r>
                  <a:rPr lang="ru-RU" sz="2800" dirty="0" smtClean="0"/>
                  <a:t>функция: 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/>
                  <a:t>, </a:t>
                </a:r>
                <a:r>
                  <a:rPr lang="ru-RU" sz="2800" dirty="0" smtClean="0"/>
                  <a:t>то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𝐹</m:t>
                        </m:r>
                        <m:r>
                          <a:rPr lang="ru-RU" sz="2800" i="1">
                            <a:latin typeface="Cambria Math"/>
                          </a:rPr>
                          <m:t>(</m:t>
                        </m:r>
                        <m:r>
                          <a:rPr lang="ru-RU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)≤</m:t>
                    </m:r>
                    <m:r>
                      <a:rPr lang="ru-RU" sz="2800" i="1">
                        <a:latin typeface="Cambria Math"/>
                      </a:rPr>
                      <m:t>𝐹</m:t>
                    </m:r>
                    <m:r>
                      <a:rPr lang="ru-RU" sz="2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)</m:t>
                    </m:r>
                  </m:oMath>
                </a14:m>
                <a:endParaRPr lang="ru-RU" sz="2800" dirty="0" smtClean="0"/>
              </a:p>
              <a:p>
                <a:pPr>
                  <a:lnSpc>
                    <a:spcPct val="150000"/>
                  </a:lnSpc>
                </a:pPr>
                <a:r>
                  <a:rPr lang="ru-RU" sz="2800" dirty="0"/>
                  <a:t>4</a:t>
                </a:r>
                <a:r>
                  <a:rPr lang="ru-RU" sz="2800" dirty="0" smtClean="0"/>
                  <a:t>.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𝐹</m:t>
                    </m:r>
                    <m:r>
                      <a:rPr lang="ru-RU" sz="2800" i="1">
                        <a:latin typeface="Cambria Math"/>
                      </a:rPr>
                      <m:t>(</m:t>
                    </m:r>
                    <m:r>
                      <a:rPr lang="ru-RU" sz="2800" i="1">
                        <a:latin typeface="Cambria Math"/>
                      </a:rPr>
                      <m:t>𝑥</m:t>
                    </m:r>
                    <m:r>
                      <a:rPr lang="ru-RU" sz="28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800" dirty="0"/>
                  <a:t> ‑ функция, непрерывная слева </a:t>
                </a:r>
                <a:r>
                  <a:rPr lang="ru-RU" sz="2800" dirty="0" smtClean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2800" dirty="0" smtClean="0"/>
                  <a:t>5.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𝑎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𝜉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ru-RU" sz="28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ru-RU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r>
                      <a:rPr lang="en-US" sz="2800" b="0" i="1" smtClean="0">
                        <a:latin typeface="Cambria Math"/>
                      </a:rPr>
                      <m:t>𝐹</m:t>
                    </m:r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</a:rPr>
                      <m:t>𝑎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sz="2800" i="1" dirty="0"/>
                  <a:t> </a:t>
                </a:r>
                <a:endParaRPr lang="ru-RU" sz="2800" i="1" dirty="0" smtClean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02" y="1268760"/>
                <a:ext cx="7560840" cy="3970318"/>
              </a:xfrm>
              <a:prstGeom prst="rect">
                <a:avLst/>
              </a:prstGeom>
              <a:blipFill rotWithShape="1">
                <a:blip r:embed="rId3"/>
                <a:stretch>
                  <a:fillRect l="-1694" b="-18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35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230783"/>
            <a:ext cx="7772400" cy="1470025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FF0000"/>
                </a:solidFill>
              </a:rPr>
              <a:t>Свойства функции распределения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1700808"/>
            <a:ext cx="7200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58102" y="1268760"/>
                <a:ext cx="7560840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800" dirty="0" smtClean="0"/>
                  <a:t>6. Для </a:t>
                </a:r>
                <a:r>
                  <a:rPr lang="ru-RU" sz="2800" b="1" dirty="0" smtClean="0"/>
                  <a:t>ДСВ</a:t>
                </a:r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𝐹</m:t>
                    </m:r>
                    <m:r>
                      <a:rPr lang="ru-RU" sz="2800" i="1">
                        <a:latin typeface="Cambria Math"/>
                      </a:rPr>
                      <m:t>(</m:t>
                    </m:r>
                    <m:r>
                      <a:rPr lang="ru-RU" sz="2800" i="1">
                        <a:latin typeface="Cambria Math"/>
                      </a:rPr>
                      <m:t>𝑥</m:t>
                    </m:r>
                    <m:r>
                      <a:rPr lang="ru-RU" sz="28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800" dirty="0"/>
                  <a:t> </a:t>
                </a:r>
                <a:r>
                  <a:rPr lang="ru-RU" sz="2800" dirty="0" smtClean="0"/>
                  <a:t> является </a:t>
                </a:r>
                <a:r>
                  <a:rPr lang="ru-RU" sz="2800" b="1" dirty="0"/>
                  <a:t>ступенчатой</a:t>
                </a:r>
                <a:r>
                  <a:rPr lang="ru-RU" sz="2800" dirty="0"/>
                  <a:t> функцией. </a:t>
                </a:r>
                <a:endParaRPr lang="ru-RU" sz="2800" dirty="0" smtClean="0"/>
              </a:p>
              <a:p>
                <a:r>
                  <a:rPr lang="ru-RU" sz="2800" dirty="0" smtClean="0"/>
                  <a:t>Она </a:t>
                </a:r>
                <a:r>
                  <a:rPr lang="ru-RU" sz="2800" dirty="0"/>
                  <a:t>имеет скачки в точках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/>
                  <a:t>, равные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sz="2800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ru-RU" sz="2800" dirty="0" smtClean="0"/>
                  <a:t>  </a:t>
                </a:r>
                <a:endParaRPr lang="en-US" sz="2800" dirty="0" smtClean="0"/>
              </a:p>
              <a:p>
                <a:endParaRPr lang="en-US" sz="2800" dirty="0"/>
              </a:p>
              <a:p>
                <a:endParaRPr lang="ru-RU" sz="2800" dirty="0" smtClean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02" y="1268760"/>
                <a:ext cx="7560840" cy="2246769"/>
              </a:xfrm>
              <a:prstGeom prst="rect">
                <a:avLst/>
              </a:prstGeom>
              <a:blipFill rotWithShape="1">
                <a:blip r:embed="rId3"/>
                <a:stretch>
                  <a:fillRect l="-1694" t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7789152" cy="218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971600" y="5373216"/>
                <a:ext cx="5904656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2800" dirty="0" smtClean="0"/>
                  <a:t>7. </a:t>
                </a:r>
                <a:r>
                  <a:rPr lang="ru-RU" sz="2800" dirty="0"/>
                  <a:t>Для </a:t>
                </a:r>
                <a:r>
                  <a:rPr lang="ru-RU" sz="2800" b="1" dirty="0"/>
                  <a:t>НСВ</a:t>
                </a:r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/>
                      </a:rPr>
                      <m:t>𝐹</m:t>
                    </m:r>
                    <m:r>
                      <a:rPr lang="ru-RU" sz="2800" i="1">
                        <a:latin typeface="Cambria Math"/>
                      </a:rPr>
                      <m:t>(</m:t>
                    </m:r>
                    <m:r>
                      <a:rPr lang="ru-RU" sz="2800" i="1">
                        <a:latin typeface="Cambria Math"/>
                      </a:rPr>
                      <m:t>𝑥</m:t>
                    </m:r>
                    <m:r>
                      <a:rPr lang="ru-RU" sz="2800" i="1">
                        <a:latin typeface="Cambria Math"/>
                      </a:rPr>
                      <m:t>)</m:t>
                    </m:r>
                  </m:oMath>
                </a14:m>
                <a:r>
                  <a:rPr lang="ru-RU" sz="2800" dirty="0"/>
                  <a:t>  </a:t>
                </a:r>
                <a:r>
                  <a:rPr lang="ru-RU" sz="2800" b="1" dirty="0"/>
                  <a:t>непрерывна</a:t>
                </a:r>
                <a:r>
                  <a:rPr lang="ru-RU" sz="2800" dirty="0"/>
                  <a:t>.</a:t>
                </a: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373216"/>
                <a:ext cx="5904656" cy="738664"/>
              </a:xfrm>
              <a:prstGeom prst="rect">
                <a:avLst/>
              </a:prstGeom>
              <a:blipFill rotWithShape="1">
                <a:blip r:embed="rId5"/>
                <a:stretch>
                  <a:fillRect l="-2064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8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652</Words>
  <Application>Microsoft Office PowerPoint</Application>
  <PresentationFormat>Экран (4:3)</PresentationFormat>
  <Paragraphs>121</Paragraphs>
  <Slides>16</Slides>
  <Notes>16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Тема Office</vt:lpstr>
      <vt:lpstr>Документ</vt:lpstr>
      <vt:lpstr>Equation.DSMT4</vt:lpstr>
      <vt:lpstr>Понятие случайной величины (СВ)</vt:lpstr>
      <vt:lpstr>Понятие случайной величины</vt:lpstr>
      <vt:lpstr>Понятие случайной величины</vt:lpstr>
      <vt:lpstr>Понятие ДСВ</vt:lpstr>
      <vt:lpstr>  РЯД РАСПРЕДЕЛЕНИЯ  ДСВ</vt:lpstr>
      <vt:lpstr>Функция распределения </vt:lpstr>
      <vt:lpstr>Функция распределения</vt:lpstr>
      <vt:lpstr>Свойства функции распределения</vt:lpstr>
      <vt:lpstr>Свойства функции распределения</vt:lpstr>
      <vt:lpstr>ПРИМЕР. </vt:lpstr>
      <vt:lpstr>Понятие НСВ</vt:lpstr>
      <vt:lpstr>Понятие НСВ</vt:lpstr>
      <vt:lpstr>Понятие функции плотности распределения</vt:lpstr>
      <vt:lpstr>Свойства функции плотности распределения</vt:lpstr>
      <vt:lpstr>Способы задания случайной величины</vt:lpstr>
      <vt:lpstr>Примеры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Классическое определение вероятности</dc:title>
  <dc:creator>Ирина</dc:creator>
  <cp:lastModifiedBy>Ирина</cp:lastModifiedBy>
  <cp:revision>112</cp:revision>
  <dcterms:created xsi:type="dcterms:W3CDTF">2017-09-24T13:20:33Z</dcterms:created>
  <dcterms:modified xsi:type="dcterms:W3CDTF">2018-10-11T07:31:56Z</dcterms:modified>
</cp:coreProperties>
</file>