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0" r:id="rId2"/>
    <p:sldId id="331" r:id="rId3"/>
    <p:sldId id="340" r:id="rId4"/>
    <p:sldId id="339" r:id="rId5"/>
    <p:sldId id="342" r:id="rId6"/>
    <p:sldId id="346" r:id="rId7"/>
    <p:sldId id="347" r:id="rId8"/>
    <p:sldId id="343" r:id="rId9"/>
    <p:sldId id="348" r:id="rId10"/>
    <p:sldId id="333" r:id="rId11"/>
    <p:sldId id="344" r:id="rId12"/>
    <p:sldId id="349" r:id="rId13"/>
    <p:sldId id="350" r:id="rId14"/>
    <p:sldId id="351" r:id="rId15"/>
    <p:sldId id="345" r:id="rId16"/>
    <p:sldId id="332" r:id="rId17"/>
    <p:sldId id="352" r:id="rId18"/>
    <p:sldId id="354" r:id="rId19"/>
    <p:sldId id="355" r:id="rId20"/>
    <p:sldId id="356" r:id="rId21"/>
    <p:sldId id="353" r:id="rId22"/>
    <p:sldId id="357" r:id="rId23"/>
    <p:sldId id="358" r:id="rId24"/>
    <p:sldId id="335" r:id="rId25"/>
    <p:sldId id="359" r:id="rId26"/>
    <p:sldId id="360" r:id="rId27"/>
    <p:sldId id="34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5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6.docx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.docx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8.docx"/><Relationship Id="rId9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0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1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1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Примеры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15074"/>
              </p:ext>
            </p:extLst>
          </p:nvPr>
        </p:nvGraphicFramePr>
        <p:xfrm>
          <a:off x="323528" y="1340768"/>
          <a:ext cx="83724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Документ" r:id="rId4" imgW="6696500" imgH="2098155" progId="Word.Document.12">
                  <p:embed/>
                </p:oleObj>
              </mc:Choice>
              <mc:Fallback>
                <p:oleObj name="Документ" r:id="rId4" imgW="6696500" imgH="2098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340768"/>
                        <a:ext cx="8372475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5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Центральный момент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79372"/>
              </p:ext>
            </p:extLst>
          </p:nvPr>
        </p:nvGraphicFramePr>
        <p:xfrm>
          <a:off x="739389" y="2095996"/>
          <a:ext cx="743585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Документ" r:id="rId4" imgW="6301550" imgH="1678020" progId="Word.Document.12">
                  <p:embed/>
                </p:oleObj>
              </mc:Choice>
              <mc:Fallback>
                <p:oleObj name="Документ" r:id="rId4" imgW="6301550" imgH="1678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389" y="2095996"/>
                        <a:ext cx="7435850" cy="197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7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Центральный момент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3088" y="1408420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r>
              <a:rPr lang="ru-RU" sz="2400" dirty="0" smtClean="0"/>
              <a:t>Первый центральный момент </a:t>
            </a: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3068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15616" y="2369776"/>
                <a:ext cx="3600400" cy="143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/>
                <a:endParaRPr lang="ru-RU" dirty="0" smtClean="0"/>
              </a:p>
              <a:p>
                <a:pPr algn="ctr"/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???</m:t>
                    </m:r>
                  </m:oMath>
                </a14:m>
                <a:r>
                  <a:rPr lang="ru-RU" dirty="0" smtClean="0"/>
                  <a:t>…..</a:t>
                </a:r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69776"/>
                <a:ext cx="3600400" cy="1438214"/>
              </a:xfrm>
              <a:prstGeom prst="rect">
                <a:avLst/>
              </a:prstGeom>
              <a:blipFill rotWithShape="1"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9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Дисперсия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27005"/>
              </p:ext>
            </p:extLst>
          </p:nvPr>
        </p:nvGraphicFramePr>
        <p:xfrm>
          <a:off x="517525" y="1338858"/>
          <a:ext cx="8108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Документ" r:id="rId4" imgW="6301550" imgH="565220" progId="Word.Document.12">
                  <p:embed/>
                </p:oleObj>
              </mc:Choice>
              <mc:Fallback>
                <p:oleObj name="Документ" r:id="rId4" imgW="6301550" imgH="565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" y="1338858"/>
                        <a:ext cx="810895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67790"/>
              </p:ext>
            </p:extLst>
          </p:nvPr>
        </p:nvGraphicFramePr>
        <p:xfrm>
          <a:off x="448082" y="5877272"/>
          <a:ext cx="772431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Документ" r:id="rId6" imgW="6301550" imgH="352453" progId="Word.Document.12">
                  <p:embed/>
                </p:oleObj>
              </mc:Choice>
              <mc:Fallback>
                <p:oleObj name="Документ" r:id="rId6" imgW="6301550" imgH="352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082" y="5877272"/>
                        <a:ext cx="772431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75656" y="2661520"/>
                <a:ext cx="373929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ДСВ:   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61520"/>
                <a:ext cx="3739293" cy="848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/>
              <p:cNvSpPr/>
              <p:nvPr/>
            </p:nvSpPr>
            <p:spPr>
              <a:xfrm>
                <a:off x="1475656" y="3875292"/>
                <a:ext cx="4239174" cy="901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  <m:r>
                            <a:rPr lang="ru-RU" i="1">
                              <a:latin typeface="Cambria Math"/>
                            </a:rPr>
                            <m:t>СВ: 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ru-RU" b="0" i="1" smtClean="0">
                              <a:latin typeface="Cambria Math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875292"/>
                <a:ext cx="4239174" cy="90191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8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Дисперсия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25186"/>
              </p:ext>
            </p:extLst>
          </p:nvPr>
        </p:nvGraphicFramePr>
        <p:xfrm>
          <a:off x="558102" y="3861048"/>
          <a:ext cx="772431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Документ" r:id="rId4" imgW="6301550" imgH="352453" progId="Word.Document.12">
                  <p:embed/>
                </p:oleObj>
              </mc:Choice>
              <mc:Fallback>
                <p:oleObj name="Документ" r:id="rId4" imgW="6301550" imgH="352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102" y="3861048"/>
                        <a:ext cx="772431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2843808" y="2854970"/>
                <a:ext cx="31730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𝑀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54970"/>
                <a:ext cx="317304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21707"/>
            <a:ext cx="7658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32222"/>
              </p:ext>
            </p:extLst>
          </p:nvPr>
        </p:nvGraphicFramePr>
        <p:xfrm>
          <a:off x="558102" y="4653136"/>
          <a:ext cx="80232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Документ" r:id="rId8" imgW="6301550" imgH="452896" progId="Word.Document.12">
                  <p:embed/>
                </p:oleObj>
              </mc:Choice>
              <mc:Fallback>
                <p:oleObj name="Документ" r:id="rId8" imgW="6301550" imgH="452896" progId="Word.Document.12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02" y="4653136"/>
                        <a:ext cx="80232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423822" y="5484022"/>
            <a:ext cx="76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Её </a:t>
            </a:r>
            <a:r>
              <a:rPr lang="ru-RU" sz="2000" dirty="0"/>
              <a:t>размерность </a:t>
            </a:r>
            <a:r>
              <a:rPr lang="ru-RU" sz="2000" dirty="0" smtClean="0"/>
              <a:t>равна квадрату размерности </a:t>
            </a:r>
            <a:r>
              <a:rPr lang="ru-RU" sz="2000" dirty="0"/>
              <a:t>случайной величины.</a:t>
            </a:r>
          </a:p>
        </p:txBody>
      </p:sp>
    </p:spTree>
    <p:extLst>
      <p:ext uri="{BB962C8B-B14F-4D97-AF65-F5344CB8AC3E}">
        <p14:creationId xmlns:p14="http://schemas.microsoft.com/office/powerpoint/2010/main" val="6599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Дисперсия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Пример.</a:t>
            </a:r>
          </a:p>
          <a:p>
            <a:r>
              <a:rPr lang="ru-RU" sz="2400" dirty="0" smtClean="0"/>
              <a:t>Найти  дисперсию: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Для ДСВ, заданной рядом распределения</a:t>
            </a:r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AutoNum type="arabicParenR"/>
            </a:pPr>
            <a:endParaRPr lang="ru-RU" sz="2400" dirty="0" smtClean="0"/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FontTx/>
              <a:buAutoNum type="arabicParenR"/>
            </a:pPr>
            <a:r>
              <a:rPr lang="ru-RU" sz="2400" dirty="0" smtClean="0"/>
              <a:t> </a:t>
            </a:r>
            <a:r>
              <a:rPr lang="ru-RU" sz="2400" dirty="0"/>
              <a:t>Для </a:t>
            </a:r>
            <a:r>
              <a:rPr lang="ru-RU" sz="2400" dirty="0" smtClean="0"/>
              <a:t>НСВ</a:t>
            </a:r>
            <a:r>
              <a:rPr lang="ru-RU" sz="2400" dirty="0"/>
              <a:t>, заданной </a:t>
            </a:r>
            <a:r>
              <a:rPr lang="ru-RU" sz="2400" dirty="0" smtClean="0"/>
              <a:t>плотностью </a:t>
            </a:r>
            <a:r>
              <a:rPr lang="ru-RU" sz="2400" dirty="0"/>
              <a:t>распределения</a:t>
            </a:r>
          </a:p>
          <a:p>
            <a:pPr marL="457200" indent="-457200">
              <a:buAutoNum type="arabicParenR"/>
            </a:pP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700808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33" y="2898993"/>
            <a:ext cx="57531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78464"/>
            <a:ext cx="1771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2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Основные свойства </a:t>
            </a:r>
            <a:r>
              <a:rPr lang="ru-RU" sz="2800" b="1" dirty="0" smtClean="0">
                <a:solidFill>
                  <a:srgbClr val="FF0000"/>
                </a:solidFill>
              </a:rPr>
              <a:t>дисперсии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6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409" y="2393304"/>
            <a:ext cx="1448716" cy="5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79" y="3085804"/>
            <a:ext cx="7353134" cy="70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442432" y="3910662"/>
                <a:ext cx="1825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32" y="3910662"/>
                <a:ext cx="182569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4" y="4437112"/>
            <a:ext cx="712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/>
              <p:cNvSpPr/>
              <p:nvPr/>
            </p:nvSpPr>
            <p:spPr>
              <a:xfrm>
                <a:off x="3359938" y="5157192"/>
                <a:ext cx="2573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38" y="5157192"/>
                <a:ext cx="257391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2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Среднеквадратическое отклонение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887326"/>
              </p:ext>
            </p:extLst>
          </p:nvPr>
        </p:nvGraphicFramePr>
        <p:xfrm>
          <a:off x="717550" y="1889274"/>
          <a:ext cx="7708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Документ" r:id="rId4" imgW="6301550" imgH="824430" progId="Word.Document.12">
                  <p:embed/>
                </p:oleObj>
              </mc:Choice>
              <mc:Fallback>
                <p:oleObj name="Документ" r:id="rId4" imgW="6301550" imgH="824430" progId="Word.Document.12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89274"/>
                        <a:ext cx="7708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Центральный момент третьего порядка: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814938" y="1283090"/>
            <a:ext cx="698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  служит </a:t>
            </a:r>
            <a:r>
              <a:rPr lang="ru-RU" sz="2400" dirty="0"/>
              <a:t>для оценки </a:t>
            </a:r>
            <a:r>
              <a:rPr lang="ru-RU" sz="2400" b="1" i="1" dirty="0"/>
              <a:t>асимметрии распределения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распределение симметрично относительно точки </a:t>
            </a:r>
            <a:r>
              <a:rPr lang="ru-RU" sz="2400" i="1" dirty="0"/>
              <a:t>х </a:t>
            </a:r>
            <a:r>
              <a:rPr lang="ru-RU" sz="2400" dirty="0"/>
              <a:t>= </a:t>
            </a:r>
            <a:r>
              <a:rPr lang="ru-RU" sz="2400" i="1" dirty="0"/>
              <a:t>m</a:t>
            </a:r>
            <a:r>
              <a:rPr lang="ru-RU" sz="2400" dirty="0"/>
              <a:t>, то центральный момент третьего порядка будет равен нулю (как и все центральные моменты нечетных порядков). </a:t>
            </a:r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центральный момент третьего порядка отличен от нуля, то распределение не может быть симметричным. </a:t>
            </a:r>
            <a:endParaRPr lang="ru-RU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138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Центральный момент третьего порядка: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814938" y="1283090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  </a:t>
            </a:r>
            <a:endParaRPr lang="en-US" sz="2400" b="1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85195"/>
            <a:ext cx="49434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403648" y="1412776"/>
                <a:ext cx="6984776" cy="1692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Величину </a:t>
                </a:r>
                <a:r>
                  <a:rPr lang="ru-RU" sz="2400" dirty="0"/>
                  <a:t>асимметрии оценивают с помощью безразмерного </a:t>
                </a:r>
                <a:r>
                  <a:rPr lang="ru-RU" sz="2400" i="1" dirty="0"/>
                  <a:t>коэффициента асимметрии</a:t>
                </a:r>
                <a:r>
                  <a:rPr lang="ru-RU" sz="2400" dirty="0"/>
                  <a:t>:</a:t>
                </a:r>
              </a:p>
              <a:p>
                <a:r>
                  <a:rPr lang="ru-RU" sz="2400" dirty="0"/>
                  <a:t> («</a:t>
                </a:r>
                <a:r>
                  <a:rPr lang="ru-RU" sz="2400" dirty="0" err="1"/>
                  <a:t>скошенность</a:t>
                </a:r>
                <a:r>
                  <a:rPr lang="ru-RU" sz="2400" dirty="0"/>
                  <a:t>»)  -</a:t>
                </a:r>
              </a:p>
              <a:p>
                <a:pPr algn="ctr"/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С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b="1" dirty="0"/>
                  <a:t>.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12776"/>
                <a:ext cx="6984776" cy="1692258"/>
              </a:xfrm>
              <a:prstGeom prst="rect">
                <a:avLst/>
              </a:prstGeom>
              <a:blipFill rotWithShape="1">
                <a:blip r:embed="rId4"/>
                <a:stretch>
                  <a:fillRect l="-1309" t="-2888" b="-28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Центральный момент </a:t>
            </a:r>
            <a:r>
              <a:rPr lang="ru-RU" sz="2800" dirty="0" smtClean="0">
                <a:solidFill>
                  <a:srgbClr val="FF0000"/>
                </a:solidFill>
              </a:rPr>
              <a:t>четвертого </a:t>
            </a:r>
            <a:r>
              <a:rPr lang="ru-RU" sz="2800" dirty="0">
                <a:solidFill>
                  <a:srgbClr val="FF0000"/>
                </a:solidFill>
              </a:rPr>
              <a:t>порядка: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814938" y="1283090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  </a:t>
            </a:r>
            <a:endParaRPr lang="en-US" sz="24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283090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служит </a:t>
            </a:r>
            <a:r>
              <a:rPr lang="ru-RU" sz="2400" dirty="0"/>
              <a:t>для оценки так называемого </a:t>
            </a:r>
            <a:r>
              <a:rPr lang="ru-RU" sz="2400" i="1" dirty="0"/>
              <a:t>эксцесса</a:t>
            </a:r>
            <a:r>
              <a:rPr lang="ru-RU" sz="2400" dirty="0"/>
              <a:t>, определяющего степень крутости (</a:t>
            </a:r>
            <a:r>
              <a:rPr lang="ru-RU" sz="2400" dirty="0" err="1"/>
              <a:t>островершинности</a:t>
            </a:r>
            <a:r>
              <a:rPr lang="ru-RU" sz="2400" dirty="0"/>
              <a:t>) кривой распределения вблизи центра распределения по отношению к кривой нормального распределения. </a:t>
            </a:r>
          </a:p>
        </p:txBody>
      </p:sp>
    </p:spTree>
    <p:extLst>
      <p:ext uri="{BB962C8B-B14F-4D97-AF65-F5344CB8AC3E}">
        <p14:creationId xmlns:p14="http://schemas.microsoft.com/office/powerpoint/2010/main" val="10959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Числовые характеристики СВ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1874" y="1268760"/>
            <a:ext cx="75608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Числовые параметры, характеризующие </a:t>
            </a:r>
            <a:r>
              <a:rPr lang="ru-RU" sz="2400" b="1" dirty="0" smtClean="0"/>
              <a:t>существенные</a:t>
            </a:r>
            <a:r>
              <a:rPr lang="ru-RU" sz="2400" dirty="0" smtClean="0"/>
              <a:t> свойства закона распределения СВ, называют </a:t>
            </a:r>
            <a:r>
              <a:rPr lang="ru-RU" sz="2400" b="1" dirty="0" smtClean="0"/>
              <a:t>числовыми характеристиками.</a:t>
            </a:r>
            <a:endParaRPr lang="ru-RU" sz="2400" b="1" dirty="0"/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7337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Центральный момент </a:t>
            </a:r>
            <a:r>
              <a:rPr lang="ru-RU" sz="2800" dirty="0" smtClean="0">
                <a:solidFill>
                  <a:srgbClr val="FF0000"/>
                </a:solidFill>
              </a:rPr>
              <a:t>четвертого </a:t>
            </a:r>
            <a:r>
              <a:rPr lang="ru-RU" sz="2800" dirty="0">
                <a:solidFill>
                  <a:srgbClr val="FF0000"/>
                </a:solidFill>
              </a:rPr>
              <a:t>порядка: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814938" y="1283090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  </a:t>
            </a:r>
            <a:endParaRPr lang="en-US" sz="24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283090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служит </a:t>
            </a:r>
            <a:r>
              <a:rPr lang="ru-RU" sz="2400" dirty="0"/>
              <a:t>для оценки так называемого </a:t>
            </a:r>
            <a:r>
              <a:rPr lang="ru-RU" sz="2400" i="1" dirty="0"/>
              <a:t>эксцесса</a:t>
            </a:r>
            <a:r>
              <a:rPr lang="ru-RU" sz="2400" dirty="0"/>
              <a:t>, определяющего степень крутости (</a:t>
            </a:r>
            <a:r>
              <a:rPr lang="ru-RU" sz="2400" dirty="0" err="1"/>
              <a:t>островершинности</a:t>
            </a:r>
            <a:r>
              <a:rPr lang="ru-RU" sz="2400" dirty="0"/>
              <a:t>) кривой распределения вблизи центра распределения по отношению к кривой нормального распределения. </a:t>
            </a:r>
          </a:p>
        </p:txBody>
      </p:sp>
    </p:spTree>
    <p:extLst>
      <p:ext uri="{BB962C8B-B14F-4D97-AF65-F5344CB8AC3E}">
        <p14:creationId xmlns:p14="http://schemas.microsoft.com/office/powerpoint/2010/main" val="25080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Центральный момент четвертого порядка: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814938" y="1283090"/>
                <a:ext cx="6984776" cy="953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Коэффициент </a:t>
                </a:r>
                <a:r>
                  <a:rPr lang="ru-RU" sz="2400" dirty="0" smtClean="0"/>
                  <a:t>эксцесса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/>
                      </a:rPr>
                      <m:t>E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 smtClean="0"/>
                  <a:t> - 3</a:t>
                </a:r>
                <a:r>
                  <a:rPr lang="ru-RU" sz="2400" b="1" dirty="0" smtClean="0"/>
                  <a:t>.</a:t>
                </a:r>
                <a:endParaRPr lang="ru-RU" sz="2400" b="1" dirty="0"/>
              </a:p>
              <a:p>
                <a:endParaRPr lang="en-US" sz="2400" b="1" dirty="0" smtClean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" y="1283090"/>
                <a:ext cx="6984776" cy="953594"/>
              </a:xfrm>
              <a:prstGeom prst="rect">
                <a:avLst/>
              </a:prstGeom>
              <a:blipFill rotWithShape="1">
                <a:blip r:embed="rId3"/>
                <a:stretch>
                  <a:fillRect l="-1397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285583"/>
            <a:ext cx="3333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5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МОДА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67648"/>
              </p:ext>
            </p:extLst>
          </p:nvPr>
        </p:nvGraphicFramePr>
        <p:xfrm>
          <a:off x="611560" y="1818630"/>
          <a:ext cx="80121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Документ" r:id="rId4" imgW="6301550" imgH="905433" progId="Word.Document.12">
                  <p:embed/>
                </p:oleObj>
              </mc:Choice>
              <mc:Fallback>
                <p:oleObj name="Документ" r:id="rId4" imgW="6301550" imgH="9054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18630"/>
                        <a:ext cx="801211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4704"/>
            <a:ext cx="780281" cy="3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4" y="5467148"/>
            <a:ext cx="5772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МОДА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4704"/>
            <a:ext cx="780281" cy="3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736" y="4139174"/>
            <a:ext cx="5772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20078" y="1181350"/>
            <a:ext cx="80283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Если кривая распределения имеет один максимум, то распределение называется </a:t>
            </a:r>
            <a:r>
              <a:rPr lang="ru-RU" sz="2400" b="1" i="1" dirty="0"/>
              <a:t>унимодальным</a:t>
            </a:r>
            <a:r>
              <a:rPr lang="ru-RU" sz="2400" dirty="0"/>
              <a:t>. 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более </a:t>
            </a:r>
            <a:r>
              <a:rPr lang="ru-RU" sz="2400" dirty="0"/>
              <a:t>одного </a:t>
            </a:r>
            <a:r>
              <a:rPr lang="ru-RU" sz="2400" dirty="0" smtClean="0"/>
              <a:t>максимума - </a:t>
            </a:r>
            <a:r>
              <a:rPr lang="ru-RU" sz="2400" b="1" i="1" dirty="0" smtClean="0"/>
              <a:t>полимодальным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Найти моду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45" y="5440039"/>
            <a:ext cx="3553100" cy="58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5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Медиана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164890"/>
              </p:ext>
            </p:extLst>
          </p:nvPr>
        </p:nvGraphicFramePr>
        <p:xfrm>
          <a:off x="647052" y="1817241"/>
          <a:ext cx="74718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Документ" r:id="rId4" imgW="6301550" imgH="486377" progId="Word.Document.12">
                  <p:embed/>
                </p:oleObj>
              </mc:Choice>
              <mc:Fallback>
                <p:oleObj name="Документ" r:id="rId4" imgW="6301550" imgH="486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052" y="1817241"/>
                        <a:ext cx="747189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692843" y="2492930"/>
            <a:ext cx="72913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Геометрически </a:t>
            </a:r>
            <a:r>
              <a:rPr lang="ru-RU" i="1" dirty="0"/>
              <a:t>медиана</a:t>
            </a:r>
            <a:r>
              <a:rPr lang="ru-RU" dirty="0"/>
              <a:t> – это абсцисса точки, в которой площадь под кривой распределения делится </a:t>
            </a:r>
            <a:r>
              <a:rPr lang="ru-RU" dirty="0" smtClean="0"/>
              <a:t>пополам.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случае симметричного модального распределения медиана, мода и математическое ожидание совпадают.</a:t>
            </a:r>
            <a:endParaRPr lang="ru-RU" dirty="0"/>
          </a:p>
        </p:txBody>
      </p:sp>
      <p:pic>
        <p:nvPicPr>
          <p:cNvPr id="30848" name="Picture 1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59840"/>
            <a:ext cx="28003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9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Квантиль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63295"/>
              </p:ext>
            </p:extLst>
          </p:nvPr>
        </p:nvGraphicFramePr>
        <p:xfrm>
          <a:off x="349250" y="1700808"/>
          <a:ext cx="8445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Документ" r:id="rId4" imgW="6301550" imgH="590421" progId="Word.Document.12">
                  <p:embed/>
                </p:oleObj>
              </mc:Choice>
              <mc:Fallback>
                <p:oleObj name="Документ" r:id="rId4" imgW="6301550" imgH="590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0" y="1700808"/>
                        <a:ext cx="8445500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59" y="2924944"/>
            <a:ext cx="523632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Коэффициент вариации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827584" y="1592933"/>
                <a:ext cx="7488832" cy="2184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Мера </a:t>
                </a:r>
                <a:r>
                  <a:rPr lang="ru-RU" sz="2400" dirty="0"/>
                  <a:t>относительного разброса случайной величины; показывает, какую долю </a:t>
                </a:r>
                <a:r>
                  <a:rPr lang="ru-RU" sz="2400" dirty="0" smtClean="0"/>
                  <a:t>от математического ожидания этой </a:t>
                </a:r>
                <a:r>
                  <a:rPr lang="ru-RU" sz="2400" dirty="0"/>
                  <a:t>величины составляет её средний </a:t>
                </a:r>
                <a:r>
                  <a:rPr lang="ru-RU" sz="2400" dirty="0" smtClean="0"/>
                  <a:t>разброс:</a:t>
                </a:r>
                <a:endParaRPr lang="en-US" sz="2400" smtClean="0"/>
              </a:p>
              <a:p>
                <a:endParaRPr lang="ru-RU" sz="2400" dirty="0" smtClean="0"/>
              </a:p>
              <a:p>
                <a:pPr algn="ctr"/>
                <a:r>
                  <a:rPr lang="en-US" sz="2400" dirty="0" smtClean="0"/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40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40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92933"/>
                <a:ext cx="7488832" cy="2184381"/>
              </a:xfrm>
              <a:prstGeom prst="rect">
                <a:avLst/>
              </a:prstGeom>
              <a:blipFill rotWithShape="1">
                <a:blip r:embed="rId3"/>
                <a:stretch>
                  <a:fillRect l="-1303" t="-2228" r="-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Понятие случайной величины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62880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ЧИСЛОВЫЕ ХАРАКТЕРИСТИКИ</a:t>
            </a:r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just"/>
            <a:r>
              <a:rPr lang="ru-RU" sz="2400" dirty="0" smtClean="0"/>
              <a:t>Характеристики </a:t>
            </a:r>
            <a:r>
              <a:rPr lang="ru-RU" sz="2400" dirty="0"/>
              <a:t>положения   </a:t>
            </a:r>
            <a:r>
              <a:rPr lang="ru-RU" sz="2400" dirty="0" smtClean="0"/>
              <a:t>       характеристики </a:t>
            </a:r>
            <a:r>
              <a:rPr lang="ru-RU" sz="2400" dirty="0"/>
              <a:t>рассеяния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endParaRPr lang="ru-RU" sz="2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195736" y="2224028"/>
            <a:ext cx="1296144" cy="199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932040" y="2323330"/>
            <a:ext cx="2016224" cy="1719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1580" y="1628800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ЧИСЛОВЫЕ ХАРАКТЕРИСТИКИ</a:t>
            </a:r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just"/>
            <a:r>
              <a:rPr lang="ru-RU" sz="2800" dirty="0" smtClean="0"/>
              <a:t>Начальные моменты	  </a:t>
            </a:r>
            <a:r>
              <a:rPr lang="ru-RU" sz="2800" dirty="0" smtClean="0"/>
              <a:t>Центральные </a:t>
            </a:r>
            <a:r>
              <a:rPr lang="ru-RU" sz="2800" dirty="0" smtClean="0"/>
              <a:t>моменты</a:t>
            </a:r>
            <a:endParaRPr lang="ru-RU" sz="28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195736" y="2224028"/>
            <a:ext cx="1296144" cy="199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932040" y="2323330"/>
            <a:ext cx="2016224" cy="1719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Начальный    момент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21988"/>
              </p:ext>
            </p:extLst>
          </p:nvPr>
        </p:nvGraphicFramePr>
        <p:xfrm>
          <a:off x="899592" y="2348880"/>
          <a:ext cx="7841245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Документ" r:id="rId4" imgW="6301550" imgH="1678020" progId="Word.Document.12">
                  <p:embed/>
                </p:oleObj>
              </mc:Choice>
              <mc:Fallback>
                <p:oleObj name="Документ" r:id="rId4" imgW="6301550" imgH="1678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2348880"/>
                        <a:ext cx="7841245" cy="2088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9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Математическое ожидание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15705"/>
              </p:ext>
            </p:extLst>
          </p:nvPr>
        </p:nvGraphicFramePr>
        <p:xfrm>
          <a:off x="539552" y="1341574"/>
          <a:ext cx="7871124" cy="71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Документ" r:id="rId4" imgW="6301550" imgH="581061" progId="Word.Document.12">
                  <p:embed/>
                </p:oleObj>
              </mc:Choice>
              <mc:Fallback>
                <p:oleObj name="Документ" r:id="rId4" imgW="6301550" imgH="581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1341574"/>
                        <a:ext cx="7871124" cy="718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62737"/>
              </p:ext>
            </p:extLst>
          </p:nvPr>
        </p:nvGraphicFramePr>
        <p:xfrm>
          <a:off x="467544" y="5949280"/>
          <a:ext cx="7908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Документ" r:id="rId6" imgW="6301550" imgH="452896" progId="Word.Document.12">
                  <p:embed/>
                </p:oleObj>
              </mc:Choice>
              <mc:Fallback>
                <p:oleObj name="Документ" r:id="rId6" imgW="6301550" imgH="4528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949280"/>
                        <a:ext cx="7908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6163" y="2132856"/>
                <a:ext cx="300492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ДСВ: 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3" y="2132856"/>
                <a:ext cx="3004925" cy="848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4572000" y="2106182"/>
                <a:ext cx="3415329" cy="901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  <m:r>
                            <a:rPr lang="ru-RU" i="1">
                              <a:latin typeface="Cambria Math"/>
                            </a:rPr>
                            <m:t>СВ: 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06182"/>
                <a:ext cx="3415329" cy="90191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11560" y="3429000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Несобственный интеграл </a:t>
            </a:r>
            <a:r>
              <a:rPr lang="ru-RU" sz="2400" dirty="0" smtClean="0"/>
              <a:t> предполагается </a:t>
            </a:r>
            <a:r>
              <a:rPr lang="ru-RU" sz="2400" b="1" dirty="0"/>
              <a:t>абсолютно сходящимся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dirty="0" smtClean="0"/>
              <a:t>(</a:t>
            </a:r>
            <a:r>
              <a:rPr lang="ru-RU" sz="2400" dirty="0"/>
              <a:t>в противном случае говорят, что математическое ожидание </a:t>
            </a:r>
            <a:r>
              <a:rPr lang="ru-RU" sz="2400" i="1" dirty="0"/>
              <a:t>М </a:t>
            </a:r>
            <a:r>
              <a:rPr lang="ru-RU" sz="2400" dirty="0"/>
              <a:t>( </a:t>
            </a:r>
            <a:r>
              <a:rPr lang="ru-RU" sz="2400" i="1" dirty="0" smtClean="0">
                <a:sym typeface="Symbol"/>
              </a:rPr>
              <a:t></a:t>
            </a:r>
            <a:r>
              <a:rPr lang="ru-RU" sz="2400" dirty="0" smtClean="0"/>
              <a:t>) </a:t>
            </a:r>
            <a:r>
              <a:rPr lang="ru-RU" sz="2400" dirty="0"/>
              <a:t>не существует). </a:t>
            </a:r>
            <a:endParaRPr lang="ru-RU" sz="2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568555" y="2708920"/>
            <a:ext cx="42484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Математическое ожидание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Пример.</a:t>
            </a:r>
          </a:p>
          <a:p>
            <a:r>
              <a:rPr lang="ru-RU" sz="2400" dirty="0" smtClean="0"/>
              <a:t>Найти  математическое ожидание: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Для ДСВ, заданной рядом распределения</a:t>
            </a:r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AutoNum type="arabicParenR"/>
            </a:pPr>
            <a:endParaRPr lang="ru-RU" sz="2400" dirty="0" smtClean="0"/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FontTx/>
              <a:buAutoNum type="arabicParenR"/>
            </a:pPr>
            <a:r>
              <a:rPr lang="ru-RU" sz="2400" dirty="0" smtClean="0"/>
              <a:t> </a:t>
            </a:r>
            <a:r>
              <a:rPr lang="ru-RU" sz="2400" dirty="0"/>
              <a:t>Для </a:t>
            </a:r>
            <a:r>
              <a:rPr lang="ru-RU" sz="2400" dirty="0" smtClean="0"/>
              <a:t>НСВ</a:t>
            </a:r>
            <a:r>
              <a:rPr lang="ru-RU" sz="2400" dirty="0"/>
              <a:t>, заданной </a:t>
            </a:r>
            <a:r>
              <a:rPr lang="ru-RU" sz="2400" dirty="0" smtClean="0"/>
              <a:t>плотностью </a:t>
            </a:r>
            <a:r>
              <a:rPr lang="ru-RU" sz="2400" dirty="0"/>
              <a:t>распределения</a:t>
            </a:r>
          </a:p>
          <a:p>
            <a:pPr marL="457200" indent="-457200">
              <a:buAutoNum type="arabicParenR"/>
            </a:pP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700808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33" y="2898993"/>
            <a:ext cx="57531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78464"/>
            <a:ext cx="1771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1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Математическое ожидание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1700808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Математическое ожидание характеризует </a:t>
            </a:r>
            <a:r>
              <a:rPr lang="ru-RU" sz="2400" i="1" dirty="0" smtClean="0"/>
              <a:t>среднее вероятностное значение</a:t>
            </a:r>
            <a:r>
              <a:rPr lang="ru-RU" sz="2400" dirty="0" smtClean="0"/>
              <a:t> случайной величины </a:t>
            </a:r>
            <a:r>
              <a:rPr lang="ru-RU" sz="2400" i="1" dirty="0" smtClean="0"/>
              <a:t>Х</a:t>
            </a:r>
            <a:r>
              <a:rPr lang="ru-RU" sz="2400" dirty="0" smtClean="0"/>
              <a:t>.</a:t>
            </a:r>
            <a:r>
              <a:rPr lang="ru-RU" sz="2400" dirty="0"/>
              <a:t> 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 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Его </a:t>
            </a:r>
            <a:r>
              <a:rPr lang="ru-RU" sz="2400" dirty="0"/>
              <a:t>размерность совпадает с размерностью случайной величины. </a:t>
            </a:r>
            <a:endParaRPr lang="ru-RU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876550"/>
            <a:ext cx="32670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Основные с</a:t>
            </a:r>
            <a:r>
              <a:rPr lang="ru-RU" sz="2800" b="1" dirty="0" smtClean="0">
                <a:solidFill>
                  <a:srgbClr val="FF0000"/>
                </a:solidFill>
              </a:rPr>
              <a:t>войства </a:t>
            </a:r>
            <a:r>
              <a:rPr lang="ru-RU" sz="2800" b="1" dirty="0" smtClean="0">
                <a:solidFill>
                  <a:srgbClr val="FF0000"/>
                </a:solidFill>
              </a:rPr>
              <a:t>математического ожидания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7" y="1700808"/>
            <a:ext cx="7416243" cy="93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8394"/>
            <a:ext cx="7275384" cy="71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544915" y="3478306"/>
                <a:ext cx="19556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𝑐𝑀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15" y="3478306"/>
                <a:ext cx="195566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7" y="4221088"/>
            <a:ext cx="73818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359938" y="5157192"/>
                <a:ext cx="2692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38" y="5157192"/>
                <a:ext cx="269272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7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Основные свойства </a:t>
            </a:r>
            <a:r>
              <a:rPr lang="ru-RU" sz="2800" b="1" dirty="0" smtClean="0">
                <a:solidFill>
                  <a:srgbClr val="FF0000"/>
                </a:solidFill>
              </a:rPr>
              <a:t>математического ожидания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176384" y="2603728"/>
                <a:ext cx="2487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84" y="2603728"/>
                <a:ext cx="248786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7" y="1569332"/>
            <a:ext cx="7115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00" y="3453544"/>
            <a:ext cx="71628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501</Words>
  <Application>Microsoft Office PowerPoint</Application>
  <PresentationFormat>Экран (4:3)</PresentationFormat>
  <Paragraphs>188</Paragraphs>
  <Slides>27</Slides>
  <Notes>27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Тема Office</vt:lpstr>
      <vt:lpstr>Документ</vt:lpstr>
      <vt:lpstr>Microsoft Word Document</vt:lpstr>
      <vt:lpstr>Примеры</vt:lpstr>
      <vt:lpstr>Числовые характеристики СВ</vt:lpstr>
      <vt:lpstr>Презентация PowerPoint</vt:lpstr>
      <vt:lpstr>Начальный    момент</vt:lpstr>
      <vt:lpstr>Математическое ожидание</vt:lpstr>
      <vt:lpstr>Математическое ожидание</vt:lpstr>
      <vt:lpstr>Математическое ожидание</vt:lpstr>
      <vt:lpstr>Основные свойства математического ожидания</vt:lpstr>
      <vt:lpstr>Основные свойства математического ожидания</vt:lpstr>
      <vt:lpstr>Центральный момент</vt:lpstr>
      <vt:lpstr>Центральный момент</vt:lpstr>
      <vt:lpstr>Дисперсия</vt:lpstr>
      <vt:lpstr>Дисперсия</vt:lpstr>
      <vt:lpstr>Дисперсия</vt:lpstr>
      <vt:lpstr>Основные свойства дисперсии</vt:lpstr>
      <vt:lpstr>Среднеквадратическое отклонение</vt:lpstr>
      <vt:lpstr>Центральный момент третьего порядка:</vt:lpstr>
      <vt:lpstr>Центральный момент третьего порядка:</vt:lpstr>
      <vt:lpstr>Центральный момент четвертого порядка:</vt:lpstr>
      <vt:lpstr>Центральный момент четвертого порядка:</vt:lpstr>
      <vt:lpstr>Центральный момент четвертого порядка:</vt:lpstr>
      <vt:lpstr>МОДА </vt:lpstr>
      <vt:lpstr>МОДА </vt:lpstr>
      <vt:lpstr>Медиана</vt:lpstr>
      <vt:lpstr>Квантиль</vt:lpstr>
      <vt:lpstr>Коэффициент вариации </vt:lpstr>
      <vt:lpstr>Понятие случайной величины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142</cp:revision>
  <dcterms:created xsi:type="dcterms:W3CDTF">2017-09-24T13:20:33Z</dcterms:created>
  <dcterms:modified xsi:type="dcterms:W3CDTF">2018-10-11T09:22:23Z</dcterms:modified>
</cp:coreProperties>
</file>