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37" r:id="rId2"/>
    <p:sldId id="344" r:id="rId3"/>
    <p:sldId id="343" r:id="rId4"/>
    <p:sldId id="346" r:id="rId5"/>
    <p:sldId id="345" r:id="rId6"/>
    <p:sldId id="347" r:id="rId7"/>
    <p:sldId id="350" r:id="rId8"/>
    <p:sldId id="351" r:id="rId9"/>
    <p:sldId id="357" r:id="rId10"/>
    <p:sldId id="348" r:id="rId11"/>
    <p:sldId id="349" r:id="rId12"/>
    <p:sldId id="352" r:id="rId13"/>
    <p:sldId id="353" r:id="rId14"/>
    <p:sldId id="354" r:id="rId15"/>
    <p:sldId id="359" r:id="rId16"/>
    <p:sldId id="355" r:id="rId17"/>
    <p:sldId id="339" r:id="rId18"/>
    <p:sldId id="360" r:id="rId19"/>
    <p:sldId id="361" r:id="rId20"/>
    <p:sldId id="362" r:id="rId21"/>
    <p:sldId id="35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8064896" cy="1944216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Дискретная случайная величина:</a:t>
            </a: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>основные законы </a:t>
            </a:r>
            <a:r>
              <a:rPr lang="ru-RU" sz="2800" b="1" dirty="0">
                <a:solidFill>
                  <a:srgbClr val="FF0000"/>
                </a:solidFill>
              </a:rPr>
              <a:t>распределений </a:t>
            </a:r>
            <a:r>
              <a:rPr lang="ru-RU" sz="2800" b="1" dirty="0" smtClean="0">
                <a:solidFill>
                  <a:srgbClr val="FF0000"/>
                </a:solidFill>
              </a:rPr>
              <a:t/>
            </a:r>
            <a:br>
              <a:rPr lang="ru-RU" sz="2800" b="1" dirty="0" smtClean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6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Распределение </a:t>
            </a:r>
            <a:r>
              <a:rPr lang="ru-RU" dirty="0" smtClean="0">
                <a:solidFill>
                  <a:srgbClr val="FF0000"/>
                </a:solidFill>
              </a:rPr>
              <a:t>Пуассона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844824"/>
            <a:ext cx="7272808" cy="31683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 err="1">
                <a:solidFill>
                  <a:schemeClr val="tx1"/>
                </a:solidFill>
              </a:rPr>
              <a:t>Распределе́ние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Пуассо́на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smtClean="0">
                <a:solidFill>
                  <a:schemeClr val="tx1"/>
                </a:solidFill>
              </a:rPr>
              <a:t>— моделирует</a:t>
            </a:r>
            <a:r>
              <a:rPr lang="ru-RU" dirty="0">
                <a:solidFill>
                  <a:schemeClr val="tx1"/>
                </a:solidFill>
              </a:rPr>
              <a:t> случайную величину, представляющую собой число событий, произошедших за фиксированное время, при условии, что данные события происходят с некоторой фиксированной средней </a:t>
            </a:r>
            <a:r>
              <a:rPr lang="ru-RU" dirty="0" smtClean="0">
                <a:solidFill>
                  <a:schemeClr val="tx1"/>
                </a:solidFill>
              </a:rPr>
              <a:t>интенсивностью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2256890" cy="79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52934"/>
            <a:ext cx="855146" cy="38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082997" y="5300473"/>
                <a:ext cx="1006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=0,1,…</a:t>
                </a:r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997" y="5300473"/>
                <a:ext cx="100617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3636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16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Распределение </a:t>
            </a:r>
            <a:r>
              <a:rPr lang="ru-RU" dirty="0" smtClean="0">
                <a:solidFill>
                  <a:srgbClr val="FF0000"/>
                </a:solidFill>
              </a:rPr>
              <a:t>Пуассона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Числовые характеристики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43608" y="1844824"/>
                <a:ext cx="7272808" cy="31683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Математическое ожидание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𝜉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ru-RU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ru-RU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Дисперсия</a:t>
                </a:r>
              </a:p>
              <a:p>
                <a:r>
                  <a:rPr lang="ru-RU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ru-RU" dirty="0">
                  <a:solidFill>
                    <a:schemeClr val="tx1"/>
                  </a:solidFill>
                </a:endParaRPr>
              </a:p>
              <a:p>
                <a:pPr algn="just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43608" y="1844824"/>
                <a:ext cx="7272808" cy="3168352"/>
              </a:xfrm>
              <a:blipFill rotWithShape="1">
                <a:blip r:embed="rId2"/>
                <a:stretch>
                  <a:fillRect t="-4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67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Гипергеометрическое распределение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628800"/>
            <a:ext cx="7272808" cy="338437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err="1">
                <a:solidFill>
                  <a:schemeClr val="tx1"/>
                </a:solidFill>
              </a:rPr>
              <a:t>Гипергеометри́ческое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распределе́ние</a:t>
            </a:r>
            <a:r>
              <a:rPr lang="ru-RU" sz="2800" dirty="0">
                <a:solidFill>
                  <a:schemeClr val="tx1"/>
                </a:solidFill>
              </a:rPr>
              <a:t>  </a:t>
            </a:r>
            <a:r>
              <a:rPr lang="ru-RU" sz="2800" dirty="0" smtClean="0">
                <a:solidFill>
                  <a:schemeClr val="tx1"/>
                </a:solidFill>
              </a:rPr>
              <a:t>моделирует </a:t>
            </a:r>
            <a:r>
              <a:rPr lang="ru-RU" sz="2800" dirty="0">
                <a:solidFill>
                  <a:schemeClr val="tx1"/>
                </a:solidFill>
              </a:rPr>
              <a:t>количество удачных выборок без возвращения из конечной совокупности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32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Гипергеометрическое распределение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628800"/>
            <a:ext cx="7272808" cy="3384376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>
                <a:solidFill>
                  <a:schemeClr val="tx1"/>
                </a:solidFill>
              </a:rPr>
              <a:t>Пусть </a:t>
            </a:r>
            <a:r>
              <a:rPr lang="ru-RU" sz="2800" dirty="0">
                <a:solidFill>
                  <a:schemeClr val="tx1"/>
                </a:solidFill>
              </a:rPr>
              <a:t>имеется конечная совокупность, состоящая из </a:t>
            </a:r>
            <a:r>
              <a:rPr lang="en-US" sz="2800" dirty="0">
                <a:solidFill>
                  <a:schemeClr val="tx1"/>
                </a:solidFill>
              </a:rPr>
              <a:t>N</a:t>
            </a:r>
            <a:r>
              <a:rPr lang="ru-RU" sz="2800" dirty="0">
                <a:solidFill>
                  <a:schemeClr val="tx1"/>
                </a:solidFill>
              </a:rPr>
              <a:t> элементов (</a:t>
            </a: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ru-RU" sz="2800" dirty="0">
                <a:solidFill>
                  <a:schemeClr val="tx1"/>
                </a:solidFill>
              </a:rPr>
              <a:t> из них обладают нужным свойством, оставшиеся  </a:t>
            </a:r>
            <a:r>
              <a:rPr lang="en-US" sz="2800" dirty="0">
                <a:solidFill>
                  <a:schemeClr val="tx1"/>
                </a:solidFill>
              </a:rPr>
              <a:t>N</a:t>
            </a:r>
            <a:r>
              <a:rPr lang="ru-RU" sz="2800" dirty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ru-RU" sz="2800" dirty="0">
                <a:solidFill>
                  <a:schemeClr val="tx1"/>
                </a:solidFill>
              </a:rPr>
              <a:t> этим свойством не обладают).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</a:rPr>
              <a:t>Случайным образом из общей совокупности выбирается </a:t>
            </a:r>
            <a:r>
              <a:rPr lang="en-US" sz="2800" dirty="0">
                <a:solidFill>
                  <a:schemeClr val="tx1"/>
                </a:solidFill>
              </a:rPr>
              <a:t>n </a:t>
            </a:r>
            <a:r>
              <a:rPr lang="ru-RU" sz="2800" dirty="0">
                <a:solidFill>
                  <a:schemeClr val="tx1"/>
                </a:solidFill>
              </a:rPr>
              <a:t>элементов.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</a:rPr>
              <a:t>СВ -  количество выбранных элементов, обладающих нужным свойством.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215446"/>
              </p:ext>
            </p:extLst>
          </p:nvPr>
        </p:nvGraphicFramePr>
        <p:xfrm>
          <a:off x="1403648" y="5445224"/>
          <a:ext cx="251077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Формула" r:id="rId3" imgW="1460500" imgH="508000" progId="Equation.3">
                  <p:embed/>
                </p:oleObj>
              </mc:Choice>
              <mc:Fallback>
                <p:oleObj name="Формула" r:id="rId3" imgW="14605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445224"/>
                        <a:ext cx="2510770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716016" y="5733256"/>
            <a:ext cx="1296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k=</a:t>
            </a:r>
            <a:r>
              <a:rPr lang="ru-RU" dirty="0"/>
              <a:t>0</a:t>
            </a:r>
            <a:r>
              <a:rPr lang="en-US" dirty="0"/>
              <a:t>,</a:t>
            </a:r>
            <a:r>
              <a:rPr lang="ru-RU" dirty="0"/>
              <a:t>1,</a:t>
            </a:r>
            <a:r>
              <a:rPr lang="en-US" dirty="0"/>
              <a:t>…n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61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Гипергеометрическое распределение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rgbClr val="FF0000"/>
                </a:solidFill>
              </a:rPr>
              <a:t>Числовые характеристики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844824"/>
            <a:ext cx="7272808" cy="3168352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Математическое ожидание</a:t>
            </a:r>
          </a:p>
          <a:p>
            <a:r>
              <a:rPr lang="ru-RU" dirty="0">
                <a:solidFill>
                  <a:schemeClr val="tx1"/>
                </a:solidFill>
              </a:rPr>
              <a:t>	</a:t>
            </a:r>
          </a:p>
          <a:p>
            <a:endParaRPr lang="ru-RU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Дисперсия</a:t>
            </a:r>
          </a:p>
          <a:p>
            <a:r>
              <a:rPr lang="ru-RU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72208"/>
            <a:ext cx="1785729" cy="56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437112"/>
            <a:ext cx="364685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06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Гипергеометрическое </a:t>
            </a:r>
            <a:r>
              <a:rPr lang="ru-RU" b="1" dirty="0" smtClean="0">
                <a:solidFill>
                  <a:srgbClr val="FF0000"/>
                </a:solidFill>
              </a:rPr>
              <a:t>распределение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844824"/>
            <a:ext cx="7272808" cy="3168352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Из урны, содержащей </a:t>
            </a:r>
            <a:r>
              <a:rPr lang="ru-RU" dirty="0" smtClean="0">
                <a:solidFill>
                  <a:schemeClr val="tx1"/>
                </a:solidFill>
              </a:rPr>
              <a:t>3 </a:t>
            </a:r>
            <a:r>
              <a:rPr lang="ru-RU" dirty="0">
                <a:solidFill>
                  <a:schemeClr val="tx1"/>
                </a:solidFill>
              </a:rPr>
              <a:t>белых и </a:t>
            </a:r>
            <a:r>
              <a:rPr lang="ru-RU" dirty="0" smtClean="0">
                <a:solidFill>
                  <a:schemeClr val="tx1"/>
                </a:solidFill>
              </a:rPr>
              <a:t>2 </a:t>
            </a:r>
            <a:r>
              <a:rPr lang="ru-RU" dirty="0">
                <a:solidFill>
                  <a:schemeClr val="tx1"/>
                </a:solidFill>
              </a:rPr>
              <a:t>черных шара, случайным образом и без возвращения извлекают </a:t>
            </a:r>
            <a:r>
              <a:rPr lang="ru-RU" dirty="0" smtClean="0">
                <a:solidFill>
                  <a:schemeClr val="tx1"/>
                </a:solidFill>
              </a:rPr>
              <a:t>2 </a:t>
            </a:r>
            <a:r>
              <a:rPr lang="ru-RU" dirty="0">
                <a:solidFill>
                  <a:schemeClr val="tx1"/>
                </a:solidFill>
              </a:rPr>
              <a:t>шара.  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Составить ряд распределения и найти числовые характеристики СВ – количества вынутых шаров белого цвета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6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8064896" cy="1944216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Непрерывная случайная величина:</a:t>
            </a: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>основные законы </a:t>
            </a:r>
            <a:r>
              <a:rPr lang="ru-RU" sz="2800" b="1" dirty="0">
                <a:solidFill>
                  <a:srgbClr val="FF0000"/>
                </a:solidFill>
              </a:rPr>
              <a:t>распределений </a:t>
            </a:r>
            <a:r>
              <a:rPr lang="ru-RU" sz="2800" b="1" dirty="0" smtClean="0">
                <a:solidFill>
                  <a:srgbClr val="FF0000"/>
                </a:solidFill>
              </a:rPr>
              <a:t/>
            </a:r>
            <a:br>
              <a:rPr lang="ru-RU" sz="2800" b="1" dirty="0" smtClean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037977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Равномерное распределение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6062" y="1268760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err="1"/>
              <a:t>Непреры́вное</a:t>
            </a:r>
            <a:r>
              <a:rPr lang="ru-RU" sz="2800" b="1" dirty="0"/>
              <a:t> </a:t>
            </a:r>
            <a:r>
              <a:rPr lang="ru-RU" sz="2800" b="1" dirty="0" err="1"/>
              <a:t>равноме́рное</a:t>
            </a:r>
            <a:r>
              <a:rPr lang="ru-RU" sz="2800" b="1" dirty="0"/>
              <a:t> </a:t>
            </a:r>
            <a:r>
              <a:rPr lang="ru-RU" sz="2800" b="1" dirty="0" err="1"/>
              <a:t>распределе́ние</a:t>
            </a:r>
            <a:r>
              <a:rPr lang="ru-RU" sz="2800" dirty="0"/>
              <a:t> </a:t>
            </a:r>
            <a:r>
              <a:rPr lang="ru-RU" sz="2800" dirty="0" smtClean="0"/>
              <a:t>—распределение случайной </a:t>
            </a:r>
            <a:r>
              <a:rPr lang="ru-RU" sz="2800" dirty="0"/>
              <a:t>вещественной величины, принимающей значения, принадлежащие интервалу [</a:t>
            </a:r>
            <a:r>
              <a:rPr lang="ru-RU" sz="2800" dirty="0" err="1" smtClean="0"/>
              <a:t>a,b</a:t>
            </a:r>
            <a:r>
              <a:rPr lang="ru-RU" sz="2800" dirty="0"/>
              <a:t>], характеризующееся тем, что плотность вероятности на этом интервале постоянна.</a:t>
            </a:r>
          </a:p>
        </p:txBody>
      </p:sp>
    </p:spTree>
    <p:extLst>
      <p:ext uri="{BB962C8B-B14F-4D97-AF65-F5344CB8AC3E}">
        <p14:creationId xmlns:p14="http://schemas.microsoft.com/office/powerpoint/2010/main" val="21550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Равномерное распределение. Плотность распределения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38162" r="21432" b="28871"/>
          <a:stretch>
            <a:fillRect/>
          </a:stretch>
        </p:blipFill>
        <p:spPr bwMode="auto">
          <a:xfrm>
            <a:off x="1141415" y="2427480"/>
            <a:ext cx="493808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6792"/>
            <a:ext cx="3964294" cy="120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9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Равномерное распределение. Функция распределения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8" t="33888" r="30948" b="27170"/>
          <a:stretch>
            <a:fillRect/>
          </a:stretch>
        </p:blipFill>
        <p:spPr bwMode="auto">
          <a:xfrm>
            <a:off x="1403647" y="2060848"/>
            <a:ext cx="47278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5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Распределение Бернулли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43608" y="1628800"/>
                <a:ext cx="7272808" cy="4392488"/>
              </a:xfrm>
            </p:spPr>
            <p:txBody>
              <a:bodyPr>
                <a:normAutofit/>
              </a:bodyPr>
              <a:lstStyle/>
              <a:p>
                <a:pPr algn="just"/>
                <a:endParaRPr lang="ru-RU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r>
                  <a:rPr lang="ru-RU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endParaRPr lang="en-US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endParaRPr lang="en-US" sz="2800" i="1" dirty="0">
                  <a:solidFill>
                    <a:schemeClr val="tx1"/>
                  </a:solidFill>
                  <a:latin typeface="Cambria Math"/>
                </a:endParaRPr>
              </a:p>
              <a:p>
                <a:r>
                  <a:rPr lang="ru-RU" sz="2800" dirty="0" smtClean="0">
                    <a:solidFill>
                      <a:schemeClr val="tx1"/>
                    </a:solidFill>
                    <a:latin typeface="Cambria Math"/>
                  </a:rPr>
                  <a:t>Числовые характеристики</a:t>
                </a:r>
              </a:p>
              <a:p>
                <a:pPr algn="just"/>
                <a:r>
                  <a:rPr lang="ru-RU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     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𝑝𝑞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43608" y="1628800"/>
                <a:ext cx="7272808" cy="43924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749924"/>
                  </p:ext>
                </p:extLst>
              </p:nvPr>
            </p:nvGraphicFramePr>
            <p:xfrm>
              <a:off x="1547664" y="2204864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749924"/>
                  </p:ext>
                </p:extLst>
              </p:nvPr>
            </p:nvGraphicFramePr>
            <p:xfrm>
              <a:off x="1547664" y="2204864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8197" r="-2003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110000" r="-2003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10000" r="-99701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601" t="-110000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6203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Равномерное распределение. Числовые характеристики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35896" y="2492896"/>
                <a:ext cx="1370568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𝜉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492896"/>
                <a:ext cx="1370568" cy="616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635896" y="3933056"/>
                <a:ext cx="1704634" cy="670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𝜉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933056"/>
                <a:ext cx="1704634" cy="6708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757374" y="1974420"/>
            <a:ext cx="66949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latin typeface="Arial" pitchFamily="34" charset="0"/>
                <a:cs typeface="Arial" pitchFamily="34" charset="0"/>
              </a:rPr>
              <a:t>Математическое ожидание</a:t>
            </a:r>
          </a:p>
          <a:p>
            <a:r>
              <a:rPr lang="ru-RU" sz="2800" dirty="0"/>
              <a:t>	</a:t>
            </a:r>
            <a:endParaRPr lang="en-US" sz="2800" i="1" dirty="0">
              <a:latin typeface="Cambria Math"/>
              <a:ea typeface="Cambria Math"/>
            </a:endParaRPr>
          </a:p>
          <a:p>
            <a:endParaRPr lang="en-US" sz="2800" i="1" dirty="0">
              <a:latin typeface="Arial" pitchFamily="34" charset="0"/>
              <a:cs typeface="Arial" pitchFamily="34" charset="0"/>
            </a:endParaRPr>
          </a:p>
          <a:p>
            <a:endParaRPr lang="en-US" sz="2800" i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Дисперсия</a:t>
            </a:r>
            <a:endParaRPr lang="en-US" sz="2800" i="1" dirty="0" smtClean="0">
              <a:latin typeface="Arial" pitchFamily="34" charset="0"/>
              <a:cs typeface="Arial" pitchFamily="34" charset="0"/>
            </a:endParaRPr>
          </a:p>
          <a:p>
            <a:endParaRPr lang="ru-RU" sz="2800" i="1" dirty="0">
              <a:latin typeface="Arial" pitchFamily="34" charset="0"/>
              <a:cs typeface="Arial" pitchFamily="34" charset="0"/>
            </a:endParaRPr>
          </a:p>
          <a:p>
            <a:r>
              <a:rPr lang="ru-RU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724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Равномерное распределение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1967076"/>
            <a:ext cx="71287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Случайная величина Х равномерно распределена в интервале (1;8). </a:t>
            </a:r>
            <a:endParaRPr lang="en-US" sz="2800" dirty="0" smtClean="0"/>
          </a:p>
          <a:p>
            <a:r>
              <a:rPr lang="ru-RU" sz="2800" dirty="0" smtClean="0"/>
              <a:t>Найти</a:t>
            </a:r>
            <a:r>
              <a:rPr lang="ru-RU" sz="2800" dirty="0"/>
              <a:t>: </a:t>
            </a:r>
            <a:br>
              <a:rPr lang="ru-RU" sz="2800" dirty="0"/>
            </a:br>
            <a:r>
              <a:rPr lang="ru-RU" sz="2800" dirty="0"/>
              <a:t>а) дифференциальную функцию, </a:t>
            </a:r>
            <a:br>
              <a:rPr lang="ru-RU" sz="2800" dirty="0"/>
            </a:br>
            <a:r>
              <a:rPr lang="ru-RU" sz="2800" dirty="0"/>
              <a:t>б) интегральную функцию, </a:t>
            </a:r>
            <a:br>
              <a:rPr lang="ru-RU" sz="2800" dirty="0"/>
            </a:br>
            <a:r>
              <a:rPr lang="ru-RU" sz="2800" dirty="0"/>
              <a:t>в) математическое ожидание, дисперсию и среднее </a:t>
            </a:r>
            <a:r>
              <a:rPr lang="ru-RU" sz="2800" dirty="0" err="1"/>
              <a:t>квадратическое</a:t>
            </a:r>
            <a:r>
              <a:rPr lang="ru-RU" sz="2800" dirty="0"/>
              <a:t> отклонение, </a:t>
            </a:r>
            <a:br>
              <a:rPr lang="ru-RU" sz="2800" dirty="0"/>
            </a:br>
            <a:r>
              <a:rPr lang="ru-RU" sz="2800" dirty="0"/>
              <a:t>г) вероятность попадания в интервал (3;5).</a:t>
            </a:r>
          </a:p>
        </p:txBody>
      </p:sp>
    </p:spTree>
    <p:extLst>
      <p:ext uri="{BB962C8B-B14F-4D97-AF65-F5344CB8AC3E}">
        <p14:creationId xmlns:p14="http://schemas.microsoft.com/office/powerpoint/2010/main" val="13339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Биномиальное распределение</a:t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628800"/>
            <a:ext cx="7272808" cy="4392488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err="1">
                <a:solidFill>
                  <a:schemeClr val="tx1"/>
                </a:solidFill>
              </a:rPr>
              <a:t>Биномиа́льное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b="1" dirty="0" err="1">
                <a:solidFill>
                  <a:schemeClr val="tx1"/>
                </a:solidFill>
              </a:rPr>
              <a:t>распределе́ние</a:t>
            </a:r>
            <a:r>
              <a:rPr lang="ru-RU" sz="2400" dirty="0">
                <a:solidFill>
                  <a:schemeClr val="tx1"/>
                </a:solidFill>
              </a:rPr>
              <a:t>  — распределение количества «успехов» в последовательности из </a:t>
            </a:r>
            <a:r>
              <a:rPr lang="ru-RU" sz="2400" dirty="0" smtClean="0">
                <a:solidFill>
                  <a:schemeClr val="tx1"/>
                </a:solidFill>
              </a:rPr>
              <a:t>n</a:t>
            </a:r>
            <a:r>
              <a:rPr lang="ru-RU" sz="2400" dirty="0">
                <a:solidFill>
                  <a:schemeClr val="tx1"/>
                </a:solidFill>
              </a:rPr>
              <a:t> независимых случайных экспериментов, таких, что вероятность «успеха» в каждом из них постоянна и равна </a:t>
            </a:r>
            <a:r>
              <a:rPr lang="ru-RU" sz="2400" dirty="0" smtClean="0">
                <a:solidFill>
                  <a:schemeClr val="tx1"/>
                </a:solidFill>
              </a:rPr>
              <a:t>p</a:t>
            </a:r>
            <a:endParaRPr lang="ru-RU" i="1" dirty="0" smtClean="0">
              <a:solidFill>
                <a:schemeClr val="tx1"/>
              </a:solidFill>
              <a:latin typeface="Cambria Math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	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7032"/>
            <a:ext cx="329636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011" y="3940570"/>
            <a:ext cx="2177284" cy="36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25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Биномиальное </a:t>
            </a:r>
            <a:r>
              <a:rPr lang="ru-RU" sz="3600" b="1" dirty="0" smtClean="0">
                <a:solidFill>
                  <a:srgbClr val="FF0000"/>
                </a:solidFill>
              </a:rPr>
              <a:t>распределение</a:t>
            </a:r>
            <a:br>
              <a:rPr lang="ru-RU" sz="3600" b="1" dirty="0" smtClean="0">
                <a:solidFill>
                  <a:srgbClr val="FF0000"/>
                </a:solidFill>
              </a:rPr>
            </a:br>
            <a:r>
              <a:rPr lang="ru-RU" sz="3600" b="1" dirty="0" smtClean="0"/>
              <a:t>схема </a:t>
            </a:r>
            <a:r>
              <a:rPr lang="ru-RU" sz="3600" b="1" dirty="0"/>
              <a:t>Бернулли:  ДСВ  – количество «успехов</a:t>
            </a:r>
            <a:r>
              <a:rPr lang="ru-RU" sz="3600" b="1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628800"/>
            <a:ext cx="7272808" cy="4392488"/>
          </a:xfrm>
        </p:spPr>
        <p:txBody>
          <a:bodyPr>
            <a:normAutofit/>
          </a:bodyPr>
          <a:lstStyle/>
          <a:p>
            <a:pPr algn="just"/>
            <a:endParaRPr lang="ru-RU" sz="2800" dirty="0" smtClean="0">
              <a:solidFill>
                <a:schemeClr val="tx1"/>
              </a:solidFill>
            </a:endParaRPr>
          </a:p>
          <a:p>
            <a:pPr algn="just"/>
            <a:endParaRPr lang="ru-RU" sz="2800" dirty="0" smtClean="0">
              <a:solidFill>
                <a:schemeClr val="tx1"/>
              </a:solidFill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</a:rPr>
              <a:t>Пример. Написать закон </a:t>
            </a:r>
            <a:r>
              <a:rPr lang="ru-RU" sz="2800" dirty="0">
                <a:solidFill>
                  <a:schemeClr val="tx1"/>
                </a:solidFill>
              </a:rPr>
              <a:t>распределения дискретной случайной величины X—числа появлений «герба» при </a:t>
            </a:r>
            <a:r>
              <a:rPr lang="ru-RU" sz="2800" dirty="0" smtClean="0">
                <a:solidFill>
                  <a:schemeClr val="tx1"/>
                </a:solidFill>
              </a:rPr>
              <a:t>четырех </a:t>
            </a:r>
            <a:r>
              <a:rPr lang="ru-RU" sz="2800" dirty="0">
                <a:solidFill>
                  <a:schemeClr val="tx1"/>
                </a:solidFill>
              </a:rPr>
              <a:t>бросаниях монеты. </a:t>
            </a:r>
            <a:endParaRPr lang="ru-RU" sz="2800" dirty="0" smtClean="0">
              <a:solidFill>
                <a:schemeClr val="tx1"/>
              </a:solidFill>
            </a:endParaRPr>
          </a:p>
          <a:p>
            <a:pPr algn="just"/>
            <a:endParaRPr lang="ru-RU" i="1" dirty="0" smtClean="0">
              <a:solidFill>
                <a:schemeClr val="tx1"/>
              </a:solidFill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0374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Биномиальное распределение </a:t>
            </a:r>
            <a:r>
              <a:rPr lang="ru-RU" sz="3100" dirty="0" smtClean="0">
                <a:solidFill>
                  <a:srgbClr val="FF0000"/>
                </a:solidFill>
                <a:latin typeface="Cambria Math"/>
              </a:rPr>
              <a:t>Числовые характеристики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43608" y="1844824"/>
                <a:ext cx="7272808" cy="3168352"/>
              </a:xfrm>
            </p:spPr>
            <p:txBody>
              <a:bodyPr>
                <a:normAutofit/>
              </a:bodyPr>
              <a:lstStyle/>
              <a:p>
                <a:r>
                  <a:rPr lang="ru-RU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Математическое ожидание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     </a:t>
                </a:r>
              </a:p>
              <a:p>
                <a:endParaRPr lang="ru-RU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ru-RU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Дисперсия</a:t>
                </a:r>
                <a:endParaRPr lang="ru-RU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𝑛𝑝𝑞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43608" y="1844824"/>
                <a:ext cx="7272808" cy="3168352"/>
              </a:xfrm>
              <a:blipFill rotWithShape="1">
                <a:blip r:embed="rId2"/>
                <a:stretch>
                  <a:fillRect t="-2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24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Биномиальное распределение </a:t>
            </a:r>
            <a:r>
              <a:rPr lang="ru-RU" sz="3100" dirty="0" smtClean="0">
                <a:solidFill>
                  <a:srgbClr val="FF0000"/>
                </a:solidFill>
                <a:latin typeface="Cambria Math"/>
              </a:rPr>
              <a:t>Числовые характеристики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844824"/>
            <a:ext cx="7272808" cy="3168352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Устройство состоит из трех независимо работаю­щих элементов. Вероятность отказа каждого элемента в одном опыте равна 0,1. </a:t>
            </a:r>
            <a:r>
              <a:rPr lang="ru-RU" dirty="0" smtClean="0">
                <a:solidFill>
                  <a:schemeClr val="tx1"/>
                </a:solidFill>
              </a:rPr>
              <a:t> Найти математическое ожидание и дисперсию ДСВ - </a:t>
            </a:r>
            <a:r>
              <a:rPr lang="ru-RU" dirty="0">
                <a:solidFill>
                  <a:schemeClr val="tx1"/>
                </a:solidFill>
              </a:rPr>
              <a:t>числа отказавших элементов в одном опыте. </a:t>
            </a:r>
          </a:p>
        </p:txBody>
      </p:sp>
    </p:spTree>
    <p:extLst>
      <p:ext uri="{BB962C8B-B14F-4D97-AF65-F5344CB8AC3E}">
        <p14:creationId xmlns:p14="http://schemas.microsoft.com/office/powerpoint/2010/main" val="245000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Геометрическое распределение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844824"/>
            <a:ext cx="7272808" cy="3168352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 err="1" smtClean="0">
                <a:solidFill>
                  <a:schemeClr val="tx1"/>
                </a:solidFill>
              </a:rPr>
              <a:t>Геометри́ческое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распределе́ние</a:t>
            </a:r>
            <a:r>
              <a:rPr lang="ru-RU" sz="2800" dirty="0" smtClean="0">
                <a:solidFill>
                  <a:schemeClr val="tx1"/>
                </a:solidFill>
              </a:rPr>
              <a:t> —  распределение дискретной случайной величины, равной количеству испытаний случайного эксперимента до наблюдения первого «успеха».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78464"/>
            <a:ext cx="2309025" cy="56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Прямоугольник 40964"/>
          <p:cNvSpPr/>
          <p:nvPr/>
        </p:nvSpPr>
        <p:spPr>
          <a:xfrm>
            <a:off x="5220072" y="4475149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k=</a:t>
            </a:r>
            <a:r>
              <a:rPr lang="ru-RU" dirty="0"/>
              <a:t>1</a:t>
            </a:r>
            <a:r>
              <a:rPr lang="en-US" dirty="0"/>
              <a:t>,</a:t>
            </a:r>
            <a:r>
              <a:rPr lang="ru-RU" dirty="0"/>
              <a:t>2,</a:t>
            </a:r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60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Геометрическое распределение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  <a:latin typeface="Cambria Math"/>
              </a:rPr>
              <a:t>Числовые характеристики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5576" y="1988840"/>
                <a:ext cx="7272808" cy="3168352"/>
              </a:xfrm>
            </p:spPr>
            <p:txBody>
              <a:bodyPr>
                <a:normAutofit/>
              </a:bodyPr>
              <a:lstStyle/>
              <a:p>
                <a:r>
                  <a:rPr lang="ru-RU" sz="28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Математическое ожидание</a:t>
                </a:r>
              </a:p>
              <a:p>
                <a:r>
                  <a:rPr lang="ru-RU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en-US" sz="2800" i="1" dirty="0">
                  <a:latin typeface="Cambria Math"/>
                  <a:ea typeface="Cambria Math"/>
                </a:endParaRPr>
              </a:p>
              <a:p>
                <a:endParaRPr lang="ru-RU" sz="28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ru-RU" sz="28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Дисперсия</a:t>
                </a:r>
                <a:endParaRPr lang="ru-RU" sz="28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ru-RU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/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988840"/>
                <a:ext cx="7272808" cy="3168352"/>
              </a:xfrm>
              <a:blipFill rotWithShape="1">
                <a:blip r:embed="rId2"/>
                <a:stretch>
                  <a:fillRect t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94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Геометрическое распределение</a:t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844824"/>
            <a:ext cx="7272808" cy="3168352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Стрелок </a:t>
            </a:r>
            <a:r>
              <a:rPr lang="ru-RU" dirty="0" smtClean="0">
                <a:solidFill>
                  <a:schemeClr val="tx1"/>
                </a:solidFill>
              </a:rPr>
              <a:t>стреляет в </a:t>
            </a:r>
            <a:r>
              <a:rPr lang="ru-RU" dirty="0">
                <a:solidFill>
                  <a:schemeClr val="tx1"/>
                </a:solidFill>
              </a:rPr>
              <a:t>цель до первого </a:t>
            </a:r>
            <a:r>
              <a:rPr lang="ru-RU" dirty="0" smtClean="0">
                <a:solidFill>
                  <a:schemeClr val="tx1"/>
                </a:solidFill>
              </a:rPr>
              <a:t>попадания. </a:t>
            </a:r>
            <a:r>
              <a:rPr lang="ru-RU" dirty="0">
                <a:solidFill>
                  <a:schemeClr val="tx1"/>
                </a:solidFill>
              </a:rPr>
              <a:t>Вероятность попадания при одном выстреле равна 0,6. Найти закон распределения случайной </a:t>
            </a:r>
            <a:r>
              <a:rPr lang="ru-RU" dirty="0" smtClean="0">
                <a:solidFill>
                  <a:schemeClr val="tx1"/>
                </a:solidFill>
              </a:rPr>
              <a:t>величины – числа произведенных попыток. Найти числовые характеристики</a:t>
            </a:r>
            <a:r>
              <a:rPr lang="ru-RU" dirty="0">
                <a:solidFill>
                  <a:schemeClr val="tx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640254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253</Words>
  <Application>Microsoft Office PowerPoint</Application>
  <PresentationFormat>Экран (4:3)</PresentationFormat>
  <Paragraphs>90</Paragraphs>
  <Slides>21</Slides>
  <Notes>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Формула</vt:lpstr>
      <vt:lpstr>Дискретная случайная величина: основные законы распределений  </vt:lpstr>
      <vt:lpstr>Распределение Бернулли </vt:lpstr>
      <vt:lpstr>Биномиальное распределение </vt:lpstr>
      <vt:lpstr>Биномиальное распределение схема Бернулли:  ДСВ  – количество «успехов»</vt:lpstr>
      <vt:lpstr>Биномиальное распределение Числовые характеристики </vt:lpstr>
      <vt:lpstr>Биномиальное распределение Числовые характеристики </vt:lpstr>
      <vt:lpstr>Геометрическое распределение </vt:lpstr>
      <vt:lpstr>Геометрическое распределение Числовые характеристики </vt:lpstr>
      <vt:lpstr>Геометрическое распределение </vt:lpstr>
      <vt:lpstr>Распределение Пуассона </vt:lpstr>
      <vt:lpstr>Распределение Пуассона Числовые характеристики </vt:lpstr>
      <vt:lpstr>Гипергеометрическое распределение </vt:lpstr>
      <vt:lpstr>Гипергеометрическое распределение </vt:lpstr>
      <vt:lpstr>Гипергеометрическое распределение Числовые характеристики </vt:lpstr>
      <vt:lpstr>Гипергеометрическое распределение </vt:lpstr>
      <vt:lpstr>Непрерывная случайная величина: основные законы распределений  </vt:lpstr>
      <vt:lpstr>Равномерное распределение</vt:lpstr>
      <vt:lpstr>Равномерное распределение. Плотность распределения</vt:lpstr>
      <vt:lpstr>Равномерное распределение. Функция распределения</vt:lpstr>
      <vt:lpstr>Равномерное распределение. Числовые характеристики</vt:lpstr>
      <vt:lpstr>Равномерное распределение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132</cp:revision>
  <dcterms:created xsi:type="dcterms:W3CDTF">2017-09-24T13:20:33Z</dcterms:created>
  <dcterms:modified xsi:type="dcterms:W3CDTF">2018-11-01T07:45:09Z</dcterms:modified>
</cp:coreProperties>
</file>