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Uncial Antiqua"/>
      <p:regular r:id="rId39"/>
    </p:embeddedFont>
    <p:embeddedFont>
      <p:font typeface="Source Code Pro"/>
      <p:regular r:id="rId40"/>
      <p:bold r:id="rId41"/>
      <p:italic r:id="rId42"/>
      <p:boldItalic r:id="rId43"/>
    </p:embeddedFont>
    <p:embeddedFont>
      <p:font typeface="Oswald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regular.fntdata"/><Relationship Id="rId20" Type="http://schemas.openxmlformats.org/officeDocument/2006/relationships/slide" Target="slides/slide15.xml"/><Relationship Id="rId42" Type="http://schemas.openxmlformats.org/officeDocument/2006/relationships/font" Target="fonts/SourceCodePro-italic.fntdata"/><Relationship Id="rId41" Type="http://schemas.openxmlformats.org/officeDocument/2006/relationships/font" Target="fonts/SourceCodePro-bold.fntdata"/><Relationship Id="rId22" Type="http://schemas.openxmlformats.org/officeDocument/2006/relationships/slide" Target="slides/slide17.xml"/><Relationship Id="rId44" Type="http://schemas.openxmlformats.org/officeDocument/2006/relationships/font" Target="fonts/Oswald-regular.fntdata"/><Relationship Id="rId21" Type="http://schemas.openxmlformats.org/officeDocument/2006/relationships/slide" Target="slides/slide16.xml"/><Relationship Id="rId43" Type="http://schemas.openxmlformats.org/officeDocument/2006/relationships/font" Target="fonts/SourceCodePr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UncialAntiqua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f7772690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f7772690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581ebdf0e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581ebdf0e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581ebdf0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581ebdf0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581ebdf0e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581ebdf0e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7772690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f777269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f7772690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f7772690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f7772690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f7772690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f7772690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f7772690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f7772690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f7772690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7772690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7772690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777269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777269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f7772690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f7772690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f7772690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f7772690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f7772690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f7772690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f7772690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f7772690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f7772690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f7772690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f7772690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f7772690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f7772690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f7772690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f7772690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f7772690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f7772690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f7772690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f7772690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f7772690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7772690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777269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f7772690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f7772690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f7772690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f7772690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f7772690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f7772690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f7772690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f7772690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f7772690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f7772690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581ebdf0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581ebdf0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581ebdf0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581ebdf0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f7772690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f7772690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f7772690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f7772690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f7772690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f7772690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Relationship Id="rId4" Type="http://schemas.openxmlformats.org/officeDocument/2006/relationships/image" Target="../media/image34.png"/><Relationship Id="rId5" Type="http://schemas.openxmlformats.org/officeDocument/2006/relationships/image" Target="../media/image4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Relationship Id="rId4" Type="http://schemas.openxmlformats.org/officeDocument/2006/relationships/image" Target="../media/image38.png"/><Relationship Id="rId5" Type="http://schemas.openxmlformats.org/officeDocument/2006/relationships/image" Target="../media/image36.png"/><Relationship Id="rId6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48550" y="1212275"/>
            <a:ext cx="3543000" cy="11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latin typeface="Uncial Antiqua"/>
                <a:ea typeface="Uncial Antiqua"/>
                <a:cs typeface="Uncial Antiqua"/>
                <a:sym typeface="Uncial Antiqua"/>
              </a:rPr>
              <a:t>DS Lab</a:t>
            </a:r>
            <a:endParaRPr sz="6000">
              <a:latin typeface="Uncial Antiqua"/>
              <a:ea typeface="Uncial Antiqua"/>
              <a:cs typeface="Uncial Antiqua"/>
              <a:sym typeface="Uncial Antiqua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Lecture #8, Overfitting &amp; metrics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Split for choosing hyperparameters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Train + Validation + Holdout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Cross-validation + Holdout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UNDER</a:t>
            </a:r>
            <a:r>
              <a:rPr lang="ru"/>
              <a:t>FITTING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Underfitting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Give more samples (analyze learning curves)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Give more features (e.x. polynomial features)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Choose another model (more complex, analyzed by validation curves)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Learning curves and validation curves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450" y="1468825"/>
            <a:ext cx="4183849" cy="28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/>
              <a:t>Learning curves</a:t>
            </a:r>
            <a:r>
              <a:rPr lang="ru"/>
              <a:t> help to analyse the size ot training 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ru"/>
              <a:t>Validation curves</a:t>
            </a:r>
            <a:r>
              <a:rPr lang="ru"/>
              <a:t> help to choose parameters for models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How can we measure the quality of the model?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METRICS FOR CLASSIFICATION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Confusion matrix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468825"/>
            <a:ext cx="39648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Goal: Churn detection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H0: There is no churn in the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H1: There is churn in the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Error 1 type rejects H0, error 2 type rejects H1.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875" y="1106000"/>
            <a:ext cx="4659001" cy="27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Accuracy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2320075"/>
            <a:ext cx="4155600" cy="23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Easy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Good if both classes are important                         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163" y="1246600"/>
            <a:ext cx="5050075" cy="9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4502700" y="2320075"/>
            <a:ext cx="4155600" cy="23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</a:t>
            </a:r>
            <a:r>
              <a:rPr lang="ru"/>
              <a:t>:  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Inappropriate for imbalanced classes                     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Recall &amp; Precision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00" y="1106000"/>
            <a:ext cx="3159600" cy="38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538" y="1804975"/>
            <a:ext cx="385762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372500"/>
            <a:ext cx="4260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Recall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700825"/>
            <a:ext cx="39999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Sensible for Errors 2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 txBox="1"/>
          <p:nvPr>
            <p:ph idx="2" type="body"/>
          </p:nvPr>
        </p:nvSpPr>
        <p:spPr>
          <a:xfrm>
            <a:off x="4631925" y="1700825"/>
            <a:ext cx="40509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Sensible for Errors 1 Type</a:t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950" y="436575"/>
            <a:ext cx="1674575" cy="97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0" y="2389725"/>
            <a:ext cx="3570009" cy="101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2500" y="2389723"/>
            <a:ext cx="4260300" cy="96200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/>
          <p:nvPr/>
        </p:nvSpPr>
        <p:spPr>
          <a:xfrm>
            <a:off x="2110700" y="4057450"/>
            <a:ext cx="55635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Source Code Pro"/>
                <a:ea typeface="Source Code Pro"/>
                <a:cs typeface="Source Code Pro"/>
                <a:sym typeface="Source Code Pro"/>
              </a:rPr>
              <a:t>YOUR EXAMPLES :)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Quality of the learning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675" y="1832800"/>
            <a:ext cx="7312650" cy="27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F-score</a:t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225" y="1360350"/>
            <a:ext cx="73342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425" y="2697450"/>
            <a:ext cx="7443141" cy="231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PR-AUC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468825"/>
            <a:ext cx="3936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Start - [0, 0]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End - [1, r], where r - part of samples 1-class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The best variant - [1, 1] </a:t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700" y="372500"/>
            <a:ext cx="4338003" cy="37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500" y="4105200"/>
            <a:ext cx="415290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ROC-AUC 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2333825"/>
            <a:ext cx="4260300" cy="22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Start - [0, 0]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End - [1, 1]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The best variant - [0, 1]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025" y="372500"/>
            <a:ext cx="3951282" cy="37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500" y="4105200"/>
            <a:ext cx="41529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468825"/>
            <a:ext cx="1693575" cy="5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35800" y="1483600"/>
            <a:ext cx="1693575" cy="543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Business interpretations</a:t>
            </a:r>
            <a:endParaRPr/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25" y="1726675"/>
            <a:ext cx="2930625" cy="28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6687" y="1702901"/>
            <a:ext cx="2930625" cy="2852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0975" y="1639400"/>
            <a:ext cx="2930625" cy="2894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METRICS FOR MULTICLASS CLASSIFICATION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MACRO</a:t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311700" y="1468825"/>
            <a:ext cx="4480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Macro-precision </a:t>
            </a:r>
            <a:r>
              <a:rPr lang="ru"/>
              <a:t>=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(31% + 67% + 67%) / 3 = 54.7%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ru"/>
              <a:t>Macro-recall</a:t>
            </a:r>
            <a:r>
              <a:rPr lang="ru"/>
              <a:t> =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(67% + 20% + 67%) / 3 = 51.1%</a:t>
            </a:r>
            <a:endParaRPr/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819" y="1392619"/>
            <a:ext cx="3961525" cy="16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7599" y="3117199"/>
            <a:ext cx="3114700" cy="13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WEIGHTED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11700" y="1468825"/>
            <a:ext cx="4480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Weighted</a:t>
            </a:r>
            <a:r>
              <a:rPr i="1" lang="ru"/>
              <a:t>-precision </a:t>
            </a:r>
            <a:r>
              <a:rPr lang="ru"/>
              <a:t>=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(6×30.8% + 10×66.7% + 9×66.7%)/25 = 58.1%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ru"/>
              <a:t>Weighted</a:t>
            </a:r>
            <a:r>
              <a:rPr i="1" lang="ru"/>
              <a:t>-recall</a:t>
            </a:r>
            <a:r>
              <a:rPr lang="ru"/>
              <a:t> =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/>
              <a:t>(6×66.7% + 10×20.0% + 9×66.7%)/25 = 48.0%</a:t>
            </a:r>
            <a:endParaRPr sz="1600"/>
          </a:p>
        </p:txBody>
      </p:sp>
      <p:pic>
        <p:nvPicPr>
          <p:cNvPr id="236" name="Google Shape;2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819" y="1392619"/>
            <a:ext cx="3961525" cy="16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7599" y="3117199"/>
            <a:ext cx="3114700" cy="13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MICRO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311700" y="1468825"/>
            <a:ext cx="4480500" cy="8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micro-F1 = micro-precision = micro-recall = accuracy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819" y="1392619"/>
            <a:ext cx="3961525" cy="16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7599" y="3117199"/>
            <a:ext cx="3114700" cy="13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575" y="3462375"/>
            <a:ext cx="5166526" cy="7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METRICS FOR REGRESSION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MAE, RMSE</a:t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311700" y="4067225"/>
            <a:ext cx="82872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Which is more robust?</a:t>
            </a:r>
            <a:endParaRPr/>
          </a:p>
        </p:txBody>
      </p:sp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850" y="1303425"/>
            <a:ext cx="4260300" cy="1098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400" y="2503775"/>
            <a:ext cx="4357201" cy="1141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OVERFITTING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311700" y="3576000"/>
            <a:ext cx="8151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/>
              <a:t>1</a:t>
            </a:r>
            <a:r>
              <a:rPr lang="ru"/>
              <a:t> means the best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ru"/>
              <a:t>0</a:t>
            </a:r>
            <a:r>
              <a:rPr lang="ru"/>
              <a:t> means predictions like “constant”</a:t>
            </a:r>
            <a:endParaRPr/>
          </a:p>
        </p:txBody>
      </p:sp>
      <p:pic>
        <p:nvPicPr>
          <p:cNvPr id="266" name="Google Shape;2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272"/>
            <a:ext cx="1000325" cy="99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8" y="1310623"/>
            <a:ext cx="5679184" cy="12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5126" y="1284513"/>
            <a:ext cx="2040383" cy="13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METRICS FOR CLUSTERIZATION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Silhouette</a:t>
            </a:r>
            <a:endParaRPr/>
          </a:p>
        </p:txBody>
      </p:sp>
      <p:pic>
        <p:nvPicPr>
          <p:cNvPr id="279" name="Google Shape;2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9775"/>
            <a:ext cx="3063050" cy="7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19325"/>
            <a:ext cx="2702410" cy="7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883475"/>
            <a:ext cx="42195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9227" y="372500"/>
            <a:ext cx="2815450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Any calculations that we choose</a:t>
            </a:r>
            <a:endParaRPr/>
          </a:p>
        </p:txBody>
      </p:sp>
      <p:pic>
        <p:nvPicPr>
          <p:cNvPr id="288" name="Google Shape;28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388" y="1265475"/>
            <a:ext cx="6757220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Regularization. L1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Lasso regularization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/>
              <a:t>The coefficient of the parameters can be driven to zero as well during the regularization process. Hence this technique can be used for feature selection and generating more parsimonious model.</a:t>
            </a:r>
            <a:endParaRPr sz="16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050" y="1088013"/>
            <a:ext cx="2835657" cy="37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29725"/>
            <a:ext cx="4494225" cy="6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Regularization. L2.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Ridge regularization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/>
              <a:t>Coefficient of parameters can approach to zero but never become zero.</a:t>
            </a:r>
            <a:endParaRPr sz="16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225" y="1106000"/>
            <a:ext cx="2718650" cy="37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2090825"/>
            <a:ext cx="5107665" cy="7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Regularization. Elastic Net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366" y="1194014"/>
            <a:ext cx="3631209" cy="36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7" y="1468822"/>
            <a:ext cx="5254075" cy="6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TRAIN-TEST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Proportions: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80/20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70/20/10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Blend it!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Stratify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The same distribution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679" y="952325"/>
            <a:ext cx="4820275" cy="333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Cross-validation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88" y="1798825"/>
            <a:ext cx="8591825" cy="25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Time-series cross-validation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850" y="1649100"/>
            <a:ext cx="6543400" cy="30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6D9EEB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