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86" r:id="rId4"/>
    <p:sldId id="292" r:id="rId5"/>
    <p:sldId id="287" r:id="rId6"/>
    <p:sldId id="259" r:id="rId7"/>
    <p:sldId id="261" r:id="rId8"/>
    <p:sldId id="316" r:id="rId9"/>
    <p:sldId id="290" r:id="rId10"/>
    <p:sldId id="260" r:id="rId11"/>
    <p:sldId id="291" r:id="rId12"/>
    <p:sldId id="288" r:id="rId13"/>
    <p:sldId id="304" r:id="rId14"/>
    <p:sldId id="262" r:id="rId15"/>
    <p:sldId id="285" r:id="rId16"/>
    <p:sldId id="265" r:id="rId17"/>
    <p:sldId id="268" r:id="rId18"/>
    <p:sldId id="264" r:id="rId19"/>
    <p:sldId id="267" r:id="rId20"/>
    <p:sldId id="266" r:id="rId21"/>
    <p:sldId id="293" r:id="rId22"/>
    <p:sldId id="263" r:id="rId23"/>
    <p:sldId id="271" r:id="rId24"/>
    <p:sldId id="272" r:id="rId25"/>
    <p:sldId id="274" r:id="rId26"/>
    <p:sldId id="270" r:id="rId27"/>
    <p:sldId id="309" r:id="rId28"/>
    <p:sldId id="310" r:id="rId29"/>
    <p:sldId id="318" r:id="rId30"/>
    <p:sldId id="319" r:id="rId31"/>
    <p:sldId id="320" r:id="rId32"/>
    <p:sldId id="307" r:id="rId33"/>
    <p:sldId id="305" r:id="rId34"/>
    <p:sldId id="312" r:id="rId35"/>
    <p:sldId id="311" r:id="rId36"/>
    <p:sldId id="313" r:id="rId37"/>
    <p:sldId id="314" r:id="rId38"/>
    <p:sldId id="315" r:id="rId39"/>
    <p:sldId id="308" r:id="rId40"/>
    <p:sldId id="301" r:id="rId41"/>
    <p:sldId id="302" r:id="rId42"/>
    <p:sldId id="303" r:id="rId43"/>
    <p:sldId id="321" r:id="rId44"/>
    <p:sldId id="317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0" autoAdjust="0"/>
    <p:restoredTop sz="75667" autoAdjust="0"/>
  </p:normalViewPr>
  <p:slideViewPr>
    <p:cSldViewPr snapToGrid="0">
      <p:cViewPr varScale="1">
        <p:scale>
          <a:sx n="55" d="100"/>
          <a:sy n="55" d="100"/>
        </p:scale>
        <p:origin x="13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14939-CF6C-4226-8277-354C700CB66B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DC2B9-C085-41C8-A4CF-1CB7069BB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69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МЧС: желающим искупаться в купели надо приходить с друзьями, чтобы их могли опознать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 Уфе женщина вызвала пожарных, чтобы они могли потушить ее «горящую душу»</a:t>
            </a:r>
          </a:p>
          <a:p>
            <a:endParaRPr lang="ru-RU" dirty="0" smtClean="0"/>
          </a:p>
          <a:p>
            <a:r>
              <a:rPr lang="ru-RU" dirty="0" smtClean="0"/>
              <a:t>Полицейские с начала года 34 раза задерживали коня, зебру и медведя, вымогающих деньги у петербуржцев</a:t>
            </a:r>
          </a:p>
          <a:p>
            <a:endParaRPr lang="ru-RU" dirty="0" smtClean="0"/>
          </a:p>
          <a:p>
            <a:r>
              <a:rPr lang="ru-RU" dirty="0" smtClean="0"/>
              <a:t>На российской птицефабрике годами тайно освещали яйца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DC2B9-C085-41C8-A4CF-1CB7069BBFE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991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https://medium.com/ai-society/jkljlj-7d6e699895c4</a:t>
            </a:r>
            <a:r>
              <a:rPr lang="ru-RU" dirty="0" smtClean="0">
                <a:effectLst/>
              </a:rPr>
              <a:t/>
            </a:r>
            <a:br>
              <a:rPr lang="ru-RU" dirty="0" smtClean="0">
                <a:effectLst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DA4EC8-3409-430C-83BE-A211666A7339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86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https://medium.com/ai-society/jkljlj-7d6e699895c4</a:t>
            </a:r>
            <a:r>
              <a:rPr lang="ru-RU" dirty="0" smtClean="0">
                <a:effectLst/>
              </a:rPr>
              <a:t/>
            </a:r>
            <a:br>
              <a:rPr lang="ru-RU" dirty="0" smtClean="0">
                <a:effectLst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DA4EC8-3409-430C-83BE-A211666A733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5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More examples: </a:t>
            </a:r>
            <a:r>
              <a:rPr lang="ru-RU" dirty="0" smtClean="0"/>
              <a:t>https://www.wired.co.uk/article/google-artificial-intelligence-poetry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DC2B9-C085-41C8-A4CF-1CB7069BBFE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167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https://phrasee.co/parry-the-a-i-chatterbot-from-1972/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DC2B9-C085-41C8-A4CF-1CB7069BBFE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727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https://vc.ru/future/32616-mashinnyy-perevod-ot-holodnoy-voyny-do-glubokogo-obucheniya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DA4EC8-3409-430C-83BE-A211666A733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9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test </a:t>
            </a:r>
            <a:r>
              <a:rPr lang="en-US" dirty="0" err="1" smtClean="0"/>
              <a:t>regexps</a:t>
            </a:r>
            <a:r>
              <a:rPr lang="en-US" dirty="0" smtClean="0"/>
              <a:t>!</a:t>
            </a:r>
          </a:p>
          <a:p>
            <a:r>
              <a:rPr lang="en-US" dirty="0" smtClean="0"/>
              <a:t>These are different letters: a </a:t>
            </a:r>
            <a:r>
              <a:rPr lang="en-US" dirty="0" err="1" smtClean="0"/>
              <a:t>aaa</a:t>
            </a:r>
            <a:r>
              <a:rPr lang="en-US" dirty="0" smtClean="0"/>
              <a:t> </a:t>
            </a:r>
            <a:r>
              <a:rPr lang="en-US" dirty="0" err="1" smtClean="0"/>
              <a:t>ababab</a:t>
            </a:r>
            <a:r>
              <a:rPr lang="en-US" dirty="0" smtClean="0"/>
              <a:t>,  </a:t>
            </a:r>
            <a:r>
              <a:rPr lang="en-US" dirty="0" err="1" smtClean="0"/>
              <a:t>aabbbbbaa</a:t>
            </a:r>
            <a:r>
              <a:rPr lang="en-US" dirty="0" smtClean="0"/>
              <a:t> </a:t>
            </a:r>
            <a:r>
              <a:rPr lang="en-US" dirty="0" err="1" smtClean="0"/>
              <a:t>bab.</a:t>
            </a:r>
            <a:endParaRPr lang="en-US" dirty="0" smtClean="0"/>
          </a:p>
          <a:p>
            <a:r>
              <a:rPr lang="en-US" dirty="0" smtClean="0"/>
              <a:t>These are digits: 12328 97</a:t>
            </a:r>
          </a:p>
          <a:p>
            <a:r>
              <a:rPr lang="en-US" dirty="0" smtClean="0"/>
              <a:t>CASE SENSITIVE?</a:t>
            </a:r>
          </a:p>
          <a:p>
            <a:r>
              <a:rPr lang="en-US" dirty="0" smtClean="0"/>
              <a:t>color </a:t>
            </a:r>
            <a:r>
              <a:rPr lang="en-US" dirty="0" err="1" smtClean="0"/>
              <a:t>colour</a:t>
            </a:r>
            <a:r>
              <a:rPr lang="en-US" dirty="0" smtClean="0"/>
              <a:t> </a:t>
            </a:r>
            <a:r>
              <a:rPr lang="en-US" dirty="0" err="1" smtClean="0"/>
              <a:t>coloir</a:t>
            </a:r>
            <a:r>
              <a:rPr lang="en-US" dirty="0" smtClean="0"/>
              <a:t> </a:t>
            </a:r>
          </a:p>
          <a:p>
            <a:r>
              <a:rPr lang="en-US" dirty="0" smtClean="0"/>
              <a:t>"Hello" </a:t>
            </a:r>
          </a:p>
          <a:p>
            <a:r>
              <a:rPr lang="en-US" dirty="0" smtClean="0"/>
              <a:t>1 monkey.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DC2B9-C085-41C8-A4CF-1CB7069BBFE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934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https://www.analyticsvidhya.com/blog/2017/06/word-embeddings-count-word2veec/</a:t>
            </a:r>
            <a:r>
              <a:rPr lang="ru-RU" dirty="0" smtClean="0">
                <a:effectLst/>
              </a:rPr>
              <a:t/>
            </a:r>
            <a:br>
              <a:rPr lang="ru-RU" dirty="0" smtClean="0">
                <a:effectLst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DA4EC8-3409-430C-83BE-A211666A733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69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https://www.analyticsvidhya.com/blog/2017/06/word-embeddings-count-word2veec/</a:t>
            </a:r>
            <a:r>
              <a:rPr lang="ru-RU" dirty="0" smtClean="0">
                <a:effectLst/>
              </a:rPr>
              <a:t/>
            </a:r>
            <a:br>
              <a:rPr lang="ru-RU" dirty="0" smtClean="0">
                <a:effectLst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DA4EC8-3409-430C-83BE-A211666A733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89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http://filotechnologia.blogspot.com/2014/01/a-simple-java-class-for-tfidf-scoring.html</a:t>
            </a:r>
            <a:r>
              <a:rPr lang="ru-RU" dirty="0" smtClean="0">
                <a:effectLst/>
              </a:rPr>
              <a:t/>
            </a:r>
            <a:br>
              <a:rPr lang="ru-RU" dirty="0" smtClean="0">
                <a:effectLst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DA4EC8-3409-430C-83BE-A211666A733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79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http://filotechnologia.blogspot.com/2014/01/a-simple-java-class-for-tfidf-scoring.html</a:t>
            </a:r>
            <a:r>
              <a:rPr lang="ru-RU" dirty="0" smtClean="0">
                <a:effectLst/>
              </a:rPr>
              <a:t/>
            </a:r>
            <a:br>
              <a:rPr lang="ru-RU" dirty="0" smtClean="0">
                <a:effectLst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DA4EC8-3409-430C-83BE-A211666A7339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0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EA60-3AE2-4C88-84E1-AE232F17629B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B8B-3DE7-4F68-909B-6F8DB6F022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49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EA60-3AE2-4C88-84E1-AE232F17629B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B8B-3DE7-4F68-909B-6F8DB6F022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64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EA60-3AE2-4C88-84E1-AE232F17629B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B8B-3DE7-4F68-909B-6F8DB6F022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3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EA60-3AE2-4C88-84E1-AE232F17629B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B8B-3DE7-4F68-909B-6F8DB6F022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59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EA60-3AE2-4C88-84E1-AE232F17629B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B8B-3DE7-4F68-909B-6F8DB6F022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73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EA60-3AE2-4C88-84E1-AE232F17629B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B8B-3DE7-4F68-909B-6F8DB6F022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02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EA60-3AE2-4C88-84E1-AE232F17629B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B8B-3DE7-4F68-909B-6F8DB6F022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40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EA60-3AE2-4C88-84E1-AE232F17629B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B8B-3DE7-4F68-909B-6F8DB6F022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82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EA60-3AE2-4C88-84E1-AE232F17629B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B8B-3DE7-4F68-909B-6F8DB6F022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9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EA60-3AE2-4C88-84E1-AE232F17629B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B8B-3DE7-4F68-909B-6F8DB6F022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70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EA60-3AE2-4C88-84E1-AE232F17629B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B8B-3DE7-4F68-909B-6F8DB6F022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78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BEA60-3AE2-4C88-84E1-AE232F17629B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2DB8B-3DE7-4F68-909B-6F8DB6F022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22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ussians" TargetMode="External"/><Relationship Id="rId2" Type="http://schemas.openxmlformats.org/officeDocument/2006/relationships/hyperlink" Target="https://en.wikipedia.org/wiki/Peter_Troyanskii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Turing_test" TargetMode="External"/><Relationship Id="rId5" Type="http://schemas.openxmlformats.org/officeDocument/2006/relationships/hyperlink" Target="https://en.wikipedia.org/wiki/Computing_Machinery_and_Intelligence" TargetMode="External"/><Relationship Id="rId4" Type="http://schemas.openxmlformats.org/officeDocument/2006/relationships/hyperlink" Target="https://en.wikipedia.org/wiki/Alan_Turi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mailto:NHryshchuk@ibagroup.eu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mailto:NHryshchuk@ibagroup.eu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6335"/>
            <a:ext cx="9144000" cy="2387600"/>
          </a:xfrm>
        </p:spPr>
        <p:txBody>
          <a:bodyPr/>
          <a:lstStyle/>
          <a:p>
            <a:r>
              <a:rPr lang="en-US" b="1" dirty="0" smtClean="0"/>
              <a:t>Natural Language Processing</a:t>
            </a:r>
            <a:endParaRPr lang="ru-RU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98124" y="3100551"/>
            <a:ext cx="5689600" cy="2286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solidFill>
                <a:srgbClr val="A50021"/>
              </a:solidFill>
              <a:latin typeface="Calibri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4267" dirty="0" smtClean="0">
                <a:solidFill>
                  <a:srgbClr val="A50021"/>
                </a:solidFill>
                <a:latin typeface="Calibri" charset="0"/>
              </a:rPr>
              <a:t>Lesson 1</a:t>
            </a: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99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4300" y="1307274"/>
            <a:ext cx="10721400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 Spelling correction, grammar checking</a:t>
            </a:r>
            <a:endParaRPr lang="ru-RU" sz="2800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 Better search engines </a:t>
            </a:r>
            <a:endParaRPr lang="ru-RU" sz="2800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 Information extraction </a:t>
            </a:r>
            <a:endParaRPr lang="ru-RU" sz="2800" dirty="0" smtClean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Speech recognition (and text-to-speech) </a:t>
            </a:r>
            <a:endParaRPr lang="ru-RU" sz="2800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 Dialogue systems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 Machine </a:t>
            </a:r>
            <a:r>
              <a:rPr lang="en-US" sz="2800" dirty="0" smtClean="0"/>
              <a:t>translation</a:t>
            </a:r>
            <a:endParaRPr lang="en-US" sz="2800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etc</a:t>
            </a:r>
            <a:endParaRPr lang="ru-RU" sz="2800" dirty="0"/>
          </a:p>
        </p:txBody>
      </p:sp>
      <p:sp>
        <p:nvSpPr>
          <p:cNvPr id="4" name="Rectangle 3"/>
          <p:cNvSpPr/>
          <p:nvPr/>
        </p:nvSpPr>
        <p:spPr>
          <a:xfrm>
            <a:off x="562015" y="424934"/>
            <a:ext cx="48567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+mj-lt"/>
              </a:rPr>
              <a:t>A few applications of NLP</a:t>
            </a:r>
          </a:p>
        </p:txBody>
      </p:sp>
    </p:spTree>
    <p:extLst>
      <p:ext uri="{BB962C8B-B14F-4D97-AF65-F5344CB8AC3E}">
        <p14:creationId xmlns:p14="http://schemas.microsoft.com/office/powerpoint/2010/main" val="21551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66700" y="2014537"/>
            <a:ext cx="6400800" cy="1731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NLP Introduction</a:t>
            </a:r>
            <a:endParaRPr lang="ru-RU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905500" y="3111500"/>
            <a:ext cx="5689600" cy="2286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>
              <a:solidFill>
                <a:srgbClr val="A50021"/>
              </a:solidFill>
              <a:latin typeface="Calibri" charset="0"/>
            </a:endParaRPr>
          </a:p>
          <a:p>
            <a:pPr>
              <a:spcAft>
                <a:spcPts val="800"/>
              </a:spcAft>
            </a:pPr>
            <a:r>
              <a:rPr lang="en-US" sz="3600" dirty="0" smtClean="0">
                <a:solidFill>
                  <a:srgbClr val="A50021"/>
                </a:solidFill>
                <a:latin typeface="Calibri" charset="0"/>
              </a:rPr>
              <a:t>What is NLP </a:t>
            </a:r>
          </a:p>
          <a:p>
            <a:pPr>
              <a:spcAft>
                <a:spcPts val="800"/>
              </a:spcAft>
            </a:pPr>
            <a:r>
              <a:rPr lang="en-US" sz="3600" dirty="0" smtClean="0">
                <a:solidFill>
                  <a:srgbClr val="A50021"/>
                </a:solidFill>
                <a:latin typeface="Calibri" charset="0"/>
              </a:rPr>
              <a:t>Why NLP is difficult?</a:t>
            </a:r>
          </a:p>
          <a:p>
            <a:pPr>
              <a:spcAft>
                <a:spcPts val="800"/>
              </a:spcAft>
            </a:pPr>
            <a:r>
              <a:rPr lang="en-US" sz="3600" dirty="0" smtClean="0">
                <a:solidFill>
                  <a:srgbClr val="A50021"/>
                </a:solidFill>
                <a:latin typeface="Calibri" charset="0"/>
              </a:rPr>
              <a:t>Key NLP tasks</a:t>
            </a:r>
          </a:p>
          <a:p>
            <a:pPr>
              <a:spcAft>
                <a:spcPts val="800"/>
              </a:spcAft>
            </a:pPr>
            <a:r>
              <a:rPr lang="en-US" sz="3600" dirty="0" smtClean="0">
                <a:solidFill>
                  <a:srgbClr val="A50021"/>
                </a:solidFill>
                <a:latin typeface="Calibri" charset="0"/>
              </a:rPr>
              <a:t>Some NLP History</a:t>
            </a:r>
            <a:endParaRPr lang="en-US" sz="3600" dirty="0">
              <a:solidFill>
                <a:srgbClr val="A50021"/>
              </a:solidFill>
              <a:latin typeface="Calibri" charset="0"/>
            </a:endParaRPr>
          </a:p>
          <a:p>
            <a:pPr>
              <a:spcAft>
                <a:spcPts val="800"/>
              </a:spcAft>
            </a:pPr>
            <a:endParaRPr lang="en-US" sz="3600" dirty="0" smtClean="0">
              <a:latin typeface="Calibri" charset="0"/>
            </a:endParaRPr>
          </a:p>
          <a:p>
            <a:endParaRPr lang="en-US" sz="2000" dirty="0">
              <a:latin typeface="Calibri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43500" y="3327400"/>
            <a:ext cx="6210300" cy="2311400"/>
          </a:xfrm>
          <a:prstGeom prst="rect">
            <a:avLst/>
          </a:prstGeom>
          <a:solidFill>
            <a:srgbClr val="FFFFFF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99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5862" y="116625"/>
            <a:ext cx="81153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Wingdings" panose="05000000000000000000" pitchFamily="2" charset="2"/>
              </a:rPr>
              <a:t>NLP history</a:t>
            </a:r>
            <a:endParaRPr lang="en-US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5862" y="1017321"/>
            <a:ext cx="11210086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US" sz="2400" dirty="0"/>
              <a:t>The first patents for "translating machines" were applied for in the mid-1930s. </a:t>
            </a:r>
            <a:r>
              <a:rPr lang="en-US" sz="2400" dirty="0" smtClean="0"/>
              <a:t>Proposal </a:t>
            </a:r>
            <a:r>
              <a:rPr lang="en-US" sz="2400" dirty="0"/>
              <a:t>by </a:t>
            </a:r>
            <a:r>
              <a:rPr lang="en-US" sz="2400" dirty="0">
                <a:hlinkClick r:id="rId2" tooltip="Peter Troyanskii"/>
              </a:rPr>
              <a:t>Peter </a:t>
            </a:r>
            <a:r>
              <a:rPr lang="en-US" sz="2400" dirty="0" err="1">
                <a:hlinkClick r:id="rId2" tooltip="Peter Troyanskii"/>
              </a:rPr>
              <a:t>Troyanskii</a:t>
            </a:r>
            <a:r>
              <a:rPr lang="en-US" sz="2400" dirty="0"/>
              <a:t>, a </a:t>
            </a:r>
            <a:r>
              <a:rPr lang="en-US" sz="2400" dirty="0" smtClean="0">
                <a:hlinkClick r:id="rId3" tooltip="Russians"/>
              </a:rPr>
              <a:t>Russian</a:t>
            </a:r>
            <a:r>
              <a:rPr lang="en-US" sz="2400" dirty="0" smtClean="0"/>
              <a:t>.</a:t>
            </a: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sz="2400" dirty="0" smtClean="0"/>
          </a:p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US" sz="2400" dirty="0"/>
              <a:t>In 1950, </a:t>
            </a:r>
            <a:r>
              <a:rPr lang="en-US" sz="2400" dirty="0">
                <a:hlinkClick r:id="rId4" tooltip="Alan Turing"/>
              </a:rPr>
              <a:t>Alan Turing</a:t>
            </a:r>
            <a:r>
              <a:rPr lang="en-US" sz="2400" dirty="0"/>
              <a:t> published his famous article "</a:t>
            </a:r>
            <a:r>
              <a:rPr lang="en-US" sz="2400" dirty="0">
                <a:hlinkClick r:id="rId5" tooltip="Computing Machinery and Intelligence"/>
              </a:rPr>
              <a:t>Computing Machinery and Intelligence</a:t>
            </a:r>
            <a:r>
              <a:rPr lang="en-US" sz="2400" dirty="0"/>
              <a:t>" which proposed what is now called the </a:t>
            </a:r>
            <a:r>
              <a:rPr lang="en-US" sz="2400" dirty="0">
                <a:hlinkClick r:id="rId6" tooltip="Turing test"/>
              </a:rPr>
              <a:t>Turing test</a:t>
            </a:r>
            <a:r>
              <a:rPr lang="en-US" sz="2400" dirty="0"/>
              <a:t> as a criterion of intelligence. </a:t>
            </a:r>
            <a:endParaRPr lang="en-US" sz="2400" dirty="0" smtClean="0"/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af-ZA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 to the 1980s, NLP systems were based on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complex sets of hand-written rules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af-ZA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Starting in the late 1980s - revolution in NLP with the introduction of 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learning algorithms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language processing.</a:t>
            </a: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af-ZA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2010s, 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deep neural network-style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machine learning methods became widespread, achieve state-of-the-art results in many natural language tasks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5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1995" y="233666"/>
            <a:ext cx="81153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Wingdings" panose="05000000000000000000" pitchFamily="2" charset="2"/>
              </a:rPr>
              <a:t>NLP history</a:t>
            </a:r>
            <a:endParaRPr lang="en-US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7" y="941552"/>
            <a:ext cx="11431009" cy="5421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46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08000" y="2027237"/>
            <a:ext cx="6400800" cy="1731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 </a:t>
            </a:r>
            <a:r>
              <a:rPr 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ru-RU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0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243" y="113693"/>
            <a:ext cx="4303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 expressions</a:t>
            </a:r>
            <a:endParaRPr lang="ru-RU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35272"/>
            <a:ext cx="6221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hlinkClick r:id="rId3"/>
              </a:rPr>
              <a:t>https://regex101.com</a:t>
            </a:r>
            <a:r>
              <a:rPr lang="en-US" dirty="0" smtClean="0"/>
              <a:t>  - good for </a:t>
            </a:r>
            <a:r>
              <a:rPr lang="en-US" dirty="0" err="1" smtClean="0"/>
              <a:t>regexps</a:t>
            </a:r>
            <a:r>
              <a:rPr lang="en-US" dirty="0" smtClean="0"/>
              <a:t> development purposes</a:t>
            </a:r>
            <a:endParaRPr lang="ru-RU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655239"/>
              </p:ext>
            </p:extLst>
          </p:nvPr>
        </p:nvGraphicFramePr>
        <p:xfrm>
          <a:off x="27243" y="1951090"/>
          <a:ext cx="48610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[1234567890]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digit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[0-9]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digit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48884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 upper case letter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7222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lower case letter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56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[^0-9]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a </a:t>
                      </a:r>
                      <a:r>
                        <a:rPr lang="en-US" dirty="0" smtClean="0"/>
                        <a:t> digit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597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[^A-Z]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Not an upper case letter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3904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CC0000"/>
                          </a:solidFill>
                          <a:latin typeface="Courier"/>
                          <a:ea typeface="+mn-ea"/>
                          <a:cs typeface="Courier"/>
                        </a:rPr>
                        <a:t>[</a:t>
                      </a:r>
                      <a:r>
                        <a:rPr lang="en-US" sz="1800" kern="1200" dirty="0" err="1" smtClean="0">
                          <a:solidFill>
                            <a:srgbClr val="CC0000"/>
                          </a:solidFill>
                          <a:latin typeface="Courier"/>
                          <a:ea typeface="+mn-ea"/>
                          <a:cs typeface="Courier"/>
                        </a:rPr>
                        <a:t>abc</a:t>
                      </a:r>
                      <a:r>
                        <a:rPr lang="en-US" sz="1800" kern="1200" dirty="0" smtClean="0">
                          <a:solidFill>
                            <a:srgbClr val="CC0000"/>
                          </a:solidFill>
                          <a:latin typeface="Courier"/>
                          <a:ea typeface="+mn-ea"/>
                          <a:cs typeface="Courier"/>
                        </a:rPr>
                        <a:t>]</a:t>
                      </a:r>
                      <a:endParaRPr lang="en-US" sz="1800" kern="1200" dirty="0">
                        <a:solidFill>
                          <a:srgbClr val="CC0000"/>
                        </a:solidFill>
                        <a:latin typeface="Courier"/>
                        <a:ea typeface="+mn-ea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or b or c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1285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 smtClean="0">
                          <a:solidFill>
                            <a:srgbClr val="CC0000"/>
                          </a:solidFill>
                          <a:latin typeface="Courier"/>
                          <a:ea typeface="+mn-ea"/>
                          <a:cs typeface="Courier"/>
                        </a:rPr>
                        <a:t>a|b|c</a:t>
                      </a:r>
                      <a:endParaRPr lang="en-US" sz="1800" kern="1200" dirty="0">
                        <a:solidFill>
                          <a:srgbClr val="CC0000"/>
                        </a:solidFill>
                        <a:latin typeface="Courier"/>
                        <a:ea typeface="+mn-ea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 or b or c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394445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04936"/>
              </p:ext>
            </p:extLst>
          </p:nvPr>
        </p:nvGraphicFramePr>
        <p:xfrm>
          <a:off x="5096202" y="1951090"/>
          <a:ext cx="6905298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5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{M,N}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Denotes the minimum M and the maximum N match 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{N}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Exact N occurrences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2209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 boundary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 alphanumeric character, including "_";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 as </a:t>
                      </a:r>
                      <a:r>
                        <a:rPr lang="en-US" dirty="0" smtClean="0"/>
                        <a:t>[A-Za-z0-9_]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48884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 non-alphanumeric character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7222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Matches whitespace [ \r\t\n\f]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568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anything BUT a whitespace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597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b="1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 digit [0-9]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3904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 non-digit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12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83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78332"/>
            <a:ext cx="4303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 expressions</a:t>
            </a:r>
            <a:endParaRPr lang="ru-RU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68501"/>
              </p:ext>
            </p:extLst>
          </p:nvPr>
        </p:nvGraphicFramePr>
        <p:xfrm>
          <a:off x="218090" y="4008602"/>
          <a:ext cx="5344510" cy="2417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212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1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[A-Z]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lang="en-US" u="none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alo</a:t>
                      </a:r>
                      <a:r>
                        <a:rPr lang="en-US" u="none" baseline="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Alto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1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[^A-</a:t>
                      </a:r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Za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-z]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u="sng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“</a:t>
                      </a:r>
                      <a:r>
                        <a:rPr lang="en-US" u="sng" baseline="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Hello”</a:t>
                      </a:r>
                      <a:endParaRPr lang="en-US" u="sng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1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  <a:sym typeface="Wingdings" charset="2"/>
                        </a:rPr>
                        <a:t>\.</a:t>
                      </a:r>
                      <a:r>
                        <a:rPr lang="en-US" sz="1800" dirty="0" smtClean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1800" dirty="0" smtClean="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.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87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"/>
                          <a:cs typeface="Courier"/>
                          <a:sym typeface="Wingdings" charset="2"/>
                        </a:rPr>
                        <a:t>.</a:t>
                      </a:r>
                      <a:r>
                        <a:rPr lang="en-US" sz="1800" dirty="0" smtClean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1800" dirty="0" smtClean="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?</a:t>
                      </a:r>
                      <a:r>
                        <a:rPr lang="en-US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none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13118"/>
              </p:ext>
            </p:extLst>
          </p:nvPr>
        </p:nvGraphicFramePr>
        <p:xfrm>
          <a:off x="218090" y="1179480"/>
          <a:ext cx="94974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6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colou?r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Optional</a:t>
                      </a:r>
                      <a:r>
                        <a:rPr lang="en-US" baseline="0" dirty="0" smtClean="0"/>
                        <a:t> previous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color</a:t>
                      </a:r>
                      <a:r>
                        <a:rPr lang="en-US" u="none" dirty="0" smtClean="0"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u="sng" dirty="0" err="1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colour</a:t>
                      </a:r>
                      <a:endParaRPr lang="en-US" u="sng" dirty="0">
                        <a:solidFill>
                          <a:srgbClr val="0000FF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*h!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 or more of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previous char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u="none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u="none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u="none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o+h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 or more of previous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u="none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u="none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u="none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baa+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</a:t>
                      </a:r>
                      <a:r>
                        <a:rPr lang="en-US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</a:t>
                      </a:r>
                      <a:r>
                        <a:rPr lang="en-US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</a:t>
                      </a:r>
                      <a:r>
                        <a:rPr lang="en-US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baaaaa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beg.n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character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begin </a:t>
                      </a:r>
                      <a:r>
                        <a:rPr lang="en-US" u="sng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begun begun beg3n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18090" y="127000"/>
            <a:ext cx="4303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 expressions</a:t>
            </a:r>
            <a:endParaRPr lang="ru-RU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635322"/>
              </p:ext>
            </p:extLst>
          </p:nvPr>
        </p:nvGraphicFramePr>
        <p:xfrm>
          <a:off x="218090" y="1179480"/>
          <a:ext cx="79484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</a:rPr>
                        <a:t>\?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</a:rPr>
                        <a:t>\.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CC0000"/>
                          </a:solidFill>
                          <a:latin typeface="Courier"/>
                          <a:ea typeface="+mn-ea"/>
                          <a:cs typeface="+mn-cs"/>
                        </a:rPr>
                        <a:t>\*</a:t>
                      </a:r>
                      <a:endParaRPr lang="en-US" sz="1800" kern="1200" dirty="0">
                        <a:solidFill>
                          <a:srgbClr val="CC0000"/>
                        </a:solidFill>
                        <a:latin typeface="Courier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6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\n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New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\t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81369" y="4347484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 err="1" smtClean="0"/>
              <a:t>Parenthesis</a:t>
            </a:r>
            <a:r>
              <a:rPr lang="ru-RU" sz="2400" dirty="0" smtClean="0"/>
              <a:t> () </a:t>
            </a:r>
            <a:endParaRPr lang="en-US" sz="2400" dirty="0" smtClean="0"/>
          </a:p>
          <a:p>
            <a:r>
              <a:rPr lang="ru-RU" sz="2400" dirty="0" err="1" smtClean="0"/>
              <a:t>Counters</a:t>
            </a:r>
            <a:r>
              <a:rPr lang="ru-RU" sz="2400" dirty="0" smtClean="0"/>
              <a:t> * + ? {} </a:t>
            </a:r>
            <a:endParaRPr lang="en-US" sz="2400" dirty="0" smtClean="0"/>
          </a:p>
          <a:p>
            <a:r>
              <a:rPr lang="ru-RU" sz="2400" dirty="0" err="1" smtClean="0"/>
              <a:t>Sequences</a:t>
            </a:r>
            <a:r>
              <a:rPr lang="ru-RU" sz="2400" dirty="0" smtClean="0"/>
              <a:t> </a:t>
            </a:r>
            <a:r>
              <a:rPr lang="ru-RU" sz="2400" dirty="0" err="1" smtClean="0"/>
              <a:t>and</a:t>
            </a:r>
            <a:r>
              <a:rPr lang="ru-RU" sz="2400" dirty="0" smtClean="0"/>
              <a:t> </a:t>
            </a:r>
            <a:r>
              <a:rPr lang="ru-RU" sz="2400" dirty="0" err="1" smtClean="0"/>
              <a:t>anchors</a:t>
            </a:r>
            <a:r>
              <a:rPr lang="ru-RU" sz="2400" dirty="0" smtClean="0"/>
              <a:t> </a:t>
            </a:r>
            <a:r>
              <a:rPr lang="ru-RU" sz="2400" dirty="0" err="1" smtClean="0"/>
              <a:t>the</a:t>
            </a:r>
            <a:r>
              <a:rPr lang="ru-RU" sz="2400" dirty="0" smtClean="0"/>
              <a:t> ˆ</a:t>
            </a:r>
            <a:r>
              <a:rPr lang="ru-RU" sz="2400" dirty="0" err="1" smtClean="0"/>
              <a:t>my</a:t>
            </a:r>
            <a:r>
              <a:rPr lang="ru-RU" sz="2400" dirty="0" smtClean="0"/>
              <a:t> </a:t>
            </a:r>
            <a:r>
              <a:rPr lang="ru-RU" sz="2400" dirty="0" err="1" smtClean="0"/>
              <a:t>end</a:t>
            </a:r>
            <a:r>
              <a:rPr lang="ru-RU" sz="2400" dirty="0" smtClean="0"/>
              <a:t>$ </a:t>
            </a:r>
            <a:endParaRPr lang="en-US" sz="2400" dirty="0" smtClean="0"/>
          </a:p>
          <a:p>
            <a:r>
              <a:rPr lang="ru-RU" sz="2400" dirty="0" err="1" smtClean="0"/>
              <a:t>Disjunction</a:t>
            </a:r>
            <a:r>
              <a:rPr lang="ru-RU" sz="2400" dirty="0" smtClean="0"/>
              <a:t> |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18090" y="3749114"/>
            <a:ext cx="3699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Precedence hierarchy: 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69203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17214" y="0"/>
            <a:ext cx="4303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 expressions</a:t>
            </a:r>
            <a:endParaRPr lang="ru-RU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7214" y="971034"/>
            <a:ext cx="629204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 Python use </a:t>
            </a:r>
            <a:r>
              <a:rPr lang="en-US" sz="2400" b="1" dirty="0" smtClean="0"/>
              <a:t>re</a:t>
            </a:r>
            <a:r>
              <a:rPr lang="en-US" sz="2400" dirty="0" smtClean="0"/>
              <a:t> library for work with </a:t>
            </a:r>
            <a:r>
              <a:rPr lang="en-US" sz="2400" dirty="0" err="1" smtClean="0"/>
              <a:t>regexps</a:t>
            </a:r>
            <a:endParaRPr lang="en-US" sz="2400" dirty="0" smtClean="0"/>
          </a:p>
          <a:p>
            <a:r>
              <a:rPr lang="en-US" sz="2000" dirty="0" smtClean="0"/>
              <a:t>Documentation: </a:t>
            </a:r>
            <a:r>
              <a:rPr lang="ru-RU" sz="2000" dirty="0" smtClean="0">
                <a:hlinkClick r:id="rId2"/>
              </a:rPr>
              <a:t>https</a:t>
            </a:r>
            <a:r>
              <a:rPr lang="ru-RU" sz="2000" dirty="0">
                <a:hlinkClick r:id="rId2"/>
              </a:rPr>
              <a:t>://</a:t>
            </a:r>
            <a:r>
              <a:rPr lang="ru-RU" sz="2000" dirty="0" smtClean="0">
                <a:hlinkClick r:id="rId2"/>
              </a:rPr>
              <a:t>docs.python.org/3/library/re.html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The most frequently used functions: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96900" y="2781300"/>
            <a:ext cx="3784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re.match</a:t>
            </a:r>
            <a:r>
              <a:rPr lang="en-US" sz="2000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re.search</a:t>
            </a:r>
            <a:r>
              <a:rPr lang="en-US" sz="2000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re.findall</a:t>
            </a:r>
            <a:r>
              <a:rPr lang="en-US" sz="2000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re.split</a:t>
            </a:r>
            <a:r>
              <a:rPr lang="en-US" sz="2000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re.sub</a:t>
            </a:r>
            <a:r>
              <a:rPr lang="en-US" sz="2000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re.compile</a:t>
            </a:r>
            <a:r>
              <a:rPr lang="en-US" sz="2000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4508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6114" y="0"/>
            <a:ext cx="6696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 expressions: class work</a:t>
            </a:r>
            <a:endParaRPr lang="ru-RU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8956" y="1014248"/>
            <a:ext cx="106688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Exercises: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Find all prices in dollars lower than 1000 </a:t>
            </a:r>
            <a:r>
              <a:rPr lang="en-US" sz="2400" dirty="0" err="1" smtClean="0"/>
              <a:t>usd</a:t>
            </a:r>
            <a:r>
              <a:rPr lang="en-US" sz="2400" dirty="0" smtClean="0"/>
              <a:t>, with cents ($300.01)</a:t>
            </a:r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/>
              <a:t>Find all prices in </a:t>
            </a:r>
            <a:r>
              <a:rPr lang="en-US" sz="2400" dirty="0" smtClean="0"/>
              <a:t>dollars in range 300-500, </a:t>
            </a:r>
            <a:r>
              <a:rPr lang="en-US" sz="2400" dirty="0"/>
              <a:t>with cents </a:t>
            </a:r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/>
              <a:t>A</a:t>
            </a:r>
            <a:r>
              <a:rPr lang="en-US" sz="2400" dirty="0" smtClean="0"/>
              <a:t>ll </a:t>
            </a:r>
            <a:r>
              <a:rPr lang="en-US" sz="2400" dirty="0"/>
              <a:t>strings that start at the beginning of the line with an </a:t>
            </a:r>
            <a:r>
              <a:rPr lang="en-US" sz="2400" dirty="0" smtClean="0"/>
              <a:t>number</a:t>
            </a:r>
            <a:r>
              <a:rPr lang="en-US" sz="2400" dirty="0" smtClean="0"/>
              <a:t> </a:t>
            </a:r>
            <a:r>
              <a:rPr lang="en-US" sz="2400" dirty="0"/>
              <a:t>and that end at the end of the line with a </a:t>
            </a:r>
            <a:r>
              <a:rPr lang="en-US" sz="2400" dirty="0" smtClean="0"/>
              <a:t>word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491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414" y="367862"/>
            <a:ext cx="2051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ru-RU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0412" y="1371600"/>
            <a:ext cx="68317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A50021"/>
                </a:solidFill>
                <a:latin typeface="Calibri" charset="0"/>
              </a:rPr>
              <a:t>BLOCK 1: </a:t>
            </a:r>
            <a:r>
              <a:rPr lang="en-US" sz="2800" b="1" dirty="0" smtClean="0">
                <a:solidFill>
                  <a:srgbClr val="A50021"/>
                </a:solidFill>
                <a:latin typeface="Calibri" charset="0"/>
              </a:rPr>
              <a:t>Introduction</a:t>
            </a:r>
            <a:endParaRPr lang="en-US" sz="2800" b="1" dirty="0">
              <a:solidFill>
                <a:srgbClr val="A50021"/>
              </a:solidFill>
              <a:latin typeface="Calibri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NLP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Why NLP is difficult?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 NLP 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Some NLP history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0412" y="3749457"/>
            <a:ext cx="68317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A50021"/>
                </a:solidFill>
                <a:latin typeface="Calibri" charset="0"/>
              </a:rPr>
              <a:t>BLOCK </a:t>
            </a:r>
            <a:r>
              <a:rPr lang="en-US" sz="2800" b="1" dirty="0" smtClean="0">
                <a:solidFill>
                  <a:srgbClr val="A50021"/>
                </a:solidFill>
                <a:latin typeface="Calibri" charset="0"/>
              </a:rPr>
              <a:t>2: NLP Basics</a:t>
            </a:r>
            <a:endParaRPr lang="en-US" sz="2800" b="1" dirty="0">
              <a:solidFill>
                <a:srgbClr val="A50021"/>
              </a:solidFill>
              <a:latin typeface="Calibri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 Expressions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Texts Normalization</a:t>
            </a:r>
            <a:endParaRPr lang="ru-RU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Words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Embeddings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7012" y="1437144"/>
            <a:ext cx="68317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A50021"/>
                </a:solidFill>
                <a:latin typeface="Calibri" charset="0"/>
              </a:rPr>
              <a:t>ASSIGNMENTS:</a:t>
            </a:r>
            <a:endParaRPr lang="en-US" sz="2800" b="1" dirty="0">
              <a:solidFill>
                <a:srgbClr val="A50021"/>
              </a:solidFill>
              <a:latin typeface="Calibri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“Bad words” – due 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23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Aug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“APIs tutorials”  - due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30Aug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2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114300" y="-2524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Summary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>
          <a:xfrm>
            <a:off x="647700" y="1241425"/>
            <a:ext cx="10515600" cy="4351338"/>
          </a:xfrm>
        </p:spPr>
        <p:txBody>
          <a:bodyPr/>
          <a:lstStyle/>
          <a:p>
            <a:r>
              <a:rPr lang="en-US" dirty="0"/>
              <a:t>Regular expressions play a surprisingly large role</a:t>
            </a:r>
          </a:p>
          <a:p>
            <a:pPr lvl="1"/>
            <a:r>
              <a:rPr lang="en-US" dirty="0" smtClean="0"/>
              <a:t>Sophisticated sequences </a:t>
            </a:r>
            <a:r>
              <a:rPr lang="en-US" dirty="0"/>
              <a:t>of regular expressions are often the first model </a:t>
            </a:r>
            <a:r>
              <a:rPr lang="en-US" dirty="0" smtClean="0"/>
              <a:t>for any text processing</a:t>
            </a:r>
          </a:p>
          <a:p>
            <a:pPr lvl="1"/>
            <a:endParaRPr lang="en-US" dirty="0" smtClean="0"/>
          </a:p>
          <a:p>
            <a:r>
              <a:rPr lang="en-US" dirty="0"/>
              <a:t>For many hard </a:t>
            </a:r>
            <a:r>
              <a:rPr lang="en-US" dirty="0" smtClean="0"/>
              <a:t>tasks </a:t>
            </a:r>
            <a:r>
              <a:rPr lang="en-US" dirty="0"/>
              <a:t>we use machine learning </a:t>
            </a:r>
            <a:r>
              <a:rPr lang="en-US" dirty="0" smtClean="0"/>
              <a:t>classifiers</a:t>
            </a:r>
          </a:p>
          <a:p>
            <a:pPr lvl="1"/>
            <a:r>
              <a:rPr lang="en-US" dirty="0" smtClean="0"/>
              <a:t>But regular expressions are used as features in the classifiers</a:t>
            </a:r>
          </a:p>
          <a:p>
            <a:pPr lvl="1"/>
            <a:endParaRPr lang="en-US" dirty="0"/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8C8334-E00B-3A45-A77B-332115BBC150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08000" y="2116137"/>
            <a:ext cx="6400800" cy="1731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normalization</a:t>
            </a:r>
            <a:endParaRPr lang="ru-RU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80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1815" y="0"/>
            <a:ext cx="11885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 normalization: converting it to a more convenient, standard form</a:t>
            </a:r>
            <a:endParaRPr lang="ru-RU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7090" y="1845953"/>
            <a:ext cx="1129533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Sentence</a:t>
            </a:r>
            <a:r>
              <a:rPr lang="en-US" sz="2800" dirty="0"/>
              <a:t>s</a:t>
            </a:r>
            <a:r>
              <a:rPr lang="en-US" sz="2800" dirty="0" smtClean="0"/>
              <a:t> segmentation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Words tokenization: splitting sentences into separate words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Lemmatization: determination of the word’s root (sing –common lemma for sang, sings, sung)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Stemming: removing suffixes &amp; prefixes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Case Folding (lowercasing)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Removing punctuation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Removing </a:t>
            </a:r>
            <a:r>
              <a:rPr lang="en-US" sz="2800" dirty="0" err="1" smtClean="0"/>
              <a:t>stopwords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Expanding contractions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Spelling correction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1748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2400" y="368300"/>
            <a:ext cx="7467600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Lemmatization</a:t>
            </a:r>
            <a:endParaRPr lang="en-US" b="1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52400" y="1352550"/>
            <a:ext cx="8686800" cy="33337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Reduce inflections or variant forms to base form</a:t>
            </a:r>
          </a:p>
          <a:p>
            <a:pPr lvl="1">
              <a:spcAft>
                <a:spcPts val="500"/>
              </a:spcAft>
            </a:pPr>
            <a:r>
              <a:rPr lang="en-US" i="1" dirty="0" smtClean="0"/>
              <a:t>am, are,</a:t>
            </a:r>
            <a:r>
              <a:rPr lang="en-US" dirty="0" smtClean="0"/>
              <a:t> </a:t>
            </a:r>
            <a:r>
              <a:rPr lang="en-US" i="1" dirty="0" smtClean="0"/>
              <a:t>is </a:t>
            </a:r>
            <a:r>
              <a:rPr lang="en-US" dirty="0" smtClean="0">
                <a:sym typeface="Symbol" charset="2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be</a:t>
            </a:r>
            <a:endParaRPr lang="en-US" dirty="0" smtClean="0"/>
          </a:p>
          <a:p>
            <a:pPr lvl="1">
              <a:spcAft>
                <a:spcPts val="500"/>
              </a:spcAft>
            </a:pPr>
            <a:r>
              <a:rPr lang="en-US" i="1" dirty="0" smtClean="0"/>
              <a:t>car, cars, car's</a:t>
            </a:r>
            <a:r>
              <a:rPr lang="en-US" dirty="0" smtClean="0"/>
              <a:t>, </a:t>
            </a:r>
            <a:r>
              <a:rPr lang="en-US" i="1" dirty="0" smtClean="0"/>
              <a:t>cars'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car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i="1" dirty="0" smtClean="0"/>
              <a:t>the boy's cars are different colors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the boy car be different color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Lemmatization: have to find correct dictionary headword form</a:t>
            </a:r>
          </a:p>
        </p:txBody>
      </p:sp>
    </p:spTree>
    <p:extLst>
      <p:ext uri="{BB962C8B-B14F-4D97-AF65-F5344CB8AC3E}">
        <p14:creationId xmlns:p14="http://schemas.microsoft.com/office/powerpoint/2010/main" val="234110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75771" y="268559"/>
            <a:ext cx="7467600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Stemming</a:t>
            </a:r>
            <a:endParaRPr 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02771" y="1240109"/>
            <a:ext cx="8534400" cy="33337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Reduce terms to their stems in information retrieval</a:t>
            </a:r>
          </a:p>
          <a:p>
            <a:r>
              <a:rPr lang="en-US" i="1" dirty="0" smtClean="0"/>
              <a:t>Stemming</a:t>
            </a:r>
            <a:r>
              <a:rPr lang="en-US" dirty="0" smtClean="0"/>
              <a:t> is crude chopping of affixes</a:t>
            </a:r>
          </a:p>
          <a:p>
            <a:pPr lvl="1"/>
            <a:r>
              <a:rPr lang="en-US" dirty="0" smtClean="0"/>
              <a:t>language dependent</a:t>
            </a:r>
          </a:p>
          <a:p>
            <a:pPr lvl="1"/>
            <a:r>
              <a:rPr lang="en-US" dirty="0" smtClean="0"/>
              <a:t>e.g., </a:t>
            </a:r>
            <a:r>
              <a:rPr lang="en-US" b="1" i="1" dirty="0" smtClean="0"/>
              <a:t>automate(s), automatic, automation</a:t>
            </a:r>
            <a:r>
              <a:rPr lang="en-US" dirty="0" smtClean="0"/>
              <a:t> all reduced to </a:t>
            </a:r>
            <a:r>
              <a:rPr lang="en-US" b="1" i="1" dirty="0" smtClean="0"/>
              <a:t>automat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3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1925"/>
            <a:ext cx="10515600" cy="1325563"/>
          </a:xfrm>
        </p:spPr>
        <p:txBody>
          <a:bodyPr/>
          <a:lstStyle/>
          <a:p>
            <a:pPr eaLnBrk="1" hangingPunct="1"/>
            <a:r>
              <a:rPr lang="en-US" b="1" dirty="0"/>
              <a:t>Porter’s </a:t>
            </a:r>
            <a:r>
              <a:rPr lang="en-US" b="1" dirty="0" smtClean="0"/>
              <a:t>algorithm</a:t>
            </a:r>
            <a:br>
              <a:rPr lang="en-US" b="1" dirty="0" smtClean="0"/>
            </a:br>
            <a:r>
              <a:rPr lang="en-US" b="1" dirty="0" smtClean="0"/>
              <a:t>The most common English stemmer</a:t>
            </a:r>
            <a:endParaRPr lang="en-US" b="1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-101600" y="1803400"/>
            <a:ext cx="6502400" cy="4445000"/>
          </a:xfrm>
        </p:spPr>
        <p:txBody>
          <a:bodyPr/>
          <a:lstStyle/>
          <a:p>
            <a:pPr marL="0" indent="0">
              <a:buNone/>
            </a:pPr>
            <a:r>
              <a:rPr lang="en-US" sz="2667" dirty="0"/>
              <a:t>   Step 1a</a:t>
            </a:r>
          </a:p>
          <a:p>
            <a:pPr marL="609585" lvl="1" indent="0">
              <a:buNone/>
            </a:pPr>
            <a:r>
              <a:rPr lang="en-US" sz="2133" dirty="0" err="1">
                <a:latin typeface="Courier"/>
                <a:cs typeface="Courier"/>
              </a:rPr>
              <a:t>sses</a:t>
            </a:r>
            <a:r>
              <a:rPr lang="en-US" sz="2133" dirty="0">
                <a:latin typeface="Courier"/>
                <a:cs typeface="Courier"/>
              </a:rPr>
              <a:t> </a:t>
            </a:r>
            <a:r>
              <a:rPr lang="en-US" sz="2133" dirty="0">
                <a:latin typeface="Courier"/>
                <a:cs typeface="Courier"/>
                <a:sym typeface="Symbol" charset="2"/>
              </a:rPr>
              <a:t> </a:t>
            </a:r>
            <a:r>
              <a:rPr lang="en-US" sz="2133" dirty="0" err="1">
                <a:latin typeface="Courier"/>
                <a:cs typeface="Courier"/>
                <a:sym typeface="Symbol" charset="2"/>
              </a:rPr>
              <a:t>ss</a:t>
            </a:r>
            <a:r>
              <a:rPr lang="en-US" sz="2133" dirty="0">
                <a:latin typeface="Courier"/>
                <a:cs typeface="Courier"/>
                <a:sym typeface="Symbol" charset="2"/>
              </a:rPr>
              <a:t>	 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caresses  caress</a:t>
            </a:r>
          </a:p>
          <a:p>
            <a:pPr marL="609585" lvl="1" indent="0">
              <a:buNone/>
            </a:pPr>
            <a:r>
              <a:rPr lang="en-US" sz="2133" dirty="0" err="1">
                <a:latin typeface="Courier"/>
                <a:cs typeface="Courier"/>
              </a:rPr>
              <a:t>ies</a:t>
            </a:r>
            <a:r>
              <a:rPr lang="en-US" sz="2133" dirty="0">
                <a:latin typeface="Courier"/>
                <a:cs typeface="Courier"/>
              </a:rPr>
              <a:t>  </a:t>
            </a:r>
            <a:r>
              <a:rPr lang="en-US" sz="2133" dirty="0">
                <a:latin typeface="Courier"/>
                <a:cs typeface="Courier"/>
                <a:sym typeface="Symbol" charset="2"/>
              </a:rPr>
              <a:t> </a:t>
            </a:r>
            <a:r>
              <a:rPr lang="en-US" sz="2133" dirty="0" err="1">
                <a:latin typeface="Courier"/>
                <a:cs typeface="Courier"/>
                <a:sym typeface="Symbol" charset="2"/>
              </a:rPr>
              <a:t>i</a:t>
            </a:r>
            <a:r>
              <a:rPr lang="en-US" sz="2133" dirty="0">
                <a:latin typeface="Courier"/>
                <a:cs typeface="Courier"/>
                <a:sym typeface="Symbol" charset="2"/>
              </a:rPr>
              <a:t>	 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ponies   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</a:t>
            </a:r>
            <a:endParaRPr lang="en-US" sz="2133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609585" lvl="1" indent="0">
              <a:buNone/>
            </a:pPr>
            <a:r>
              <a:rPr lang="en-US" sz="2133" dirty="0" err="1">
                <a:latin typeface="Courier"/>
                <a:cs typeface="Courier"/>
                <a:sym typeface="Symbol" charset="2"/>
              </a:rPr>
              <a:t>ss</a:t>
            </a:r>
            <a:r>
              <a:rPr lang="en-US" sz="2133" dirty="0">
                <a:latin typeface="Courier"/>
                <a:cs typeface="Courier"/>
                <a:sym typeface="Symbol" charset="2"/>
              </a:rPr>
              <a:t>    </a:t>
            </a:r>
            <a:r>
              <a:rPr lang="en-US" sz="2133" dirty="0" err="1">
                <a:latin typeface="Courier"/>
                <a:cs typeface="Courier"/>
                <a:sym typeface="Symbol" charset="2"/>
              </a:rPr>
              <a:t>ss</a:t>
            </a:r>
            <a:r>
              <a:rPr lang="en-US" sz="2133" dirty="0">
                <a:latin typeface="Courier"/>
                <a:cs typeface="Courier"/>
                <a:sym typeface="Symbol" charset="2"/>
              </a:rPr>
              <a:t>	 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    caress</a:t>
            </a:r>
          </a:p>
          <a:p>
            <a:pPr marL="609585" lvl="1" indent="0">
              <a:buNone/>
            </a:pPr>
            <a:r>
              <a:rPr lang="en-US" sz="2133" dirty="0">
                <a:latin typeface="Courier"/>
                <a:cs typeface="Courier"/>
                <a:sym typeface="Symbol" charset="2"/>
              </a:rPr>
              <a:t>s     </a:t>
            </a:r>
            <a:r>
              <a:rPr lang="en-US" sz="2133" dirty="0" err="1">
                <a:sym typeface="Symbol" charset="2"/>
              </a:rPr>
              <a:t>ø</a:t>
            </a:r>
            <a:r>
              <a:rPr lang="en-US" sz="2133" dirty="0">
                <a:sym typeface="Symbol" charset="2"/>
              </a:rPr>
              <a:t>         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cats       cat</a:t>
            </a:r>
          </a:p>
          <a:p>
            <a:pPr marL="0" indent="0">
              <a:buNone/>
            </a:pPr>
            <a:r>
              <a:rPr lang="en-US" sz="2667" dirty="0">
                <a:latin typeface="Calibri"/>
                <a:cs typeface="Calibri"/>
                <a:sym typeface="Symbol" charset="2"/>
              </a:rPr>
              <a:t>  Step 1b</a:t>
            </a:r>
          </a:p>
          <a:p>
            <a:pPr marL="609585" lvl="1" indent="0">
              <a:buNone/>
            </a:pPr>
            <a:r>
              <a:rPr lang="en-US" sz="2133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2133" dirty="0" err="1">
                <a:latin typeface="Courier"/>
                <a:cs typeface="Courier"/>
                <a:sym typeface="Symbol" charset="2"/>
              </a:rPr>
              <a:t>ing</a:t>
            </a:r>
            <a:r>
              <a:rPr lang="en-US" sz="2133" dirty="0">
                <a:latin typeface="Courier"/>
                <a:cs typeface="Courier"/>
                <a:sym typeface="Symbol" charset="2"/>
              </a:rPr>
              <a:t>  </a:t>
            </a:r>
            <a:r>
              <a:rPr lang="en-US" sz="2133" dirty="0" err="1">
                <a:sym typeface="Symbol" charset="2"/>
              </a:rPr>
              <a:t>ø</a:t>
            </a:r>
            <a:r>
              <a:rPr lang="en-US" sz="2133" dirty="0">
                <a:sym typeface="Symbol" charset="2"/>
              </a:rPr>
              <a:t>    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609585" lvl="1" indent="0">
              <a:buNone/>
            </a:pP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 sing       sing</a:t>
            </a:r>
          </a:p>
          <a:p>
            <a:pPr marL="609585" lvl="1" indent="0">
              <a:buNone/>
            </a:pPr>
            <a:r>
              <a:rPr lang="en-US" sz="2133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2133" dirty="0" err="1">
                <a:latin typeface="Courier"/>
                <a:cs typeface="Courier"/>
                <a:sym typeface="Symbol" charset="2"/>
              </a:rPr>
              <a:t>ed</a:t>
            </a:r>
            <a:r>
              <a:rPr lang="en-US" sz="2133" dirty="0">
                <a:latin typeface="Courier"/>
                <a:cs typeface="Courier"/>
                <a:sym typeface="Symbol" charset="2"/>
              </a:rPr>
              <a:t>   </a:t>
            </a:r>
            <a:r>
              <a:rPr lang="en-US" sz="2133" dirty="0" err="1">
                <a:sym typeface="Symbol" charset="2"/>
              </a:rPr>
              <a:t>ø</a:t>
            </a:r>
            <a:r>
              <a:rPr lang="en-US" sz="2133" dirty="0">
                <a:sym typeface="Symbol" charset="2"/>
              </a:rPr>
              <a:t>    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plastered  plaster</a:t>
            </a:r>
          </a:p>
          <a:p>
            <a:pPr marL="609585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…</a:t>
            </a:r>
          </a:p>
          <a:p>
            <a:endParaRPr lang="en-US" sz="2933" dirty="0">
              <a:latin typeface="Courier"/>
              <a:cs typeface="Courier"/>
              <a:sym typeface="Symbol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689600" y="1803400"/>
            <a:ext cx="6502400" cy="4445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None/>
            </a:pPr>
            <a:r>
              <a:rPr lang="en-US" sz="2667" dirty="0"/>
              <a:t>   Step 2 (for long stems)</a:t>
            </a:r>
          </a:p>
          <a:p>
            <a:pPr marL="609585" lvl="1" indent="0">
              <a:buNone/>
            </a:pPr>
            <a:r>
              <a:rPr lang="en-US" sz="2133" dirty="0" err="1">
                <a:latin typeface="Courier"/>
                <a:cs typeface="Courier"/>
              </a:rPr>
              <a:t>ational</a:t>
            </a:r>
            <a:r>
              <a:rPr lang="en-US" sz="2133" dirty="0">
                <a:latin typeface="Courier"/>
                <a:cs typeface="Courier"/>
                <a:sym typeface="Symbol" charset="2"/>
              </a:rPr>
              <a:t> ate 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relational relate</a:t>
            </a:r>
          </a:p>
          <a:p>
            <a:pPr marL="609585" lvl="1" indent="0">
              <a:buNone/>
            </a:pPr>
            <a:r>
              <a:rPr lang="en-US" sz="2133" dirty="0" err="1">
                <a:latin typeface="Courier"/>
                <a:cs typeface="Courier"/>
              </a:rPr>
              <a:t>izer</a:t>
            </a:r>
            <a:r>
              <a:rPr lang="en-US" sz="2133" dirty="0">
                <a:latin typeface="Courier"/>
                <a:cs typeface="Courier"/>
                <a:sym typeface="Symbol" charset="2"/>
              </a:rPr>
              <a:t> </a:t>
            </a:r>
            <a:r>
              <a:rPr lang="en-US" sz="2133" dirty="0" err="1">
                <a:latin typeface="Courier"/>
                <a:cs typeface="Courier"/>
                <a:sym typeface="Symbol" charset="2"/>
              </a:rPr>
              <a:t>ize</a:t>
            </a:r>
            <a:r>
              <a:rPr lang="en-US" sz="2133" dirty="0">
                <a:latin typeface="Courier"/>
                <a:cs typeface="Courier"/>
                <a:sym typeface="Symbol" charset="2"/>
              </a:rPr>
              <a:t>	  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digitizer  digitize</a:t>
            </a:r>
          </a:p>
          <a:p>
            <a:pPr marL="609585" lvl="1" indent="0">
              <a:buNone/>
            </a:pPr>
            <a:r>
              <a:rPr lang="en-US" sz="2133" dirty="0" err="1">
                <a:latin typeface="Courier"/>
                <a:cs typeface="Courier"/>
                <a:sym typeface="Symbol" charset="2"/>
              </a:rPr>
              <a:t>ator</a:t>
            </a:r>
            <a:r>
              <a:rPr lang="en-US" sz="2133" dirty="0">
                <a:latin typeface="Courier"/>
                <a:cs typeface="Courier"/>
                <a:sym typeface="Symbol" charset="2"/>
              </a:rPr>
              <a:t> ate	  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operator   operate</a:t>
            </a:r>
          </a:p>
          <a:p>
            <a:pPr marL="609585" lvl="1" indent="0">
              <a:buNone/>
            </a:pPr>
            <a:r>
              <a:rPr lang="en-US" sz="2133" dirty="0">
                <a:latin typeface="Courier"/>
                <a:cs typeface="Courier"/>
                <a:sym typeface="Symbol" charset="2"/>
              </a:rPr>
              <a:t>…</a:t>
            </a:r>
            <a:endParaRPr lang="en-US" sz="2133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0" indent="0">
              <a:buNone/>
            </a:pPr>
            <a:r>
              <a:rPr lang="en-US" sz="2667" dirty="0">
                <a:latin typeface="Calibri"/>
                <a:cs typeface="Calibri"/>
                <a:sym typeface="Symbol" charset="2"/>
              </a:rPr>
              <a:t>    Step 3 (for longer stems)</a:t>
            </a:r>
          </a:p>
          <a:p>
            <a:pPr marL="609585" lvl="1" indent="0">
              <a:buNone/>
            </a:pPr>
            <a:r>
              <a:rPr lang="en-US" sz="2133" dirty="0">
                <a:latin typeface="Courier"/>
                <a:cs typeface="Courier"/>
                <a:sym typeface="Symbol" charset="2"/>
              </a:rPr>
              <a:t>al     </a:t>
            </a:r>
            <a:r>
              <a:rPr lang="en-US" sz="2133" dirty="0" err="1">
                <a:sym typeface="Symbol" charset="2"/>
              </a:rPr>
              <a:t>ø</a:t>
            </a:r>
            <a:r>
              <a:rPr lang="en-US" sz="2133" dirty="0">
                <a:sym typeface="Symbol" charset="2"/>
              </a:rPr>
              <a:t>      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revival    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</a:t>
            </a:r>
            <a:endParaRPr lang="en-US" sz="2133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609585" lvl="1" indent="0">
              <a:buNone/>
            </a:pPr>
            <a:r>
              <a:rPr lang="en-US" sz="2133" dirty="0">
                <a:latin typeface="Courier"/>
                <a:cs typeface="Courier"/>
                <a:sym typeface="Symbol" charset="2"/>
              </a:rPr>
              <a:t>able   </a:t>
            </a:r>
            <a:r>
              <a:rPr lang="en-US" sz="2133" dirty="0" err="1">
                <a:sym typeface="Symbol" charset="2"/>
              </a:rPr>
              <a:t>ø</a:t>
            </a:r>
            <a:r>
              <a:rPr lang="en-US" sz="2133" dirty="0">
                <a:sym typeface="Symbol" charset="2"/>
              </a:rPr>
              <a:t>      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adjustable  adjust</a:t>
            </a:r>
          </a:p>
          <a:p>
            <a:pPr marL="609585" lvl="1" indent="0">
              <a:buNone/>
            </a:pPr>
            <a:r>
              <a:rPr lang="en-US" sz="2133" dirty="0">
                <a:latin typeface="Courier"/>
                <a:cs typeface="Courier"/>
                <a:sym typeface="Symbol" charset="2"/>
              </a:rPr>
              <a:t>ate    </a:t>
            </a:r>
            <a:r>
              <a:rPr lang="en-US" sz="2133" dirty="0" err="1">
                <a:latin typeface="Courier"/>
                <a:cs typeface="Courier"/>
                <a:sym typeface="Symbol" charset="2"/>
              </a:rPr>
              <a:t>ø</a:t>
            </a:r>
            <a:r>
              <a:rPr lang="en-US" sz="2133" dirty="0">
                <a:latin typeface="Courier"/>
                <a:cs typeface="Courier"/>
                <a:sym typeface="Symbol" charset="2"/>
              </a:rPr>
              <a:t>  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activate   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</a:t>
            </a:r>
            <a:endParaRPr lang="en-US" sz="2133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609585" lvl="1" indent="0">
              <a:buNone/>
            </a:pPr>
            <a:r>
              <a:rPr lang="en-US" sz="2133" dirty="0">
                <a:latin typeface="Courier"/>
                <a:cs typeface="Courier"/>
                <a:sym typeface="Symbol" charset="2"/>
              </a:rPr>
              <a:t>…</a:t>
            </a:r>
            <a:endParaRPr lang="en-US" sz="2133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endParaRPr lang="en-US" sz="2933" dirty="0">
              <a:latin typeface="Courier"/>
              <a:cs typeface="Courier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8333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/>
        </p:nvSpPr>
        <p:spPr>
          <a:xfrm>
            <a:off x="114300" y="292100"/>
            <a:ext cx="7467600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Case folding</a:t>
            </a:r>
            <a:endParaRPr lang="en-US" b="1" dirty="0"/>
          </a:p>
        </p:txBody>
      </p:sp>
      <p:sp>
        <p:nvSpPr>
          <p:cNvPr id="3" name="Rectangle 7"/>
          <p:cNvSpPr txBox="1">
            <a:spLocks noChangeArrowheads="1"/>
          </p:cNvSpPr>
          <p:nvPr/>
        </p:nvSpPr>
        <p:spPr>
          <a:xfrm>
            <a:off x="304799" y="1352550"/>
            <a:ext cx="11356769" cy="33337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Common approach: reduce all letters to lower case</a:t>
            </a:r>
          </a:p>
          <a:p>
            <a:pPr lvl="1"/>
            <a:r>
              <a:rPr lang="en-US" dirty="0" smtClean="0"/>
              <a:t>Since users tend to use lower case</a:t>
            </a:r>
          </a:p>
          <a:p>
            <a:pPr lvl="1"/>
            <a:r>
              <a:rPr lang="en-US" dirty="0" smtClean="0"/>
              <a:t>Possible exception: upper case in mid-sentence?</a:t>
            </a:r>
          </a:p>
          <a:p>
            <a:pPr lvl="2"/>
            <a:r>
              <a:rPr lang="en-US" dirty="0" smtClean="0"/>
              <a:t>e.g., </a:t>
            </a:r>
            <a:r>
              <a:rPr lang="en-US" b="1" i="1" dirty="0" smtClean="0"/>
              <a:t>General Motors</a:t>
            </a:r>
          </a:p>
          <a:p>
            <a:pPr lvl="2"/>
            <a:r>
              <a:rPr lang="en-US" b="1" i="1" dirty="0" smtClean="0"/>
              <a:t>Fed</a:t>
            </a:r>
            <a:r>
              <a:rPr lang="en-US" dirty="0" smtClean="0"/>
              <a:t> vs. </a:t>
            </a:r>
            <a:r>
              <a:rPr lang="en-US" b="1" i="1" dirty="0" smtClean="0"/>
              <a:t>fed</a:t>
            </a:r>
          </a:p>
          <a:p>
            <a:pPr lvl="2"/>
            <a:r>
              <a:rPr lang="en-US" b="1" i="1" dirty="0" smtClean="0"/>
              <a:t>SAIL</a:t>
            </a:r>
            <a:r>
              <a:rPr lang="en-US" dirty="0" smtClean="0"/>
              <a:t> vs. </a:t>
            </a:r>
            <a:r>
              <a:rPr lang="en-US" b="1" i="1" dirty="0" smtClean="0"/>
              <a:t>sail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Be careful: </a:t>
            </a:r>
            <a:r>
              <a:rPr lang="en-US" dirty="0" smtClean="0"/>
              <a:t>for sentiment analysis, MT, Information extraction</a:t>
            </a:r>
          </a:p>
          <a:p>
            <a:pPr lvl="1"/>
            <a:r>
              <a:rPr lang="en-US" dirty="0" smtClean="0"/>
              <a:t>Case is helpful (</a:t>
            </a:r>
            <a:r>
              <a:rPr lang="en-US" b="1" i="1" dirty="0" smtClean="0"/>
              <a:t>US</a:t>
            </a:r>
            <a:r>
              <a:rPr lang="en-US" dirty="0" smtClean="0"/>
              <a:t> versus </a:t>
            </a:r>
            <a:r>
              <a:rPr lang="en-US" b="1" i="1" dirty="0" smtClean="0"/>
              <a:t>us </a:t>
            </a:r>
            <a:r>
              <a:rPr lang="en-US" dirty="0" smtClean="0"/>
              <a:t>is important)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4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/>
        </p:nvSpPr>
        <p:spPr>
          <a:xfrm>
            <a:off x="114300" y="306615"/>
            <a:ext cx="7467600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Removing punctuation</a:t>
            </a:r>
            <a:endParaRPr lang="en-US" b="1" dirty="0"/>
          </a:p>
        </p:txBody>
      </p:sp>
      <p:sp>
        <p:nvSpPr>
          <p:cNvPr id="3" name="Rectangle 7"/>
          <p:cNvSpPr txBox="1">
            <a:spLocks noChangeArrowheads="1"/>
          </p:cNvSpPr>
          <p:nvPr/>
        </p:nvSpPr>
        <p:spPr>
          <a:xfrm>
            <a:off x="580571" y="2223407"/>
            <a:ext cx="8534400" cy="33337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Punctuation in many </a:t>
            </a:r>
            <a:r>
              <a:rPr lang="en-US" dirty="0"/>
              <a:t>u</a:t>
            </a:r>
            <a:r>
              <a:rPr lang="en-US" dirty="0" smtClean="0"/>
              <a:t>sually is unnecessary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Be careful: </a:t>
            </a:r>
            <a:r>
              <a:rPr lang="en-US" dirty="0" smtClean="0"/>
              <a:t>for sentiment analysis &amp; smiles</a:t>
            </a:r>
          </a:p>
        </p:txBody>
      </p:sp>
    </p:spTree>
    <p:extLst>
      <p:ext uri="{BB962C8B-B14F-4D97-AF65-F5344CB8AC3E}">
        <p14:creationId xmlns:p14="http://schemas.microsoft.com/office/powerpoint/2010/main" val="68144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/>
        </p:nvSpPr>
        <p:spPr>
          <a:xfrm>
            <a:off x="114300" y="306615"/>
            <a:ext cx="7467600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Removing </a:t>
            </a:r>
            <a:r>
              <a:rPr lang="en-US" b="1" dirty="0" err="1" smtClean="0"/>
              <a:t>stopwords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14300" y="1225689"/>
            <a:ext cx="1171484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83A42"/>
                </a:solidFill>
                <a:latin typeface="Menlo"/>
              </a:rPr>
              <a:t>['</a:t>
            </a:r>
            <a:r>
              <a:rPr lang="en-US" sz="2400" dirty="0" err="1">
                <a:solidFill>
                  <a:srgbClr val="383A42"/>
                </a:solidFill>
                <a:latin typeface="Menlo"/>
              </a:rPr>
              <a:t>i</a:t>
            </a:r>
            <a:r>
              <a:rPr lang="en-US" sz="2400" dirty="0">
                <a:solidFill>
                  <a:srgbClr val="383A42"/>
                </a:solidFill>
                <a:latin typeface="Menlo"/>
              </a:rPr>
              <a:t>', 'me', 'my', 'myself', 'we', 'our', 'ours', 'ourselves', 'you', "you're", "you've", "you'll", "you'd", 'your', 'yours', 'yourself', 'yourselves', 'he', 'him', 'his', 'himself', 'she', "she's", 'her', 'hers', 'herself', 'it', "it's", 'its', 'itself', 'they', 'them', 'their', 'theirs', 'themselves', 'what', 'which', 'who', 'whom', 'this', 'that', "that'll", 'these', 'those', 'am', 'is', 'are', 'was', 'were', 'be', 'been', 'being', 'have', 'has', 'had', 'having', 'do', 'does', 'did', 'doing', 'a', 'an', 'the', 'and', 'but', 'if', 'or', 'because', 'as', 'until', 'while', 'of', 'at', 'by', 'for', 'with', 'about', 'against', 'between', 'into', 'through', 'during', 'before', 'after', 'above', 'below', 'to', 'from', 'up', 'down', 'in', 'out', 'on', 'off', 'over', 'under', 'again', 'further', 'then', 'once', 'here', 'there', 'when', 'where', 'why', 'how', 'all', 'any', 'both', 'each', 'few', 'more', 'most', 'other', 'some', 'such', 'no', 'nor', 'not', 'only', 'own', 'same', 'so', 'than', 'too', 'very', 's', 't', 'can', 'will', 'just', 'don', "don't", 'should', "should've", 'now', 'd', 'll', 'm', 'o', 're', 've', 'y', '</a:t>
            </a:r>
            <a:r>
              <a:rPr lang="en-US" sz="2400" dirty="0" err="1">
                <a:solidFill>
                  <a:srgbClr val="383A42"/>
                </a:solidFill>
                <a:latin typeface="Menlo"/>
              </a:rPr>
              <a:t>ain</a:t>
            </a:r>
            <a:r>
              <a:rPr lang="en-US" sz="2400" dirty="0">
                <a:solidFill>
                  <a:srgbClr val="383A42"/>
                </a:solidFill>
                <a:latin typeface="Menlo"/>
              </a:rPr>
              <a:t>', '</a:t>
            </a:r>
            <a:r>
              <a:rPr lang="en-US" sz="2400" dirty="0" err="1">
                <a:solidFill>
                  <a:srgbClr val="383A42"/>
                </a:solidFill>
                <a:latin typeface="Menlo"/>
              </a:rPr>
              <a:t>aren</a:t>
            </a:r>
            <a:r>
              <a:rPr lang="en-US" sz="2400" dirty="0">
                <a:solidFill>
                  <a:srgbClr val="383A42"/>
                </a:solidFill>
                <a:latin typeface="Menlo"/>
              </a:rPr>
              <a:t>', "aren't", '</a:t>
            </a:r>
            <a:r>
              <a:rPr lang="en-US" sz="2400" dirty="0" err="1">
                <a:solidFill>
                  <a:srgbClr val="383A42"/>
                </a:solidFill>
                <a:latin typeface="Menlo"/>
              </a:rPr>
              <a:t>couldn</a:t>
            </a:r>
            <a:r>
              <a:rPr lang="en-US" sz="2400" dirty="0">
                <a:solidFill>
                  <a:srgbClr val="383A42"/>
                </a:solidFill>
                <a:latin typeface="Menlo"/>
              </a:rPr>
              <a:t>', "couldn't", '</a:t>
            </a:r>
            <a:r>
              <a:rPr lang="en-US" sz="2400" dirty="0" err="1">
                <a:solidFill>
                  <a:srgbClr val="383A42"/>
                </a:solidFill>
                <a:latin typeface="Menlo"/>
              </a:rPr>
              <a:t>didn</a:t>
            </a:r>
            <a:r>
              <a:rPr lang="en-US" sz="2400" dirty="0">
                <a:solidFill>
                  <a:srgbClr val="383A42"/>
                </a:solidFill>
                <a:latin typeface="Menlo"/>
              </a:rPr>
              <a:t>', "didn't", '</a:t>
            </a:r>
            <a:r>
              <a:rPr lang="en-US" sz="2400" dirty="0" err="1">
                <a:solidFill>
                  <a:srgbClr val="383A42"/>
                </a:solidFill>
                <a:latin typeface="Menlo"/>
              </a:rPr>
              <a:t>doesn</a:t>
            </a:r>
            <a:r>
              <a:rPr lang="en-US" sz="2400" dirty="0">
                <a:solidFill>
                  <a:srgbClr val="383A42"/>
                </a:solidFill>
                <a:latin typeface="Menlo"/>
              </a:rPr>
              <a:t>', "doesn't", '</a:t>
            </a:r>
            <a:r>
              <a:rPr lang="en-US" sz="2400" dirty="0" err="1">
                <a:solidFill>
                  <a:srgbClr val="383A42"/>
                </a:solidFill>
                <a:latin typeface="Menlo"/>
              </a:rPr>
              <a:t>hadn</a:t>
            </a:r>
            <a:r>
              <a:rPr lang="en-US" sz="2400" dirty="0">
                <a:solidFill>
                  <a:srgbClr val="383A42"/>
                </a:solidFill>
                <a:latin typeface="Menlo"/>
              </a:rPr>
              <a:t>', "hadn't", '</a:t>
            </a:r>
            <a:r>
              <a:rPr lang="en-US" sz="2400" dirty="0" err="1">
                <a:solidFill>
                  <a:srgbClr val="383A42"/>
                </a:solidFill>
                <a:latin typeface="Menlo"/>
              </a:rPr>
              <a:t>hasn</a:t>
            </a:r>
            <a:r>
              <a:rPr lang="en-US" sz="2400" dirty="0">
                <a:solidFill>
                  <a:srgbClr val="383A42"/>
                </a:solidFill>
                <a:latin typeface="Menlo"/>
              </a:rPr>
              <a:t>', "hasn't", 'haven', "haven't", '</a:t>
            </a:r>
            <a:r>
              <a:rPr lang="en-US" sz="2400" dirty="0" err="1">
                <a:solidFill>
                  <a:srgbClr val="383A42"/>
                </a:solidFill>
                <a:latin typeface="Menlo"/>
              </a:rPr>
              <a:t>isn</a:t>
            </a:r>
            <a:r>
              <a:rPr lang="en-US" sz="2400" dirty="0">
                <a:solidFill>
                  <a:srgbClr val="383A42"/>
                </a:solidFill>
                <a:latin typeface="Menlo"/>
              </a:rPr>
              <a:t>', "isn't", 'ma', '</a:t>
            </a:r>
            <a:r>
              <a:rPr lang="en-US" sz="2400" dirty="0" err="1">
                <a:solidFill>
                  <a:srgbClr val="383A42"/>
                </a:solidFill>
                <a:latin typeface="Menlo"/>
              </a:rPr>
              <a:t>mightn</a:t>
            </a:r>
            <a:r>
              <a:rPr lang="en-US" sz="2400" dirty="0">
                <a:solidFill>
                  <a:srgbClr val="383A42"/>
                </a:solidFill>
                <a:latin typeface="Menlo"/>
              </a:rPr>
              <a:t>', "mightn't", '</a:t>
            </a:r>
            <a:r>
              <a:rPr lang="en-US" sz="2400" dirty="0" err="1">
                <a:solidFill>
                  <a:srgbClr val="383A42"/>
                </a:solidFill>
                <a:latin typeface="Menlo"/>
              </a:rPr>
              <a:t>mustn</a:t>
            </a:r>
            <a:r>
              <a:rPr lang="en-US" sz="2400" dirty="0">
                <a:solidFill>
                  <a:srgbClr val="383A42"/>
                </a:solidFill>
                <a:latin typeface="Menlo"/>
              </a:rPr>
              <a:t>', "mustn't", '</a:t>
            </a:r>
            <a:r>
              <a:rPr lang="en-US" sz="2400" dirty="0" err="1">
                <a:solidFill>
                  <a:srgbClr val="383A42"/>
                </a:solidFill>
                <a:latin typeface="Menlo"/>
              </a:rPr>
              <a:t>needn</a:t>
            </a:r>
            <a:r>
              <a:rPr lang="en-US" sz="2400" dirty="0">
                <a:solidFill>
                  <a:srgbClr val="383A42"/>
                </a:solidFill>
                <a:latin typeface="Menlo"/>
              </a:rPr>
              <a:t>', "needn't", '</a:t>
            </a:r>
            <a:r>
              <a:rPr lang="en-US" sz="2400" dirty="0" err="1">
                <a:solidFill>
                  <a:srgbClr val="383A42"/>
                </a:solidFill>
                <a:latin typeface="Menlo"/>
              </a:rPr>
              <a:t>shan</a:t>
            </a:r>
            <a:r>
              <a:rPr lang="en-US" sz="2400" dirty="0">
                <a:solidFill>
                  <a:srgbClr val="383A42"/>
                </a:solidFill>
                <a:latin typeface="Menlo"/>
              </a:rPr>
              <a:t>', "shan't", '</a:t>
            </a:r>
            <a:r>
              <a:rPr lang="en-US" sz="2400" dirty="0" err="1">
                <a:solidFill>
                  <a:srgbClr val="383A42"/>
                </a:solidFill>
                <a:latin typeface="Menlo"/>
              </a:rPr>
              <a:t>shouldn</a:t>
            </a:r>
            <a:r>
              <a:rPr lang="en-US" sz="2400" dirty="0">
                <a:solidFill>
                  <a:srgbClr val="383A42"/>
                </a:solidFill>
                <a:latin typeface="Menlo"/>
              </a:rPr>
              <a:t>', "shouldn't", '</a:t>
            </a:r>
            <a:r>
              <a:rPr lang="en-US" sz="2400" dirty="0" err="1">
                <a:solidFill>
                  <a:srgbClr val="383A42"/>
                </a:solidFill>
                <a:latin typeface="Menlo"/>
              </a:rPr>
              <a:t>wasn</a:t>
            </a:r>
            <a:r>
              <a:rPr lang="en-US" sz="2400" dirty="0">
                <a:solidFill>
                  <a:srgbClr val="383A42"/>
                </a:solidFill>
                <a:latin typeface="Menlo"/>
              </a:rPr>
              <a:t>', "wasn't", '</a:t>
            </a:r>
            <a:r>
              <a:rPr lang="en-US" sz="2400" dirty="0" err="1">
                <a:solidFill>
                  <a:srgbClr val="383A42"/>
                </a:solidFill>
                <a:latin typeface="Menlo"/>
              </a:rPr>
              <a:t>weren</a:t>
            </a:r>
            <a:r>
              <a:rPr lang="en-US" sz="2400" dirty="0">
                <a:solidFill>
                  <a:srgbClr val="383A42"/>
                </a:solidFill>
                <a:latin typeface="Menlo"/>
              </a:rPr>
              <a:t>', "weren't", 'won', "won't", '</a:t>
            </a:r>
            <a:r>
              <a:rPr lang="en-US" sz="2400" dirty="0" err="1">
                <a:solidFill>
                  <a:srgbClr val="383A42"/>
                </a:solidFill>
                <a:latin typeface="Menlo"/>
              </a:rPr>
              <a:t>wouldn</a:t>
            </a:r>
            <a:r>
              <a:rPr lang="en-US" sz="2400" dirty="0">
                <a:solidFill>
                  <a:srgbClr val="383A42"/>
                </a:solidFill>
                <a:latin typeface="Menlo"/>
              </a:rPr>
              <a:t>', "wouldn't"]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0487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/>
        </p:nvSpPr>
        <p:spPr>
          <a:xfrm>
            <a:off x="114300" y="306615"/>
            <a:ext cx="7467600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Expanding Contractions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1268" y="1603169"/>
            <a:ext cx="110203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2400" dirty="0" smtClean="0"/>
              <a:t>"</a:t>
            </a:r>
            <a:r>
              <a:rPr lang="en-US" sz="2400" dirty="0"/>
              <a:t>didn't": "did not", "doesn't": "does not", "don't": "do not", "hadn't": "had not", "hasn't": "has not", "haven't": "have not</a:t>
            </a:r>
            <a:r>
              <a:rPr lang="en-US" sz="2400" dirty="0" smtClean="0"/>
              <a:t>", </a:t>
            </a:r>
            <a:r>
              <a:rPr lang="en-US" sz="2400" dirty="0"/>
              <a:t> "he'd": "he </a:t>
            </a:r>
            <a:r>
              <a:rPr lang="en-US" sz="2400" dirty="0" err="1"/>
              <a:t>would","he'll</a:t>
            </a:r>
            <a:r>
              <a:rPr lang="en-US" sz="2400" dirty="0"/>
              <a:t>": "he will", "he's": "he is", "how'd": "how did", "</a:t>
            </a:r>
            <a:r>
              <a:rPr lang="en-US" sz="2400" dirty="0" err="1"/>
              <a:t>how'd'y</a:t>
            </a:r>
            <a:r>
              <a:rPr lang="en-US" sz="2400" dirty="0"/>
              <a:t>": "how do you", "how'll": "how will", "how's": "how is</a:t>
            </a:r>
            <a:r>
              <a:rPr lang="en-US" sz="2400" dirty="0" smtClean="0"/>
              <a:t>",</a:t>
            </a:r>
            <a:r>
              <a:rPr lang="en-US" sz="2400" dirty="0"/>
              <a:t>   "I'd": "I would", "</a:t>
            </a:r>
            <a:r>
              <a:rPr lang="en-US" sz="2400" dirty="0" err="1"/>
              <a:t>I'd've</a:t>
            </a:r>
            <a:r>
              <a:rPr lang="en-US" sz="2400" dirty="0"/>
              <a:t>": "I would have", "I'll": "I will", "</a:t>
            </a:r>
            <a:r>
              <a:rPr lang="en-US" sz="2400" dirty="0" err="1"/>
              <a:t>I'll've</a:t>
            </a:r>
            <a:r>
              <a:rPr lang="en-US" sz="2400" dirty="0"/>
              <a:t>": "I will </a:t>
            </a:r>
            <a:r>
              <a:rPr lang="en-US" sz="2400" dirty="0" err="1"/>
              <a:t>have","I'm</a:t>
            </a:r>
            <a:r>
              <a:rPr lang="en-US" sz="2400" dirty="0"/>
              <a:t>": "I am", "I've": "I have", "</a:t>
            </a:r>
            <a:r>
              <a:rPr lang="en-US" sz="2400" dirty="0" err="1"/>
              <a:t>i'd</a:t>
            </a:r>
            <a:r>
              <a:rPr lang="en-US" sz="2400" dirty="0"/>
              <a:t>": "</a:t>
            </a:r>
            <a:r>
              <a:rPr lang="en-US" sz="2400" dirty="0" err="1"/>
              <a:t>i</a:t>
            </a:r>
            <a:r>
              <a:rPr lang="en-US" sz="2400" dirty="0"/>
              <a:t> would</a:t>
            </a:r>
            <a:r>
              <a:rPr lang="en-US" sz="2400" dirty="0" smtClean="0"/>
              <a:t>", </a:t>
            </a:r>
            <a:r>
              <a:rPr lang="en-US" sz="2400" dirty="0" err="1" smtClean="0"/>
              <a:t>etc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570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66700" y="2014537"/>
            <a:ext cx="6400800" cy="1731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NLP Introduction</a:t>
            </a:r>
            <a:endParaRPr lang="ru-RU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905500" y="3111500"/>
            <a:ext cx="5689600" cy="2286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>
              <a:solidFill>
                <a:srgbClr val="A50021"/>
              </a:solidFill>
              <a:latin typeface="Calibri" charset="0"/>
            </a:endParaRPr>
          </a:p>
          <a:p>
            <a:pPr>
              <a:spcAft>
                <a:spcPts val="800"/>
              </a:spcAft>
            </a:pPr>
            <a:r>
              <a:rPr lang="en-US" sz="3600" dirty="0" smtClean="0">
                <a:solidFill>
                  <a:srgbClr val="A50021"/>
                </a:solidFill>
                <a:latin typeface="Calibri" charset="0"/>
              </a:rPr>
              <a:t>What is NLP </a:t>
            </a:r>
          </a:p>
          <a:p>
            <a:pPr>
              <a:spcAft>
                <a:spcPts val="800"/>
              </a:spcAft>
            </a:pPr>
            <a:r>
              <a:rPr lang="en-US" sz="3600" dirty="0" smtClean="0">
                <a:solidFill>
                  <a:srgbClr val="A50021"/>
                </a:solidFill>
                <a:latin typeface="Calibri" charset="0"/>
              </a:rPr>
              <a:t>Why NLP is difficult?</a:t>
            </a:r>
          </a:p>
          <a:p>
            <a:pPr>
              <a:spcAft>
                <a:spcPts val="800"/>
              </a:spcAft>
            </a:pPr>
            <a:r>
              <a:rPr lang="en-US" sz="3600" dirty="0" smtClean="0">
                <a:solidFill>
                  <a:srgbClr val="A50021"/>
                </a:solidFill>
                <a:latin typeface="Calibri" charset="0"/>
              </a:rPr>
              <a:t>Key NLP tasks</a:t>
            </a:r>
          </a:p>
          <a:p>
            <a:pPr>
              <a:spcAft>
                <a:spcPts val="800"/>
              </a:spcAft>
            </a:pPr>
            <a:r>
              <a:rPr lang="en-US" sz="3600" dirty="0" smtClean="0">
                <a:solidFill>
                  <a:srgbClr val="A50021"/>
                </a:solidFill>
                <a:latin typeface="Calibri" charset="0"/>
              </a:rPr>
              <a:t>Some NLP History</a:t>
            </a:r>
            <a:endParaRPr lang="en-US" sz="3600" dirty="0">
              <a:solidFill>
                <a:srgbClr val="A50021"/>
              </a:solidFill>
              <a:latin typeface="Calibri" charset="0"/>
            </a:endParaRPr>
          </a:p>
          <a:p>
            <a:pPr>
              <a:spcAft>
                <a:spcPts val="800"/>
              </a:spcAft>
            </a:pPr>
            <a:endParaRPr lang="en-US" sz="3600" dirty="0" smtClean="0">
              <a:latin typeface="Calibri" charset="0"/>
            </a:endParaRPr>
          </a:p>
          <a:p>
            <a:endParaRPr lang="en-US" sz="2000" dirty="0"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00600" y="4843462"/>
            <a:ext cx="6210300" cy="2014537"/>
          </a:xfrm>
          <a:prstGeom prst="rect">
            <a:avLst/>
          </a:prstGeom>
          <a:solidFill>
            <a:srgbClr val="FFFFFF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9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/>
        </p:nvSpPr>
        <p:spPr>
          <a:xfrm>
            <a:off x="114300" y="306615"/>
            <a:ext cx="7467600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Key Libraries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63138" y="1864426"/>
            <a:ext cx="110203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2800" dirty="0" smtClean="0"/>
              <a:t>NLTK</a:t>
            </a:r>
          </a:p>
          <a:p>
            <a:pPr fontAlgn="t"/>
            <a:r>
              <a:rPr lang="en-US" sz="2800" dirty="0" smtClean="0"/>
              <a:t>Spacy</a:t>
            </a:r>
          </a:p>
          <a:p>
            <a:pPr fontAlgn="t"/>
            <a:r>
              <a:rPr lang="en-US" sz="2800" dirty="0" err="1" smtClean="0"/>
              <a:t>Gensim</a:t>
            </a:r>
            <a:endParaRPr lang="en-US" sz="2800" dirty="0" smtClean="0"/>
          </a:p>
          <a:p>
            <a:pPr fontAlgn="t"/>
            <a:r>
              <a:rPr lang="en-US" sz="2800" dirty="0" err="1" smtClean="0"/>
              <a:t>Pymorphy</a:t>
            </a:r>
            <a:r>
              <a:rPr lang="en-US" sz="2800" dirty="0" smtClean="0"/>
              <a:t> - </a:t>
            </a:r>
            <a:r>
              <a:rPr lang="en-US" sz="2800" dirty="0" err="1" smtClean="0"/>
              <a:t>rus</a:t>
            </a:r>
            <a:endParaRPr lang="en-US" sz="2800" dirty="0" smtClean="0"/>
          </a:p>
          <a:p>
            <a:pPr fontAlgn="t"/>
            <a:r>
              <a:rPr lang="en-US" sz="2800" dirty="0" err="1" smtClean="0"/>
              <a:t>Pymystem</a:t>
            </a:r>
            <a:r>
              <a:rPr lang="en-US" sz="2800" dirty="0" smtClean="0"/>
              <a:t> – </a:t>
            </a:r>
            <a:r>
              <a:rPr lang="en-US" sz="2800" dirty="0" err="1" smtClean="0"/>
              <a:t>rus</a:t>
            </a:r>
            <a:endParaRPr lang="en-US" sz="2800" dirty="0" smtClean="0"/>
          </a:p>
          <a:p>
            <a:pPr fontAlgn="t"/>
            <a:r>
              <a:rPr lang="en-US" sz="2800" dirty="0" smtClean="0"/>
              <a:t>Deep Pavlov -</a:t>
            </a:r>
            <a:r>
              <a:rPr lang="en-US" sz="2800" dirty="0" err="1" smtClean="0"/>
              <a:t>rus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5410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808" y="2500604"/>
            <a:ext cx="11599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Text normalization: </a:t>
            </a:r>
            <a:r>
              <a:rPr 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showcase</a:t>
            </a:r>
            <a:endParaRPr lang="ru-RU" sz="6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7127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08000" y="2027237"/>
            <a:ext cx="6400800" cy="1731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Words </a:t>
            </a:r>
            <a:r>
              <a:rPr lang="en-US" sz="6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Embeddings</a:t>
            </a:r>
            <a:endParaRPr lang="ru-RU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49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5943" y="149340"/>
            <a:ext cx="81153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af-ZA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Wingdings" panose="05000000000000000000" pitchFamily="2" charset="2"/>
              </a:rPr>
              <a:t>Word embeddings </a:t>
            </a:r>
            <a:endParaRPr lang="en-US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058" y="918781"/>
            <a:ext cx="876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Word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embeddings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 texts converted into numbers.  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Different types of numeric representations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Frequency based embedding</a:t>
            </a:r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af-ZA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deterministic</a:t>
            </a:r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Count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TF-IDF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Co-occurrence matrix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mention: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Bag of Words, n-grams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Prediction based embedding (probabilistic)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CBOW (predict central word given a context)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Skip-grams (predict context given a central word)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76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8073" y="60598"/>
            <a:ext cx="81153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af-ZA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Wingdings" panose="05000000000000000000" pitchFamily="2" charset="2"/>
              </a:rPr>
              <a:t>Count </a:t>
            </a:r>
            <a:r>
              <a:rPr lang="af-ZA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Wingdings" panose="05000000000000000000" pitchFamily="2" charset="2"/>
              </a:rPr>
              <a:t>vectors</a:t>
            </a:r>
            <a:endParaRPr lang="en-US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61" y="2971871"/>
            <a:ext cx="8107824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73" y="1100855"/>
            <a:ext cx="557178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898073" y="5191125"/>
            <a:ext cx="8449127" cy="13403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Issue:</a:t>
            </a:r>
            <a:r>
              <a:rPr lang="en-US" dirty="0" smtClean="0"/>
              <a:t> frequent words do not bring value…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 smtClean="0"/>
              <a:t>TF-IDF might help</a:t>
            </a:r>
          </a:p>
          <a:p>
            <a:pPr marL="0" indent="0">
              <a:buNone/>
            </a:pPr>
            <a:r>
              <a:rPr lang="en-US" dirty="0" smtClean="0"/>
              <a:t>No syntactic &amp; semantic meaning</a:t>
            </a:r>
          </a:p>
        </p:txBody>
      </p:sp>
    </p:spTree>
    <p:extLst>
      <p:ext uri="{BB962C8B-B14F-4D97-AF65-F5344CB8AC3E}">
        <p14:creationId xmlns:p14="http://schemas.microsoft.com/office/powerpoint/2010/main" val="360040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4588" y="110635"/>
            <a:ext cx="81153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af-ZA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Wingdings" panose="05000000000000000000" pitchFamily="2" charset="2"/>
              </a:rPr>
              <a:t>TF-IDF vectors</a:t>
            </a:r>
            <a:endParaRPr lang="en-US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717551" y="1208351"/>
            <a:ext cx="8534400" cy="33337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TF-IDF: Term Frequency – Inverse Document Frequency</a:t>
            </a:r>
          </a:p>
        </p:txBody>
      </p:sp>
      <p:pic>
        <p:nvPicPr>
          <p:cNvPr id="2" name="Picture 2" descr="https://habrastorage.org/webt/_3/bb/xo/_3bbxoimlox11_am3gzyequcj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574800"/>
            <a:ext cx="124206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760187" y="5733222"/>
            <a:ext cx="8449127" cy="13403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Issue: </a:t>
            </a:r>
            <a:r>
              <a:rPr lang="en-US" dirty="0" smtClean="0"/>
              <a:t>no syntactic &amp; semantic meaning, for supervised models</a:t>
            </a:r>
          </a:p>
        </p:txBody>
      </p:sp>
    </p:spTree>
    <p:extLst>
      <p:ext uri="{BB962C8B-B14F-4D97-AF65-F5344CB8AC3E}">
        <p14:creationId xmlns:p14="http://schemas.microsoft.com/office/powerpoint/2010/main" val="150417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4588" y="110635"/>
            <a:ext cx="81153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af-ZA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Wingdings" panose="05000000000000000000" pitchFamily="2" charset="2"/>
              </a:rPr>
              <a:t>N-grams: to keep some semantics</a:t>
            </a:r>
            <a:endParaRPr lang="en-US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1" y="2278742"/>
            <a:ext cx="67346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Today is the 28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of November.</a:t>
            </a:r>
          </a:p>
          <a:p>
            <a:endParaRPr lang="en-US" sz="2800" dirty="0"/>
          </a:p>
          <a:p>
            <a:r>
              <a:rPr lang="en-US" sz="2800" b="1" dirty="0" smtClean="0"/>
              <a:t>Bigrams:</a:t>
            </a:r>
          </a:p>
          <a:p>
            <a:r>
              <a:rPr lang="en-US" sz="2800" dirty="0" smtClean="0"/>
              <a:t>Today is</a:t>
            </a:r>
          </a:p>
          <a:p>
            <a:r>
              <a:rPr lang="en-US" sz="2800" dirty="0" smtClean="0"/>
              <a:t>is the</a:t>
            </a:r>
          </a:p>
          <a:p>
            <a:r>
              <a:rPr lang="en-US" sz="2800" dirty="0" smtClean="0"/>
              <a:t>the 28</a:t>
            </a:r>
            <a:r>
              <a:rPr lang="en-US" sz="2800" baseline="30000" dirty="0" smtClean="0"/>
              <a:t>th</a:t>
            </a:r>
          </a:p>
          <a:p>
            <a:r>
              <a:rPr lang="en-US" sz="2800" dirty="0" smtClean="0"/>
              <a:t>28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of</a:t>
            </a:r>
          </a:p>
          <a:p>
            <a:r>
              <a:rPr lang="en-US" sz="2800" dirty="0" smtClean="0"/>
              <a:t>of November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04588" y="1124856"/>
            <a:ext cx="6734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Unigrams, bigrams, </a:t>
            </a:r>
            <a:r>
              <a:rPr lang="en-US" sz="2800" dirty="0" err="1" smtClean="0"/>
              <a:t>threegrams</a:t>
            </a:r>
            <a:r>
              <a:rPr lang="en-US" sz="2800" dirty="0" smtClean="0"/>
              <a:t>…</a:t>
            </a:r>
            <a:endParaRPr lang="ru-RU" sz="2800" dirty="0"/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237674" y="6187848"/>
            <a:ext cx="8449127" cy="13403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One more approach…</a:t>
            </a:r>
          </a:p>
        </p:txBody>
      </p:sp>
    </p:spTree>
    <p:extLst>
      <p:ext uri="{BB962C8B-B14F-4D97-AF65-F5344CB8AC3E}">
        <p14:creationId xmlns:p14="http://schemas.microsoft.com/office/powerpoint/2010/main" val="199637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4588" y="110635"/>
            <a:ext cx="81153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af-ZA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Wingdings" panose="05000000000000000000" pitchFamily="2" charset="2"/>
              </a:rPr>
              <a:t>Co-occurence matrix</a:t>
            </a:r>
            <a:endParaRPr lang="en-US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717551" y="874528"/>
            <a:ext cx="11227706" cy="5769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M – Window size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Lets take M=1, e.g. account to neighbors from the left &amp; right of the word</a:t>
            </a:r>
          </a:p>
        </p:txBody>
      </p:sp>
      <p:sp>
        <p:nvSpPr>
          <p:cNvPr id="3" name="Rectangle 2"/>
          <p:cNvSpPr/>
          <p:nvPr/>
        </p:nvSpPr>
        <p:spPr>
          <a:xfrm>
            <a:off x="717551" y="1952567"/>
            <a:ext cx="77464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2800" b="1" dirty="0"/>
              <a:t>I love Programming. I love Math. I tolerate Biology.</a:t>
            </a:r>
            <a:endParaRPr lang="ru-RU" sz="2800" b="1" dirty="0"/>
          </a:p>
        </p:txBody>
      </p:sp>
      <p:pic>
        <p:nvPicPr>
          <p:cNvPr id="3074" name="Picture 2" descr="https://miro.medium.com/max/555/1*1p0geczj9KbJvwYi25B2J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30" y="2475787"/>
            <a:ext cx="6996502" cy="344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0629" y="6488668"/>
            <a:ext cx="560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https://medium.com/ai-society/jkljlj-7d6e699895c4</a:t>
            </a:r>
            <a:endParaRPr lang="ru-RU" dirty="0"/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7720693" y="4838843"/>
            <a:ext cx="8449127" cy="13403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Issue: </a:t>
            </a:r>
            <a:r>
              <a:rPr lang="en-US" dirty="0" smtClean="0"/>
              <a:t>high dimensional space,</a:t>
            </a:r>
          </a:p>
          <a:p>
            <a:pPr marL="0" indent="0">
              <a:buNone/>
            </a:pPr>
            <a:r>
              <a:rPr lang="en-US" dirty="0" smtClean="0"/>
              <a:t>difficult to update</a:t>
            </a:r>
          </a:p>
        </p:txBody>
      </p:sp>
    </p:spTree>
    <p:extLst>
      <p:ext uri="{BB962C8B-B14F-4D97-AF65-F5344CB8AC3E}">
        <p14:creationId xmlns:p14="http://schemas.microsoft.com/office/powerpoint/2010/main" val="272492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4588" y="110635"/>
            <a:ext cx="81153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af-ZA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Wingdings" panose="05000000000000000000" pitchFamily="2" charset="2"/>
              </a:rPr>
              <a:t>Singular Value Decomposition</a:t>
            </a:r>
            <a:endParaRPr lang="en-US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29" y="6488668"/>
            <a:ext cx="5602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https://medium.com/ai-society/jkljlj-7d6e699895c4</a:t>
            </a:r>
            <a:endParaRPr lang="ru-RU" sz="1100" dirty="0"/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404588" y="986997"/>
            <a:ext cx="8449127" cy="13403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Interesting </a:t>
            </a:r>
            <a:r>
              <a:rPr lang="en-US" dirty="0"/>
              <a:t>semantic and syntactic </a:t>
            </a:r>
            <a:r>
              <a:rPr lang="en-US" dirty="0" smtClean="0"/>
              <a:t>relationships</a:t>
            </a:r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5122" name="Picture 2" descr="https://miro.medium.com/max/960/0*jeIdJBvrAMeJ809h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7"/>
          <a:stretch/>
        </p:blipFill>
        <p:spPr bwMode="auto">
          <a:xfrm>
            <a:off x="404588" y="1480457"/>
            <a:ext cx="5647869" cy="366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404588" y="5148364"/>
            <a:ext cx="11105242" cy="13403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Issue: </a:t>
            </a:r>
            <a:r>
              <a:rPr lang="en-US" dirty="0" smtClean="0"/>
              <a:t>the </a:t>
            </a:r>
            <a:r>
              <a:rPr lang="en-US" dirty="0"/>
              <a:t>computational cost of this approach scales </a:t>
            </a:r>
            <a:r>
              <a:rPr lang="en-US" dirty="0" err="1"/>
              <a:t>quadratically</a:t>
            </a:r>
            <a:r>
              <a:rPr lang="en-US" dirty="0"/>
              <a:t> (O(mn²) for the </a:t>
            </a:r>
            <a:r>
              <a:rPr lang="en-US" dirty="0" err="1"/>
              <a:t>nxm</a:t>
            </a:r>
            <a:r>
              <a:rPr lang="en-US" dirty="0"/>
              <a:t> matrix</a:t>
            </a:r>
            <a:r>
              <a:rPr lang="en-US" dirty="0" smtClean="0"/>
              <a:t>), difficult </a:t>
            </a:r>
            <a:r>
              <a:rPr lang="en-US" dirty="0"/>
              <a:t>to update</a:t>
            </a:r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785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08000" y="2027237"/>
            <a:ext cx="6400800" cy="1731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 Assignments</a:t>
            </a:r>
            <a:endParaRPr lang="ru-RU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91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5300" y="1485036"/>
            <a:ext cx="109855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800" dirty="0">
                <a:solidFill>
                  <a:srgbClr val="A50021"/>
                </a:solidFill>
                <a:latin typeface="Calibri" charset="0"/>
              </a:rPr>
              <a:t>Natural language processing (NLP) is a branch of artificial intelligence that helps computers understand, interpret and manipulate human language</a:t>
            </a:r>
            <a:r>
              <a:rPr lang="en-US" sz="2800" dirty="0" smtClean="0">
                <a:solidFill>
                  <a:srgbClr val="A50021"/>
                </a:solidFill>
                <a:latin typeface="Calibri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endParaRPr lang="en-US" sz="2800" dirty="0">
              <a:solidFill>
                <a:srgbClr val="A50021"/>
              </a:solidFill>
              <a:latin typeface="Calibri" charset="0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800" dirty="0" smtClean="0">
                <a:solidFill>
                  <a:srgbClr val="A50021"/>
                </a:solidFill>
                <a:latin typeface="Calibri" charset="0"/>
              </a:rPr>
              <a:t> </a:t>
            </a:r>
            <a:r>
              <a:rPr lang="en-US" sz="2800" dirty="0">
                <a:solidFill>
                  <a:srgbClr val="A50021"/>
                </a:solidFill>
                <a:latin typeface="Calibri" charset="0"/>
              </a:rPr>
              <a:t>NLP </a:t>
            </a:r>
            <a:r>
              <a:rPr lang="en-US" sz="2800" dirty="0" smtClean="0">
                <a:solidFill>
                  <a:srgbClr val="A50021"/>
                </a:solidFill>
                <a:latin typeface="Calibri" charset="0"/>
              </a:rPr>
              <a:t>pursuit </a:t>
            </a:r>
            <a:r>
              <a:rPr lang="en-US" sz="2800" dirty="0">
                <a:solidFill>
                  <a:srgbClr val="A50021"/>
                </a:solidFill>
                <a:latin typeface="Calibri" charset="0"/>
              </a:rPr>
              <a:t>to fill the gap between human communication and computer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41816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7800" y="215900"/>
            <a:ext cx="11912600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Home assignment “Bad words”</a:t>
            </a:r>
            <a:r>
              <a:rPr lang="ru-RU" b="1" dirty="0" smtClean="0"/>
              <a:t> – до </a:t>
            </a:r>
            <a:r>
              <a:rPr lang="en-US" b="1" dirty="0" smtClean="0"/>
              <a:t>23</a:t>
            </a:r>
            <a:r>
              <a:rPr lang="ru-RU" b="1" dirty="0" smtClean="0"/>
              <a:t>.</a:t>
            </a:r>
            <a:r>
              <a:rPr lang="en-US" b="1" dirty="0" smtClean="0"/>
              <a:t>08</a:t>
            </a:r>
            <a:r>
              <a:rPr lang="ru-RU" b="1" dirty="0" smtClean="0"/>
              <a:t>.</a:t>
            </a:r>
            <a:r>
              <a:rPr lang="en-US" b="1" dirty="0" smtClean="0"/>
              <a:t>21</a:t>
            </a:r>
            <a:r>
              <a:rPr lang="ru-RU" b="1" dirty="0" smtClean="0"/>
              <a:t> </a:t>
            </a:r>
            <a:r>
              <a:rPr lang="ru-RU" b="1" dirty="0" smtClean="0"/>
              <a:t>23.59 </a:t>
            </a:r>
            <a:endParaRPr 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7800" y="958850"/>
            <a:ext cx="11353800" cy="46799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b="1" dirty="0" smtClean="0"/>
              <a:t>Задание</a:t>
            </a:r>
            <a:r>
              <a:rPr lang="ru-RU" dirty="0" smtClean="0"/>
              <a:t>: создать свое регулярное выражение для поиска русских </a:t>
            </a:r>
            <a:r>
              <a:rPr lang="ru-RU" dirty="0" err="1" smtClean="0"/>
              <a:t>матных</a:t>
            </a:r>
            <a:r>
              <a:rPr lang="ru-RU" dirty="0" smtClean="0"/>
              <a:t> слов, которые «шифруют», т.е. заменяют часть букв на знаки (с..</a:t>
            </a:r>
            <a:r>
              <a:rPr lang="ru-RU" dirty="0" err="1" smtClean="0"/>
              <a:t>ки</a:t>
            </a:r>
            <a:r>
              <a:rPr lang="ru-RU" dirty="0" smtClean="0"/>
              <a:t>, де**л и т.п.). При этом </a:t>
            </a:r>
            <a:r>
              <a:rPr lang="ru-RU" u="sng" dirty="0" smtClean="0"/>
              <a:t>хорошие слова отлавливаться не должны</a:t>
            </a:r>
            <a:r>
              <a:rPr lang="ru-RU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dirty="0" smtClean="0"/>
              <a:t>Творческое задание, исчерпывающий список не требуется, но креативность поощряется.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/>
              <a:t>False Positive </a:t>
            </a:r>
            <a:r>
              <a:rPr lang="ru-RU" dirty="0" smtClean="0"/>
              <a:t>сильно штрафуются.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dirty="0" smtClean="0"/>
              <a:t>Сдавать в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r>
              <a:rPr lang="ru-RU" dirty="0" smtClean="0"/>
              <a:t> рабочий код</a:t>
            </a:r>
            <a:r>
              <a:rPr lang="en-US" dirty="0" smtClean="0"/>
              <a:t> </a:t>
            </a:r>
            <a:r>
              <a:rPr lang="ru-RU" dirty="0" smtClean="0"/>
              <a:t>вместе с тестовым набором слов, на котором проверяли действие </a:t>
            </a:r>
            <a:r>
              <a:rPr lang="ru-RU" dirty="0" err="1" smtClean="0"/>
              <a:t>регекса</a:t>
            </a:r>
            <a:r>
              <a:rPr lang="ru-RU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dirty="0" smtClean="0"/>
              <a:t>Отправка на почту </a:t>
            </a:r>
            <a:r>
              <a:rPr lang="en-US" dirty="0" smtClean="0">
                <a:hlinkClick r:id="rId3"/>
              </a:rPr>
              <a:t>NHryshchuk@ibagroup.eu</a:t>
            </a:r>
            <a:r>
              <a:rPr lang="en-US" dirty="0" smtClean="0"/>
              <a:t> </a:t>
            </a:r>
            <a:r>
              <a:rPr lang="ru-RU" dirty="0" smtClean="0"/>
              <a:t>с </a:t>
            </a:r>
            <a:r>
              <a:rPr lang="ru-RU" dirty="0" smtClean="0"/>
              <a:t>темой «</a:t>
            </a:r>
            <a:r>
              <a:rPr lang="en-US" dirty="0" err="1" smtClean="0"/>
              <a:t>bad_words_regexp_Full_</a:t>
            </a:r>
            <a:r>
              <a:rPr lang="en-US" dirty="0" err="1"/>
              <a:t>N</a:t>
            </a:r>
            <a:r>
              <a:rPr lang="en-US" dirty="0" err="1" smtClean="0"/>
              <a:t>ame</a:t>
            </a:r>
            <a:r>
              <a:rPr lang="ru-RU" dirty="0" smtClean="0"/>
              <a:t>»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dirty="0" smtClean="0"/>
              <a:t>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72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7800" y="215900"/>
            <a:ext cx="11912600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Home assignment “API Tutorials”</a:t>
            </a:r>
            <a:endParaRPr 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4000" y="1192398"/>
            <a:ext cx="11836400" cy="46799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b="1" dirty="0" smtClean="0"/>
              <a:t>Задание</a:t>
            </a:r>
            <a:r>
              <a:rPr lang="ru-RU" sz="2000" dirty="0" smtClean="0"/>
              <a:t>: написать </a:t>
            </a:r>
            <a:r>
              <a:rPr lang="ru-RU" sz="2000" dirty="0"/>
              <a:t>в </a:t>
            </a:r>
            <a:r>
              <a:rPr lang="en-US" sz="2000" dirty="0" err="1"/>
              <a:t>Jupyter</a:t>
            </a:r>
            <a:r>
              <a:rPr lang="en-US" sz="2000" dirty="0"/>
              <a:t> Notebook </a:t>
            </a:r>
            <a:r>
              <a:rPr lang="ru-RU" sz="2000" dirty="0" smtClean="0"/>
              <a:t>свой </a:t>
            </a:r>
            <a:r>
              <a:rPr lang="ru-RU" sz="2000" dirty="0" err="1" smtClean="0"/>
              <a:t>тьюториал</a:t>
            </a:r>
            <a:r>
              <a:rPr lang="ru-RU" sz="2000" dirty="0" smtClean="0"/>
              <a:t> для использования </a:t>
            </a:r>
            <a:r>
              <a:rPr lang="en-US" sz="2000" dirty="0" smtClean="0"/>
              <a:t>API</a:t>
            </a:r>
            <a:r>
              <a:rPr lang="ru-RU" sz="2000" dirty="0" smtClean="0"/>
              <a:t> (см таблицу далее)</a:t>
            </a:r>
            <a:r>
              <a:rPr lang="en-US" sz="2000" dirty="0" smtClean="0"/>
              <a:t> </a:t>
            </a:r>
            <a:r>
              <a:rPr lang="ru-RU" sz="2000" dirty="0" smtClean="0"/>
              <a:t>для </a:t>
            </a:r>
            <a:r>
              <a:rPr lang="ru-RU" sz="2000" dirty="0" err="1" smtClean="0"/>
              <a:t>скрапинга</a:t>
            </a:r>
            <a:r>
              <a:rPr lang="ru-RU" sz="2000" dirty="0" smtClean="0"/>
              <a:t> текстов. В большинстве случаев это будут комментарии. </a:t>
            </a:r>
            <a:r>
              <a:rPr lang="en-US" sz="2000" dirty="0" smtClean="0"/>
              <a:t>Beautiful Soup – </a:t>
            </a:r>
            <a:r>
              <a:rPr lang="ru-RU" sz="2000" dirty="0" err="1" smtClean="0"/>
              <a:t>парсинг</a:t>
            </a:r>
            <a:r>
              <a:rPr lang="ru-RU" sz="2000" dirty="0" smtClean="0"/>
              <a:t> веб-страниц.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 err="1" smtClean="0"/>
              <a:t>Тьюториал</a:t>
            </a:r>
            <a:r>
              <a:rPr lang="ru-RU" sz="2000" dirty="0" smtClean="0"/>
              <a:t> должен состоять из 2 частей: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ru-RU" sz="2000" dirty="0" smtClean="0"/>
              <a:t>Инструкция по получению </a:t>
            </a:r>
            <a:r>
              <a:rPr lang="en-US" sz="2000" dirty="0" smtClean="0"/>
              <a:t>API </a:t>
            </a:r>
            <a:r>
              <a:rPr lang="ru-RU" sz="2000" dirty="0" smtClean="0"/>
              <a:t>кода (в </a:t>
            </a:r>
            <a:r>
              <a:rPr lang="en-US" sz="2000" dirty="0" err="1" smtClean="0"/>
              <a:t>BeautifulSoup</a:t>
            </a:r>
            <a:r>
              <a:rPr lang="en-US" sz="2000" dirty="0" smtClean="0"/>
              <a:t> </a:t>
            </a:r>
            <a:r>
              <a:rPr lang="ru-RU" sz="2000" dirty="0" smtClean="0"/>
              <a:t>такого нет, но нужно разобраться как </a:t>
            </a:r>
            <a:r>
              <a:rPr lang="ru-RU" sz="2000" dirty="0" err="1" smtClean="0"/>
              <a:t>скрапить</a:t>
            </a:r>
            <a:r>
              <a:rPr lang="ru-RU" sz="2000" dirty="0" smtClean="0"/>
              <a:t> текст с сайтов с авторизацией).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ru-RU" sz="2000" dirty="0" smtClean="0"/>
              <a:t>Сам код для вытягивания текста и формирования </a:t>
            </a:r>
            <a:r>
              <a:rPr lang="en-US" sz="2000" dirty="0" err="1" smtClean="0"/>
              <a:t>DataFrame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 smtClean="0"/>
              <a:t>Вас будет </a:t>
            </a:r>
            <a:r>
              <a:rPr lang="ru-RU" sz="2000" dirty="0" err="1" smtClean="0"/>
              <a:t>ревьюить</a:t>
            </a:r>
            <a:r>
              <a:rPr lang="ru-RU" sz="2000" dirty="0" smtClean="0"/>
              <a:t> другой человек, его задача успешно запустить ваш код.  Поэтому чем подробнее и </a:t>
            </a:r>
            <a:r>
              <a:rPr lang="en-US" sz="2000" dirty="0" smtClean="0"/>
              <a:t>user-friendly</a:t>
            </a:r>
            <a:r>
              <a:rPr lang="ru-RU" sz="2000" dirty="0" smtClean="0"/>
              <a:t> будет </a:t>
            </a:r>
            <a:r>
              <a:rPr lang="ru-RU" sz="2000" dirty="0" err="1" smtClean="0"/>
              <a:t>тьюториал</a:t>
            </a:r>
            <a:r>
              <a:rPr lang="ru-RU" sz="2000" dirty="0" smtClean="0"/>
              <a:t>, тем больше шансов на высокий балл. 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 smtClean="0"/>
              <a:t>Не откладывайте на потом: например, в </a:t>
            </a:r>
            <a:r>
              <a:rPr lang="en-US" sz="2000" dirty="0" smtClean="0"/>
              <a:t>Instagram </a:t>
            </a:r>
            <a:r>
              <a:rPr lang="ru-RU" sz="2000" dirty="0" smtClean="0"/>
              <a:t>могут </a:t>
            </a:r>
            <a:r>
              <a:rPr lang="ru-RU" sz="2000" dirty="0" err="1" smtClean="0"/>
              <a:t>забанить</a:t>
            </a:r>
            <a:r>
              <a:rPr lang="ru-RU" sz="2000" dirty="0" smtClean="0"/>
              <a:t> на 3 дня из-за большого количества попыток подключений  </a:t>
            </a:r>
            <a:r>
              <a:rPr lang="ru-RU" sz="2000" dirty="0" smtClean="0">
                <a:sym typeface="Wingdings" panose="05000000000000000000" pitchFamily="2" charset="2"/>
              </a:rPr>
              <a:t></a:t>
            </a:r>
            <a:endParaRPr lang="ru-RU" sz="2000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 smtClean="0"/>
              <a:t>Все инструкции пишите в режиме </a:t>
            </a:r>
            <a:r>
              <a:rPr lang="en-US" sz="2000" dirty="0" smtClean="0"/>
              <a:t>markdown.</a:t>
            </a:r>
            <a:r>
              <a:rPr lang="ru-RU" sz="2000" dirty="0" smtClean="0"/>
              <a:t> Комментарии с </a:t>
            </a:r>
            <a:r>
              <a:rPr lang="en-US" sz="2000" dirty="0" smtClean="0"/>
              <a:t># </a:t>
            </a:r>
            <a:r>
              <a:rPr lang="ru-RU" sz="2000" dirty="0" smtClean="0"/>
              <a:t>для </a:t>
            </a:r>
            <a:r>
              <a:rPr lang="ru-RU" sz="2000" dirty="0" err="1" smtClean="0"/>
              <a:t>ревьюеров</a:t>
            </a:r>
            <a:r>
              <a:rPr lang="ru-RU" sz="2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b="1" dirty="0" err="1" smtClean="0"/>
              <a:t>Ревьюеры</a:t>
            </a:r>
            <a:r>
              <a:rPr lang="ru-RU" sz="2000" dirty="0" smtClean="0"/>
              <a:t>:</a:t>
            </a:r>
            <a:r>
              <a:rPr lang="en-US" sz="2000" dirty="0" smtClean="0"/>
              <a:t> </a:t>
            </a:r>
            <a:r>
              <a:rPr lang="ru-RU" sz="2000" dirty="0" smtClean="0"/>
              <a:t>в конце </a:t>
            </a:r>
            <a:r>
              <a:rPr lang="ru-RU" sz="2000" dirty="0" err="1" smtClean="0"/>
              <a:t>тьюториала</a:t>
            </a:r>
            <a:r>
              <a:rPr lang="ru-RU" sz="2000" dirty="0" smtClean="0"/>
              <a:t> делаете </a:t>
            </a:r>
            <a:r>
              <a:rPr lang="en-US" sz="2000" dirty="0" smtClean="0"/>
              <a:t>Review Notes </a:t>
            </a:r>
            <a:r>
              <a:rPr lang="ru-RU" sz="2000" dirty="0" smtClean="0"/>
              <a:t>+ свои комментарии можете оставлять с </a:t>
            </a:r>
            <a:r>
              <a:rPr lang="en-US" sz="2000" dirty="0" smtClean="0"/>
              <a:t># </a:t>
            </a:r>
            <a:r>
              <a:rPr lang="ru-RU" sz="2000" dirty="0" smtClean="0"/>
              <a:t>в коде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 smtClean="0"/>
              <a:t>Лучшие </a:t>
            </a:r>
            <a:r>
              <a:rPr lang="ru-RU" sz="2000" dirty="0" err="1" smtClean="0"/>
              <a:t>тьюториалы</a:t>
            </a:r>
            <a:r>
              <a:rPr lang="ru-RU" sz="2000" dirty="0" smtClean="0"/>
              <a:t> выложу в </a:t>
            </a:r>
            <a:r>
              <a:rPr lang="ru-RU" sz="2000" dirty="0" err="1" smtClean="0"/>
              <a:t>дискорде</a:t>
            </a:r>
            <a:r>
              <a:rPr lang="ru-RU" sz="2000" dirty="0" smtClean="0"/>
              <a:t>. </a:t>
            </a:r>
            <a:r>
              <a:rPr lang="ru-RU" sz="2000" dirty="0" smtClean="0"/>
              <a:t>После этого задания у вас будут уже свои протестированные наработки для </a:t>
            </a:r>
            <a:r>
              <a:rPr lang="ru-RU" sz="2000" dirty="0" err="1" smtClean="0"/>
              <a:t>скрапинга</a:t>
            </a:r>
            <a:r>
              <a:rPr lang="ru-RU" sz="2000" dirty="0" smtClean="0"/>
              <a:t> текстов с разных источников </a:t>
            </a:r>
            <a:r>
              <a:rPr lang="ru-RU" sz="2000" dirty="0" smtClean="0">
                <a:sym typeface="Wingdings" panose="05000000000000000000" pitchFamily="2" charset="2"/>
              </a:rPr>
              <a:t>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135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7800" y="120485"/>
            <a:ext cx="11912600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Home assignment “API Tutorials”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4105" y="697180"/>
            <a:ext cx="1094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Отсылка на </a:t>
            </a:r>
            <a:r>
              <a:rPr lang="ru-RU" sz="2000" dirty="0" err="1" smtClean="0"/>
              <a:t>ревью</a:t>
            </a:r>
            <a:r>
              <a:rPr lang="ru-RU" sz="2000" dirty="0" smtClean="0"/>
              <a:t> коллеге из группы: до </a:t>
            </a:r>
            <a:r>
              <a:rPr lang="en-US" sz="2000" dirty="0" smtClean="0"/>
              <a:t>26</a:t>
            </a:r>
            <a:r>
              <a:rPr lang="ru-RU" sz="2000" dirty="0" smtClean="0"/>
              <a:t>.</a:t>
            </a:r>
            <a:r>
              <a:rPr lang="en-US" sz="2000" dirty="0" smtClean="0"/>
              <a:t>08</a:t>
            </a:r>
            <a:r>
              <a:rPr lang="ru-RU" sz="2000" dirty="0" smtClean="0"/>
              <a:t>.</a:t>
            </a:r>
            <a:r>
              <a:rPr lang="en-US" sz="2000" dirty="0" smtClean="0"/>
              <a:t>21</a:t>
            </a:r>
            <a:r>
              <a:rPr lang="ru-RU" sz="2000" dirty="0" smtClean="0"/>
              <a:t> </a:t>
            </a:r>
            <a:r>
              <a:rPr lang="ru-RU" sz="2000" dirty="0" smtClean="0"/>
              <a:t>23.59 (или как договоритесь)</a:t>
            </a:r>
          </a:p>
          <a:p>
            <a:r>
              <a:rPr lang="ru-RU" sz="2000" dirty="0" smtClean="0"/>
              <a:t>Я должна получить проверенную работу от </a:t>
            </a:r>
            <a:r>
              <a:rPr lang="ru-RU" sz="2000" dirty="0" err="1" smtClean="0"/>
              <a:t>ревьюера</a:t>
            </a:r>
            <a:r>
              <a:rPr lang="ru-RU" sz="2000" dirty="0" smtClean="0"/>
              <a:t> до </a:t>
            </a:r>
            <a:r>
              <a:rPr lang="en-US" sz="2000" dirty="0" smtClean="0"/>
              <a:t>30</a:t>
            </a:r>
            <a:r>
              <a:rPr lang="ru-RU" sz="2000" dirty="0" smtClean="0"/>
              <a:t>.</a:t>
            </a:r>
            <a:r>
              <a:rPr lang="en-US" sz="2000" dirty="0" smtClean="0"/>
              <a:t>08</a:t>
            </a:r>
            <a:r>
              <a:rPr lang="ru-RU" sz="2000" dirty="0" smtClean="0"/>
              <a:t>.</a:t>
            </a:r>
            <a:r>
              <a:rPr lang="en-US" sz="2000" dirty="0" smtClean="0"/>
              <a:t>21</a:t>
            </a:r>
            <a:r>
              <a:rPr lang="ru-RU" sz="2000" dirty="0" smtClean="0"/>
              <a:t> </a:t>
            </a:r>
            <a:r>
              <a:rPr lang="ru-RU" sz="2000" dirty="0" smtClean="0"/>
              <a:t>23.59 </a:t>
            </a:r>
            <a:r>
              <a:rPr lang="ru-RU" sz="2000" dirty="0"/>
              <a:t>на почту </a:t>
            </a:r>
            <a:r>
              <a:rPr lang="en-US" sz="2000" dirty="0" smtClean="0">
                <a:hlinkClick r:id="rId2"/>
              </a:rPr>
              <a:t>NHryshchuk@ibagroup.eu</a:t>
            </a:r>
            <a:r>
              <a:rPr lang="en-US" sz="2000" dirty="0" smtClean="0"/>
              <a:t> </a:t>
            </a:r>
            <a:r>
              <a:rPr lang="ru-RU" sz="2000" dirty="0" smtClean="0"/>
              <a:t>с </a:t>
            </a:r>
            <a:r>
              <a:rPr lang="ru-RU" sz="2000" dirty="0"/>
              <a:t>темой </a:t>
            </a:r>
            <a:r>
              <a:rPr lang="ru-RU" sz="2000" dirty="0" smtClean="0"/>
              <a:t>«</a:t>
            </a:r>
            <a:r>
              <a:rPr lang="en-US" sz="2000" dirty="0" err="1" smtClean="0"/>
              <a:t>API_type_Author_Full_Name_Reviewer_Full_Name</a:t>
            </a:r>
            <a:r>
              <a:rPr lang="ru-RU" sz="2000" dirty="0" smtClean="0"/>
              <a:t>»</a:t>
            </a:r>
            <a:r>
              <a:rPr lang="en-US" sz="2000" dirty="0" smtClean="0"/>
              <a:t>. </a:t>
            </a:r>
            <a:endParaRPr lang="ru-RU" sz="2000" dirty="0"/>
          </a:p>
          <a:p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392" y="1693984"/>
            <a:ext cx="7511562" cy="48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0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7800" y="120485"/>
            <a:ext cx="11912600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Topics of reports </a:t>
            </a:r>
            <a:endParaRPr lang="en-US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53598" y="1116596"/>
            <a:ext cx="1056648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1) </a:t>
            </a:r>
            <a:r>
              <a:rPr lang="ru-RU" sz="2800" dirty="0" smtClean="0"/>
              <a:t>Тематическое моделирование</a:t>
            </a:r>
            <a:r>
              <a:rPr lang="en-US" sz="2800" dirty="0" smtClean="0"/>
              <a:t>: LSA, LDA, ARTM – </a:t>
            </a:r>
            <a:r>
              <a:rPr lang="ru-RU" sz="2800" dirty="0" err="1" smtClean="0"/>
              <a:t>Найбич</a:t>
            </a:r>
            <a:r>
              <a:rPr lang="ru-RU" sz="2800" dirty="0" smtClean="0"/>
              <a:t> Илья</a:t>
            </a:r>
            <a:endParaRPr lang="en-US" sz="2800" dirty="0"/>
          </a:p>
          <a:p>
            <a:r>
              <a:rPr lang="en-US" sz="2800" dirty="0" smtClean="0"/>
              <a:t>2) </a:t>
            </a:r>
            <a:r>
              <a:rPr lang="ru-RU" sz="2800" dirty="0" smtClean="0"/>
              <a:t>BERT: </a:t>
            </a:r>
            <a:r>
              <a:rPr lang="ru-RU" sz="2800" dirty="0"/>
              <a:t>современная языковая модель для </a:t>
            </a:r>
            <a:r>
              <a:rPr lang="en-US" sz="2800" dirty="0" smtClean="0"/>
              <a:t>NLP</a:t>
            </a:r>
            <a:r>
              <a:rPr lang="ru-RU" sz="2800" dirty="0" smtClean="0"/>
              <a:t>  - Охлопков Даниил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4704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808" y="2500604"/>
            <a:ext cx="115997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Word </a:t>
            </a:r>
            <a:r>
              <a:rPr lang="en-US" sz="6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embeddings</a:t>
            </a:r>
            <a:r>
              <a:rPr 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showcase &amp; class work</a:t>
            </a:r>
            <a:endParaRPr lang="ru-RU" sz="6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9862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755228" y="2002971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“Эти типы стали есть в литейном цехе”</a:t>
            </a:r>
            <a:endParaRPr lang="en-US" altLang="en-US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7628" y="4041227"/>
            <a:ext cx="883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Эти разновидности железных сплавов присутствуют в литейном цехе</a:t>
            </a:r>
            <a:b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Эти разновидности железных сплавов следует принимать в пищу в литейном цехе</a:t>
            </a:r>
            <a:b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Эти нехорошие люди начали принимать пищу в литейном цехе.</a:t>
            </a:r>
            <a:b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Эти разновидности [какой-то еды] начали кушать в литейном цехе.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02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2.thematicnews.com/uploads/images/05/67/30/2014/07/25/bfc16afe7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51" y="1047914"/>
            <a:ext cx="4079258" cy="263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2.thematicnews.com/uploads/images/05/67/30/2014/07/25/94d74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6" y="707886"/>
            <a:ext cx="56864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mage1.thematicnews.com/uploads/images/05/67/30/2014/07/25/eafd1fc447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45" b="18437"/>
          <a:stretch/>
        </p:blipFill>
        <p:spPr bwMode="auto">
          <a:xfrm>
            <a:off x="0" y="3141765"/>
            <a:ext cx="4438650" cy="317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image2.thematicnews.com/uploads/images/05/67/30/2014/07/25/3a807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559" y="2365828"/>
            <a:ext cx="2183809" cy="271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image3.thematicnews.com/uploads/images/05/67/30/2014/07/25/576d04d1bd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636" y="3016149"/>
            <a:ext cx="5044857" cy="384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6114" y="0"/>
            <a:ext cx="4480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Why NLP is difficult?</a:t>
            </a:r>
            <a:endParaRPr lang="ru-RU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46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13633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Exchange Web"/>
              </a:rPr>
              <a:t>there is no one else in the world.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0" i="0" dirty="0" smtClean="0">
                <a:solidFill>
                  <a:srgbClr val="000000"/>
                </a:solidFill>
                <a:effectLst/>
                <a:latin typeface="Exchange Web"/>
              </a:rPr>
              <a:t>there is no one else in sight.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0" i="0" dirty="0" smtClean="0">
                <a:solidFill>
                  <a:srgbClr val="000000"/>
                </a:solidFill>
                <a:effectLst/>
                <a:latin typeface="Exchange Web"/>
              </a:rPr>
              <a:t>they were the only ones who mattered.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0" i="0" dirty="0" smtClean="0">
                <a:solidFill>
                  <a:srgbClr val="000000"/>
                </a:solidFill>
                <a:effectLst/>
                <a:latin typeface="Exchange Web"/>
              </a:rPr>
              <a:t>they were the only ones left.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0" i="0" dirty="0" smtClean="0">
                <a:solidFill>
                  <a:srgbClr val="000000"/>
                </a:solidFill>
                <a:effectLst/>
                <a:latin typeface="Exchange Web"/>
              </a:rPr>
              <a:t>he had to be with me.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0" i="0" dirty="0" smtClean="0">
                <a:solidFill>
                  <a:srgbClr val="000000"/>
                </a:solidFill>
                <a:effectLst/>
                <a:latin typeface="Exchange Web"/>
              </a:rPr>
              <a:t>she had to be with him.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Exchange Web"/>
              </a:rPr>
              <a:t>i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Exchange Web"/>
              </a:rPr>
              <a:t> had to do this.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Exchange Web"/>
              </a:rPr>
              <a:t>i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Exchange Web"/>
              </a:rPr>
              <a:t> wanted to kill him.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Exchange Web"/>
              </a:rPr>
              <a:t>i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Exchange Web"/>
              </a:rPr>
              <a:t> started to cry.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8262410" y="5888081"/>
            <a:ext cx="2441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https://www.literai.com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51043" y="1068169"/>
            <a:ext cx="2104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 poetry</a:t>
            </a:r>
            <a:endParaRPr lang="ru-RU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860" y="142504"/>
            <a:ext cx="5072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Why NLP is interesting?</a:t>
            </a:r>
            <a:endParaRPr lang="ru-RU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38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9860" y="850390"/>
            <a:ext cx="1049870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ELIZA – one of the first chatterbots (1964). Simulates </a:t>
            </a:r>
            <a:r>
              <a:rPr lang="en-US" sz="2400" dirty="0"/>
              <a:t>Rogerian </a:t>
            </a:r>
            <a:r>
              <a:rPr lang="en-US" sz="2400" dirty="0" smtClean="0"/>
              <a:t>Psychologist.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 smtClean="0"/>
              <a:t>PERRY – second chatterbot (1972). </a:t>
            </a:r>
            <a:r>
              <a:rPr lang="en-US" sz="2400" dirty="0"/>
              <a:t>Simulates the thinking of a paranoid individual. </a:t>
            </a:r>
            <a:endParaRPr lang="en-US" sz="2400" dirty="0" smtClean="0"/>
          </a:p>
          <a:p>
            <a:pPr>
              <a:spcBef>
                <a:spcPts val="600"/>
              </a:spcBef>
            </a:pPr>
            <a:r>
              <a:rPr lang="en-US" sz="2400" dirty="0" smtClean="0"/>
              <a:t>These are first programs capable </a:t>
            </a:r>
            <a:r>
              <a:rPr lang="en-US" sz="2400" dirty="0"/>
              <a:t>of attempting </a:t>
            </a:r>
            <a:r>
              <a:rPr lang="en-US" sz="2400" dirty="0" smtClean="0"/>
              <a:t>the Turing Test.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860" y="142504"/>
            <a:ext cx="7603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Why NLP is interesting?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Chatbots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</a:t>
            </a:r>
            <a:endParaRPr lang="ru-RU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860" y="2366136"/>
            <a:ext cx="108091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PARRY encounters ELIZA -1972</a:t>
            </a:r>
          </a:p>
          <a:p>
            <a:r>
              <a:rPr lang="en-US" dirty="0" smtClean="0"/>
              <a:t>ELIZA: Good Evening.</a:t>
            </a:r>
          </a:p>
          <a:p>
            <a:r>
              <a:rPr lang="en-US" dirty="0" smtClean="0"/>
              <a:t>ELIZA: Tell me your problems. Please terminate input with a period or a</a:t>
            </a:r>
            <a:br>
              <a:rPr lang="en-US" dirty="0" smtClean="0"/>
            </a:br>
            <a:r>
              <a:rPr lang="en-US" dirty="0" smtClean="0"/>
              <a:t>question mark.</a:t>
            </a:r>
          </a:p>
          <a:p>
            <a:r>
              <a:rPr lang="en-US" i="1" dirty="0" smtClean="0"/>
              <a:t>PARRY: People get on my nerves sometimes.</a:t>
            </a:r>
            <a:endParaRPr lang="en-US" dirty="0" smtClean="0"/>
          </a:p>
          <a:p>
            <a:r>
              <a:rPr lang="en-US" dirty="0" smtClean="0"/>
              <a:t>ELIZA: I am not sure I understand you fully.</a:t>
            </a:r>
          </a:p>
          <a:p>
            <a:r>
              <a:rPr lang="en-US" i="1" dirty="0" smtClean="0"/>
              <a:t>PARRY: You should pay more attention.</a:t>
            </a:r>
            <a:endParaRPr lang="en-US" dirty="0" smtClean="0"/>
          </a:p>
          <a:p>
            <a:r>
              <a:rPr lang="en-US" dirty="0" smtClean="0"/>
              <a:t>ELIZA: Suppose you should pay more attention.</a:t>
            </a:r>
          </a:p>
          <a:p>
            <a:r>
              <a:rPr lang="en-US" i="1" dirty="0" smtClean="0"/>
              <a:t>PARRY: You’re entitled to your own opinion.</a:t>
            </a:r>
            <a:endParaRPr lang="en-US" dirty="0" smtClean="0"/>
          </a:p>
          <a:p>
            <a:r>
              <a:rPr lang="en-US" dirty="0" smtClean="0"/>
              <a:t>ELIZA: What makes you think I am entitled to my own opinion?</a:t>
            </a:r>
          </a:p>
          <a:p>
            <a:r>
              <a:rPr lang="en-US" i="1" dirty="0" smtClean="0"/>
              <a:t>PARRY: It bothers me just to be around people in general.</a:t>
            </a:r>
            <a:endParaRPr lang="en-US" dirty="0" smtClean="0"/>
          </a:p>
          <a:p>
            <a:r>
              <a:rPr lang="en-US" dirty="0" smtClean="0"/>
              <a:t>ELIZA: Please go on.</a:t>
            </a:r>
          </a:p>
          <a:p>
            <a:r>
              <a:rPr lang="en-US" i="1" dirty="0" smtClean="0"/>
              <a:t>PARRY: I went to the track at Bay Meadows a while back.</a:t>
            </a:r>
            <a:endParaRPr lang="en-US" dirty="0" smtClean="0"/>
          </a:p>
          <a:p>
            <a:r>
              <a:rPr lang="en-US" dirty="0" smtClean="0"/>
              <a:t>ELIZA: What does that suggest to you?</a:t>
            </a:r>
          </a:p>
          <a:p>
            <a:r>
              <a:rPr lang="en-US" i="1" dirty="0" smtClean="0"/>
              <a:t>PARRY: I went to the races…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73493" y="6613453"/>
            <a:ext cx="53185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smtClean="0"/>
              <a:t>More details+ full version: https</a:t>
            </a:r>
            <a:r>
              <a:rPr lang="en-US" sz="1200" dirty="0"/>
              <a:t>://phrasee.co/parry-the-a-i-chatterbot-from-1972/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29230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66700" y="2014537"/>
            <a:ext cx="6400800" cy="1731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NLP Introduction</a:t>
            </a:r>
            <a:endParaRPr lang="ru-RU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905500" y="3111500"/>
            <a:ext cx="5689600" cy="2286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>
              <a:solidFill>
                <a:srgbClr val="A50021"/>
              </a:solidFill>
              <a:latin typeface="Calibri" charset="0"/>
            </a:endParaRPr>
          </a:p>
          <a:p>
            <a:pPr>
              <a:spcAft>
                <a:spcPts val="800"/>
              </a:spcAft>
            </a:pPr>
            <a:r>
              <a:rPr lang="en-US" sz="3600" dirty="0" smtClean="0">
                <a:solidFill>
                  <a:srgbClr val="A50021"/>
                </a:solidFill>
                <a:latin typeface="Calibri" charset="0"/>
              </a:rPr>
              <a:t>What is NLP </a:t>
            </a:r>
          </a:p>
          <a:p>
            <a:pPr>
              <a:spcAft>
                <a:spcPts val="800"/>
              </a:spcAft>
            </a:pPr>
            <a:r>
              <a:rPr lang="en-US" sz="3600" dirty="0" smtClean="0">
                <a:solidFill>
                  <a:srgbClr val="A50021"/>
                </a:solidFill>
                <a:latin typeface="Calibri" charset="0"/>
              </a:rPr>
              <a:t>Why NLP is difficult?</a:t>
            </a:r>
          </a:p>
          <a:p>
            <a:pPr>
              <a:spcAft>
                <a:spcPts val="800"/>
              </a:spcAft>
            </a:pPr>
            <a:r>
              <a:rPr lang="en-US" sz="3600" dirty="0" smtClean="0">
                <a:solidFill>
                  <a:srgbClr val="A50021"/>
                </a:solidFill>
                <a:latin typeface="Calibri" charset="0"/>
              </a:rPr>
              <a:t>Key NLP tasks</a:t>
            </a:r>
          </a:p>
          <a:p>
            <a:pPr>
              <a:spcAft>
                <a:spcPts val="800"/>
              </a:spcAft>
            </a:pPr>
            <a:r>
              <a:rPr lang="en-US" sz="3600" dirty="0" smtClean="0">
                <a:solidFill>
                  <a:srgbClr val="A50021"/>
                </a:solidFill>
                <a:latin typeface="Calibri" charset="0"/>
              </a:rPr>
              <a:t>Some NLP History</a:t>
            </a:r>
            <a:endParaRPr lang="en-US" sz="3600" dirty="0">
              <a:solidFill>
                <a:srgbClr val="A50021"/>
              </a:solidFill>
              <a:latin typeface="Calibri" charset="0"/>
            </a:endParaRPr>
          </a:p>
          <a:p>
            <a:pPr>
              <a:spcAft>
                <a:spcPts val="800"/>
              </a:spcAft>
            </a:pPr>
            <a:endParaRPr lang="en-US" sz="3600" dirty="0" smtClean="0">
              <a:latin typeface="Calibri" charset="0"/>
            </a:endParaRPr>
          </a:p>
          <a:p>
            <a:endParaRPr lang="en-US" sz="2000" dirty="0"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3600" y="5613400"/>
            <a:ext cx="6210300" cy="1066799"/>
          </a:xfrm>
          <a:prstGeom prst="rect">
            <a:avLst/>
          </a:prstGeom>
          <a:solidFill>
            <a:srgbClr val="FFFFFF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5143500" y="3327400"/>
            <a:ext cx="6210300" cy="1516062"/>
          </a:xfrm>
          <a:prstGeom prst="rect">
            <a:avLst/>
          </a:prstGeom>
          <a:solidFill>
            <a:srgbClr val="FFFFFF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9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21354</TotalTime>
  <Words>2075</Words>
  <Application>Microsoft Office PowerPoint</Application>
  <PresentationFormat>Широкоэкранный</PresentationFormat>
  <Paragraphs>371</Paragraphs>
  <Slides>44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5" baseType="lpstr">
      <vt:lpstr>ＭＳ Ｐゴシック</vt:lpstr>
      <vt:lpstr>Arial</vt:lpstr>
      <vt:lpstr>Calibri</vt:lpstr>
      <vt:lpstr>Calibri Light</vt:lpstr>
      <vt:lpstr>Courier</vt:lpstr>
      <vt:lpstr>Exchange Web</vt:lpstr>
      <vt:lpstr>Menlo</vt:lpstr>
      <vt:lpstr>Symbol</vt:lpstr>
      <vt:lpstr>Times</vt:lpstr>
      <vt:lpstr>Wingdings</vt:lpstr>
      <vt:lpstr>Office Theme</vt:lpstr>
      <vt:lpstr>Natural Language Processing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Summary</vt:lpstr>
      <vt:lpstr>Презентация PowerPoint</vt:lpstr>
      <vt:lpstr>Презентация PowerPoint</vt:lpstr>
      <vt:lpstr>Презентация PowerPoint</vt:lpstr>
      <vt:lpstr>Презентация PowerPoint</vt:lpstr>
      <vt:lpstr>Porter’s algorithm The most common English stemmer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</dc:title>
  <dc:creator>Пользователь</dc:creator>
  <cp:lastModifiedBy>Nastassia</cp:lastModifiedBy>
  <cp:revision>87</cp:revision>
  <dcterms:created xsi:type="dcterms:W3CDTF">2019-10-20T12:35:15Z</dcterms:created>
  <dcterms:modified xsi:type="dcterms:W3CDTF">2021-08-16T04:31:47Z</dcterms:modified>
</cp:coreProperties>
</file>