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6" r:id="rId4"/>
    <p:sldId id="317" r:id="rId5"/>
    <p:sldId id="292" r:id="rId6"/>
    <p:sldId id="316" r:id="rId7"/>
    <p:sldId id="318" r:id="rId8"/>
    <p:sldId id="320" r:id="rId9"/>
    <p:sldId id="319" r:id="rId10"/>
    <p:sldId id="321" r:id="rId11"/>
    <p:sldId id="331" r:id="rId12"/>
    <p:sldId id="322" r:id="rId13"/>
    <p:sldId id="332" r:id="rId14"/>
    <p:sldId id="333" r:id="rId15"/>
    <p:sldId id="325" r:id="rId16"/>
    <p:sldId id="326" r:id="rId17"/>
    <p:sldId id="327" r:id="rId18"/>
    <p:sldId id="329" r:id="rId19"/>
    <p:sldId id="328" r:id="rId20"/>
    <p:sldId id="330" r:id="rId21"/>
    <p:sldId id="323" r:id="rId22"/>
    <p:sldId id="335" r:id="rId23"/>
    <p:sldId id="336" r:id="rId24"/>
    <p:sldId id="334" r:id="rId25"/>
    <p:sldId id="337" r:id="rId26"/>
    <p:sldId id="338" r:id="rId27"/>
    <p:sldId id="308" r:id="rId28"/>
    <p:sldId id="339" r:id="rId29"/>
    <p:sldId id="30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0" autoAdjust="0"/>
    <p:restoredTop sz="89296" autoAdjust="0"/>
  </p:normalViewPr>
  <p:slideViewPr>
    <p:cSldViewPr snapToGrid="0">
      <p:cViewPr varScale="1">
        <p:scale>
          <a:sx n="65" d="100"/>
          <a:sy n="6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14939-CF6C-4226-8277-354C700CB66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DC2B9-C085-41C8-A4CF-1CB7069BB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6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93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https://towardsdatascience.com/latent-dirichlet-allocation-15800c852699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741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https://medium.com/nanonets/topic-modeling-with-lsa-psla-lda-and-lda2vec-555ff65b0b05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4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http://qpleple.com/perplexity-to-evaluate-topic-models/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1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Stanford University class CS224d: Deep Learning for Natural Language Processing</a:t>
            </a:r>
          </a:p>
          <a:p>
            <a:endParaRPr lang="en-US" dirty="0" smtClean="0"/>
          </a:p>
          <a:p>
            <a:r>
              <a:rPr lang="en-US" dirty="0" smtClean="0"/>
              <a:t>http://web.stanford.edu/class/cs224n/</a:t>
            </a:r>
          </a:p>
          <a:p>
            <a:r>
              <a:rPr lang="en-US" dirty="0" smtClean="0"/>
              <a:t>https://yandex.by/video/search?from=tabbar&amp;text=cn224%20word2vec</a:t>
            </a:r>
          </a:p>
          <a:p>
            <a:r>
              <a:rPr lang="en-US" dirty="0" smtClean="0"/>
              <a:t>https://lilianweng.github.io/lil-log/2017/10/15/learning-word-embedding.html?source=post_page---------------------------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7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Stanford University class CS224d: Deep Learning for Natural Language Processing</a:t>
            </a:r>
          </a:p>
          <a:p>
            <a:endParaRPr lang="en-US" dirty="0" smtClean="0"/>
          </a:p>
          <a:p>
            <a:r>
              <a:rPr lang="en-US" dirty="0" smtClean="0"/>
              <a:t>http://web.stanford.edu/class/cs224n/</a:t>
            </a:r>
          </a:p>
          <a:p>
            <a:endParaRPr lang="en-US" dirty="0" smtClean="0"/>
          </a:p>
          <a:p>
            <a:r>
              <a:rPr lang="en-US" dirty="0" smtClean="0"/>
              <a:t>https://lilianweng.github.io/lil-log/2017/10/15/learning-word-embedding.html?source=post_page---------------------------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4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https://medium.com/wisio/a-gentle-introduction-to-doc2vec-db3e8c0cce5e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398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https://towardsdatascience.com/overview-of-text-similarity-metrics-3397c4601f50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4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https://monkeylearn.com/blog/practical-explanation-naive-bayes-classifier/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36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https://www.analyticsvidhya.com/blog/2018/10/stepwise-guide-topic-modeling-latent-semantic-analysis/?__cf_waf_tk__=000066894300200000042737lNZPL0HMVU9Lr0fxP9kOUQAJPg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0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4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http://www.machinelearning.ru/wiki/images/e/e6/Voron-ML-TopicModeling-slides.pdf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DC2B9-C085-41C8-A4CF-1CB7069BBFE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1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4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4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59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0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A60-3AE2-4C88-84E1-AE232F17629B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DB8B-3DE7-4F68-909B-6F8DB6F022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NHryshchuk@ibagroup.e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6335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Processing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98124" y="3100551"/>
            <a:ext cx="56896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A50021"/>
              </a:solidFill>
              <a:latin typeface="Calibri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4267" dirty="0" smtClean="0">
                <a:solidFill>
                  <a:srgbClr val="A50021"/>
                </a:solidFill>
                <a:latin typeface="Calibri" charset="0"/>
              </a:rPr>
              <a:t>Lesson 2</a:t>
            </a: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FastText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00" y="179563"/>
            <a:ext cx="3447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is </a:t>
            </a:r>
            <a:r>
              <a:rPr lang="en-US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FastText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7000" y="887449"/>
            <a:ext cx="119264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FastText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character n-gram model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extension to Word2Vec .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 Facebook's AI Research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lab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2016. 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FastText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breaks words into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n-grams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(sub-words). For instance, the tri-grams for the word 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apple is app,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ppl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 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 embedding vector for apple will be the sum of all these n-grams.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deals with out of vocab words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better representations for rare words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Cons: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longer to train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requires more memory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8150" y="2090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GloVe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00" y="120403"/>
            <a:ext cx="32950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</a:t>
            </a:r>
            <a:r>
              <a:rPr lang="en-US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GloVe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546" y="1008597"/>
            <a:ext cx="109886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Global Vectors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model for distributed word representation.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is performed on aggregated global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word-word co-occurrence statistics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corpus, and the resulting representations showcase interesting linear substructures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word vector space.  </a:t>
            </a: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GloVe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loss function is the difference between the product of word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embeddings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the log of the probability of co-occurrence.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Loss minimized with SGD, solve it as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linear regression.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developed as an 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open-source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project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Stanford.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400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baseline="30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00" y="179563"/>
            <a:ext cx="91171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Similarity between words and sentences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137" y="949004"/>
            <a:ext cx="54032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calculates similarity by measuring the cosine of angle between two vectors. With cosine similarity, we need to convert sentences into vectors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calculated 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 is 0.68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6" y="3000282"/>
            <a:ext cx="426720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527" y="3605583"/>
            <a:ext cx="4591050" cy="3019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2699" y="949004"/>
            <a:ext cx="53438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Jaccard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Similarity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size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intersection divided by size of union of two sets.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take example of two sentences: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1: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is our friend and it has been friendly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2: 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and humans have always been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friendly</a:t>
            </a:r>
          </a:p>
          <a:p>
            <a:r>
              <a:rPr lang="en-US" sz="2400" b="0" i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Jaccard</a:t>
            </a:r>
            <a:r>
              <a:rPr lang="en-US" sz="24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similarity is 0.5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66" y="5403613"/>
            <a:ext cx="6724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8150" y="2090737"/>
            <a:ext cx="779145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</a:t>
            </a:r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750" y="2471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179563"/>
            <a:ext cx="35937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Bayes Theorem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850" y="360341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618" y="2672700"/>
                <a:ext cx="1124815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 &amp; B – events, 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ru-RU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ru-RU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4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conditional probability: likelihood of event A occurring given that B is true (posterior)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ru-RU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ru-RU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conditional probability: likelihood of event 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 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occurring given that 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 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true </a:t>
                </a:r>
                <a:r>
                  <a:rPr lang="en-US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(posterior)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ru-RU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)− </m:t>
                    </m:r>
                  </m:oMath>
                </a14:m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probabilities </a:t>
                </a:r>
                <a:r>
                  <a:rPr lang="ru-RU" altLang="ru-RU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of</a:t>
                </a:r>
                <a:r>
                  <a:rPr lang="ru-RU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RU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observing</a:t>
                </a:r>
                <a:r>
                  <a:rPr lang="ru-RU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A</a:t>
                </a: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a</a:t>
                </a:r>
                <a:r>
                  <a:rPr lang="ru-RU" altLang="ru-RU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nd</a:t>
                </a:r>
                <a:r>
                  <a:rPr lang="ru-RU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 </a:t>
                </a:r>
                <a:r>
                  <a:rPr lang="en-US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B </a:t>
                </a:r>
                <a:r>
                  <a:rPr lang="en-US" altLang="ru-RU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i</a:t>
                </a:r>
                <a:r>
                  <a:rPr lang="ru-RU" altLang="ru-RU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ndependently</a:t>
                </a:r>
                <a:r>
                  <a:rPr lang="ru-RU" altLang="ru-RU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RU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of</a:t>
                </a:r>
                <a:r>
                  <a:rPr lang="ru-RU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RU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each</a:t>
                </a:r>
                <a:r>
                  <a:rPr lang="ru-RU" altLang="ru-RU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RU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</a:t>
                </a: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assumption made here is that the 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predictors/features A &amp; B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are independent. </a:t>
                </a:r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Hence </a:t>
                </a: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is called naive.</a:t>
                </a:r>
                <a:endParaRPr lang="en-US" altLang="ru-RU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18" y="2672700"/>
                <a:ext cx="11248159" cy="3785652"/>
              </a:xfrm>
              <a:prstGeom prst="rect">
                <a:avLst/>
              </a:prstGeom>
              <a:blipFill>
                <a:blip r:embed="rId2"/>
                <a:stretch>
                  <a:fillRect l="-867" t="-1288" r="-434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 descr="https://miro.medium.com/max/510/1*tjcmj9cDQ-rHXAtxCu5b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26" y="1443036"/>
            <a:ext cx="48577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5" descr="A"/>
          <p:cNvSpPr>
            <a:spLocks noChangeAspect="1" noChangeArrowheads="1"/>
          </p:cNvSpPr>
          <p:nvPr/>
        </p:nvSpPr>
        <p:spPr bwMode="auto">
          <a:xfrm>
            <a:off x="198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6" descr="B"/>
          <p:cNvSpPr>
            <a:spLocks noChangeAspect="1" noChangeArrowheads="1"/>
          </p:cNvSpPr>
          <p:nvPr/>
        </p:nvSpPr>
        <p:spPr bwMode="auto">
          <a:xfrm>
            <a:off x="2366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706" y="1443036"/>
            <a:ext cx="3438691" cy="1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750" y="2471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179563"/>
            <a:ext cx="49382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Naïve Bayes Classifier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850" y="360341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25" descr="A"/>
          <p:cNvSpPr>
            <a:spLocks noChangeAspect="1" noChangeArrowheads="1"/>
          </p:cNvSpPr>
          <p:nvPr/>
        </p:nvSpPr>
        <p:spPr bwMode="auto">
          <a:xfrm>
            <a:off x="198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6" descr="B"/>
          <p:cNvSpPr>
            <a:spLocks noChangeAspect="1" noChangeArrowheads="1"/>
          </p:cNvSpPr>
          <p:nvPr/>
        </p:nvSpPr>
        <p:spPr bwMode="auto">
          <a:xfrm>
            <a:off x="2366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 descr="https://miro.medium.com/max/484/1*Gb2Ifjn1olE5ML6mqY5W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68" y="1196020"/>
            <a:ext cx="46101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s://miro.medium.com/max/544/1*RFUldC6DTLSQ_8ZEDxDKB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68" y="2327696"/>
            <a:ext cx="51816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https://miro.medium.com/max/972/1*y1pZM0oYjQfMJt0rDX-RE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18" y="3366061"/>
            <a:ext cx="92583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https://miro.medium.com/max/824/1*h31gli0qTasplUm6tJJ7i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68" y="4613976"/>
            <a:ext cx="78486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https://miro.medium.com/max/748/1*0AWiuPgpHElcqB2X-fpVk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68" y="5712599"/>
            <a:ext cx="71247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750" y="2471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179563"/>
            <a:ext cx="7078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Naïve Bayes Classifier: example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850" y="360341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25" descr="A"/>
          <p:cNvSpPr>
            <a:spLocks noChangeAspect="1" noChangeArrowheads="1"/>
          </p:cNvSpPr>
          <p:nvPr/>
        </p:nvSpPr>
        <p:spPr bwMode="auto">
          <a:xfrm>
            <a:off x="198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6" descr="B"/>
          <p:cNvSpPr>
            <a:spLocks noChangeAspect="1" noChangeArrowheads="1"/>
          </p:cNvSpPr>
          <p:nvPr/>
        </p:nvSpPr>
        <p:spPr bwMode="auto">
          <a:xfrm>
            <a:off x="2366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949004"/>
            <a:ext cx="6096000" cy="335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83927" y="964007"/>
            <a:ext cx="502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which class “A very close game” belongs to?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047" r="5423"/>
          <a:stretch/>
        </p:blipFill>
        <p:spPr>
          <a:xfrm>
            <a:off x="6223000" y="1955737"/>
            <a:ext cx="5969000" cy="866682"/>
          </a:xfrm>
          <a:prstGeom prst="rect">
            <a:avLst/>
          </a:prstGeom>
        </p:spPr>
      </p:pic>
      <p:pic>
        <p:nvPicPr>
          <p:cNvPr id="20" name="Picture 3" descr="https://miro.medium.com/max/484/1*Gb2Ifjn1olE5ML6mqY5WN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1434099"/>
            <a:ext cx="2337707" cy="5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69368"/>
          <a:stretch/>
        </p:blipFill>
        <p:spPr>
          <a:xfrm>
            <a:off x="6483927" y="3603413"/>
            <a:ext cx="4676775" cy="4843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b="60855"/>
          <a:stretch/>
        </p:blipFill>
        <p:spPr>
          <a:xfrm>
            <a:off x="6262655" y="3002599"/>
            <a:ext cx="4676775" cy="6189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625" y="4562143"/>
            <a:ext cx="4857750" cy="3524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16436" y="4192359"/>
            <a:ext cx="453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naiveness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comes into place: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354" y="5361272"/>
            <a:ext cx="5762625" cy="4762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5630" y="4561691"/>
            <a:ext cx="5997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P(sports) = 3/5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P(not sports) =  2/5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P(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game|sports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2/11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P(game| not sports)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=0/9… Not good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Laplacian smoothing: add 1 to every count so it is never zero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game|sports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=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(2+1)/(11+14)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P(game| not sports)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=(0+1)/(9+14)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8782" y="415763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/>
              <a:t>https://monkeylearn.com/blog/practical-explanation-naive-bayes-classifier/</a:t>
            </a:r>
          </a:p>
        </p:txBody>
      </p:sp>
    </p:spTree>
    <p:extLst>
      <p:ext uri="{BB962C8B-B14F-4D97-AF65-F5344CB8AC3E}">
        <p14:creationId xmlns:p14="http://schemas.microsoft.com/office/powerpoint/2010/main" val="34714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750" y="2471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179563"/>
            <a:ext cx="68988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Types of Naïve Bayes Classifier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850" y="360341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25" descr="A"/>
          <p:cNvSpPr>
            <a:spLocks noChangeAspect="1" noChangeArrowheads="1"/>
          </p:cNvSpPr>
          <p:nvPr/>
        </p:nvSpPr>
        <p:spPr bwMode="auto">
          <a:xfrm>
            <a:off x="198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6" descr="B"/>
          <p:cNvSpPr>
            <a:spLocks noChangeAspect="1" noChangeArrowheads="1"/>
          </p:cNvSpPr>
          <p:nvPr/>
        </p:nvSpPr>
        <p:spPr bwMode="auto">
          <a:xfrm>
            <a:off x="2366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39139" y="1075560"/>
            <a:ext cx="105217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Multinomial Naive Bayes: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mostly used for document classification problem,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i.e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whether a document belongs to the category of sports, politics, technology etc. The features/predictors used by the classifier are the frequency of the words present in the document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Bernoulli Naive Bayes: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similar to the multinomial naive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bayes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but the predictors are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boolean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variables. The parameters that we use to predict the class variable take up only values yes or no, for example if a word occurs in the text or not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Gaussian Naive Bayes: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predictors take up a continuous value and are not discrete, we assume that these values are sampled from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gaussian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distribution.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2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0" y="0"/>
            <a:ext cx="2051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ru-RU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411" y="812287"/>
            <a:ext cx="68317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Calibri" charset="0"/>
              </a:rPr>
              <a:t>BLOCK 1: 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Word </a:t>
            </a:r>
            <a:r>
              <a:rPr lang="en-US" sz="2800" b="1" dirty="0" err="1" smtClean="0">
                <a:solidFill>
                  <a:srgbClr val="A50021"/>
                </a:solidFill>
                <a:latin typeface="Calibri" charset="0"/>
              </a:rPr>
              <a:t>Embeddings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 -2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Doc2Vec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GloVe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FastText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Similarity Between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410" y="3516360"/>
            <a:ext cx="683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Calibri" charset="0"/>
              </a:rPr>
              <a:t>BLOCK 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2: Naïve Bayes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Naïve Bayes Classifier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8893" y="812287"/>
            <a:ext cx="6831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ASSIGNMENTS: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“Sentiment Analysis” – due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Sep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12" y="4658370"/>
            <a:ext cx="6831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Calibri" charset="0"/>
              </a:rPr>
              <a:t>BLOCK </a:t>
            </a:r>
            <a:r>
              <a:rPr lang="en-US" sz="2800" b="1" dirty="0" smtClean="0">
                <a:solidFill>
                  <a:srgbClr val="A50021"/>
                </a:solidFill>
                <a:latin typeface="Calibri" charset="0"/>
              </a:rPr>
              <a:t>3: Topic Modelling</a:t>
            </a:r>
            <a:endParaRPr lang="en-US" sz="2800" b="1" dirty="0">
              <a:solidFill>
                <a:srgbClr val="A50021"/>
              </a:solidFill>
              <a:latin typeface="Calibri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approaches (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pLSA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LDA2Vec)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6750" y="2471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179563"/>
            <a:ext cx="78777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Naïve Bayes Classifiers Pros &amp; Cons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66850" y="3603413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AutoShape 25" descr="A"/>
          <p:cNvSpPr>
            <a:spLocks noChangeAspect="1" noChangeArrowheads="1"/>
          </p:cNvSpPr>
          <p:nvPr/>
        </p:nvSpPr>
        <p:spPr bwMode="auto">
          <a:xfrm>
            <a:off x="1985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6" descr="B"/>
          <p:cNvSpPr>
            <a:spLocks noChangeAspect="1" noChangeArrowheads="1"/>
          </p:cNvSpPr>
          <p:nvPr/>
        </p:nvSpPr>
        <p:spPr bwMode="auto">
          <a:xfrm>
            <a:off x="23669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439139" y="1075560"/>
            <a:ext cx="105217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technique for constructing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a small number of training data to estimate the parameters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despite their naive design naive Bayes classifiers have worked quite well in many complex real-world situations. </a:t>
            </a:r>
          </a:p>
          <a:p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the value of a particular feature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independent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of the value of any other feature, given the class variable.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can be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outperformed by other approaches, such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random forest, SVM. </a:t>
            </a:r>
          </a:p>
          <a:p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8150" y="20907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 Modelling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6" y="2284648"/>
            <a:ext cx="5836661" cy="37590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642" y="1082437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5641" y="1392259"/>
            <a:ext cx="11118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helps to explore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amounts of text data, finding clusters of words, similarity between documents, and discovering abstract topics.  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96390"/>
            <a:ext cx="1207720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www.analyticsvidhya.com/blog/2018/10/stepwise-guide-topic-modeling-latent-semantic-analysis</a:t>
            </a:r>
            <a:endParaRPr lang="ru-RU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53" y="2284648"/>
            <a:ext cx="4191000" cy="35718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721" y="-1751"/>
            <a:ext cx="12074484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 Modelling -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unsupervised technique to discover topics across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documents. 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642" y="1082437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516" y="803966"/>
                <a:ext cx="11118520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Topics  defined by some words &amp; their frequencies</a:t>
                </a:r>
              </a:p>
              <a:p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p(</a:t>
                </a:r>
                <a:r>
                  <a:rPr lang="en-US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w|t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–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probability of word w in topic t</a:t>
                </a:r>
              </a:p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p(</a:t>
                </a:r>
                <a:r>
                  <a:rPr lang="en-US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t|d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–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probability of topic t in document d</a:t>
                </a:r>
              </a:p>
              <a:p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Generative problem: generate words collection given p(</a:t>
                </a:r>
                <a:r>
                  <a:rPr lang="en-US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w|t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and p(</a:t>
                </a:r>
                <a:r>
                  <a:rPr lang="en-US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t|d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Probabilistic topic model for documents in collection D:  defines probability of appearance of word w in document d by defining topics t.</a:t>
                </a:r>
              </a:p>
              <a:p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6" y="803966"/>
                <a:ext cx="11118520" cy="3600986"/>
              </a:xfrm>
              <a:prstGeom prst="rect">
                <a:avLst/>
              </a:prstGeom>
              <a:blipFill>
                <a:blip r:embed="rId3"/>
                <a:stretch>
                  <a:fillRect l="-548" t="-1015" b="-14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17516" y="1"/>
            <a:ext cx="12074484" cy="77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definitions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652"/>
          <a:stretch/>
        </p:blipFill>
        <p:spPr>
          <a:xfrm>
            <a:off x="4757242" y="2971389"/>
            <a:ext cx="6715125" cy="3625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80758" y="6578224"/>
            <a:ext cx="9801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http://www.machinelearning.ru/wiki/images/e/e6/Voron-ML-TopicModeling-slides.pdf</a:t>
            </a:r>
          </a:p>
        </p:txBody>
      </p:sp>
    </p:spTree>
    <p:extLst>
      <p:ext uri="{BB962C8B-B14F-4D97-AF65-F5344CB8AC3E}">
        <p14:creationId xmlns:p14="http://schemas.microsoft.com/office/powerpoint/2010/main" val="3264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642" y="1082437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516" y="803966"/>
                <a:ext cx="11118520" cy="318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Reverse problem: given the collection of documents D restore its 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p(</a:t>
                </a:r>
                <a:r>
                  <a:rPr lang="en-US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w|t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and p(</a:t>
                </a:r>
                <a:r>
                  <a:rPr lang="en-US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t|d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w|d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endParaRPr lang="en-US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a frequency of words  in documents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B581760-51B3-4254-9DD4-605886D4FE15}" type="mathplaceholder">
                        <a:rPr lang="en-US" sz="20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need to find: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𝑤𝑑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, where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𝑤𝑑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6" y="803966"/>
                <a:ext cx="11118520" cy="3189848"/>
              </a:xfrm>
              <a:prstGeom prst="rect">
                <a:avLst/>
              </a:prstGeom>
              <a:blipFill>
                <a:blip r:embed="rId3"/>
                <a:stretch>
                  <a:fillRect l="-548" t="-1147" b="-4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17516" y="1"/>
            <a:ext cx="12074484" cy="77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Latent Semantic Analysis (LSA)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5240" y="3895078"/>
            <a:ext cx="53336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http://www.machinelearning.ru/wiki/images/e/e6/Voron-ML-TopicModeling-slides.pdf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663" y="1850689"/>
            <a:ext cx="593407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1318" y="1445380"/>
            <a:ext cx="507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Stochastic Matrix Decomposition: 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17516" y="4303455"/>
            <a:ext cx="108196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LSA is fast and 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gives decent results, much better than a plain vector space model.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Since it is a linear model, it might not do well on datasets with non-linear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LSA assumes a Gaussian distribution of the terms in the documents, which may not be true for all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LSA involves SVD, which is computationally intensive and hard to update as new data comes up.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4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642" y="1082437"/>
            <a:ext cx="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7516" y="927167"/>
            <a:ext cx="11118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Latent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Allocation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(LDA) is a “generative probabilistic model”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topic modelling.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peculiarities: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assume topics have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distribution </a:t>
            </a:r>
            <a:r>
              <a:rPr lang="en-US" dirty="0" err="1"/>
              <a:t>distribution</a:t>
            </a:r>
            <a:r>
              <a:rPr lang="en-US" dirty="0"/>
              <a:t> over </a:t>
            </a:r>
            <a:r>
              <a:rPr lang="en-US" dirty="0" smtClean="0"/>
              <a:t>distributions.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iterative process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516" y="1"/>
            <a:ext cx="12074484" cy="77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Latent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Allocation  (LDA)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516" y="2936075"/>
            <a:ext cx="118438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Step </a:t>
            </a:r>
            <a:r>
              <a:rPr lang="en-US" sz="2000" dirty="0" smtClean="0">
                <a:solidFill>
                  <a:srgbClr val="C00000"/>
                </a:solidFill>
              </a:rPr>
              <a:t>1: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tell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algorithm how many topics you think there are.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Step 2: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will assign every word to a temporary topic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Topic assignments are temporary as they will be updated in Step 3. Temporary topics are assigned to each word in a semi-random manner (according to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Dirichlet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distribution).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also means that if a word appears twice, each word may be assigned to different topics.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Step </a:t>
            </a:r>
            <a:r>
              <a:rPr lang="en-US" sz="2000" dirty="0">
                <a:solidFill>
                  <a:srgbClr val="C00000"/>
                </a:solidFill>
              </a:rPr>
              <a:t>3 (iterative</a:t>
            </a:r>
            <a:r>
              <a:rPr lang="en-US" sz="2000" dirty="0" smtClean="0">
                <a:solidFill>
                  <a:srgbClr val="C00000"/>
                </a:solidFill>
              </a:rPr>
              <a:t>):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will check and update topic assignments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looping through each word in every document. For each word, its topic assignment is updated based on two criteria: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prevalent is that word across topics?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prevalent are topics in the document?</a:t>
            </a:r>
          </a:p>
        </p:txBody>
      </p:sp>
    </p:spTree>
    <p:extLst>
      <p:ext uri="{BB962C8B-B14F-4D97-AF65-F5344CB8AC3E}">
        <p14:creationId xmlns:p14="http://schemas.microsoft.com/office/powerpoint/2010/main" val="87044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7516" y="1"/>
            <a:ext cx="12074484" cy="7718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Other Approaches to Topic Modelling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670" y="1137292"/>
            <a:ext cx="7697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pLSA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Probabilistic Latent Semantic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 – trained using Expectation-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Maximisation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 (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Lda2vec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(deep learning-based, 2016) – Chris Moody,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multithreaded.stitchfix.com/blog/2016/05/27/lda2vec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miro.medium.com/max/2024/1*B6jbwsU15-48C34yMdzZp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306" y="542224"/>
            <a:ext cx="3713867" cy="63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400800" cy="6531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005" y="2200198"/>
            <a:ext cx="109015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Perplexity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a measurement of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well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topic model describes distribution of words in the test documents.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005" y="898746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Extrinsic: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good it for your task. Human have to evaluate.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Intrinsic: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hold-out perplexity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12" y="4019243"/>
            <a:ext cx="6844020" cy="103803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1448" y="5920255"/>
            <a:ext cx="10901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lower is perplexity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better </a:t>
            </a: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459" y="2956215"/>
            <a:ext cx="7272461" cy="1063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50212" y="4882216"/>
                <a:ext cx="801003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Log-likelihood of the set of unseen documents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given the topics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hyperparameter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topics</m:t>
                    </m:r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distribution</m:t>
                    </m:r>
                    <m:r>
                      <a:rPr lang="en-US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</a:rPr>
                  <a:t>of documents</a:t>
                </a:r>
                <a:endParaRPr lang="en-US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12" y="4882216"/>
                <a:ext cx="8010033" cy="707886"/>
              </a:xfrm>
              <a:prstGeom prst="rect">
                <a:avLst/>
              </a:prstGeom>
              <a:blipFill>
                <a:blip r:embed="rId5"/>
                <a:stretch>
                  <a:fillRect l="-837" t="-5172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91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08000" y="20272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Assignments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7800" y="215900"/>
            <a:ext cx="11912600" cy="742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assignment “Sentiment Analysis”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 до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23.59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30746"/>
            <a:ext cx="11353800" cy="4679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Отправить на почту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ноутбук +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validation_preds.csv c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предсказанным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сентиментом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en-US" dirty="0">
                <a:hlinkClick r:id="rId2"/>
              </a:rPr>
              <a:t>NHryshchuk@ibagroup.eu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 темой «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Sentiment_analysis_Full_Name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Задание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подобрать параметры векторных представлений и алгоритм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задачи классификации,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максимизирующие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 AUC score.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-images-1.medium.com/max/1600/1*Samm2DH6PRDvZP7oZQAd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0" y="1675410"/>
            <a:ext cx="1106127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9700" y="141463"/>
            <a:ext cx="5526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Word2vec: word analogies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4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807912"/>
            <a:ext cx="117602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popular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 to learn word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embeddings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two-layer (shallow)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network. Its input is a text corpus and its output is a set of vectors. 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combination of two techniques – CBOW(Continuous bag of words) and Skip-gram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 was created and published in 2013 by a team of researchers led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Tomas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Mikolov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Google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pic>
        <p:nvPicPr>
          <p:cNvPr id="1026" name="Picture 2" descr="https://miro.medium.com/max/864/1*HmmFCZpKk3i4EvMYZ855t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50" y="2861493"/>
            <a:ext cx="6714500" cy="390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07031"/>
            <a:ext cx="3428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word2vec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073180"/>
            <a:ext cx="5715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CBOW (Continuous Bag of words):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the probability of a word given a context (context - single word or a group of words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Several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times faster to train than the skip-gram, slightly better accuracy for the frequent words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Skip – Gram model: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 the context given 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word.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 with small amount of the training data, represents well even rare words or phrases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5028" y="609441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The cat ate _____.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9567551" y="609441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___ ___ ___ food.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lilianweng.github.io/lil-log/assets/images/word2vec-skip-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3" y="1038596"/>
            <a:ext cx="8804238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7000" y="179563"/>
            <a:ext cx="4939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Skip-gram under the hood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6829" y="239748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-apple-system"/>
              </a:rPr>
              <a:t>___ ___ ___ food. </a:t>
            </a:r>
            <a:endParaRPr lang="ru-R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789" y="1038596"/>
            <a:ext cx="1390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7000" y="179563"/>
            <a:ext cx="4306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CBOW under the hood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098" name="Picture 2" descr="CBOW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25894"/>
            <a:ext cx="8531767" cy="58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08763" y="456562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The cat ate _____.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8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66700" y="2014537"/>
            <a:ext cx="6400800" cy="1731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Doc2Vec</a:t>
            </a:r>
            <a:endParaRPr lang="ru-RU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2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900" y="1188887"/>
            <a:ext cx="117602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Doc2vec – technique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a numeric representation of a document, regardless of its length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Doc2Vec concept: use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 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added another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 - Paragraph ID. When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the word vectors W, the document vector D is trained as well,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 will hold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numeric representation of the document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179563"/>
            <a:ext cx="3494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What is doc2vec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0" y="2644488"/>
            <a:ext cx="4657725" cy="2752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6999" y="5397213"/>
            <a:ext cx="6463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Memory version of Paragraph Vector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PV-DM). It acts as a memory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remembers what is missing from the current context — or as the topic of the paragraph.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vector intends to represent the concept of a document.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225" y="2787363"/>
            <a:ext cx="3990975" cy="2609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0187" y="5468650"/>
            <a:ext cx="535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Bag 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Words version of Paragraph Vector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(PV-DBOW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- another algorithm, which is similar to skip-gram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23668</TotalTime>
  <Words>946</Words>
  <Application>Microsoft Office PowerPoint</Application>
  <PresentationFormat>Широкоэкранный</PresentationFormat>
  <Paragraphs>217</Paragraphs>
  <Slides>29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Cambria Math</vt:lpstr>
      <vt:lpstr>Office Theme</vt:lpstr>
      <vt:lpstr>Natural Language Processing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Пользователь</dc:creator>
  <cp:lastModifiedBy>Nastassia</cp:lastModifiedBy>
  <cp:revision>132</cp:revision>
  <dcterms:created xsi:type="dcterms:W3CDTF">2019-10-20T12:35:15Z</dcterms:created>
  <dcterms:modified xsi:type="dcterms:W3CDTF">2021-08-19T04:44:25Z</dcterms:modified>
</cp:coreProperties>
</file>