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4" r:id="rId4"/>
    <p:sldId id="280" r:id="rId5"/>
    <p:sldId id="274" r:id="rId6"/>
    <p:sldId id="262" r:id="rId7"/>
    <p:sldId id="281" r:id="rId8"/>
    <p:sldId id="285" r:id="rId9"/>
    <p:sldId id="270" r:id="rId10"/>
    <p:sldId id="286" r:id="rId11"/>
    <p:sldId id="287" r:id="rId12"/>
    <p:sldId id="288" r:id="rId13"/>
    <p:sldId id="289" r:id="rId14"/>
    <p:sldId id="266" r:id="rId15"/>
    <p:sldId id="290"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219"/>
    <a:srgbClr val="ECF8A4"/>
    <a:srgbClr val="E4EFAD"/>
    <a:srgbClr val="CDC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990" y="-8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3E1216-BC97-454C-B21C-4160233CCF16}"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25FD-E969-41EF-8EFB-500A13D1AFB2}"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3E1216-BC97-454C-B21C-4160233CCF16}"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25FD-E969-41EF-8EFB-500A13D1AFB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3E1216-BC97-454C-B21C-4160233CCF16}"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25FD-E969-41EF-8EFB-500A13D1AFB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3E1216-BC97-454C-B21C-4160233CCF16}"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25FD-E969-41EF-8EFB-500A13D1AF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3E1216-BC97-454C-B21C-4160233CCF16}"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25FD-E969-41EF-8EFB-500A13D1AFB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13E1216-BC97-454C-B21C-4160233CCF16}"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25FD-E969-41EF-8EFB-500A13D1AF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3E1216-BC97-454C-B21C-4160233CCF16}" type="datetimeFigureOut">
              <a:rPr lang="en-US" smtClean="0"/>
              <a:t>3/30/2018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D25FD-E969-41EF-8EFB-500A13D1AFB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3E1216-BC97-454C-B21C-4160233CCF16}" type="datetimeFigureOut">
              <a:rPr lang="en-US" smtClean="0"/>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D25FD-E969-41EF-8EFB-500A13D1AFB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E1216-BC97-454C-B21C-4160233CCF16}" type="datetimeFigureOut">
              <a:rPr lang="en-US" smtClean="0"/>
              <a:t>3/30/2018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D25FD-E969-41EF-8EFB-500A13D1AFB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3E1216-BC97-454C-B21C-4160233CCF16}"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25FD-E969-41EF-8EFB-500A13D1AFB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3E1216-BC97-454C-B21C-4160233CCF16}"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25FD-E969-41EF-8EFB-500A13D1AFB2}"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913E1216-BC97-454C-B21C-4160233CCF16}" type="datetimeFigureOut">
              <a:rPr lang="en-US" smtClean="0"/>
              <a:t>3/30/2018</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BED25FD-E969-41EF-8EFB-500A13D1AF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AU"/>
          </a:p>
        </p:txBody>
      </p:sp>
      <p:sp>
        <p:nvSpPr>
          <p:cNvPr id="2" name="Title 1"/>
          <p:cNvSpPr>
            <a:spLocks noGrp="1"/>
          </p:cNvSpPr>
          <p:nvPr>
            <p:ph type="ctrTitle"/>
          </p:nvPr>
        </p:nvSpPr>
        <p:spPr>
          <a:xfrm>
            <a:off x="817581" y="2855033"/>
            <a:ext cx="7175351" cy="1793167"/>
          </a:xfrm>
        </p:spPr>
        <p:txBody>
          <a:bodyPr>
            <a:normAutofit/>
          </a:bodyPr>
          <a:lstStyle/>
          <a:p>
            <a:pPr marL="182880" indent="0">
              <a:buNone/>
            </a:pPr>
            <a:r>
              <a:rPr lang="en-US" dirty="0" smtClean="0">
                <a:effectLst/>
              </a:rPr>
              <a:t>Bullying Prevention in the workplace</a:t>
            </a:r>
            <a:endParaRPr lang="en-US" dirty="0">
              <a:effectLst/>
            </a:endParaRPr>
          </a:p>
        </p:txBody>
      </p:sp>
      <p:sp>
        <p:nvSpPr>
          <p:cNvPr id="6" name="TextBox 5"/>
          <p:cNvSpPr txBox="1"/>
          <p:nvPr/>
        </p:nvSpPr>
        <p:spPr>
          <a:xfrm>
            <a:off x="4495800" y="4599801"/>
            <a:ext cx="3048000" cy="276999"/>
          </a:xfrm>
          <a:prstGeom prst="rect">
            <a:avLst/>
          </a:prstGeom>
          <a:noFill/>
        </p:spPr>
        <p:txBody>
          <a:bodyPr wrap="square" rtlCol="0">
            <a:spAutoFit/>
          </a:bodyPr>
          <a:lstStyle/>
          <a:p>
            <a:pPr algn="r"/>
            <a:r>
              <a:rPr lang="en-US" sz="1200" dirty="0" smtClean="0"/>
              <a:t>HR Master 2017</a:t>
            </a:r>
            <a:endParaRPr lang="en-US" sz="1200" dirty="0"/>
          </a:p>
        </p:txBody>
      </p:sp>
    </p:spTree>
    <p:extLst>
      <p:ext uri="{BB962C8B-B14F-4D97-AF65-F5344CB8AC3E}">
        <p14:creationId xmlns:p14="http://schemas.microsoft.com/office/powerpoint/2010/main" val="3315747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760829"/>
          </a:xfrm>
        </p:spPr>
        <p:txBody>
          <a:bodyPr>
            <a:normAutofit fontScale="90000"/>
          </a:bodyPr>
          <a:lstStyle/>
          <a:p>
            <a:pPr marL="182880" indent="0" algn="ctr">
              <a:buNone/>
            </a:pPr>
            <a:r>
              <a:rPr lang="en-US" sz="4800" dirty="0" smtClean="0">
                <a:effectLst/>
              </a:rPr>
              <a:t>Duties  and responsibilities</a:t>
            </a:r>
            <a:endParaRPr lang="en-US" sz="4800" dirty="0">
              <a:effectLst/>
            </a:endParaRPr>
          </a:p>
        </p:txBody>
      </p:sp>
      <p:sp>
        <p:nvSpPr>
          <p:cNvPr id="4" name="TextBox 22"/>
          <p:cNvSpPr txBox="1"/>
          <p:nvPr/>
        </p:nvSpPr>
        <p:spPr>
          <a:xfrm>
            <a:off x="628642" y="1600200"/>
            <a:ext cx="1733558" cy="489364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a:p>
            <a:endParaRPr lang="en-AU" sz="1200" dirty="0" smtClean="0"/>
          </a:p>
          <a:p>
            <a:endParaRPr lang="en-AU" sz="1200" dirty="0"/>
          </a:p>
        </p:txBody>
      </p:sp>
      <p:sp>
        <p:nvSpPr>
          <p:cNvPr id="5" name="Rounded Rectangle 4"/>
          <p:cNvSpPr/>
          <p:nvPr/>
        </p:nvSpPr>
        <p:spPr>
          <a:xfrm>
            <a:off x="3356562" y="1723356"/>
            <a:ext cx="2412268" cy="867444"/>
          </a:xfrm>
          <a:prstGeom prst="roundRect">
            <a:avLst/>
          </a:prstGeom>
          <a:effectLst>
            <a:outerShdw blurRad="50800" dist="38100" algn="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spcAft>
                <a:spcPts val="600"/>
              </a:spcAft>
            </a:pPr>
            <a:r>
              <a:rPr lang="en-AU" sz="1200" b="1" dirty="0" smtClean="0">
                <a:solidFill>
                  <a:srgbClr val="002060"/>
                </a:solidFill>
              </a:rPr>
              <a:t>Primary Duty of Care</a:t>
            </a:r>
          </a:p>
          <a:p>
            <a:pPr algn="ctr">
              <a:spcAft>
                <a:spcPts val="600"/>
              </a:spcAft>
            </a:pPr>
            <a:r>
              <a:rPr lang="en-AU" sz="1200" b="1" dirty="0" smtClean="0">
                <a:solidFill>
                  <a:srgbClr val="002060"/>
                </a:solidFill>
              </a:rPr>
              <a:t>Other duties</a:t>
            </a:r>
          </a:p>
          <a:p>
            <a:pPr algn="ctr">
              <a:spcAft>
                <a:spcPts val="600"/>
              </a:spcAft>
            </a:pPr>
            <a:r>
              <a:rPr lang="en-AU" sz="1200" b="1" dirty="0" smtClean="0">
                <a:solidFill>
                  <a:srgbClr val="002060"/>
                </a:solidFill>
              </a:rPr>
              <a:t>Specific duty holders</a:t>
            </a:r>
            <a:endParaRPr lang="en-AU" sz="1200" b="1" dirty="0">
              <a:solidFill>
                <a:srgbClr val="00206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096" y="1676400"/>
            <a:ext cx="1065104" cy="927897"/>
          </a:xfrm>
          <a:prstGeom prst="rect">
            <a:avLst/>
          </a:prstGeom>
        </p:spPr>
      </p:pic>
      <p:sp>
        <p:nvSpPr>
          <p:cNvPr id="7" name="TextBox 7"/>
          <p:cNvSpPr txBox="1"/>
          <p:nvPr/>
        </p:nvSpPr>
        <p:spPr>
          <a:xfrm>
            <a:off x="631628" y="2534468"/>
            <a:ext cx="157817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200" b="1" dirty="0" smtClean="0"/>
              <a:t>PCBU</a:t>
            </a:r>
            <a:endParaRPr lang="en-AU" sz="1200" b="1"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096" y="2913955"/>
            <a:ext cx="1065104" cy="92789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096" y="4025103"/>
            <a:ext cx="1065104" cy="92789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6096" y="5244303"/>
            <a:ext cx="1065104" cy="927897"/>
          </a:xfrm>
          <a:prstGeom prst="rect">
            <a:avLst/>
          </a:prstGeom>
        </p:spPr>
      </p:pic>
      <p:sp>
        <p:nvSpPr>
          <p:cNvPr id="11" name="Rounded Rectangle 10"/>
          <p:cNvSpPr/>
          <p:nvPr/>
        </p:nvSpPr>
        <p:spPr>
          <a:xfrm>
            <a:off x="3356562" y="2956053"/>
            <a:ext cx="2412268" cy="885798"/>
          </a:xfrm>
          <a:prstGeom prst="roundRect">
            <a:avLst/>
          </a:prstGeom>
          <a:effectLst>
            <a:outerShdw blurRad="50800" dist="38100" algn="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spcBef>
                <a:spcPts val="1200"/>
              </a:spcBef>
            </a:pPr>
            <a:r>
              <a:rPr lang="en-AU" sz="1200" b="1" dirty="0" smtClean="0">
                <a:solidFill>
                  <a:srgbClr val="002060"/>
                </a:solidFill>
              </a:rPr>
              <a:t>Officers duty of care </a:t>
            </a:r>
          </a:p>
          <a:p>
            <a:pPr algn="ctr">
              <a:spcBef>
                <a:spcPts val="1200"/>
              </a:spcBef>
            </a:pPr>
            <a:r>
              <a:rPr lang="en-AU" sz="1200" b="1" dirty="0" smtClean="0">
                <a:solidFill>
                  <a:srgbClr val="002060"/>
                </a:solidFill>
              </a:rPr>
              <a:t>Leadership &amp; Governance </a:t>
            </a:r>
            <a:endParaRPr lang="en-AU" sz="1200" b="1" dirty="0">
              <a:solidFill>
                <a:srgbClr val="002060"/>
              </a:solidFill>
            </a:endParaRPr>
          </a:p>
        </p:txBody>
      </p:sp>
      <p:sp>
        <p:nvSpPr>
          <p:cNvPr id="12" name="Rounded Rectangle 11"/>
          <p:cNvSpPr/>
          <p:nvPr/>
        </p:nvSpPr>
        <p:spPr>
          <a:xfrm>
            <a:off x="3356562" y="4038600"/>
            <a:ext cx="2412268" cy="914400"/>
          </a:xfrm>
          <a:prstGeom prst="roundRect">
            <a:avLst/>
          </a:prstGeom>
          <a:effectLst>
            <a:outerShdw blurRad="50800" dist="38100" algn="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AU" sz="1200" b="1" dirty="0" smtClean="0">
                <a:solidFill>
                  <a:srgbClr val="002060"/>
                </a:solidFill>
              </a:rPr>
              <a:t>Workers to take care of self and others</a:t>
            </a:r>
            <a:br>
              <a:rPr lang="en-AU" sz="1200" b="1" dirty="0" smtClean="0">
                <a:solidFill>
                  <a:srgbClr val="002060"/>
                </a:solidFill>
              </a:rPr>
            </a:br>
            <a:endParaRPr lang="en-AU" sz="1200" b="1" dirty="0" smtClean="0">
              <a:solidFill>
                <a:srgbClr val="002060"/>
              </a:solidFill>
            </a:endParaRPr>
          </a:p>
          <a:p>
            <a:pPr algn="ctr">
              <a:spcAft>
                <a:spcPts val="600"/>
              </a:spcAft>
            </a:pPr>
            <a:r>
              <a:rPr lang="en-AU" sz="1200" b="1" dirty="0" smtClean="0">
                <a:solidFill>
                  <a:srgbClr val="002060"/>
                </a:solidFill>
              </a:rPr>
              <a:t>Includes supervisory role</a:t>
            </a:r>
          </a:p>
          <a:p>
            <a:pPr algn="ctr">
              <a:spcAft>
                <a:spcPts val="600"/>
              </a:spcAft>
            </a:pPr>
            <a:r>
              <a:rPr lang="en-AU" sz="1200" b="1" dirty="0" smtClean="0"/>
              <a:t> </a:t>
            </a:r>
            <a:endParaRPr lang="en-AU" sz="1200" b="1" dirty="0"/>
          </a:p>
        </p:txBody>
      </p:sp>
      <p:sp>
        <p:nvSpPr>
          <p:cNvPr id="13" name="Rounded Rectangle 12"/>
          <p:cNvSpPr/>
          <p:nvPr/>
        </p:nvSpPr>
        <p:spPr>
          <a:xfrm>
            <a:off x="3356561" y="5181600"/>
            <a:ext cx="2403681" cy="1039452"/>
          </a:xfrm>
          <a:prstGeom prst="roundRect">
            <a:avLst/>
          </a:prstGeom>
          <a:effectLst>
            <a:outerShdw blurRad="50800" dist="38100" algn="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spcBef>
                <a:spcPts val="1200"/>
              </a:spcBef>
            </a:pPr>
            <a:r>
              <a:rPr lang="en-AU" sz="1200" b="1" dirty="0" smtClean="0">
                <a:solidFill>
                  <a:srgbClr val="002060"/>
                </a:solidFill>
              </a:rPr>
              <a:t>Other to take care of self  and others</a:t>
            </a:r>
          </a:p>
          <a:p>
            <a:pPr algn="ctr">
              <a:spcBef>
                <a:spcPts val="1200"/>
              </a:spcBef>
            </a:pPr>
            <a:r>
              <a:rPr lang="en-AU" sz="1200" b="1" dirty="0" smtClean="0">
                <a:solidFill>
                  <a:srgbClr val="002060"/>
                </a:solidFill>
              </a:rPr>
              <a:t> Follow instructions and report incidents</a:t>
            </a:r>
            <a:endParaRPr lang="en-AU" sz="1200" b="1" dirty="0">
              <a:solidFill>
                <a:srgbClr val="002060"/>
              </a:solidFill>
            </a:endParaRPr>
          </a:p>
        </p:txBody>
      </p:sp>
      <p:sp>
        <p:nvSpPr>
          <p:cNvPr id="14" name="Rounded Rectangle 13"/>
          <p:cNvSpPr/>
          <p:nvPr/>
        </p:nvSpPr>
        <p:spPr>
          <a:xfrm>
            <a:off x="6629400" y="1891223"/>
            <a:ext cx="2160240" cy="547177"/>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1200"/>
              </a:spcBef>
            </a:pPr>
            <a:r>
              <a:rPr lang="en-AU" sz="1200" b="1" dirty="0" smtClean="0"/>
              <a:t>REASONABLY PRACTICABLE</a:t>
            </a:r>
            <a:endParaRPr lang="en-AU" sz="1200" b="1" dirty="0"/>
          </a:p>
        </p:txBody>
      </p:sp>
      <p:sp>
        <p:nvSpPr>
          <p:cNvPr id="15" name="Rounded Rectangle 14"/>
          <p:cNvSpPr/>
          <p:nvPr/>
        </p:nvSpPr>
        <p:spPr>
          <a:xfrm>
            <a:off x="6629400" y="3110423"/>
            <a:ext cx="2160240" cy="5471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1200"/>
              </a:spcBef>
            </a:pPr>
            <a:r>
              <a:rPr lang="en-AU" sz="1200" b="1" dirty="0" smtClean="0"/>
              <a:t>DUE DILIGENCE</a:t>
            </a:r>
            <a:endParaRPr lang="en-AU" sz="1200" b="1" dirty="0"/>
          </a:p>
        </p:txBody>
      </p:sp>
      <p:sp>
        <p:nvSpPr>
          <p:cNvPr id="16" name="Rounded Rectangle 15"/>
          <p:cNvSpPr/>
          <p:nvPr/>
        </p:nvSpPr>
        <p:spPr>
          <a:xfrm>
            <a:off x="6629400" y="4215463"/>
            <a:ext cx="2160240" cy="5471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1200"/>
              </a:spcBef>
            </a:pPr>
            <a:r>
              <a:rPr lang="en-AU" sz="1200" b="1" dirty="0" smtClean="0"/>
              <a:t>REASONABLE CARE</a:t>
            </a:r>
            <a:endParaRPr lang="en-AU" sz="1200" b="1" dirty="0"/>
          </a:p>
        </p:txBody>
      </p:sp>
      <p:sp>
        <p:nvSpPr>
          <p:cNvPr id="17" name="Rounded Rectangle 16"/>
          <p:cNvSpPr/>
          <p:nvPr/>
        </p:nvSpPr>
        <p:spPr>
          <a:xfrm>
            <a:off x="6629400" y="5415613"/>
            <a:ext cx="2160240" cy="5471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1200"/>
              </a:spcBef>
            </a:pPr>
            <a:r>
              <a:rPr lang="en-AU" sz="1200" b="1" dirty="0" smtClean="0"/>
              <a:t>REASONABLE  CARE</a:t>
            </a:r>
            <a:endParaRPr lang="en-AU" sz="1200" b="1" dirty="0"/>
          </a:p>
        </p:txBody>
      </p:sp>
      <p:sp>
        <p:nvSpPr>
          <p:cNvPr id="18" name="TextBox 50"/>
          <p:cNvSpPr txBox="1"/>
          <p:nvPr/>
        </p:nvSpPr>
        <p:spPr>
          <a:xfrm>
            <a:off x="631628" y="3703352"/>
            <a:ext cx="157817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200" b="1" dirty="0" smtClean="0"/>
              <a:t>OFFICER</a:t>
            </a:r>
            <a:endParaRPr lang="en-AU" sz="1200" b="1" dirty="0"/>
          </a:p>
        </p:txBody>
      </p:sp>
      <p:sp>
        <p:nvSpPr>
          <p:cNvPr id="19" name="TextBox 51"/>
          <p:cNvSpPr txBox="1"/>
          <p:nvPr/>
        </p:nvSpPr>
        <p:spPr>
          <a:xfrm>
            <a:off x="670650" y="4828401"/>
            <a:ext cx="157817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200" b="1" dirty="0" smtClean="0"/>
              <a:t>WORKER</a:t>
            </a:r>
            <a:endParaRPr lang="en-AU" sz="1200" b="1" dirty="0"/>
          </a:p>
        </p:txBody>
      </p:sp>
      <p:sp>
        <p:nvSpPr>
          <p:cNvPr id="20" name="TextBox 55"/>
          <p:cNvSpPr txBox="1"/>
          <p:nvPr/>
        </p:nvSpPr>
        <p:spPr>
          <a:xfrm>
            <a:off x="457200" y="1295400"/>
            <a:ext cx="199385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400" b="1" dirty="0" smtClean="0"/>
              <a:t>ACTIVITY</a:t>
            </a:r>
            <a:endParaRPr lang="en-AU" sz="1400" b="1" dirty="0"/>
          </a:p>
        </p:txBody>
      </p:sp>
      <p:sp>
        <p:nvSpPr>
          <p:cNvPr id="21" name="TextBox 57"/>
          <p:cNvSpPr txBox="1"/>
          <p:nvPr/>
        </p:nvSpPr>
        <p:spPr>
          <a:xfrm>
            <a:off x="3769315" y="1287815"/>
            <a:ext cx="157817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400" b="1" dirty="0" smtClean="0"/>
              <a:t>DUTIES</a:t>
            </a:r>
            <a:endParaRPr lang="en-AU" sz="1400" b="1" dirty="0"/>
          </a:p>
        </p:txBody>
      </p:sp>
      <p:sp>
        <p:nvSpPr>
          <p:cNvPr id="22" name="TextBox 61"/>
          <p:cNvSpPr txBox="1"/>
          <p:nvPr/>
        </p:nvSpPr>
        <p:spPr>
          <a:xfrm>
            <a:off x="6879566" y="1323201"/>
            <a:ext cx="157817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400" b="1" dirty="0" smtClean="0"/>
              <a:t>STANDARD</a:t>
            </a:r>
            <a:endParaRPr lang="en-AU" sz="1400" b="1" dirty="0"/>
          </a:p>
        </p:txBody>
      </p:sp>
      <p:sp>
        <p:nvSpPr>
          <p:cNvPr id="23" name="TextBox 21"/>
          <p:cNvSpPr txBox="1"/>
          <p:nvPr/>
        </p:nvSpPr>
        <p:spPr>
          <a:xfrm>
            <a:off x="1196322" y="562372"/>
            <a:ext cx="1800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200" dirty="0"/>
          </a:p>
        </p:txBody>
      </p:sp>
      <p:cxnSp>
        <p:nvCxnSpPr>
          <p:cNvPr id="24" name="Straight Arrow Connector 23"/>
          <p:cNvCxnSpPr>
            <a:stCxn id="6" idx="3"/>
            <a:endCxn id="5" idx="1"/>
          </p:cNvCxnSpPr>
          <p:nvPr/>
        </p:nvCxnSpPr>
        <p:spPr>
          <a:xfrm>
            <a:off x="1981200" y="2140349"/>
            <a:ext cx="1375362" cy="1672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5" name="Straight Arrow Connector 24"/>
          <p:cNvCxnSpPr>
            <a:stCxn id="8" idx="3"/>
            <a:endCxn id="11" idx="1"/>
          </p:cNvCxnSpPr>
          <p:nvPr/>
        </p:nvCxnSpPr>
        <p:spPr>
          <a:xfrm>
            <a:off x="1981200" y="3377904"/>
            <a:ext cx="1375362" cy="210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a:stCxn id="9" idx="3"/>
            <a:endCxn id="12" idx="1"/>
          </p:cNvCxnSpPr>
          <p:nvPr/>
        </p:nvCxnSpPr>
        <p:spPr>
          <a:xfrm>
            <a:off x="1981200" y="4489052"/>
            <a:ext cx="1375362" cy="67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a:stCxn id="10" idx="3"/>
            <a:endCxn id="13" idx="1"/>
          </p:cNvCxnSpPr>
          <p:nvPr/>
        </p:nvCxnSpPr>
        <p:spPr>
          <a:xfrm flipV="1">
            <a:off x="1981200" y="5701326"/>
            <a:ext cx="1375361" cy="692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a:stCxn id="5" idx="3"/>
            <a:endCxn id="14" idx="1"/>
          </p:cNvCxnSpPr>
          <p:nvPr/>
        </p:nvCxnSpPr>
        <p:spPr>
          <a:xfrm>
            <a:off x="5768830" y="2157078"/>
            <a:ext cx="860570" cy="773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11" idx="3"/>
            <a:endCxn id="15" idx="1"/>
          </p:cNvCxnSpPr>
          <p:nvPr/>
        </p:nvCxnSpPr>
        <p:spPr>
          <a:xfrm flipV="1">
            <a:off x="5768830" y="3384012"/>
            <a:ext cx="860570" cy="1494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12" idx="3"/>
            <a:endCxn id="16" idx="1"/>
          </p:cNvCxnSpPr>
          <p:nvPr/>
        </p:nvCxnSpPr>
        <p:spPr>
          <a:xfrm flipV="1">
            <a:off x="5768830" y="4489052"/>
            <a:ext cx="860570" cy="674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1" name="Straight Arrow Connector 30"/>
          <p:cNvCxnSpPr>
            <a:stCxn id="13" idx="3"/>
            <a:endCxn id="17" idx="1"/>
          </p:cNvCxnSpPr>
          <p:nvPr/>
        </p:nvCxnSpPr>
        <p:spPr>
          <a:xfrm flipV="1">
            <a:off x="5760242" y="5689202"/>
            <a:ext cx="869158" cy="1212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8" name="TextBox 53"/>
          <p:cNvSpPr txBox="1"/>
          <p:nvPr/>
        </p:nvSpPr>
        <p:spPr>
          <a:xfrm>
            <a:off x="380926" y="6066420"/>
            <a:ext cx="220987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200" b="1" dirty="0" smtClean="0"/>
              <a:t>OTHERS </a:t>
            </a:r>
            <a:br>
              <a:rPr lang="en-AU" sz="1200" b="1" dirty="0" smtClean="0"/>
            </a:br>
            <a:r>
              <a:rPr lang="en-AU" sz="1200" b="1" dirty="0" smtClean="0"/>
              <a:t>at workplace</a:t>
            </a:r>
            <a:endParaRPr lang="en-AU" sz="1200" b="1" dirty="0"/>
          </a:p>
        </p:txBody>
      </p:sp>
    </p:spTree>
    <p:extLst>
      <p:ext uri="{BB962C8B-B14F-4D97-AF65-F5344CB8AC3E}">
        <p14:creationId xmlns:p14="http://schemas.microsoft.com/office/powerpoint/2010/main" val="389632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760829"/>
          </a:xfrm>
        </p:spPr>
        <p:txBody>
          <a:bodyPr>
            <a:normAutofit/>
          </a:bodyPr>
          <a:lstStyle/>
          <a:p>
            <a:pPr marL="182880" indent="0" algn="ctr">
              <a:buNone/>
            </a:pPr>
            <a:r>
              <a:rPr lang="en-US" sz="4000" dirty="0" smtClean="0">
                <a:effectLst/>
              </a:rPr>
              <a:t>What is Reasonably Practicable</a:t>
            </a:r>
            <a:endParaRPr lang="en-US" sz="4000" dirty="0">
              <a:effectLst/>
            </a:endParaRPr>
          </a:p>
        </p:txBody>
      </p:sp>
      <p:sp>
        <p:nvSpPr>
          <p:cNvPr id="23" name="TextBox 21"/>
          <p:cNvSpPr txBox="1"/>
          <p:nvPr/>
        </p:nvSpPr>
        <p:spPr>
          <a:xfrm>
            <a:off x="1196322" y="562372"/>
            <a:ext cx="1800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200" dirty="0"/>
          </a:p>
        </p:txBody>
      </p:sp>
      <p:pic>
        <p:nvPicPr>
          <p:cNvPr id="1026" name="Picture 2" descr="Image result for hierarchy of control oh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855" y="2895600"/>
            <a:ext cx="6879345" cy="3657600"/>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1"/>
          <p:cNvSpPr txBox="1">
            <a:spLocks/>
          </p:cNvSpPr>
          <p:nvPr/>
        </p:nvSpPr>
        <p:spPr>
          <a:xfrm>
            <a:off x="381000" y="990600"/>
            <a:ext cx="8458200" cy="1752600"/>
          </a:xfrm>
          <a:prstGeom prst="rect">
            <a:avLst/>
          </a:prstGeom>
          <a:noFill/>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61938" indent="-261938"/>
            <a:r>
              <a:rPr lang="en-US" sz="1800" dirty="0" smtClean="0">
                <a:effectLst/>
              </a:rPr>
              <a:t>Courts and regulatory authorities will expect employers to assess the risk and use the hierarchy of controls to manage them</a:t>
            </a:r>
          </a:p>
          <a:p>
            <a:pPr marL="261938" indent="-261938"/>
            <a:endParaRPr lang="en-US" sz="1800" dirty="0" smtClean="0">
              <a:effectLst/>
            </a:endParaRPr>
          </a:p>
          <a:p>
            <a:pPr marL="261938" indent="-261938"/>
            <a:r>
              <a:rPr lang="en-US" sz="1800" dirty="0" smtClean="0">
                <a:effectLst/>
              </a:rPr>
              <a:t>In working out what was reasonably practicable, courts will have  regard to the cost of the control, the likelihood of it occurring and degree of harm that could occur if the risk eventuates into an illness or injury</a:t>
            </a:r>
          </a:p>
        </p:txBody>
      </p:sp>
    </p:spTree>
    <p:extLst>
      <p:ext uri="{BB962C8B-B14F-4D97-AF65-F5344CB8AC3E}">
        <p14:creationId xmlns:p14="http://schemas.microsoft.com/office/powerpoint/2010/main" val="409142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760829"/>
          </a:xfrm>
        </p:spPr>
        <p:txBody>
          <a:bodyPr>
            <a:normAutofit/>
          </a:bodyPr>
          <a:lstStyle/>
          <a:p>
            <a:pPr marL="182880" indent="0" algn="ctr">
              <a:buNone/>
            </a:pPr>
            <a:r>
              <a:rPr lang="en-US" sz="4000" dirty="0" smtClean="0">
                <a:effectLst/>
              </a:rPr>
              <a:t>What is due diligence</a:t>
            </a:r>
            <a:endParaRPr lang="en-US" sz="4000" dirty="0">
              <a:effectLst/>
            </a:endParaRPr>
          </a:p>
        </p:txBody>
      </p:sp>
      <p:sp>
        <p:nvSpPr>
          <p:cNvPr id="23" name="TextBox 21"/>
          <p:cNvSpPr txBox="1"/>
          <p:nvPr/>
        </p:nvSpPr>
        <p:spPr>
          <a:xfrm>
            <a:off x="1196322" y="562372"/>
            <a:ext cx="1800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200" dirty="0"/>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322" y="1143000"/>
            <a:ext cx="6624736" cy="53854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7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760829"/>
          </a:xfrm>
        </p:spPr>
        <p:txBody>
          <a:bodyPr>
            <a:normAutofit fontScale="90000"/>
          </a:bodyPr>
          <a:lstStyle/>
          <a:p>
            <a:pPr marL="182880" indent="0" algn="ctr">
              <a:buNone/>
            </a:pPr>
            <a:r>
              <a:rPr lang="en-US" sz="4000" dirty="0" smtClean="0">
                <a:effectLst/>
              </a:rPr>
              <a:t>What responsibilities do workers and others have?</a:t>
            </a:r>
            <a:endParaRPr lang="en-US" sz="4000" dirty="0">
              <a:effectLst/>
            </a:endParaRPr>
          </a:p>
        </p:txBody>
      </p:sp>
      <p:sp>
        <p:nvSpPr>
          <p:cNvPr id="23" name="TextBox 21"/>
          <p:cNvSpPr txBox="1"/>
          <p:nvPr/>
        </p:nvSpPr>
        <p:spPr>
          <a:xfrm>
            <a:off x="1196322" y="562372"/>
            <a:ext cx="1800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200" dirty="0"/>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898976" cy="48306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94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81957"/>
            <a:ext cx="7772400" cy="760829"/>
          </a:xfrm>
        </p:spPr>
        <p:txBody>
          <a:bodyPr>
            <a:normAutofit fontScale="90000"/>
          </a:bodyPr>
          <a:lstStyle/>
          <a:p>
            <a:pPr marL="182880" indent="0" algn="ctr">
              <a:buNone/>
            </a:pPr>
            <a:r>
              <a:rPr lang="en-US" sz="4800" dirty="0" smtClean="0">
                <a:effectLst/>
              </a:rPr>
              <a:t>Maximum Penalties</a:t>
            </a:r>
            <a:endParaRPr lang="en-US" sz="4800" dirty="0">
              <a:effectLst/>
            </a:endParaRPr>
          </a:p>
        </p:txBody>
      </p:sp>
      <p:sp>
        <p:nvSpPr>
          <p:cNvPr id="23" name="TextBox 21"/>
          <p:cNvSpPr txBox="1"/>
          <p:nvPr/>
        </p:nvSpPr>
        <p:spPr>
          <a:xfrm>
            <a:off x="1196322" y="562372"/>
            <a:ext cx="1800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200" dirty="0"/>
          </a:p>
        </p:txBody>
      </p:sp>
      <p:graphicFrame>
        <p:nvGraphicFramePr>
          <p:cNvPr id="8" name="Table 7"/>
          <p:cNvGraphicFramePr>
            <a:graphicFrameLocks noGrp="1"/>
          </p:cNvGraphicFramePr>
          <p:nvPr>
            <p:extLst>
              <p:ext uri="{D42A27DB-BD31-4B8C-83A1-F6EECF244321}">
                <p14:modId xmlns:p14="http://schemas.microsoft.com/office/powerpoint/2010/main" val="89737057"/>
              </p:ext>
            </p:extLst>
          </p:nvPr>
        </p:nvGraphicFramePr>
        <p:xfrm>
          <a:off x="381001" y="1397000"/>
          <a:ext cx="8381999" cy="4480560"/>
        </p:xfrm>
        <a:graphic>
          <a:graphicData uri="http://schemas.openxmlformats.org/drawingml/2006/table">
            <a:tbl>
              <a:tblPr firstRow="1" bandRow="1">
                <a:tableStyleId>{5940675A-B579-460E-94D1-54222C63F5DA}</a:tableStyleId>
              </a:tblPr>
              <a:tblGrid>
                <a:gridCol w="3637472"/>
                <a:gridCol w="1581509"/>
                <a:gridCol w="1739660"/>
                <a:gridCol w="1423358"/>
              </a:tblGrid>
              <a:tr h="370840">
                <a:tc>
                  <a:txBody>
                    <a:bodyPr/>
                    <a:lstStyle/>
                    <a:p>
                      <a:endParaRPr lang="en-AU" dirty="0"/>
                    </a:p>
                  </a:txBody>
                  <a:tcPr/>
                </a:tc>
                <a:tc>
                  <a:txBody>
                    <a:bodyPr/>
                    <a:lstStyle/>
                    <a:p>
                      <a:pPr algn="ctr"/>
                      <a:r>
                        <a:rPr lang="en-AU" b="1" dirty="0" smtClean="0"/>
                        <a:t>Corporations</a:t>
                      </a:r>
                      <a:endParaRPr lang="en-AU" b="1" dirty="0"/>
                    </a:p>
                  </a:txBody>
                  <a:tcPr/>
                </a:tc>
                <a:tc>
                  <a:txBody>
                    <a:bodyPr/>
                    <a:lstStyle/>
                    <a:p>
                      <a:pPr algn="ctr"/>
                      <a:r>
                        <a:rPr lang="en-AU" b="1" dirty="0" smtClean="0"/>
                        <a:t>PCBU’s and</a:t>
                      </a:r>
                      <a:r>
                        <a:rPr lang="en-AU" b="1" baseline="0" dirty="0" smtClean="0"/>
                        <a:t>  Officers</a:t>
                      </a:r>
                      <a:endParaRPr lang="en-AU" b="1" dirty="0"/>
                    </a:p>
                  </a:txBody>
                  <a:tcPr/>
                </a:tc>
                <a:tc>
                  <a:txBody>
                    <a:bodyPr/>
                    <a:lstStyle/>
                    <a:p>
                      <a:pPr algn="ctr"/>
                      <a:r>
                        <a:rPr lang="en-AU" b="1" dirty="0" smtClean="0"/>
                        <a:t>Other</a:t>
                      </a:r>
                      <a:r>
                        <a:rPr lang="en-AU" b="1" baseline="0" dirty="0" smtClean="0"/>
                        <a:t> Individuals</a:t>
                      </a:r>
                      <a:endParaRPr lang="en-AU"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dirty="0" smtClean="0">
                          <a:solidFill>
                            <a:srgbClr val="FF0000"/>
                          </a:solidFill>
                        </a:rPr>
                        <a:t>Category 1: </a:t>
                      </a:r>
                      <a:r>
                        <a:rPr lang="en-AU" dirty="0" smtClean="0"/>
                        <a:t>Where a Court believes a person breached their duty of care under the legislation and the breach was considered as “Reckless Conduct”.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dirty="0" smtClean="0">
                        <a:solidFill>
                          <a:schemeClr val="bg2">
                            <a:lumMod val="10000"/>
                          </a:schemeClr>
                        </a:solidFill>
                        <a:latin typeface="Calibri"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AU" dirty="0" smtClean="0">
                          <a:solidFill>
                            <a:schemeClr val="bg2">
                              <a:lumMod val="10000"/>
                            </a:schemeClr>
                          </a:solidFill>
                          <a:latin typeface="Calibri" pitchFamily="34" charset="0"/>
                        </a:rPr>
                        <a:t>$3m</a:t>
                      </a:r>
                      <a:endParaRPr lang="en-AU" dirty="0" smtClean="0">
                        <a:solidFill>
                          <a:schemeClr val="bg2">
                            <a:lumMod val="10000"/>
                          </a:schemeClr>
                        </a:solidFill>
                      </a:endParaRPr>
                    </a:p>
                    <a:p>
                      <a:pPr algn="ctr"/>
                      <a:endParaRPr lang="en-AU" dirty="0">
                        <a:solidFill>
                          <a:schemeClr val="bg2">
                            <a:lumMod val="1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dirty="0" smtClean="0">
                        <a:solidFill>
                          <a:schemeClr val="bg2">
                            <a:lumMod val="10000"/>
                          </a:schemeClr>
                        </a:solidFill>
                        <a:latin typeface="Calibri"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AU" dirty="0" smtClean="0">
                          <a:solidFill>
                            <a:schemeClr val="bg2">
                              <a:lumMod val="10000"/>
                            </a:schemeClr>
                          </a:solidFill>
                          <a:latin typeface="Calibri" pitchFamily="34" charset="0"/>
                        </a:rPr>
                        <a:t>$600k / 5 years jail </a:t>
                      </a:r>
                    </a:p>
                    <a:p>
                      <a:pPr algn="ctr"/>
                      <a:endParaRPr lang="en-AU" dirty="0">
                        <a:solidFill>
                          <a:schemeClr val="bg2">
                            <a:lumMod val="1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dirty="0" smtClean="0">
                        <a:solidFill>
                          <a:schemeClr val="bg2">
                            <a:lumMod val="10000"/>
                          </a:schemeClr>
                        </a:solidFill>
                        <a:latin typeface="Calibri"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AU" dirty="0" smtClean="0">
                          <a:solidFill>
                            <a:schemeClr val="bg2">
                              <a:lumMod val="10000"/>
                            </a:schemeClr>
                          </a:solidFill>
                          <a:latin typeface="Calibri" pitchFamily="34" charset="0"/>
                        </a:rPr>
                        <a:t>300k / 5 years jail</a:t>
                      </a:r>
                    </a:p>
                    <a:p>
                      <a:pPr algn="ctr"/>
                      <a:endParaRPr lang="en-AU" dirty="0">
                        <a:solidFill>
                          <a:schemeClr val="bg2">
                            <a:lumMod val="10000"/>
                          </a:schemeClr>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dirty="0" smtClean="0">
                          <a:solidFill>
                            <a:srgbClr val="FF0000"/>
                          </a:solidFill>
                        </a:rPr>
                        <a:t>Category 2: </a:t>
                      </a:r>
                      <a:r>
                        <a:rPr lang="en-AU" dirty="0" smtClean="0"/>
                        <a:t>Where a Court believes a person breaches a their duty of care and the risk of injury or illness for the breach was considered high.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smtClean="0">
                        <a:solidFill>
                          <a:schemeClr val="bg2">
                            <a:lumMod val="10000"/>
                          </a:schemeClr>
                        </a:solidFill>
                        <a:latin typeface="Calibri"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smtClean="0">
                          <a:solidFill>
                            <a:schemeClr val="bg2">
                              <a:lumMod val="10000"/>
                            </a:schemeClr>
                          </a:solidFill>
                          <a:latin typeface="Calibri" pitchFamily="34" charset="0"/>
                        </a:rPr>
                        <a:t>$1.5m</a:t>
                      </a:r>
                      <a:endParaRPr lang="en-AU" dirty="0" smtClean="0">
                        <a:solidFill>
                          <a:schemeClr val="bg2">
                            <a:lumMod val="10000"/>
                          </a:schemeClr>
                        </a:solidFill>
                      </a:endParaRPr>
                    </a:p>
                    <a:p>
                      <a:pPr algn="ctr"/>
                      <a:endParaRPr lang="en-AU" dirty="0">
                        <a:solidFill>
                          <a:schemeClr val="bg2">
                            <a:lumMod val="10000"/>
                          </a:schemeClr>
                        </a:solidFill>
                      </a:endParaRPr>
                    </a:p>
                  </a:txBody>
                  <a:tcPr/>
                </a:tc>
                <a:tc>
                  <a:txBody>
                    <a:bodyPr/>
                    <a:lstStyle/>
                    <a:p>
                      <a:pPr algn="ctr"/>
                      <a:endParaRPr lang="en-AU" dirty="0" smtClean="0">
                        <a:solidFill>
                          <a:schemeClr val="bg2">
                            <a:lumMod val="10000"/>
                          </a:schemeClr>
                        </a:solidFill>
                        <a:latin typeface="Calibri" pitchFamily="34" charset="0"/>
                      </a:endParaRPr>
                    </a:p>
                    <a:p>
                      <a:pPr algn="ctr"/>
                      <a:r>
                        <a:rPr lang="en-AU" dirty="0" smtClean="0">
                          <a:solidFill>
                            <a:schemeClr val="bg2">
                              <a:lumMod val="10000"/>
                            </a:schemeClr>
                          </a:solidFill>
                          <a:latin typeface="Calibri" pitchFamily="34" charset="0"/>
                        </a:rPr>
                        <a:t>$300k </a:t>
                      </a:r>
                      <a:endParaRPr lang="en-AU" dirty="0">
                        <a:solidFill>
                          <a:schemeClr val="bg2">
                            <a:lumMod val="1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smtClean="0">
                        <a:solidFill>
                          <a:schemeClr val="bg2">
                            <a:lumMod val="10000"/>
                          </a:schemeClr>
                        </a:solidFill>
                        <a:latin typeface="Calibri"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smtClean="0">
                          <a:solidFill>
                            <a:schemeClr val="bg2">
                              <a:lumMod val="10000"/>
                            </a:schemeClr>
                          </a:solidFill>
                          <a:latin typeface="Calibri" pitchFamily="34" charset="0"/>
                        </a:rPr>
                        <a:t>$150k</a:t>
                      </a:r>
                    </a:p>
                    <a:p>
                      <a:pPr algn="ctr"/>
                      <a:endParaRPr lang="en-AU" dirty="0">
                        <a:solidFill>
                          <a:schemeClr val="bg2">
                            <a:lumMod val="10000"/>
                          </a:schemeClr>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dirty="0" smtClean="0">
                          <a:solidFill>
                            <a:srgbClr val="FF0000"/>
                          </a:solidFill>
                        </a:rPr>
                        <a:t>Category 3: </a:t>
                      </a:r>
                      <a:r>
                        <a:rPr lang="en-AU" dirty="0" smtClean="0"/>
                        <a:t>Occurs where a person breaches a general duty under the legislation: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smtClean="0">
                        <a:solidFill>
                          <a:schemeClr val="bg2">
                            <a:lumMod val="10000"/>
                          </a:schemeClr>
                        </a:solidFill>
                        <a:latin typeface="Calibri"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smtClean="0">
                          <a:solidFill>
                            <a:schemeClr val="bg2">
                              <a:lumMod val="10000"/>
                            </a:schemeClr>
                          </a:solidFill>
                          <a:latin typeface="Calibri" pitchFamily="34" charset="0"/>
                        </a:rPr>
                        <a:t>$500k</a:t>
                      </a:r>
                    </a:p>
                    <a:p>
                      <a:pPr algn="ctr"/>
                      <a:endParaRPr lang="en-AU" dirty="0">
                        <a:solidFill>
                          <a:schemeClr val="bg2">
                            <a:lumMod val="1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smtClean="0">
                        <a:solidFill>
                          <a:schemeClr val="bg2">
                            <a:lumMod val="10000"/>
                          </a:schemeClr>
                        </a:solidFill>
                        <a:latin typeface="Calibri"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smtClean="0">
                          <a:solidFill>
                            <a:schemeClr val="bg2">
                              <a:lumMod val="10000"/>
                            </a:schemeClr>
                          </a:solidFill>
                          <a:latin typeface="Calibri" pitchFamily="34" charset="0"/>
                        </a:rPr>
                        <a:t>$100k </a:t>
                      </a:r>
                    </a:p>
                    <a:p>
                      <a:pPr algn="ctr"/>
                      <a:endParaRPr lang="en-AU" dirty="0">
                        <a:solidFill>
                          <a:schemeClr val="bg2">
                            <a:lumMod val="1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dirty="0" smtClean="0">
                        <a:solidFill>
                          <a:schemeClr val="bg2">
                            <a:lumMod val="10000"/>
                          </a:schemeClr>
                        </a:solidFill>
                        <a:latin typeface="Calibri"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AU" dirty="0" smtClean="0">
                          <a:solidFill>
                            <a:schemeClr val="bg2">
                              <a:lumMod val="10000"/>
                            </a:schemeClr>
                          </a:solidFill>
                          <a:latin typeface="Calibri" pitchFamily="34" charset="0"/>
                        </a:rPr>
                        <a:t>$50k</a:t>
                      </a:r>
                    </a:p>
                    <a:p>
                      <a:pPr algn="ctr"/>
                      <a:endParaRPr lang="en-AU" dirty="0">
                        <a:solidFill>
                          <a:schemeClr val="bg2">
                            <a:lumMod val="10000"/>
                          </a:schemeClr>
                        </a:solidFill>
                      </a:endParaRPr>
                    </a:p>
                  </a:txBody>
                  <a:tcPr/>
                </a:tc>
              </a:tr>
            </a:tbl>
          </a:graphicData>
        </a:graphic>
      </p:graphicFrame>
    </p:spTree>
    <p:extLst>
      <p:ext uri="{BB962C8B-B14F-4D97-AF65-F5344CB8AC3E}">
        <p14:creationId xmlns:p14="http://schemas.microsoft.com/office/powerpoint/2010/main" val="3036840182"/>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6375"/>
            <a:ext cx="7772400" cy="1089025"/>
          </a:xfrm>
        </p:spPr>
        <p:txBody>
          <a:bodyPr/>
          <a:lstStyle/>
          <a:p>
            <a:pPr marL="182880" indent="0" algn="ctr">
              <a:buNone/>
            </a:pPr>
            <a:r>
              <a:rPr lang="en-US" sz="5000" dirty="0" smtClean="0">
                <a:effectLst/>
              </a:rPr>
              <a:t>Managerial Expectations </a:t>
            </a:r>
            <a:endParaRPr lang="en-US" sz="5000" dirty="0">
              <a:effectLst/>
            </a:endParaRPr>
          </a:p>
        </p:txBody>
      </p:sp>
      <p:sp>
        <p:nvSpPr>
          <p:cNvPr id="3" name="TextBox 2"/>
          <p:cNvSpPr txBox="1"/>
          <p:nvPr/>
        </p:nvSpPr>
        <p:spPr>
          <a:xfrm>
            <a:off x="762000" y="1219200"/>
            <a:ext cx="8229600" cy="53553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2400" dirty="0" smtClean="0"/>
              <a:t>Respect for others</a:t>
            </a:r>
          </a:p>
          <a:p>
            <a:pPr marL="285750" indent="-285750">
              <a:lnSpc>
                <a:spcPct val="150000"/>
              </a:lnSpc>
              <a:buFont typeface="Arial" panose="020B0604020202020204" pitchFamily="34" charset="0"/>
              <a:buChar char="•"/>
            </a:pPr>
            <a:r>
              <a:rPr lang="en-AU" sz="2400" dirty="0" smtClean="0"/>
              <a:t>Take responsibility for your own actions</a:t>
            </a:r>
          </a:p>
          <a:p>
            <a:pPr marL="285750" indent="-285750">
              <a:lnSpc>
                <a:spcPct val="150000"/>
              </a:lnSpc>
              <a:buFont typeface="Arial" panose="020B0604020202020204" pitchFamily="34" charset="0"/>
              <a:buChar char="•"/>
            </a:pPr>
            <a:r>
              <a:rPr lang="en-AU" sz="2400" dirty="0" smtClean="0"/>
              <a:t>Never engage in activities which may encourage bullying or harassment</a:t>
            </a:r>
          </a:p>
          <a:p>
            <a:pPr marL="285750" indent="-285750">
              <a:lnSpc>
                <a:spcPct val="150000"/>
              </a:lnSpc>
              <a:buFont typeface="Arial" panose="020B0604020202020204" pitchFamily="34" charset="0"/>
              <a:buChar char="•"/>
            </a:pPr>
            <a:r>
              <a:rPr lang="en-AU" sz="2400" dirty="0" smtClean="0"/>
              <a:t>Take reasonable steps to stop bullying and harassment</a:t>
            </a:r>
          </a:p>
          <a:p>
            <a:pPr marL="285750" indent="-285750">
              <a:lnSpc>
                <a:spcPct val="150000"/>
              </a:lnSpc>
              <a:buFont typeface="Arial" panose="020B0604020202020204" pitchFamily="34" charset="0"/>
              <a:buChar char="•"/>
            </a:pPr>
            <a:r>
              <a:rPr lang="en-AU" sz="2400" dirty="0" smtClean="0"/>
              <a:t>Promptly investigate any allegations</a:t>
            </a:r>
          </a:p>
          <a:p>
            <a:pPr marL="285750" indent="-285750">
              <a:lnSpc>
                <a:spcPct val="150000"/>
              </a:lnSpc>
              <a:buFont typeface="Arial" panose="020B0604020202020204" pitchFamily="34" charset="0"/>
              <a:buChar char="•"/>
            </a:pPr>
            <a:r>
              <a:rPr lang="en-AU" sz="2400" dirty="0" smtClean="0"/>
              <a:t>Take seriously any reports or allegations</a:t>
            </a:r>
          </a:p>
          <a:p>
            <a:pPr marL="285750" indent="-285750">
              <a:lnSpc>
                <a:spcPct val="150000"/>
              </a:lnSpc>
              <a:buFont typeface="Arial" panose="020B0604020202020204" pitchFamily="34" charset="0"/>
              <a:buChar char="•"/>
            </a:pPr>
            <a:r>
              <a:rPr lang="en-AU" sz="2400" dirty="0" smtClean="0"/>
              <a:t>Publicise the bullying and harassment policy</a:t>
            </a:r>
          </a:p>
          <a:p>
            <a:pPr marL="285750" indent="-285750">
              <a:lnSpc>
                <a:spcPct val="150000"/>
              </a:lnSpc>
              <a:buFont typeface="Arial" panose="020B0604020202020204" pitchFamily="34" charset="0"/>
              <a:buChar char="•"/>
            </a:pPr>
            <a:r>
              <a:rPr lang="en-AU" sz="2400" dirty="0" smtClean="0"/>
              <a:t>Manage any allegation in a confidential manner</a:t>
            </a:r>
          </a:p>
          <a:p>
            <a:endParaRPr lang="en-AU" dirty="0" smtClean="0"/>
          </a:p>
        </p:txBody>
      </p:sp>
    </p:spTree>
    <p:extLst>
      <p:ext uri="{BB962C8B-B14F-4D97-AF65-F5344CB8AC3E}">
        <p14:creationId xmlns:p14="http://schemas.microsoft.com/office/powerpoint/2010/main" val="226577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990600"/>
          </a:xfrm>
        </p:spPr>
        <p:txBody>
          <a:bodyPr/>
          <a:lstStyle/>
          <a:p>
            <a:pPr marL="182880" indent="0" algn="ctr">
              <a:buNone/>
            </a:pPr>
            <a:r>
              <a:rPr lang="en-US" sz="4800" dirty="0">
                <a:effectLst/>
              </a:rPr>
              <a:t>Employees Expectations</a:t>
            </a:r>
            <a:endParaRPr lang="en-US" sz="4800" dirty="0">
              <a:effectLst/>
            </a:endParaRPr>
          </a:p>
        </p:txBody>
      </p:sp>
      <p:sp>
        <p:nvSpPr>
          <p:cNvPr id="5" name="TextBox 4"/>
          <p:cNvSpPr txBox="1"/>
          <p:nvPr/>
        </p:nvSpPr>
        <p:spPr>
          <a:xfrm>
            <a:off x="685800" y="1315283"/>
            <a:ext cx="7772400"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2400" dirty="0" smtClean="0"/>
              <a:t>Respect for others</a:t>
            </a:r>
          </a:p>
          <a:p>
            <a:pPr marL="285750" indent="-285750">
              <a:lnSpc>
                <a:spcPct val="150000"/>
              </a:lnSpc>
              <a:buFont typeface="Arial" panose="020B0604020202020204" pitchFamily="34" charset="0"/>
              <a:buChar char="•"/>
            </a:pPr>
            <a:r>
              <a:rPr lang="en-AU" sz="2400" dirty="0" smtClean="0"/>
              <a:t>Take responsibility for your own actions</a:t>
            </a:r>
          </a:p>
          <a:p>
            <a:pPr marL="285750" indent="-285750">
              <a:lnSpc>
                <a:spcPct val="150000"/>
              </a:lnSpc>
              <a:buFont typeface="Arial" panose="020B0604020202020204" pitchFamily="34" charset="0"/>
              <a:buChar char="•"/>
            </a:pPr>
            <a:r>
              <a:rPr lang="en-AU" sz="2400" dirty="0" smtClean="0"/>
              <a:t>Never engage in activities which may encourage bullying or harassment</a:t>
            </a:r>
          </a:p>
          <a:p>
            <a:pPr marL="285750" indent="-285750">
              <a:lnSpc>
                <a:spcPct val="150000"/>
              </a:lnSpc>
              <a:buFont typeface="Arial" panose="020B0604020202020204" pitchFamily="34" charset="0"/>
              <a:buChar char="•"/>
            </a:pPr>
            <a:r>
              <a:rPr lang="en-AU" sz="2400" dirty="0" smtClean="0"/>
              <a:t>Co-operate with your manager</a:t>
            </a:r>
          </a:p>
          <a:p>
            <a:pPr marL="285750" indent="-285750">
              <a:lnSpc>
                <a:spcPct val="150000"/>
              </a:lnSpc>
              <a:buFont typeface="Arial" panose="020B0604020202020204" pitchFamily="34" charset="0"/>
              <a:buChar char="•"/>
            </a:pPr>
            <a:r>
              <a:rPr lang="en-AU" sz="2400" dirty="0" smtClean="0"/>
              <a:t>Report any instances of bullying and harassment</a:t>
            </a:r>
          </a:p>
          <a:p>
            <a:pPr marL="285750" indent="-285750">
              <a:lnSpc>
                <a:spcPct val="150000"/>
              </a:lnSpc>
              <a:buFont typeface="Arial" panose="020B0604020202020204" pitchFamily="34" charset="0"/>
              <a:buChar char="•"/>
            </a:pPr>
            <a:r>
              <a:rPr lang="en-AU" sz="2400" dirty="0" smtClean="0"/>
              <a:t>Obey all lawful instructions from your manager</a:t>
            </a:r>
          </a:p>
          <a:p>
            <a:endParaRPr lang="en-AU" dirty="0" smtClean="0"/>
          </a:p>
        </p:txBody>
      </p:sp>
    </p:spTree>
    <p:extLst>
      <p:ext uri="{BB962C8B-B14F-4D97-AF65-F5344CB8AC3E}">
        <p14:creationId xmlns:p14="http://schemas.microsoft.com/office/powerpoint/2010/main" val="50732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752600"/>
            <a:ext cx="7696200" cy="4191000"/>
          </a:xfrm>
        </p:spPr>
        <p:txBody>
          <a:bodyPr>
            <a:noAutofit/>
          </a:bodyPr>
          <a:lstStyle/>
          <a:p>
            <a:pPr algn="just"/>
            <a:r>
              <a:rPr lang="en-AU" sz="2000" dirty="0">
                <a:solidFill>
                  <a:schemeClr val="tx1"/>
                </a:solidFill>
              </a:rPr>
              <a:t>Bullying at work is </a:t>
            </a:r>
            <a:r>
              <a:rPr lang="en-AU" sz="2000" b="1" u="sng" dirty="0">
                <a:solidFill>
                  <a:schemeClr val="accent6">
                    <a:lumMod val="50000"/>
                  </a:schemeClr>
                </a:solidFill>
              </a:rPr>
              <a:t>repeated</a:t>
            </a:r>
            <a:r>
              <a:rPr lang="en-AU" sz="2000" dirty="0">
                <a:solidFill>
                  <a:schemeClr val="tx1"/>
                </a:solidFill>
              </a:rPr>
              <a:t>, </a:t>
            </a:r>
            <a:r>
              <a:rPr lang="en-AU" sz="2000" b="1" u="sng" dirty="0">
                <a:solidFill>
                  <a:schemeClr val="accent6">
                    <a:lumMod val="50000"/>
                  </a:schemeClr>
                </a:solidFill>
              </a:rPr>
              <a:t>unreasonable</a:t>
            </a:r>
            <a:r>
              <a:rPr lang="en-AU" sz="2000" dirty="0">
                <a:solidFill>
                  <a:schemeClr val="tx1"/>
                </a:solidFill>
              </a:rPr>
              <a:t> behaviour directed towards a worker, or a group of workers, that creates a risk to their health and safety. </a:t>
            </a:r>
            <a:endParaRPr lang="en-AU" sz="2000" dirty="0" smtClean="0">
              <a:solidFill>
                <a:schemeClr val="tx1"/>
              </a:solidFill>
            </a:endParaRPr>
          </a:p>
          <a:p>
            <a:pPr algn="just"/>
            <a:endParaRPr lang="en-AU" sz="1800" dirty="0">
              <a:solidFill>
                <a:schemeClr val="tx1"/>
              </a:solidFill>
            </a:endParaRPr>
          </a:p>
          <a:p>
            <a:pPr lvl="1" algn="just"/>
            <a:r>
              <a:rPr lang="en-AU" sz="2000" b="1" u="sng" dirty="0" smtClean="0">
                <a:solidFill>
                  <a:schemeClr val="accent6">
                    <a:lumMod val="50000"/>
                  </a:schemeClr>
                </a:solidFill>
              </a:rPr>
              <a:t>Repeated</a:t>
            </a:r>
            <a:r>
              <a:rPr lang="en-AU" sz="2000" dirty="0" smtClean="0">
                <a:solidFill>
                  <a:schemeClr val="tx1"/>
                </a:solidFill>
              </a:rPr>
              <a:t> </a:t>
            </a:r>
            <a:r>
              <a:rPr lang="en-AU" sz="2000" dirty="0">
                <a:solidFill>
                  <a:schemeClr val="tx1"/>
                </a:solidFill>
              </a:rPr>
              <a:t>behaviour refers to the persistent nature of the behaviour and can include a range of behaviours over time</a:t>
            </a:r>
            <a:r>
              <a:rPr lang="en-AU" sz="2000" dirty="0" smtClean="0">
                <a:solidFill>
                  <a:schemeClr val="tx1"/>
                </a:solidFill>
              </a:rPr>
              <a:t>.</a:t>
            </a:r>
          </a:p>
          <a:p>
            <a:pPr lvl="1" algn="just"/>
            <a:r>
              <a:rPr lang="en-AU" sz="2000" dirty="0">
                <a:solidFill>
                  <a:schemeClr val="tx1"/>
                </a:solidFill>
              </a:rPr>
              <a:t/>
            </a:r>
            <a:br>
              <a:rPr lang="en-AU" sz="2000" dirty="0">
                <a:solidFill>
                  <a:schemeClr val="tx1"/>
                </a:solidFill>
              </a:rPr>
            </a:br>
            <a:r>
              <a:rPr lang="en-AU" sz="2000" b="1" u="sng" dirty="0">
                <a:solidFill>
                  <a:schemeClr val="accent6">
                    <a:lumMod val="50000"/>
                  </a:schemeClr>
                </a:solidFill>
              </a:rPr>
              <a:t>Unreasonable</a:t>
            </a:r>
            <a:r>
              <a:rPr lang="en-AU" sz="2000" dirty="0">
                <a:solidFill>
                  <a:schemeClr val="tx1"/>
                </a:solidFill>
              </a:rPr>
              <a:t> behaviour means behaviour that a reasonable person, having regard for the circumstances, would see as victimising, humiliating, undermining or distressing. Whether intended or not, bullying is a health and safety risk</a:t>
            </a:r>
            <a:r>
              <a:rPr lang="en-AU" sz="2000" dirty="0"/>
              <a:t>. </a:t>
            </a:r>
          </a:p>
        </p:txBody>
      </p:sp>
      <p:sp>
        <p:nvSpPr>
          <p:cNvPr id="7" name="Title 1"/>
          <p:cNvSpPr txBox="1">
            <a:spLocks/>
          </p:cNvSpPr>
          <p:nvPr/>
        </p:nvSpPr>
        <p:spPr>
          <a:xfrm>
            <a:off x="1435249" y="304801"/>
            <a:ext cx="7175351" cy="1066800"/>
          </a:xfrm>
          <a:prstGeom prst="rect">
            <a:avLst/>
          </a:prstGeom>
          <a:effectLst/>
        </p:spPr>
        <p:txBody>
          <a:bodyPr vert="horz" lIns="91440" tIns="45720" rIns="91440" bIns="45720" rtlCol="0" anchor="t" anchorCtr="0">
            <a:norm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dirty="0" smtClean="0">
                <a:effectLst/>
              </a:rPr>
              <a:t>What is bullying?</a:t>
            </a:r>
            <a:endParaRPr lang="en-US" dirty="0">
              <a:effectLst/>
            </a:endParaRPr>
          </a:p>
        </p:txBody>
      </p:sp>
    </p:spTree>
    <p:extLst>
      <p:ext uri="{BB962C8B-B14F-4D97-AF65-F5344CB8AC3E}">
        <p14:creationId xmlns:p14="http://schemas.microsoft.com/office/powerpoint/2010/main" val="669154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066800"/>
            <a:ext cx="8610600" cy="5638800"/>
          </a:xfrm>
        </p:spPr>
        <p:txBody>
          <a:bodyPr>
            <a:noAutofit/>
          </a:bodyPr>
          <a:lstStyle/>
          <a:p>
            <a:pPr algn="l"/>
            <a:r>
              <a:rPr lang="en-AU" sz="1800" dirty="0" smtClean="0"/>
              <a:t>Types </a:t>
            </a:r>
            <a:r>
              <a:rPr lang="en-AU" sz="1800" dirty="0"/>
              <a:t>of unreasonable </a:t>
            </a:r>
            <a:r>
              <a:rPr lang="en-AU" sz="1800" dirty="0" smtClean="0"/>
              <a:t>“repeated” behaviour </a:t>
            </a:r>
            <a:r>
              <a:rPr lang="en-AU" sz="1800" dirty="0"/>
              <a:t>that may be considered as workplace bullying, </a:t>
            </a:r>
            <a:r>
              <a:rPr lang="en-AU" sz="1800" dirty="0" smtClean="0"/>
              <a:t>can </a:t>
            </a:r>
            <a:r>
              <a:rPr lang="en-AU" sz="1800" dirty="0"/>
              <a:t>include</a:t>
            </a:r>
            <a:r>
              <a:rPr lang="en-AU" sz="1800" dirty="0" smtClean="0"/>
              <a:t>:</a:t>
            </a:r>
          </a:p>
          <a:p>
            <a:pPr algn="l"/>
            <a:endParaRPr lang="en-AU" sz="1800" dirty="0"/>
          </a:p>
          <a:p>
            <a:pPr marL="457200" indent="-457200" algn="l">
              <a:buFont typeface="Wingdings" pitchFamily="2" charset="2"/>
              <a:buChar char="q"/>
            </a:pPr>
            <a:r>
              <a:rPr lang="en-AU" sz="1800" dirty="0"/>
              <a:t>abusive, insulting or offensive language</a:t>
            </a:r>
          </a:p>
          <a:p>
            <a:pPr marL="457200" indent="-457200">
              <a:buFont typeface="Wingdings" pitchFamily="2" charset="2"/>
              <a:buChar char="q"/>
            </a:pPr>
            <a:r>
              <a:rPr lang="en-AU" sz="1800" dirty="0"/>
              <a:t>spreading misinformation or malicious rumours</a:t>
            </a:r>
          </a:p>
          <a:p>
            <a:pPr marL="457200" indent="-457200" algn="l">
              <a:buFont typeface="Wingdings" pitchFamily="2" charset="2"/>
              <a:buChar char="q"/>
            </a:pPr>
            <a:r>
              <a:rPr lang="en-AU" sz="1800" dirty="0" smtClean="0"/>
              <a:t>undue </a:t>
            </a:r>
            <a:r>
              <a:rPr lang="en-AU" sz="1800" dirty="0"/>
              <a:t>criticism</a:t>
            </a:r>
          </a:p>
          <a:p>
            <a:pPr marL="457200" indent="-457200" algn="l">
              <a:buFont typeface="Wingdings" pitchFamily="2" charset="2"/>
              <a:buChar char="q"/>
            </a:pPr>
            <a:r>
              <a:rPr lang="en-AU" sz="1800" dirty="0"/>
              <a:t>excluding, isolating or marginalising a person from normal work activities</a:t>
            </a:r>
          </a:p>
          <a:p>
            <a:pPr marL="457200" indent="-457200" algn="l">
              <a:buFont typeface="Wingdings" pitchFamily="2" charset="2"/>
              <a:buChar char="q"/>
            </a:pPr>
            <a:r>
              <a:rPr lang="en-AU" sz="1800" dirty="0"/>
              <a:t>withholding information that is vital for effective work performance</a:t>
            </a:r>
          </a:p>
          <a:p>
            <a:pPr marL="457200" indent="-457200" algn="l">
              <a:buFont typeface="Wingdings" pitchFamily="2" charset="2"/>
              <a:buChar char="q"/>
            </a:pPr>
            <a:r>
              <a:rPr lang="en-AU" sz="1800" dirty="0" smtClean="0"/>
              <a:t>Unreasonable work overload, </a:t>
            </a:r>
            <a:r>
              <a:rPr lang="en-AU" sz="1800" dirty="0"/>
              <a:t>or not providing </a:t>
            </a:r>
            <a:r>
              <a:rPr lang="en-AU" sz="1800" dirty="0" smtClean="0"/>
              <a:t>enough</a:t>
            </a:r>
            <a:endParaRPr lang="en-AU" sz="1800" dirty="0"/>
          </a:p>
          <a:p>
            <a:pPr marL="457200" indent="-457200" algn="l">
              <a:buFont typeface="Wingdings" pitchFamily="2" charset="2"/>
              <a:buChar char="q"/>
            </a:pPr>
            <a:r>
              <a:rPr lang="en-AU" sz="1800" dirty="0"/>
              <a:t>setting unreasonable timelines, or constantly changing deadlines</a:t>
            </a:r>
          </a:p>
          <a:p>
            <a:pPr marL="457200" indent="-457200" algn="l">
              <a:buFont typeface="Wingdings" pitchFamily="2" charset="2"/>
              <a:buChar char="q"/>
            </a:pPr>
            <a:r>
              <a:rPr lang="en-AU" sz="1800" dirty="0"/>
              <a:t>setting tasks that are unreasonably below or beyond a person’s skill level</a:t>
            </a:r>
          </a:p>
          <a:p>
            <a:pPr marL="457200" indent="-457200" algn="l">
              <a:buFont typeface="Wingdings" pitchFamily="2" charset="2"/>
              <a:buChar char="q"/>
            </a:pPr>
            <a:r>
              <a:rPr lang="en-AU" sz="1800" dirty="0"/>
              <a:t>denying access to information, supervision, consultation or resources, resulting in detrimental effects to the worker</a:t>
            </a:r>
          </a:p>
          <a:p>
            <a:pPr marL="457200" indent="-457200" algn="l">
              <a:buFont typeface="Wingdings" pitchFamily="2" charset="2"/>
              <a:buChar char="q"/>
            </a:pPr>
            <a:r>
              <a:rPr lang="en-AU" sz="1800" dirty="0" smtClean="0"/>
              <a:t>improper </a:t>
            </a:r>
            <a:r>
              <a:rPr lang="en-AU" sz="1800" dirty="0"/>
              <a:t>treatment in relation to accessing workplace entitlements, such as leave or training</a:t>
            </a:r>
          </a:p>
        </p:txBody>
      </p:sp>
      <p:sp>
        <p:nvSpPr>
          <p:cNvPr id="2" name="Title 1"/>
          <p:cNvSpPr>
            <a:spLocks noGrp="1"/>
          </p:cNvSpPr>
          <p:nvPr>
            <p:ph type="ctrTitle"/>
          </p:nvPr>
        </p:nvSpPr>
        <p:spPr>
          <a:xfrm>
            <a:off x="152400" y="53975"/>
            <a:ext cx="8763000" cy="860425"/>
          </a:xfrm>
        </p:spPr>
        <p:txBody>
          <a:bodyPr>
            <a:noAutofit/>
          </a:bodyPr>
          <a:lstStyle/>
          <a:p>
            <a:pPr marL="182880" indent="0" algn="ctr">
              <a:buNone/>
            </a:pPr>
            <a:r>
              <a:rPr lang="en-US" sz="4300" spc="-150" dirty="0" smtClean="0">
                <a:effectLst/>
              </a:rPr>
              <a:t>Types of unreasonable </a:t>
            </a:r>
            <a:r>
              <a:rPr lang="en-US" sz="4300" spc="-150" dirty="0" err="1" smtClean="0">
                <a:effectLst/>
              </a:rPr>
              <a:t>behaviour</a:t>
            </a:r>
            <a:endParaRPr lang="en-US" sz="4300" spc="-150" dirty="0">
              <a:effectLst/>
            </a:endParaRPr>
          </a:p>
        </p:txBody>
      </p:sp>
    </p:spTree>
    <p:extLst>
      <p:ext uri="{BB962C8B-B14F-4D97-AF65-F5344CB8AC3E}">
        <p14:creationId xmlns:p14="http://schemas.microsoft.com/office/powerpoint/2010/main" val="183678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762000" y="1143000"/>
            <a:ext cx="7239000" cy="4876800"/>
          </a:xfrm>
        </p:spPr>
        <p:txBody>
          <a:bodyPr>
            <a:normAutofit/>
          </a:bodyPr>
          <a:lstStyle/>
          <a:p>
            <a:pPr marL="457200" indent="-457200">
              <a:spcBef>
                <a:spcPts val="600"/>
              </a:spcBef>
              <a:spcAft>
                <a:spcPts val="1200"/>
              </a:spcAft>
              <a:buClr>
                <a:srgbClr val="7030A0"/>
              </a:buClr>
              <a:buSzPct val="95000"/>
              <a:buFont typeface="+mj-lt"/>
              <a:buAutoNum type="arabicPeriod"/>
            </a:pPr>
            <a:r>
              <a:rPr lang="en-US" dirty="0" smtClean="0"/>
              <a:t>Employers take their employees as they find them</a:t>
            </a:r>
          </a:p>
          <a:p>
            <a:pPr marL="457200" indent="-457200">
              <a:spcBef>
                <a:spcPts val="600"/>
              </a:spcBef>
              <a:spcAft>
                <a:spcPts val="1200"/>
              </a:spcAft>
              <a:buClr>
                <a:srgbClr val="7030A0"/>
              </a:buClr>
              <a:buSzPct val="95000"/>
              <a:buFont typeface="+mj-lt"/>
              <a:buAutoNum type="arabicPeriod"/>
            </a:pPr>
            <a:r>
              <a:rPr lang="en-US" dirty="0" smtClean="0"/>
              <a:t>A perception of real events is all that is required to satisfy the test of an injury arising out of, or in the course, of employment</a:t>
            </a:r>
          </a:p>
          <a:p>
            <a:pPr marL="457200" indent="-457200">
              <a:spcBef>
                <a:spcPts val="600"/>
              </a:spcBef>
              <a:spcAft>
                <a:spcPts val="1200"/>
              </a:spcAft>
              <a:buClr>
                <a:srgbClr val="7030A0"/>
              </a:buClr>
              <a:buSzPct val="95000"/>
              <a:buFont typeface="+mj-lt"/>
              <a:buAutoNum type="arabicPeriod"/>
            </a:pPr>
            <a:r>
              <a:rPr lang="en-US" dirty="0" smtClean="0"/>
              <a:t>As long as the events are real (not imaginary), it doesn’t not matter that it’s interpreted due to flawed perceptions of the employee</a:t>
            </a:r>
          </a:p>
          <a:p>
            <a:pPr marL="457200" indent="-457200">
              <a:spcBef>
                <a:spcPts val="600"/>
              </a:spcBef>
              <a:spcAft>
                <a:spcPts val="1200"/>
              </a:spcAft>
              <a:buClr>
                <a:srgbClr val="7030A0"/>
              </a:buClr>
              <a:buSzPct val="95000"/>
              <a:buFont typeface="+mj-lt"/>
              <a:buAutoNum type="arabicPeriod"/>
            </a:pPr>
            <a:r>
              <a:rPr lang="en-US" dirty="0" smtClean="0"/>
              <a:t>If psychological injury follows from point 3, it is open to the Commission to establish causation</a:t>
            </a:r>
          </a:p>
          <a:p>
            <a:pPr marL="457200" indent="-457200">
              <a:spcBef>
                <a:spcPts val="600"/>
              </a:spcBef>
              <a:spcAft>
                <a:spcPts val="1200"/>
              </a:spcAft>
              <a:buClr>
                <a:srgbClr val="7030A0"/>
              </a:buClr>
              <a:buSzPct val="95000"/>
              <a:buFont typeface="+mj-lt"/>
              <a:buAutoNum type="arabicPeriod"/>
            </a:pPr>
            <a:r>
              <a:rPr lang="en-US" dirty="0" smtClean="0"/>
              <a:t>There is no legal basis to argue the employee’s perception passes a objective test.</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2" name="Title 1"/>
          <p:cNvSpPr>
            <a:spLocks noGrp="1"/>
          </p:cNvSpPr>
          <p:nvPr>
            <p:ph type="ctrTitle"/>
          </p:nvPr>
        </p:nvSpPr>
        <p:spPr>
          <a:xfrm>
            <a:off x="685800" y="76200"/>
            <a:ext cx="7772400" cy="990600"/>
          </a:xfrm>
        </p:spPr>
        <p:txBody>
          <a:bodyPr>
            <a:normAutofit/>
          </a:bodyPr>
          <a:lstStyle/>
          <a:p>
            <a:pPr marL="182880" indent="0" algn="ctr">
              <a:buNone/>
            </a:pPr>
            <a:r>
              <a:rPr lang="en-US" sz="4800" dirty="0" smtClean="0">
                <a:effectLst/>
              </a:rPr>
              <a:t>Common law tests</a:t>
            </a:r>
            <a:endParaRPr lang="en-US" sz="4800" dirty="0">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475" y="5324475"/>
            <a:ext cx="1838325" cy="1381125"/>
          </a:xfrm>
          <a:prstGeom prst="rect">
            <a:avLst/>
          </a:prstGeom>
        </p:spPr>
      </p:pic>
    </p:spTree>
    <p:extLst>
      <p:ext uri="{BB962C8B-B14F-4D97-AF65-F5344CB8AC3E}">
        <p14:creationId xmlns:p14="http://schemas.microsoft.com/office/powerpoint/2010/main" val="159209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752600"/>
            <a:ext cx="7696200" cy="4191000"/>
          </a:xfrm>
        </p:spPr>
        <p:txBody>
          <a:bodyPr>
            <a:noAutofit/>
          </a:bodyPr>
          <a:lstStyle/>
          <a:p>
            <a:pPr algn="just"/>
            <a:r>
              <a:rPr lang="en-AU" sz="2000" dirty="0"/>
              <a:t> </a:t>
            </a:r>
          </a:p>
        </p:txBody>
      </p:sp>
      <p:sp>
        <p:nvSpPr>
          <p:cNvPr id="2" name="Title 1"/>
          <p:cNvSpPr>
            <a:spLocks noGrp="1"/>
          </p:cNvSpPr>
          <p:nvPr>
            <p:ph type="ctrTitle"/>
          </p:nvPr>
        </p:nvSpPr>
        <p:spPr>
          <a:xfrm>
            <a:off x="533400" y="0"/>
            <a:ext cx="8077200" cy="838200"/>
          </a:xfrm>
        </p:spPr>
        <p:txBody>
          <a:bodyPr>
            <a:normAutofit/>
          </a:bodyPr>
          <a:lstStyle/>
          <a:p>
            <a:pPr marL="182880" indent="0" algn="ctr">
              <a:buNone/>
            </a:pPr>
            <a:r>
              <a:rPr lang="en-US" sz="4800" dirty="0" smtClean="0">
                <a:effectLst/>
              </a:rPr>
              <a:t>HR Policy &amp; Employment</a:t>
            </a:r>
            <a:endParaRPr lang="en-US" sz="4800" dirty="0">
              <a:effectLst/>
            </a:endParaRPr>
          </a:p>
        </p:txBody>
      </p:sp>
      <p:sp>
        <p:nvSpPr>
          <p:cNvPr id="5" name="Rectangle 4"/>
          <p:cNvSpPr/>
          <p:nvPr/>
        </p:nvSpPr>
        <p:spPr>
          <a:xfrm>
            <a:off x="574992" y="1215509"/>
            <a:ext cx="8111808" cy="5324535"/>
          </a:xfrm>
          <a:prstGeom prst="rect">
            <a:avLst/>
          </a:prstGeom>
          <a:solidFill>
            <a:schemeClr val="accent1">
              <a:lumMod val="40000"/>
              <a:lumOff val="60000"/>
            </a:schemeClr>
          </a:solidFill>
          <a:ln>
            <a:solidFill>
              <a:schemeClr val="accent1"/>
            </a:solidFill>
          </a:ln>
        </p:spPr>
        <p:txBody>
          <a:bodyPr wrap="square">
            <a:spAutoFit/>
          </a:bodyPr>
          <a:lstStyle/>
          <a:p>
            <a:pPr>
              <a:spcAft>
                <a:spcPts val="1200"/>
              </a:spcAft>
            </a:pPr>
            <a:r>
              <a:rPr lang="en-AU" sz="1400" b="1" spc="-30" dirty="0">
                <a:solidFill>
                  <a:schemeClr val="accent6">
                    <a:lumMod val="50000"/>
                  </a:schemeClr>
                </a:solidFill>
              </a:rPr>
              <a:t>Case </a:t>
            </a:r>
            <a:r>
              <a:rPr lang="en-AU" sz="1400" b="1" spc="-30" dirty="0" smtClean="0">
                <a:solidFill>
                  <a:schemeClr val="accent6">
                    <a:lumMod val="50000"/>
                  </a:schemeClr>
                </a:solidFill>
              </a:rPr>
              <a:t>example</a:t>
            </a:r>
            <a:r>
              <a:rPr lang="de-DE" sz="1400" dirty="0" smtClean="0"/>
              <a:t/>
            </a:r>
            <a:br>
              <a:rPr lang="de-DE" sz="1400" dirty="0" smtClean="0"/>
            </a:br>
            <a:r>
              <a:rPr lang="de-DE" sz="1400" dirty="0" smtClean="0"/>
              <a:t/>
            </a:r>
            <a:br>
              <a:rPr lang="de-DE" sz="1400" dirty="0" smtClean="0"/>
            </a:br>
            <a:r>
              <a:rPr lang="de-DE" sz="1400" dirty="0" smtClean="0"/>
              <a:t>Mr Niklich (</a:t>
            </a:r>
            <a:r>
              <a:rPr lang="de-DE" sz="1400" b="1" dirty="0" smtClean="0"/>
              <a:t>N</a:t>
            </a:r>
            <a:r>
              <a:rPr lang="de-DE" sz="1400" dirty="0" smtClean="0"/>
              <a:t>), commenced employment with Goldman Sachs (</a:t>
            </a:r>
            <a:r>
              <a:rPr lang="de-DE" sz="1400" b="1" dirty="0" smtClean="0"/>
              <a:t>G</a:t>
            </a:r>
            <a:r>
              <a:rPr lang="de-DE" sz="1400" dirty="0" smtClean="0"/>
              <a:t>). His contract of empoyment contained a number of HR policies, including one being on bullying and harassment called </a:t>
            </a:r>
            <a:r>
              <a:rPr lang="de-DE" sz="1400" i="1" dirty="0" smtClean="0"/>
              <a:t>“Working With Us</a:t>
            </a:r>
            <a:r>
              <a:rPr lang="de-DE" sz="1400" dirty="0" smtClean="0"/>
              <a:t>“ (WWU). </a:t>
            </a:r>
          </a:p>
          <a:p>
            <a:pPr>
              <a:spcAft>
                <a:spcPts val="1200"/>
              </a:spcAft>
            </a:pPr>
            <a:r>
              <a:rPr lang="de-DE" sz="1400" dirty="0" smtClean="0"/>
              <a:t>After commencing his employment, clients were slowly reallocated to other staff members effecting his remuneration. In accoridnace with the WWU policy, </a:t>
            </a:r>
            <a:r>
              <a:rPr lang="de-DE" sz="1400" b="1" dirty="0" smtClean="0"/>
              <a:t>N</a:t>
            </a:r>
            <a:r>
              <a:rPr lang="de-DE" sz="1400" dirty="0" smtClean="0"/>
              <a:t> complained to his manager who essentially ignored the complaint. </a:t>
            </a:r>
          </a:p>
          <a:p>
            <a:pPr>
              <a:spcAft>
                <a:spcPts val="1200"/>
              </a:spcAft>
            </a:pPr>
            <a:r>
              <a:rPr lang="de-DE" sz="1400" dirty="0" smtClean="0"/>
              <a:t>Shortly after, </a:t>
            </a:r>
            <a:r>
              <a:rPr lang="de-DE" sz="1400" b="1" dirty="0" smtClean="0"/>
              <a:t>N</a:t>
            </a:r>
            <a:r>
              <a:rPr lang="de-DE" sz="1400" dirty="0" smtClean="0"/>
              <a:t> then took stress leave and eventually resigned. </a:t>
            </a:r>
            <a:r>
              <a:rPr lang="de-DE" sz="1400" b="1" dirty="0" smtClean="0"/>
              <a:t>N</a:t>
            </a:r>
            <a:r>
              <a:rPr lang="de-DE" sz="1400" dirty="0" smtClean="0"/>
              <a:t> then commenced proceedings for breach of contract arguing the WWU policy formed part of his employment contract and his employer breached his contract by failing to adhere to its own policy.</a:t>
            </a:r>
          </a:p>
          <a:p>
            <a:pPr>
              <a:spcAft>
                <a:spcPts val="1200"/>
              </a:spcAft>
            </a:pPr>
            <a:r>
              <a:rPr lang="en-AU" sz="1400" dirty="0" smtClean="0"/>
              <a:t>His honour found these </a:t>
            </a:r>
            <a:r>
              <a:rPr lang="en-AU" sz="1400" dirty="0"/>
              <a:t>breaches caused </a:t>
            </a:r>
            <a:r>
              <a:rPr lang="en-AU" sz="1400" b="1" dirty="0" smtClean="0"/>
              <a:t>N</a:t>
            </a:r>
            <a:r>
              <a:rPr lang="en-AU" sz="1400" dirty="0" smtClean="0"/>
              <a:t> to </a:t>
            </a:r>
            <a:r>
              <a:rPr lang="en-AU" sz="1400" dirty="0"/>
              <a:t>suffer a psychiatric injury, and awarded </a:t>
            </a:r>
            <a:r>
              <a:rPr lang="en-AU" sz="1400" dirty="0" smtClean="0"/>
              <a:t>total </a:t>
            </a:r>
            <a:r>
              <a:rPr lang="en-AU" sz="1400" dirty="0"/>
              <a:t>damages of $</a:t>
            </a:r>
            <a:r>
              <a:rPr lang="en-AU" sz="1400" dirty="0" smtClean="0"/>
              <a:t>515,869 for past </a:t>
            </a:r>
            <a:r>
              <a:rPr lang="en-AU" sz="1400" dirty="0"/>
              <a:t>lost </a:t>
            </a:r>
            <a:r>
              <a:rPr lang="en-AU" sz="1400" dirty="0" smtClean="0"/>
              <a:t>income, loss </a:t>
            </a:r>
            <a:r>
              <a:rPr lang="en-AU" sz="1400" dirty="0"/>
              <a:t>of future income, and </a:t>
            </a:r>
            <a:r>
              <a:rPr lang="en-AU" sz="1400" dirty="0" smtClean="0"/>
              <a:t>general </a:t>
            </a:r>
            <a:r>
              <a:rPr lang="en-AU" sz="1400" dirty="0"/>
              <a:t>damages.</a:t>
            </a:r>
            <a:endParaRPr lang="de-DE" sz="1400" dirty="0" smtClean="0"/>
          </a:p>
          <a:p>
            <a:pPr>
              <a:spcAft>
                <a:spcPts val="1200"/>
              </a:spcAft>
            </a:pPr>
            <a:r>
              <a:rPr lang="en-AU" sz="1400" dirty="0" smtClean="0"/>
              <a:t>The </a:t>
            </a:r>
            <a:r>
              <a:rPr lang="en-AU" sz="1400" dirty="0"/>
              <a:t>Full Federal Court </a:t>
            </a:r>
            <a:r>
              <a:rPr lang="en-AU" sz="1400" dirty="0" smtClean="0"/>
              <a:t>confirmed the decision at first instance and stated both the employer and employee is required to:</a:t>
            </a:r>
          </a:p>
          <a:p>
            <a:pPr lvl="1">
              <a:spcAft>
                <a:spcPts val="1200"/>
              </a:spcAft>
            </a:pPr>
            <a:r>
              <a:rPr lang="en-AU" sz="1400" dirty="0"/>
              <a:t>“</a:t>
            </a:r>
            <a:r>
              <a:rPr lang="en-AU" sz="1400" i="1" dirty="0"/>
              <a:t>take every practicable step to provide and maintain a safe and healthy work environment for all people</a:t>
            </a:r>
            <a:r>
              <a:rPr lang="en-AU" sz="1400" dirty="0"/>
              <a:t>” </a:t>
            </a:r>
            <a:r>
              <a:rPr lang="en-AU" sz="1400" dirty="0" smtClean="0"/>
              <a:t>and;</a:t>
            </a:r>
          </a:p>
          <a:p>
            <a:pPr lvl="1">
              <a:spcAft>
                <a:spcPts val="1200"/>
              </a:spcAft>
            </a:pPr>
            <a:r>
              <a:rPr lang="en-AU" sz="1400" i="1" dirty="0" smtClean="0"/>
              <a:t>“The systems used to manage </a:t>
            </a:r>
            <a:r>
              <a:rPr lang="en-AU" sz="1400" b="1" i="1" dirty="0" smtClean="0"/>
              <a:t>N</a:t>
            </a:r>
            <a:r>
              <a:rPr lang="en-AU" sz="1400" i="1" dirty="0" smtClean="0"/>
              <a:t>’s complaint </a:t>
            </a:r>
            <a:r>
              <a:rPr lang="en-AU" sz="1400" i="1" dirty="0"/>
              <a:t>was unacceptable and in breach of the obligation to </a:t>
            </a:r>
            <a:r>
              <a:rPr lang="en-AU" sz="1400" i="1" dirty="0" smtClean="0"/>
              <a:t>take </a:t>
            </a:r>
            <a:r>
              <a:rPr lang="en-AU" sz="1400" i="1" dirty="0"/>
              <a:t>every practicable step to provide and maintain a safe and healthy work </a:t>
            </a:r>
            <a:r>
              <a:rPr lang="en-AU" sz="1400" i="1" dirty="0" smtClean="0"/>
              <a:t>environment</a:t>
            </a:r>
            <a:r>
              <a:rPr lang="en-AU" sz="1400" dirty="0" smtClean="0"/>
              <a:t>”.</a:t>
            </a:r>
          </a:p>
        </p:txBody>
      </p:sp>
    </p:spTree>
    <p:extLst>
      <p:ext uri="{BB962C8B-B14F-4D97-AF65-F5344CB8AC3E}">
        <p14:creationId xmlns:p14="http://schemas.microsoft.com/office/powerpoint/2010/main" val="401104099"/>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95400"/>
            <a:ext cx="7696200" cy="4191000"/>
          </a:xfrm>
        </p:spPr>
        <p:txBody>
          <a:bodyPr>
            <a:normAutofit fontScale="92500" lnSpcReduction="10000"/>
          </a:bodyPr>
          <a:lstStyle/>
          <a:p>
            <a:pPr algn="l"/>
            <a:r>
              <a:rPr lang="en-AU" dirty="0" smtClean="0"/>
              <a:t>There </a:t>
            </a:r>
            <a:r>
              <a:rPr lang="en-AU" dirty="0"/>
              <a:t>are five broad categories of behaviour that may not be considered workplace bullying</a:t>
            </a:r>
            <a:r>
              <a:rPr lang="en-AU" dirty="0" smtClean="0"/>
              <a:t>:</a:t>
            </a:r>
          </a:p>
          <a:p>
            <a:pPr algn="l"/>
            <a:endParaRPr lang="en-AU" dirty="0" smtClean="0"/>
          </a:p>
          <a:p>
            <a:pPr marL="457200" indent="-457200" algn="l">
              <a:lnSpc>
                <a:spcPct val="150000"/>
              </a:lnSpc>
              <a:buFont typeface="+mj-lt"/>
              <a:buAutoNum type="arabicPeriod"/>
            </a:pPr>
            <a:r>
              <a:rPr lang="en-AU" dirty="0" smtClean="0"/>
              <a:t>Reasonable management action</a:t>
            </a:r>
          </a:p>
          <a:p>
            <a:pPr marL="457200" indent="-457200" algn="l">
              <a:lnSpc>
                <a:spcPct val="150000"/>
              </a:lnSpc>
              <a:buFont typeface="+mj-lt"/>
              <a:buAutoNum type="arabicPeriod"/>
            </a:pPr>
            <a:r>
              <a:rPr lang="en-AU" dirty="0" smtClean="0"/>
              <a:t>Discrimination and harassment</a:t>
            </a:r>
          </a:p>
          <a:p>
            <a:pPr marL="457200" indent="-457200">
              <a:lnSpc>
                <a:spcPct val="150000"/>
              </a:lnSpc>
              <a:buFont typeface="+mj-lt"/>
              <a:buAutoNum type="arabicPeriod"/>
            </a:pPr>
            <a:r>
              <a:rPr lang="en-AU" dirty="0"/>
              <a:t>Discriminatory, coercive or misleading conduct due to raising or acting on work health and safety issues</a:t>
            </a:r>
          </a:p>
          <a:p>
            <a:pPr marL="457200" indent="-457200" algn="l">
              <a:lnSpc>
                <a:spcPct val="150000"/>
              </a:lnSpc>
              <a:buFont typeface="+mj-lt"/>
              <a:buAutoNum type="arabicPeriod"/>
            </a:pPr>
            <a:r>
              <a:rPr lang="en-AU" dirty="0" smtClean="0"/>
              <a:t>Workplace conflict</a:t>
            </a:r>
          </a:p>
          <a:p>
            <a:pPr marL="457200" indent="-457200" algn="l">
              <a:lnSpc>
                <a:spcPct val="150000"/>
              </a:lnSpc>
              <a:buFont typeface="+mj-lt"/>
              <a:buAutoNum type="arabicPeriod"/>
            </a:pPr>
            <a:r>
              <a:rPr lang="en-AU" dirty="0" smtClean="0"/>
              <a:t>Workplace violence</a:t>
            </a:r>
          </a:p>
        </p:txBody>
      </p:sp>
      <p:sp>
        <p:nvSpPr>
          <p:cNvPr id="2" name="Title 1"/>
          <p:cNvSpPr>
            <a:spLocks noGrp="1"/>
          </p:cNvSpPr>
          <p:nvPr>
            <p:ph type="ctrTitle"/>
          </p:nvPr>
        </p:nvSpPr>
        <p:spPr>
          <a:xfrm>
            <a:off x="533400" y="53975"/>
            <a:ext cx="7772400" cy="860425"/>
          </a:xfrm>
        </p:spPr>
        <p:txBody>
          <a:bodyPr>
            <a:normAutofit/>
          </a:bodyPr>
          <a:lstStyle/>
          <a:p>
            <a:pPr marL="182880" indent="0" algn="ctr">
              <a:buNone/>
            </a:pPr>
            <a:r>
              <a:rPr lang="en-US" sz="4800" dirty="0" smtClean="0">
                <a:effectLst/>
              </a:rPr>
              <a:t>What is not bullying</a:t>
            </a:r>
            <a:endParaRPr lang="en-US" sz="4800" dirty="0">
              <a:effectLst/>
            </a:endParaRPr>
          </a:p>
        </p:txBody>
      </p:sp>
    </p:spTree>
    <p:extLst>
      <p:ext uri="{BB962C8B-B14F-4D97-AF65-F5344CB8AC3E}">
        <p14:creationId xmlns:p14="http://schemas.microsoft.com/office/powerpoint/2010/main" val="1212099409"/>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459" y="914400"/>
            <a:ext cx="8453755" cy="2286000"/>
          </a:xfrm>
        </p:spPr>
        <p:txBody>
          <a:bodyPr>
            <a:noAutofit/>
          </a:bodyPr>
          <a:lstStyle/>
          <a:p>
            <a:pPr algn="l">
              <a:spcBef>
                <a:spcPts val="90"/>
              </a:spcBef>
              <a:spcAft>
                <a:spcPts val="90"/>
              </a:spcAft>
            </a:pPr>
            <a:r>
              <a:rPr lang="en-AU" sz="1600" b="1" spc="-20" dirty="0" smtClean="0">
                <a:solidFill>
                  <a:schemeClr val="accent6">
                    <a:lumMod val="50000"/>
                  </a:schemeClr>
                </a:solidFill>
              </a:rPr>
              <a:t>1</a:t>
            </a:r>
            <a:r>
              <a:rPr lang="en-AU" sz="1600" b="1" spc="-20" dirty="0">
                <a:solidFill>
                  <a:schemeClr val="accent6">
                    <a:lumMod val="50000"/>
                  </a:schemeClr>
                </a:solidFill>
              </a:rPr>
              <a:t>. Reasonable </a:t>
            </a:r>
            <a:r>
              <a:rPr lang="en-AU" sz="1600" b="1" spc="-20" dirty="0" smtClean="0">
                <a:solidFill>
                  <a:schemeClr val="accent6">
                    <a:lumMod val="50000"/>
                  </a:schemeClr>
                </a:solidFill>
              </a:rPr>
              <a:t>management/administrative action (examples)</a:t>
            </a:r>
            <a:endParaRPr lang="en-AU" sz="1600" b="1" spc="-20" dirty="0">
              <a:solidFill>
                <a:schemeClr val="accent6">
                  <a:lumMod val="50000"/>
                </a:schemeClr>
              </a:solidFill>
            </a:endParaRPr>
          </a:p>
          <a:p>
            <a:pPr marL="457200" indent="-342900" algn="l">
              <a:spcBef>
                <a:spcPts val="90"/>
              </a:spcBef>
              <a:spcAft>
                <a:spcPts val="90"/>
              </a:spcAft>
              <a:buFont typeface="Wingdings" pitchFamily="2" charset="2"/>
              <a:buChar char="q"/>
            </a:pPr>
            <a:r>
              <a:rPr lang="en-AU" sz="1600" spc="-20" dirty="0" smtClean="0"/>
              <a:t>setting </a:t>
            </a:r>
            <a:r>
              <a:rPr lang="en-AU" sz="1600" spc="-20" dirty="0"/>
              <a:t>reasonable performance goals, standards and deadlines</a:t>
            </a:r>
          </a:p>
          <a:p>
            <a:pPr marL="457200" indent="-342900" algn="l">
              <a:spcBef>
                <a:spcPts val="90"/>
              </a:spcBef>
              <a:spcAft>
                <a:spcPts val="90"/>
              </a:spcAft>
              <a:buFont typeface="Wingdings" pitchFamily="2" charset="2"/>
              <a:buChar char="q"/>
            </a:pPr>
            <a:r>
              <a:rPr lang="en-AU" sz="1600" spc="-20" dirty="0"/>
              <a:t>allocating </a:t>
            </a:r>
            <a:r>
              <a:rPr lang="en-AU" sz="1600" spc="-20" dirty="0" smtClean="0"/>
              <a:t>work and/or failure to promote after a </a:t>
            </a:r>
            <a:r>
              <a:rPr lang="en-AU" sz="1600" i="1" spc="-20" dirty="0" smtClean="0"/>
              <a:t>fair</a:t>
            </a:r>
            <a:r>
              <a:rPr lang="en-AU" sz="1600" spc="-20" dirty="0" smtClean="0"/>
              <a:t> process was  instigated</a:t>
            </a:r>
            <a:endParaRPr lang="en-AU" sz="1600" spc="-20" dirty="0"/>
          </a:p>
          <a:p>
            <a:pPr marL="457200" indent="-342900" algn="l">
              <a:spcBef>
                <a:spcPts val="90"/>
              </a:spcBef>
              <a:spcAft>
                <a:spcPts val="90"/>
              </a:spcAft>
              <a:buFont typeface="Wingdings" pitchFamily="2" charset="2"/>
              <a:buChar char="q"/>
            </a:pPr>
            <a:r>
              <a:rPr lang="en-AU" sz="1600" spc="-20" dirty="0"/>
              <a:t>rostering and allocating reasonable working hours</a:t>
            </a:r>
          </a:p>
          <a:p>
            <a:pPr marL="457200" indent="-342900" algn="l">
              <a:spcBef>
                <a:spcPts val="90"/>
              </a:spcBef>
              <a:spcAft>
                <a:spcPts val="90"/>
              </a:spcAft>
              <a:buFont typeface="Wingdings" pitchFamily="2" charset="2"/>
              <a:buChar char="q"/>
            </a:pPr>
            <a:r>
              <a:rPr lang="en-AU" sz="1600" spc="-20" dirty="0" smtClean="0"/>
              <a:t>Restructuring and transferring </a:t>
            </a:r>
            <a:r>
              <a:rPr lang="en-AU" sz="1600" spc="-20" dirty="0"/>
              <a:t>a worker for operational reasons</a:t>
            </a:r>
          </a:p>
          <a:p>
            <a:pPr marL="457200" indent="-342900">
              <a:spcBef>
                <a:spcPts val="90"/>
              </a:spcBef>
              <a:spcAft>
                <a:spcPts val="90"/>
              </a:spcAft>
              <a:buFont typeface="Wingdings" pitchFamily="2" charset="2"/>
              <a:buChar char="q"/>
            </a:pPr>
            <a:r>
              <a:rPr lang="en-AU" sz="1600" spc="-20" dirty="0"/>
              <a:t>informing a worker, objectively and confidentially, that their behaviour is inappropriate</a:t>
            </a:r>
          </a:p>
          <a:p>
            <a:pPr marL="457200" indent="-342900" algn="l">
              <a:spcBef>
                <a:spcPts val="90"/>
              </a:spcBef>
              <a:spcAft>
                <a:spcPts val="90"/>
              </a:spcAft>
              <a:buFont typeface="Wingdings" pitchFamily="2" charset="2"/>
              <a:buChar char="q"/>
            </a:pPr>
            <a:r>
              <a:rPr lang="en-AU" sz="1600" spc="-20" dirty="0" smtClean="0"/>
              <a:t>informing </a:t>
            </a:r>
            <a:r>
              <a:rPr lang="en-AU" sz="1600" spc="-20" dirty="0"/>
              <a:t>a worker that their performance is unsatisfactory, after following established performance management </a:t>
            </a:r>
            <a:r>
              <a:rPr lang="en-AU" sz="1600" spc="-20" dirty="0" smtClean="0"/>
              <a:t>guidelines</a:t>
            </a:r>
            <a:endParaRPr lang="en-AU" sz="1600" spc="-20" dirty="0"/>
          </a:p>
        </p:txBody>
      </p:sp>
      <p:sp>
        <p:nvSpPr>
          <p:cNvPr id="2" name="Title 1"/>
          <p:cNvSpPr>
            <a:spLocks noGrp="1"/>
          </p:cNvSpPr>
          <p:nvPr>
            <p:ph type="ctrTitle"/>
          </p:nvPr>
        </p:nvSpPr>
        <p:spPr>
          <a:xfrm>
            <a:off x="533400" y="53975"/>
            <a:ext cx="7772400" cy="860425"/>
          </a:xfrm>
        </p:spPr>
        <p:txBody>
          <a:bodyPr>
            <a:normAutofit/>
          </a:bodyPr>
          <a:lstStyle/>
          <a:p>
            <a:pPr marL="182880" indent="0" algn="ctr">
              <a:buNone/>
            </a:pPr>
            <a:r>
              <a:rPr lang="en-US" sz="4800" dirty="0" smtClean="0">
                <a:effectLst/>
              </a:rPr>
              <a:t>What is not bullying</a:t>
            </a:r>
            <a:endParaRPr lang="en-US" sz="4800" dirty="0">
              <a:effectLst/>
            </a:endParaRPr>
          </a:p>
        </p:txBody>
      </p:sp>
      <p:sp>
        <p:nvSpPr>
          <p:cNvPr id="4" name="Rectangle 3"/>
          <p:cNvSpPr/>
          <p:nvPr/>
        </p:nvSpPr>
        <p:spPr>
          <a:xfrm>
            <a:off x="457200" y="3276600"/>
            <a:ext cx="8375015" cy="3000821"/>
          </a:xfrm>
          <a:prstGeom prst="rect">
            <a:avLst/>
          </a:prstGeom>
          <a:solidFill>
            <a:schemeClr val="accent1">
              <a:lumMod val="40000"/>
              <a:lumOff val="60000"/>
            </a:schemeClr>
          </a:solidFill>
          <a:ln>
            <a:solidFill>
              <a:schemeClr val="accent1"/>
            </a:solidFill>
          </a:ln>
        </p:spPr>
        <p:txBody>
          <a:bodyPr wrap="square">
            <a:spAutoFit/>
          </a:bodyPr>
          <a:lstStyle/>
          <a:p>
            <a:pPr>
              <a:spcAft>
                <a:spcPts val="600"/>
              </a:spcAft>
            </a:pPr>
            <a:r>
              <a:rPr lang="en-AU" sz="1400" b="1" spc="-30" dirty="0">
                <a:solidFill>
                  <a:schemeClr val="accent6">
                    <a:lumMod val="50000"/>
                  </a:schemeClr>
                </a:solidFill>
                <a:latin typeface="+mj-lt"/>
              </a:rPr>
              <a:t>Case example</a:t>
            </a:r>
          </a:p>
          <a:p>
            <a:pPr>
              <a:spcAft>
                <a:spcPts val="1200"/>
              </a:spcAft>
            </a:pPr>
            <a:r>
              <a:rPr lang="en-AU" sz="1400" spc="-30" dirty="0">
                <a:latin typeface="+mj-lt"/>
              </a:rPr>
              <a:t>Recently, </a:t>
            </a:r>
            <a:r>
              <a:rPr lang="en-AU" sz="1400" spc="-30" dirty="0" smtClean="0">
                <a:latin typeface="+mj-lt"/>
              </a:rPr>
              <a:t>the Federal Court (FC) upheld an appeal by an employee (who had an existing </a:t>
            </a:r>
            <a:r>
              <a:rPr lang="en-AU" sz="1400" spc="-30" dirty="0">
                <a:latin typeface="+mj-lt"/>
              </a:rPr>
              <a:t>stress-related depressive </a:t>
            </a:r>
            <a:r>
              <a:rPr lang="en-AU" sz="1400" spc="-30" dirty="0" smtClean="0">
                <a:latin typeface="+mj-lt"/>
              </a:rPr>
              <a:t>disorder) arguing that her employer was </a:t>
            </a:r>
            <a:r>
              <a:rPr lang="en-AU" sz="1400" spc="-30" dirty="0">
                <a:latin typeface="+mj-lt"/>
              </a:rPr>
              <a:t>liable for </a:t>
            </a:r>
            <a:r>
              <a:rPr lang="en-AU" sz="1400" spc="-30" dirty="0" smtClean="0">
                <a:latin typeface="+mj-lt"/>
              </a:rPr>
              <a:t>their </a:t>
            </a:r>
            <a:r>
              <a:rPr lang="en-AU" sz="1400" spc="-30" dirty="0">
                <a:latin typeface="+mj-lt"/>
              </a:rPr>
              <a:t>psychological </a:t>
            </a:r>
            <a:r>
              <a:rPr lang="en-AU" sz="1400" spc="-30" dirty="0" smtClean="0">
                <a:latin typeface="+mj-lt"/>
              </a:rPr>
              <a:t>condition.</a:t>
            </a:r>
          </a:p>
          <a:p>
            <a:pPr>
              <a:spcAft>
                <a:spcPts val="1200"/>
              </a:spcAft>
            </a:pPr>
            <a:r>
              <a:rPr lang="en-AU" sz="1400" spc="-30" dirty="0" smtClean="0">
                <a:latin typeface="+mj-lt"/>
              </a:rPr>
              <a:t>After receiving a promotion, the employee’s illness </a:t>
            </a:r>
            <a:r>
              <a:rPr lang="en-AU" sz="1400" spc="-30" dirty="0">
                <a:latin typeface="+mj-lt"/>
              </a:rPr>
              <a:t>was diagnosed </a:t>
            </a:r>
            <a:r>
              <a:rPr lang="en-AU" sz="1400" spc="-30" dirty="0" smtClean="0">
                <a:latin typeface="+mj-lt"/>
              </a:rPr>
              <a:t>and she </a:t>
            </a:r>
            <a:r>
              <a:rPr lang="en-AU" sz="1400" spc="-30" dirty="0">
                <a:latin typeface="+mj-lt"/>
              </a:rPr>
              <a:t>took </a:t>
            </a:r>
            <a:r>
              <a:rPr lang="en-AU" sz="1400" spc="-30" dirty="0" smtClean="0">
                <a:latin typeface="+mj-lt"/>
              </a:rPr>
              <a:t>leave. Upon her return, she found her job </a:t>
            </a:r>
            <a:r>
              <a:rPr lang="en-AU" sz="1400" spc="-30" dirty="0">
                <a:latin typeface="+mj-lt"/>
              </a:rPr>
              <a:t>had been restructured and </a:t>
            </a:r>
            <a:r>
              <a:rPr lang="en-AU" sz="1400" spc="-30" dirty="0" smtClean="0">
                <a:latin typeface="+mj-lt"/>
              </a:rPr>
              <a:t>the workload had increased. Following </a:t>
            </a:r>
            <a:r>
              <a:rPr lang="en-AU" sz="1400" spc="-30" dirty="0">
                <a:latin typeface="+mj-lt"/>
              </a:rPr>
              <a:t>a group meeting, </a:t>
            </a:r>
            <a:r>
              <a:rPr lang="en-AU" sz="1400" spc="-30" dirty="0" smtClean="0">
                <a:latin typeface="+mj-lt"/>
              </a:rPr>
              <a:t>she had another meeting with her </a:t>
            </a:r>
            <a:r>
              <a:rPr lang="en-AU" sz="1400" spc="-30" dirty="0">
                <a:latin typeface="+mj-lt"/>
              </a:rPr>
              <a:t>manager </a:t>
            </a:r>
            <a:r>
              <a:rPr lang="en-AU" sz="1400" spc="-30" dirty="0" smtClean="0">
                <a:latin typeface="+mj-lt"/>
              </a:rPr>
              <a:t>where he  accused </a:t>
            </a:r>
            <a:r>
              <a:rPr lang="en-AU" sz="1400" spc="-30" dirty="0">
                <a:latin typeface="+mj-lt"/>
              </a:rPr>
              <a:t>her of having a "negative attitude" and said</a:t>
            </a:r>
            <a:r>
              <a:rPr lang="en-AU" sz="1400" spc="-30" dirty="0" smtClean="0">
                <a:latin typeface="+mj-lt"/>
              </a:rPr>
              <a:t>:</a:t>
            </a:r>
          </a:p>
          <a:p>
            <a:pPr lvl="1">
              <a:spcAft>
                <a:spcPts val="1200"/>
              </a:spcAft>
            </a:pPr>
            <a:r>
              <a:rPr lang="en-AU" sz="1400" i="1" spc="-30" dirty="0" smtClean="0">
                <a:latin typeface="+mj-lt"/>
              </a:rPr>
              <a:t>"</a:t>
            </a:r>
            <a:r>
              <a:rPr lang="en-AU" sz="1400" i="1" spc="-30" dirty="0">
                <a:latin typeface="+mj-lt"/>
              </a:rPr>
              <a:t>I don't see you having a role in corporate clients and possibly anywhere in the organisation</a:t>
            </a:r>
            <a:r>
              <a:rPr lang="en-AU" sz="1400" i="1" spc="-30" dirty="0" smtClean="0">
                <a:latin typeface="+mj-lt"/>
              </a:rPr>
              <a:t>".</a:t>
            </a:r>
          </a:p>
          <a:p>
            <a:pPr>
              <a:spcAft>
                <a:spcPts val="1200"/>
              </a:spcAft>
            </a:pPr>
            <a:r>
              <a:rPr lang="en-AU" sz="1400" spc="-30" dirty="0" smtClean="0">
                <a:latin typeface="+mj-lt"/>
              </a:rPr>
              <a:t>The FC considered </a:t>
            </a:r>
            <a:r>
              <a:rPr lang="en-AU" sz="1400" spc="-30" dirty="0">
                <a:latin typeface="+mj-lt"/>
              </a:rPr>
              <a:t>the </a:t>
            </a:r>
            <a:r>
              <a:rPr lang="en-AU" sz="1400" spc="-30" dirty="0" smtClean="0">
                <a:latin typeface="+mj-lt"/>
              </a:rPr>
              <a:t>phrase </a:t>
            </a:r>
            <a:r>
              <a:rPr lang="en-AU" sz="1400" i="1" spc="-30" dirty="0" smtClean="0">
                <a:latin typeface="+mj-lt"/>
              </a:rPr>
              <a:t>'reasonable </a:t>
            </a:r>
            <a:r>
              <a:rPr lang="en-AU" sz="1400" i="1" spc="-30" dirty="0">
                <a:latin typeface="+mj-lt"/>
              </a:rPr>
              <a:t>administrative </a:t>
            </a:r>
            <a:r>
              <a:rPr lang="en-AU" sz="1400" i="1" spc="-30" dirty="0" smtClean="0">
                <a:latin typeface="+mj-lt"/>
              </a:rPr>
              <a:t>action</a:t>
            </a:r>
            <a:r>
              <a:rPr lang="en-AU" sz="1400" spc="-30" dirty="0" smtClean="0">
                <a:latin typeface="+mj-lt"/>
              </a:rPr>
              <a:t>” and upheld the original finding by the tribunal. The Court held the </a:t>
            </a:r>
            <a:r>
              <a:rPr lang="en-AU" sz="1400" spc="-30" dirty="0">
                <a:latin typeface="+mj-lt"/>
              </a:rPr>
              <a:t>employer's action was unreasonable due to the "tension-charged" nature of the </a:t>
            </a:r>
            <a:r>
              <a:rPr lang="en-AU" sz="1400" spc="-30" dirty="0" smtClean="0">
                <a:latin typeface="+mj-lt"/>
              </a:rPr>
              <a:t>one-on-one </a:t>
            </a:r>
            <a:r>
              <a:rPr lang="en-AU" sz="1400" spc="-30" dirty="0">
                <a:latin typeface="+mj-lt"/>
              </a:rPr>
              <a:t>meeting </a:t>
            </a:r>
            <a:r>
              <a:rPr lang="en-AU" sz="1400" spc="-30" dirty="0" smtClean="0">
                <a:latin typeface="+mj-lt"/>
              </a:rPr>
              <a:t>the fact the employee was not given notice </a:t>
            </a:r>
            <a:r>
              <a:rPr lang="en-AU" sz="1400" spc="-30" dirty="0">
                <a:latin typeface="+mj-lt"/>
              </a:rPr>
              <a:t>of the serious issues being </a:t>
            </a:r>
            <a:r>
              <a:rPr lang="en-AU" sz="1400" spc="-30" dirty="0" smtClean="0">
                <a:latin typeface="+mj-lt"/>
              </a:rPr>
              <a:t>raised. This means the meeting </a:t>
            </a:r>
            <a:r>
              <a:rPr lang="en-AU" sz="1400" spc="-30" dirty="0">
                <a:latin typeface="+mj-lt"/>
              </a:rPr>
              <a:t>was causative of an aggravation of the Respondent's pre-existing condition</a:t>
            </a:r>
            <a:r>
              <a:rPr lang="en-AU" sz="1400" spc="-30" dirty="0" smtClean="0">
                <a:latin typeface="+mj-lt"/>
              </a:rPr>
              <a:t>.</a:t>
            </a:r>
            <a:endParaRPr lang="en-AU" sz="1400" spc="-30" dirty="0">
              <a:latin typeface="+mj-lt"/>
            </a:endParaRPr>
          </a:p>
        </p:txBody>
      </p:sp>
    </p:spTree>
    <p:extLst>
      <p:ext uri="{BB962C8B-B14F-4D97-AF65-F5344CB8AC3E}">
        <p14:creationId xmlns:p14="http://schemas.microsoft.com/office/powerpoint/2010/main" val="66003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066800"/>
            <a:ext cx="8001000" cy="5029200"/>
          </a:xfrm>
        </p:spPr>
        <p:txBody>
          <a:bodyPr>
            <a:noAutofit/>
          </a:bodyPr>
          <a:lstStyle/>
          <a:p>
            <a:pPr algn="l">
              <a:spcBef>
                <a:spcPts val="300"/>
              </a:spcBef>
              <a:spcAft>
                <a:spcPts val="600"/>
              </a:spcAft>
            </a:pPr>
            <a:r>
              <a:rPr lang="en-AU" sz="1600" dirty="0"/>
              <a:t> </a:t>
            </a:r>
            <a:r>
              <a:rPr lang="en-AU" sz="1600" b="1" dirty="0" smtClean="0">
                <a:solidFill>
                  <a:schemeClr val="accent6">
                    <a:lumMod val="50000"/>
                  </a:schemeClr>
                </a:solidFill>
              </a:rPr>
              <a:t>2</a:t>
            </a:r>
            <a:r>
              <a:rPr lang="en-AU" sz="1600" b="1" dirty="0">
                <a:solidFill>
                  <a:schemeClr val="accent6">
                    <a:lumMod val="50000"/>
                  </a:schemeClr>
                </a:solidFill>
              </a:rPr>
              <a:t>. </a:t>
            </a:r>
            <a:r>
              <a:rPr lang="en-AU" sz="1600" b="1" dirty="0" smtClean="0">
                <a:solidFill>
                  <a:schemeClr val="accent6">
                    <a:lumMod val="50000"/>
                  </a:schemeClr>
                </a:solidFill>
              </a:rPr>
              <a:t>Discrimination and harassment</a:t>
            </a:r>
            <a:endParaRPr lang="en-AU" sz="1600" b="1" dirty="0">
              <a:solidFill>
                <a:schemeClr val="accent6">
                  <a:lumMod val="50000"/>
                </a:schemeClr>
              </a:solidFill>
            </a:endParaRPr>
          </a:p>
          <a:p>
            <a:pPr lvl="1" algn="l">
              <a:spcBef>
                <a:spcPts val="300"/>
              </a:spcBef>
              <a:spcAft>
                <a:spcPts val="600"/>
              </a:spcAft>
            </a:pPr>
            <a:r>
              <a:rPr lang="en-AU" sz="1600" dirty="0">
                <a:solidFill>
                  <a:schemeClr val="tx1"/>
                </a:solidFill>
              </a:rPr>
              <a:t>Discrimination generally occurs when someone is treated </a:t>
            </a:r>
            <a:r>
              <a:rPr lang="en-AU" sz="1600" dirty="0" smtClean="0">
                <a:solidFill>
                  <a:schemeClr val="tx1"/>
                </a:solidFill>
              </a:rPr>
              <a:t>less favourably because </a:t>
            </a:r>
            <a:r>
              <a:rPr lang="en-AU" sz="1600" dirty="0">
                <a:solidFill>
                  <a:schemeClr val="tx1"/>
                </a:solidFill>
              </a:rPr>
              <a:t>of </a:t>
            </a:r>
            <a:r>
              <a:rPr lang="en-AU" sz="1600" dirty="0" smtClean="0">
                <a:solidFill>
                  <a:schemeClr val="tx1"/>
                </a:solidFill>
              </a:rPr>
              <a:t>an unlawful matter. E.g. Race, gender, age, pregnancy. Etc.</a:t>
            </a:r>
          </a:p>
          <a:p>
            <a:pPr lvl="1" algn="l">
              <a:spcBef>
                <a:spcPts val="300"/>
              </a:spcBef>
              <a:spcAft>
                <a:spcPts val="600"/>
              </a:spcAft>
            </a:pPr>
            <a:r>
              <a:rPr lang="en-AU" sz="1600" dirty="0" smtClean="0">
                <a:solidFill>
                  <a:schemeClr val="tx1"/>
                </a:solidFill>
              </a:rPr>
              <a:t>Harassment </a:t>
            </a:r>
            <a:r>
              <a:rPr lang="en-AU" sz="1600" dirty="0">
                <a:solidFill>
                  <a:schemeClr val="tx1"/>
                </a:solidFill>
              </a:rPr>
              <a:t>involves unwelcome behaviour that intimidates, offends or humiliates someone because of a particular personal characteristic, such as age, race or gender. Unlike bullying, discrimination and harassment do not have to be </a:t>
            </a:r>
            <a:r>
              <a:rPr lang="en-AU" sz="1600" dirty="0" smtClean="0">
                <a:solidFill>
                  <a:schemeClr val="tx1"/>
                </a:solidFill>
              </a:rPr>
              <a:t>repeated.</a:t>
            </a:r>
          </a:p>
        </p:txBody>
      </p:sp>
      <p:sp>
        <p:nvSpPr>
          <p:cNvPr id="5" name="Rectangle 4"/>
          <p:cNvSpPr/>
          <p:nvPr/>
        </p:nvSpPr>
        <p:spPr>
          <a:xfrm>
            <a:off x="685801" y="3247579"/>
            <a:ext cx="7772400" cy="3185487"/>
          </a:xfrm>
          <a:prstGeom prst="rect">
            <a:avLst/>
          </a:prstGeom>
          <a:solidFill>
            <a:schemeClr val="accent1">
              <a:lumMod val="40000"/>
              <a:lumOff val="60000"/>
            </a:schemeClr>
          </a:solidFill>
          <a:ln>
            <a:solidFill>
              <a:schemeClr val="accent1"/>
            </a:solidFill>
          </a:ln>
        </p:spPr>
        <p:txBody>
          <a:bodyPr wrap="square">
            <a:spAutoFit/>
          </a:bodyPr>
          <a:lstStyle/>
          <a:p>
            <a:pPr algn="just">
              <a:spcAft>
                <a:spcPts val="600"/>
              </a:spcAft>
            </a:pPr>
            <a:r>
              <a:rPr lang="en-AU" sz="1600" b="1" spc="-30" dirty="0">
                <a:solidFill>
                  <a:schemeClr val="accent6">
                    <a:lumMod val="50000"/>
                  </a:schemeClr>
                </a:solidFill>
                <a:latin typeface="+mj-lt"/>
              </a:rPr>
              <a:t>Case example</a:t>
            </a:r>
          </a:p>
          <a:p>
            <a:pPr algn="just">
              <a:spcAft>
                <a:spcPts val="1200"/>
              </a:spcAft>
            </a:pPr>
            <a:r>
              <a:rPr lang="en-AU" sz="1600" spc="-30" dirty="0" smtClean="0">
                <a:latin typeface="+mj-lt"/>
              </a:rPr>
              <a:t>In the Kristy </a:t>
            </a:r>
            <a:r>
              <a:rPr lang="en-AU" sz="1600" spc="-30" dirty="0">
                <a:latin typeface="+mj-lt"/>
              </a:rPr>
              <a:t>Fraser-Kirk </a:t>
            </a:r>
            <a:r>
              <a:rPr lang="en-AU" sz="1600" spc="-30" dirty="0" smtClean="0">
                <a:latin typeface="+mj-lt"/>
              </a:rPr>
              <a:t>case, she claimed </a:t>
            </a:r>
            <a:r>
              <a:rPr lang="en-AU" sz="1600" spc="-30" dirty="0">
                <a:latin typeface="+mj-lt"/>
              </a:rPr>
              <a:t>$37 million in a sexual harassment case against the chief executive of David Jones, Mark </a:t>
            </a:r>
            <a:r>
              <a:rPr lang="en-AU" sz="1600" spc="-30" dirty="0" err="1" smtClean="0">
                <a:latin typeface="+mj-lt"/>
              </a:rPr>
              <a:t>McInnes</a:t>
            </a:r>
            <a:r>
              <a:rPr lang="en-AU" sz="1600" spc="-30" dirty="0" smtClean="0">
                <a:latin typeface="+mj-lt"/>
              </a:rPr>
              <a:t> for breach of contract. </a:t>
            </a:r>
          </a:p>
          <a:p>
            <a:pPr algn="just">
              <a:spcAft>
                <a:spcPts val="1200"/>
              </a:spcAft>
            </a:pPr>
            <a:r>
              <a:rPr lang="en-AU" sz="1600" spc="-30" dirty="0" smtClean="0">
                <a:latin typeface="+mj-lt"/>
              </a:rPr>
              <a:t>This avoided the conciliation stages the tribunals require and meant the applicant could </a:t>
            </a:r>
            <a:r>
              <a:rPr lang="en-AU" sz="1600" spc="-30" dirty="0">
                <a:latin typeface="+mj-lt"/>
              </a:rPr>
              <a:t>publicise it and bring pressure to bear in settling the case</a:t>
            </a:r>
            <a:r>
              <a:rPr lang="en-AU" sz="1600" spc="-30" dirty="0" smtClean="0">
                <a:latin typeface="+mj-lt"/>
              </a:rPr>
              <a:t>. Essentially apart from a statement </a:t>
            </a:r>
            <a:r>
              <a:rPr lang="en-AU" sz="1600" spc="-30" dirty="0">
                <a:latin typeface="+mj-lt"/>
              </a:rPr>
              <a:t>of claim being filed, </a:t>
            </a:r>
            <a:r>
              <a:rPr lang="en-AU" sz="1600" spc="-30" dirty="0" smtClean="0">
                <a:latin typeface="+mj-lt"/>
              </a:rPr>
              <a:t>the matter was more of a media </a:t>
            </a:r>
            <a:r>
              <a:rPr lang="en-AU" sz="1600" spc="-30" dirty="0">
                <a:latin typeface="+mj-lt"/>
              </a:rPr>
              <a:t>campaign </a:t>
            </a:r>
            <a:r>
              <a:rPr lang="en-AU" sz="1600" spc="-30" dirty="0" smtClean="0">
                <a:latin typeface="+mj-lt"/>
              </a:rPr>
              <a:t>which forced the </a:t>
            </a:r>
            <a:r>
              <a:rPr lang="en-AU" sz="1600" spc="-30" dirty="0">
                <a:latin typeface="+mj-lt"/>
              </a:rPr>
              <a:t>board of David Jones to </a:t>
            </a:r>
            <a:r>
              <a:rPr lang="en-AU" sz="1600" spc="-30" dirty="0" smtClean="0">
                <a:latin typeface="+mj-lt"/>
              </a:rPr>
              <a:t>make way for a new CEO.</a:t>
            </a:r>
          </a:p>
          <a:p>
            <a:pPr algn="just">
              <a:spcAft>
                <a:spcPts val="1200"/>
              </a:spcAft>
            </a:pPr>
            <a:r>
              <a:rPr lang="en-AU" sz="1600" spc="-30" dirty="0" smtClean="0">
                <a:latin typeface="+mj-lt"/>
              </a:rPr>
              <a:t>While </a:t>
            </a:r>
            <a:r>
              <a:rPr lang="en-AU" sz="1600" spc="-30" dirty="0">
                <a:latin typeface="+mj-lt"/>
              </a:rPr>
              <a:t>Fraser-Kirk had sought up to $37 million in damages from David Jones, its board and </a:t>
            </a:r>
            <a:r>
              <a:rPr lang="en-AU" sz="1600" spc="-30" dirty="0" err="1">
                <a:latin typeface="+mj-lt"/>
              </a:rPr>
              <a:t>McInnes</a:t>
            </a:r>
            <a:r>
              <a:rPr lang="en-AU" sz="1600" spc="-30" dirty="0">
                <a:latin typeface="+mj-lt"/>
              </a:rPr>
              <a:t>, the case was settled late on Friday with a confidential payment of an estimated $850,000, of which it has been reported that the company will pay $470,000 and </a:t>
            </a:r>
            <a:r>
              <a:rPr lang="en-AU" sz="1600" spc="-30" dirty="0" err="1">
                <a:latin typeface="+mj-lt"/>
              </a:rPr>
              <a:t>McInnes</a:t>
            </a:r>
            <a:r>
              <a:rPr lang="en-AU" sz="1600" spc="-30" dirty="0">
                <a:latin typeface="+mj-lt"/>
              </a:rPr>
              <a:t> will pay the rest.</a:t>
            </a:r>
          </a:p>
        </p:txBody>
      </p:sp>
      <p:sp>
        <p:nvSpPr>
          <p:cNvPr id="6" name="Title 1"/>
          <p:cNvSpPr txBox="1">
            <a:spLocks/>
          </p:cNvSpPr>
          <p:nvPr/>
        </p:nvSpPr>
        <p:spPr>
          <a:xfrm>
            <a:off x="533400" y="53975"/>
            <a:ext cx="7772400" cy="860425"/>
          </a:xfrm>
          <a:prstGeom prst="rect">
            <a:avLst/>
          </a:prstGeom>
          <a:effectLst/>
        </p:spPr>
        <p:txBody>
          <a:bodyPr vert="horz" lIns="91440" tIns="45720" rIns="91440" bIns="45720" rtlCol="0" anchor="t" anchorCtr="0">
            <a:norm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Font typeface="Georgia" pitchFamily="18" charset="0"/>
              <a:buNone/>
            </a:pPr>
            <a:r>
              <a:rPr lang="en-US" sz="4800" smtClean="0">
                <a:effectLst/>
              </a:rPr>
              <a:t>What is not bullying</a:t>
            </a:r>
            <a:endParaRPr lang="en-US" sz="4800" dirty="0">
              <a:effectLst/>
            </a:endParaRPr>
          </a:p>
        </p:txBody>
      </p:sp>
    </p:spTree>
    <p:extLst>
      <p:ext uri="{BB962C8B-B14F-4D97-AF65-F5344CB8AC3E}">
        <p14:creationId xmlns:p14="http://schemas.microsoft.com/office/powerpoint/2010/main" val="328272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295400"/>
            <a:ext cx="8382000" cy="5029200"/>
          </a:xfrm>
        </p:spPr>
        <p:txBody>
          <a:bodyPr>
            <a:noAutofit/>
          </a:bodyPr>
          <a:lstStyle/>
          <a:p>
            <a:pPr>
              <a:spcBef>
                <a:spcPts val="300"/>
              </a:spcBef>
              <a:spcAft>
                <a:spcPts val="600"/>
              </a:spcAft>
            </a:pPr>
            <a:r>
              <a:rPr lang="en-AU" sz="1600" dirty="0" smtClean="0"/>
              <a:t> </a:t>
            </a:r>
            <a:r>
              <a:rPr lang="en-AU" sz="1600" dirty="0">
                <a:solidFill>
                  <a:schemeClr val="accent6">
                    <a:lumMod val="50000"/>
                  </a:schemeClr>
                </a:solidFill>
              </a:rPr>
              <a:t>3. </a:t>
            </a:r>
            <a:r>
              <a:rPr lang="en-AU" sz="1600" b="1" spc="-110" dirty="0">
                <a:solidFill>
                  <a:schemeClr val="accent6">
                    <a:lumMod val="50000"/>
                  </a:schemeClr>
                </a:solidFill>
              </a:rPr>
              <a:t>Discriminatory, coercive or misleading conduct due to raising/acting on WHS issues</a:t>
            </a:r>
          </a:p>
          <a:p>
            <a:pPr lvl="1" algn="l">
              <a:spcBef>
                <a:spcPts val="300"/>
              </a:spcBef>
              <a:spcAft>
                <a:spcPts val="600"/>
              </a:spcAft>
            </a:pPr>
            <a:r>
              <a:rPr lang="en-AU" sz="1600" dirty="0">
                <a:solidFill>
                  <a:schemeClr val="tx1"/>
                </a:solidFill>
              </a:rPr>
              <a:t>There are specific protections against discriminatory conduct for anyone who raises health and safety concerns or performs legitimate safety related functions.</a:t>
            </a:r>
          </a:p>
          <a:p>
            <a:pPr algn="l">
              <a:spcBef>
                <a:spcPts val="300"/>
              </a:spcBef>
              <a:spcAft>
                <a:spcPts val="600"/>
              </a:spcAft>
            </a:pPr>
            <a:r>
              <a:rPr lang="en-AU" sz="1600" b="1" dirty="0" smtClean="0">
                <a:solidFill>
                  <a:schemeClr val="accent6">
                    <a:lumMod val="50000"/>
                  </a:schemeClr>
                </a:solidFill>
              </a:rPr>
              <a:t>4. Workplace Conflict</a:t>
            </a:r>
          </a:p>
          <a:p>
            <a:pPr lvl="1" algn="l">
              <a:spcBef>
                <a:spcPts val="300"/>
              </a:spcBef>
              <a:spcAft>
                <a:spcPts val="600"/>
              </a:spcAft>
            </a:pPr>
            <a:r>
              <a:rPr lang="en-AU" sz="1600" dirty="0" smtClean="0">
                <a:solidFill>
                  <a:schemeClr val="tx1"/>
                </a:solidFill>
              </a:rPr>
              <a:t>Workplace conflict is generally not considered as workplace bullying. Not all conflict is negative nor pose a risk to health and safety (</a:t>
            </a:r>
            <a:r>
              <a:rPr lang="en-AU" sz="1600" b="1" dirty="0" smtClean="0">
                <a:solidFill>
                  <a:schemeClr val="tx1"/>
                </a:solidFill>
              </a:rPr>
              <a:t>WHS</a:t>
            </a:r>
            <a:r>
              <a:rPr lang="en-AU" sz="1600" dirty="0" smtClean="0">
                <a:solidFill>
                  <a:schemeClr val="tx1"/>
                </a:solidFill>
              </a:rPr>
              <a:t>). Conflict can generate debate and lead to new ideas and innovative solutions. However, in some cases, conflict that is not properly managed may escalate to the point where it fits the criteria for workplace bullying. A single incident of unreasonable behaviour is not bullying, although it may have the potential to escalate into bullying. Single incidents can still create a risk to </a:t>
            </a:r>
            <a:r>
              <a:rPr lang="en-AU" sz="1600" b="1" dirty="0" smtClean="0">
                <a:solidFill>
                  <a:schemeClr val="tx1"/>
                </a:solidFill>
              </a:rPr>
              <a:t>WHS</a:t>
            </a:r>
            <a:r>
              <a:rPr lang="en-AU" sz="1600" dirty="0" smtClean="0">
                <a:solidFill>
                  <a:schemeClr val="tx1"/>
                </a:solidFill>
              </a:rPr>
              <a:t>.</a:t>
            </a:r>
            <a:endParaRPr lang="en-AU" sz="1600" dirty="0" smtClean="0">
              <a:solidFill>
                <a:schemeClr val="accent6">
                  <a:lumMod val="50000"/>
                </a:schemeClr>
              </a:solidFill>
            </a:endParaRPr>
          </a:p>
          <a:p>
            <a:pPr>
              <a:spcBef>
                <a:spcPts val="300"/>
              </a:spcBef>
              <a:spcAft>
                <a:spcPts val="600"/>
              </a:spcAft>
            </a:pPr>
            <a:r>
              <a:rPr lang="en-AU" sz="1600" dirty="0" smtClean="0">
                <a:solidFill>
                  <a:schemeClr val="accent6">
                    <a:lumMod val="50000"/>
                  </a:schemeClr>
                </a:solidFill>
              </a:rPr>
              <a:t>5. Workplace </a:t>
            </a:r>
            <a:r>
              <a:rPr lang="en-AU" sz="1600" b="1" spc="-110" dirty="0" smtClean="0">
                <a:solidFill>
                  <a:schemeClr val="accent6">
                    <a:lumMod val="50000"/>
                  </a:schemeClr>
                </a:solidFill>
              </a:rPr>
              <a:t>Violence</a:t>
            </a:r>
            <a:endParaRPr lang="en-AU" sz="1600" b="1" spc="-110" dirty="0">
              <a:solidFill>
                <a:schemeClr val="accent6">
                  <a:lumMod val="50000"/>
                </a:schemeClr>
              </a:solidFill>
            </a:endParaRPr>
          </a:p>
          <a:p>
            <a:pPr lvl="1" algn="l">
              <a:spcBef>
                <a:spcPts val="300"/>
              </a:spcBef>
              <a:spcAft>
                <a:spcPts val="600"/>
              </a:spcAft>
            </a:pPr>
            <a:r>
              <a:rPr lang="en-AU" sz="1600" dirty="0">
                <a:solidFill>
                  <a:schemeClr val="tx1"/>
                </a:solidFill>
              </a:rPr>
              <a:t>Threats to harm someone, violence and damage to property are criminal matters that should be referred to the NSW </a:t>
            </a:r>
            <a:r>
              <a:rPr lang="en-AU" sz="1600" dirty="0" smtClean="0">
                <a:solidFill>
                  <a:schemeClr val="tx1"/>
                </a:solidFill>
              </a:rPr>
              <a:t>Police. (NOTE Victoria’s </a:t>
            </a:r>
            <a:r>
              <a:rPr lang="en-AU" sz="1600" dirty="0" err="1" smtClean="0">
                <a:solidFill>
                  <a:schemeClr val="tx1"/>
                </a:solidFill>
              </a:rPr>
              <a:t>Brodie’s</a:t>
            </a:r>
            <a:r>
              <a:rPr lang="en-AU" sz="1600" dirty="0" smtClean="0">
                <a:solidFill>
                  <a:schemeClr val="tx1"/>
                </a:solidFill>
              </a:rPr>
              <a:t> Law)</a:t>
            </a:r>
          </a:p>
          <a:p>
            <a:pPr lvl="1" algn="l">
              <a:spcBef>
                <a:spcPts val="300"/>
              </a:spcBef>
              <a:spcAft>
                <a:spcPts val="600"/>
              </a:spcAft>
            </a:pPr>
            <a:r>
              <a:rPr lang="en-AU" sz="1600" i="1" dirty="0" smtClean="0">
                <a:solidFill>
                  <a:schemeClr val="tx1"/>
                </a:solidFill>
              </a:rPr>
              <a:t>Work related violence</a:t>
            </a:r>
            <a:r>
              <a:rPr lang="en-AU" sz="1600" dirty="0" smtClean="0">
                <a:solidFill>
                  <a:schemeClr val="tx1"/>
                </a:solidFill>
              </a:rPr>
              <a:t> is also reportable to </a:t>
            </a:r>
            <a:r>
              <a:rPr lang="en-AU" sz="1600" dirty="0" err="1" smtClean="0">
                <a:solidFill>
                  <a:schemeClr val="tx1"/>
                </a:solidFill>
              </a:rPr>
              <a:t>WorkCover</a:t>
            </a:r>
            <a:r>
              <a:rPr lang="en-AU" sz="1600" dirty="0" smtClean="0">
                <a:solidFill>
                  <a:schemeClr val="tx1"/>
                </a:solidFill>
              </a:rPr>
              <a:t> NSW. Unlike </a:t>
            </a:r>
            <a:r>
              <a:rPr lang="en-AU" sz="1600" dirty="0">
                <a:solidFill>
                  <a:schemeClr val="tx1"/>
                </a:solidFill>
              </a:rPr>
              <a:t>bullying, an action does not need to be repeated to be considered violent.</a:t>
            </a:r>
          </a:p>
          <a:p>
            <a:pPr algn="l">
              <a:spcBef>
                <a:spcPts val="300"/>
              </a:spcBef>
              <a:spcAft>
                <a:spcPts val="600"/>
              </a:spcAft>
            </a:pPr>
            <a:r>
              <a:rPr lang="en-AU" sz="1600" dirty="0"/>
              <a:t> </a:t>
            </a:r>
          </a:p>
        </p:txBody>
      </p:sp>
      <p:sp>
        <p:nvSpPr>
          <p:cNvPr id="5" name="Title 1"/>
          <p:cNvSpPr txBox="1">
            <a:spLocks/>
          </p:cNvSpPr>
          <p:nvPr/>
        </p:nvSpPr>
        <p:spPr>
          <a:xfrm>
            <a:off x="533400" y="53975"/>
            <a:ext cx="7772400" cy="860425"/>
          </a:xfrm>
          <a:prstGeom prst="rect">
            <a:avLst/>
          </a:prstGeom>
          <a:effectLst/>
        </p:spPr>
        <p:txBody>
          <a:bodyPr vert="horz" lIns="91440" tIns="45720" rIns="91440" bIns="45720" rtlCol="0" anchor="t" anchorCtr="0">
            <a:norm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Font typeface="Georgia" pitchFamily="18" charset="0"/>
              <a:buNone/>
            </a:pPr>
            <a:r>
              <a:rPr lang="en-US" sz="4800" smtClean="0">
                <a:effectLst/>
              </a:rPr>
              <a:t>What is not bullying</a:t>
            </a:r>
            <a:endParaRPr lang="en-US" sz="4800" dirty="0">
              <a:effectLst/>
            </a:endParaRPr>
          </a:p>
        </p:txBody>
      </p:sp>
    </p:spTree>
    <p:extLst>
      <p:ext uri="{BB962C8B-B14F-4D97-AF65-F5344CB8AC3E}">
        <p14:creationId xmlns:p14="http://schemas.microsoft.com/office/powerpoint/2010/main" val="43373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TotalTime>
  <Words>992</Words>
  <Application>Microsoft Office PowerPoint</Application>
  <PresentationFormat>On-screen Show (4:3)</PresentationFormat>
  <Paragraphs>167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Slipstream</vt:lpstr>
      <vt:lpstr>Bullying Prevention in the workplace</vt:lpstr>
      <vt:lpstr>PowerPoint Presentation</vt:lpstr>
      <vt:lpstr>Types of unreasonable behaviour</vt:lpstr>
      <vt:lpstr>Common law tests</vt:lpstr>
      <vt:lpstr>HR Policy &amp; Employment</vt:lpstr>
      <vt:lpstr>What is not bullying</vt:lpstr>
      <vt:lpstr>What is not bullying</vt:lpstr>
      <vt:lpstr>PowerPoint Presentation</vt:lpstr>
      <vt:lpstr>PowerPoint Presentation</vt:lpstr>
      <vt:lpstr>Duties  and responsibilities</vt:lpstr>
      <vt:lpstr>What is Reasonably Practicable</vt:lpstr>
      <vt:lpstr>What is due diligence</vt:lpstr>
      <vt:lpstr>What responsibilities do workers and others have?</vt:lpstr>
      <vt:lpstr>Maximum Penalties</vt:lpstr>
      <vt:lpstr>Managerial Expectations </vt:lpstr>
      <vt:lpstr>Employees Expectations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Berlusconi</dc:creator>
  <cp:lastModifiedBy>Windows User</cp:lastModifiedBy>
  <cp:revision>74</cp:revision>
  <dcterms:created xsi:type="dcterms:W3CDTF">2013-04-29T00:41:22Z</dcterms:created>
  <dcterms:modified xsi:type="dcterms:W3CDTF">2018-03-29T22:09:10Z</dcterms:modified>
</cp:coreProperties>
</file>