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 id="2147483743" r:id="rId5"/>
    <p:sldMasterId id="2147483747" r:id="rId6"/>
    <p:sldMasterId id="2147483751" r:id="rId7"/>
    <p:sldMasterId id="2147483755" r:id="rId8"/>
  </p:sldMasterIdLst>
  <p:notesMasterIdLst>
    <p:notesMasterId r:id="rId27"/>
  </p:notesMasterIdLst>
  <p:handoutMasterIdLst>
    <p:handoutMasterId r:id="rId28"/>
  </p:handoutMasterIdLst>
  <p:sldIdLst>
    <p:sldId id="528" r:id="rId9"/>
    <p:sldId id="529" r:id="rId10"/>
    <p:sldId id="530" r:id="rId11"/>
    <p:sldId id="897" r:id="rId12"/>
    <p:sldId id="520" r:id="rId13"/>
    <p:sldId id="542" r:id="rId14"/>
    <p:sldId id="543" r:id="rId15"/>
    <p:sldId id="905" r:id="rId16"/>
    <p:sldId id="546" r:id="rId17"/>
    <p:sldId id="547" r:id="rId18"/>
    <p:sldId id="898" r:id="rId19"/>
    <p:sldId id="548" r:id="rId20"/>
    <p:sldId id="549" r:id="rId21"/>
    <p:sldId id="550" r:id="rId22"/>
    <p:sldId id="882" r:id="rId23"/>
    <p:sldId id="883" r:id="rId24"/>
    <p:sldId id="906" r:id="rId25"/>
    <p:sldId id="8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1167" userDrawn="1">
          <p15:clr>
            <a:srgbClr val="A4A3A4"/>
          </p15:clr>
        </p15:guide>
        <p15:guide id="19" pos="3949" userDrawn="1">
          <p15:clr>
            <a:srgbClr val="A4A3A4"/>
          </p15:clr>
        </p15:guide>
        <p15:guide id="20" pos="344" userDrawn="1">
          <p15:clr>
            <a:srgbClr val="A4A3A4"/>
          </p15:clr>
        </p15:guide>
        <p15:guide id="21" pos="726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DB56"/>
    <a:srgbClr val="464547"/>
    <a:srgbClr val="666666"/>
    <a:srgbClr val="B22746"/>
    <a:srgbClr val="A3C644"/>
    <a:srgbClr val="E6E6E6"/>
    <a:srgbClr val="CCCCCC"/>
    <a:srgbClr val="999999"/>
    <a:srgbClr val="2FC2D9"/>
    <a:srgbClr val="1A9CB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084" autoAdjust="0"/>
    <p:restoredTop sz="84724" autoAdjust="0"/>
  </p:normalViewPr>
  <p:slideViewPr>
    <p:cSldViewPr snapToGrid="0">
      <p:cViewPr varScale="1">
        <p:scale>
          <a:sx n="93" d="100"/>
          <a:sy n="93" d="100"/>
        </p:scale>
        <p:origin x="1470" y="78"/>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1167"/>
        <p:guide pos="3949"/>
        <p:guide pos="344"/>
        <p:guide pos="72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handoutMaster" Target="handoutMasters/handout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10/13/2021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10/13/2021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b="0" i="0" u="none" strike="noStrike" baseline="0" dirty="0">
                <a:solidFill>
                  <a:srgbClr val="000000"/>
                </a:solidFill>
                <a:latin typeface="Book Antiqua" panose="02040602050305030304" pitchFamily="18" charset="0"/>
              </a:rPr>
              <a:t>PostgreSQL query execution involves the following four key components: </a:t>
            </a:r>
          </a:p>
          <a:p>
            <a:r>
              <a:rPr lang="en-US" sz="1800" b="1" i="0" u="none" strike="noStrike" baseline="0" dirty="0">
                <a:solidFill>
                  <a:srgbClr val="000000"/>
                </a:solidFill>
                <a:latin typeface="Book Antiqua" panose="02040602050305030304" pitchFamily="18" charset="0"/>
              </a:rPr>
              <a:t>Parser</a:t>
            </a:r>
            <a:r>
              <a:rPr lang="en-US" sz="1800" b="0" i="0" u="none" strike="noStrike" baseline="0" dirty="0">
                <a:solidFill>
                  <a:srgbClr val="000000"/>
                </a:solidFill>
                <a:latin typeface="Book Antiqua" panose="02040602050305030304" pitchFamily="18" charset="0"/>
              </a:rPr>
              <a:t>: This performs syntax and semantic checking of the SQL string </a:t>
            </a:r>
          </a:p>
          <a:p>
            <a:r>
              <a:rPr lang="en-US" sz="1800" b="1" i="0" u="none" strike="noStrike" baseline="0" dirty="0">
                <a:solidFill>
                  <a:srgbClr val="000000"/>
                </a:solidFill>
                <a:latin typeface="Book Antiqua" panose="02040602050305030304" pitchFamily="18" charset="0"/>
              </a:rPr>
              <a:t>Rewriter</a:t>
            </a:r>
            <a:r>
              <a:rPr lang="en-US" sz="1800" b="0" i="0" u="none" strike="noStrike" baseline="0" dirty="0">
                <a:solidFill>
                  <a:srgbClr val="000000"/>
                </a:solidFill>
                <a:latin typeface="Book Antiqua" panose="02040602050305030304" pitchFamily="18" charset="0"/>
              </a:rPr>
              <a:t>: This changes the query is some cases; for example, if the query is against a view, the rewriter will modify the query so that it goes against the base tables instead of the view </a:t>
            </a:r>
          </a:p>
          <a:p>
            <a:r>
              <a:rPr lang="en-US" sz="1800" b="1" i="0" u="none" strike="noStrike" baseline="0" dirty="0">
                <a:solidFill>
                  <a:srgbClr val="000000"/>
                </a:solidFill>
                <a:latin typeface="Book Antiqua" panose="02040602050305030304" pitchFamily="18" charset="0"/>
              </a:rPr>
              <a:t>Planner</a:t>
            </a:r>
            <a:r>
              <a:rPr lang="en-US" sz="1800" b="0" i="0" u="none" strike="noStrike" baseline="0" dirty="0">
                <a:solidFill>
                  <a:srgbClr val="000000"/>
                </a:solidFill>
                <a:latin typeface="Book Antiqua" panose="02040602050305030304" pitchFamily="18" charset="0"/>
              </a:rPr>
              <a:t>: This key component comes up with a plan of execution </a:t>
            </a:r>
          </a:p>
          <a:p>
            <a:r>
              <a:rPr lang="en-US" sz="1800" b="1" i="0" u="none" strike="noStrike" baseline="0" dirty="0">
                <a:solidFill>
                  <a:srgbClr val="000000"/>
                </a:solidFill>
                <a:latin typeface="Book Antiqua" panose="02040602050305030304" pitchFamily="18" charset="0"/>
              </a:rPr>
              <a:t>Executor</a:t>
            </a:r>
            <a:r>
              <a:rPr lang="en-US" sz="1800" b="0" i="0" u="none" strike="noStrike" baseline="0" dirty="0">
                <a:solidFill>
                  <a:srgbClr val="000000"/>
                </a:solidFill>
                <a:latin typeface="Book Antiqua" panose="02040602050305030304" pitchFamily="18" charset="0"/>
              </a:rPr>
              <a:t>: This executes the plan generated by the planner</a:t>
            </a:r>
          </a:p>
          <a:p>
            <a:endParaRPr lang="en-US" sz="1800" b="0" i="0" u="none" strike="noStrike" baseline="0" dirty="0">
              <a:solidFill>
                <a:srgbClr val="000000"/>
              </a:solidFill>
              <a:latin typeface="Book Antiqua" panose="02040602050305030304" pitchFamily="18" charset="0"/>
            </a:endParaRPr>
          </a:p>
          <a:p>
            <a:r>
              <a:rPr lang="en-US" sz="2800" dirty="0"/>
              <a:t>Here we give a short overview of the stages a query has to pass in order to obtain a result:</a:t>
            </a:r>
            <a:endParaRPr lang="en-US" sz="1800" b="0" i="0" u="none" strike="noStrike" baseline="0" dirty="0">
              <a:solidFill>
                <a:srgbClr val="000000"/>
              </a:solidFill>
              <a:latin typeface="Book Antiqua" panose="02040602050305030304" pitchFamily="18" charset="0"/>
            </a:endParaRPr>
          </a:p>
          <a:p>
            <a:pPr>
              <a:buFont typeface="+mj-lt"/>
              <a:buAutoNum type="arabicPeriod"/>
            </a:pPr>
            <a:r>
              <a:rPr lang="en-US" dirty="0"/>
              <a:t>A connection from an application program to the PostgreSQL server has to be established. </a:t>
            </a:r>
          </a:p>
          <a:p>
            <a:pPr>
              <a:buFont typeface="+mj-lt"/>
              <a:buAutoNum type="arabicPeriod"/>
            </a:pPr>
            <a:r>
              <a:rPr lang="en-US" dirty="0"/>
              <a:t>The parser stage checks the query transmitted by the application program for correct syntax and then creates a </a:t>
            </a:r>
            <a:r>
              <a:rPr lang="en-US" i="1" dirty="0"/>
              <a:t>query tree</a:t>
            </a:r>
            <a:r>
              <a:rPr lang="en-US" dirty="0"/>
              <a:t>.</a:t>
            </a:r>
          </a:p>
          <a:p>
            <a:pPr>
              <a:buFont typeface="+mj-lt"/>
              <a:buAutoNum type="arabicPeriod"/>
            </a:pPr>
            <a:r>
              <a:rPr lang="en-US" dirty="0"/>
              <a:t>The rewrite system takes the query tree created at the parser stage and looks for any rules (stored in the system catalogs) to apply them to the query tree. It performs the transformations given in the </a:t>
            </a:r>
            <a:r>
              <a:rPr lang="en-US" i="1" dirty="0"/>
              <a:t>rule bodies</a:t>
            </a:r>
            <a:r>
              <a:rPr lang="en-US" dirty="0"/>
              <a:t>. One application of the rewrite system is in the creation of </a:t>
            </a:r>
            <a:r>
              <a:rPr lang="en-US" i="1" dirty="0"/>
              <a:t>views</a:t>
            </a:r>
            <a:r>
              <a:rPr lang="en-US" dirty="0"/>
              <a:t>. Whenever a query is executed against a view (i.e., a </a:t>
            </a:r>
            <a:r>
              <a:rPr lang="en-US" i="1" dirty="0"/>
              <a:t>virtual table</a:t>
            </a:r>
            <a:r>
              <a:rPr lang="en-US" dirty="0"/>
              <a:t>), the system rewrites the query in order to access </a:t>
            </a:r>
            <a:r>
              <a:rPr lang="en-US" i="1" dirty="0"/>
              <a:t>base tables</a:t>
            </a:r>
            <a:r>
              <a:rPr lang="en-US" dirty="0"/>
              <a:t> instead.</a:t>
            </a:r>
          </a:p>
          <a:p>
            <a:pPr>
              <a:buFont typeface="+mj-lt"/>
              <a:buAutoNum type="arabicPeriod"/>
            </a:pPr>
            <a:r>
              <a:rPr lang="en-US" dirty="0"/>
              <a:t>The planner/optimizer takes the (rewritten) query tree and creates a </a:t>
            </a:r>
            <a:r>
              <a:rPr lang="en-US" i="1" dirty="0"/>
              <a:t>query plan</a:t>
            </a:r>
            <a:r>
              <a:rPr lang="en-US" dirty="0"/>
              <a:t> that will be the input to the </a:t>
            </a:r>
            <a:r>
              <a:rPr lang="en-US" i="1" dirty="0"/>
              <a:t>executor</a:t>
            </a:r>
            <a:r>
              <a:rPr lang="en-US" dirty="0"/>
              <a:t>. It does so by first creating all possible </a:t>
            </a:r>
            <a:r>
              <a:rPr lang="en-US" i="1" dirty="0"/>
              <a:t>paths</a:t>
            </a:r>
            <a:r>
              <a:rPr lang="en-US" dirty="0"/>
              <a:t> leading to the same result. For example, if there is an index on a relation to be scanned, there are two paths for the scan. One possibility is a simple sequential scan and the other possibility is to use the index. Next, the cost for the execution of each path is estimated and the cheapest path is chosen. The cheapest path is expanded into a complete plan that the executor can use.</a:t>
            </a:r>
          </a:p>
          <a:p>
            <a:pPr>
              <a:buFont typeface="+mj-lt"/>
              <a:buAutoNum type="arabicPeriod"/>
            </a:pPr>
            <a:r>
              <a:rPr lang="en-US" dirty="0"/>
              <a:t>The executor recursively steps through the </a:t>
            </a:r>
            <a:r>
              <a:rPr lang="en-US" i="1" dirty="0"/>
              <a:t>plan tree</a:t>
            </a:r>
            <a:r>
              <a:rPr lang="en-US" dirty="0"/>
              <a:t> and retrieves rows in the way represented by the plan. The executor makes use of the storage system while scanning relations, performs sorts and joins, evaluates qualifications and finally hands back the rows.</a:t>
            </a: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4</a:t>
            </a:fld>
            <a:endParaRPr lang="en-US"/>
          </a:p>
        </p:txBody>
      </p:sp>
    </p:spTree>
    <p:extLst>
      <p:ext uri="{BB962C8B-B14F-4D97-AF65-F5344CB8AC3E}">
        <p14:creationId xmlns:p14="http://schemas.microsoft.com/office/powerpoint/2010/main" val="58314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Once you have created your table with the necessary specifications, the next logical step is to fill the table with data. </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There are generally three methods in PostgreSQL with which you can fill a table with data:</a:t>
            </a: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Use the INSERT INTO command with a grouped set of data to insert new values.</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Use the INSERT INTO command in conjunction with a SELECT statement to insert existing values from another table.</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Use the COPY command to insert values from a system file.</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INSERT creates new rows in a table. You can insert one or more rows specified by value expressions, or zero or more rows resulting from a query. </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In the case of INSERT, every statement has to check for locks, check for the existence of the table and the columns in the table, check for permissions, look up data types and so on. </a:t>
            </a: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A useful technique within PostgreSQL is to use the COPY command to insert values directly into tables from external files. Files used for input by COPY must either be in standard ASCII text format, whose fields are delimited by a uniform symbol, or in PostgreSQL’s binary table format. Common delimiters for ASCII files are tabs and commas. When using an ASCII formatted input file with COPY, each line within the file will be treated as a row of data to be inserted and each delimited field will be treated as a column value.</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The COPY FROM command operates much faster than a normal INSERT command because the data is read as a single transaction directly to the target table. On the other hand, it is a very strict format, and the entire COPY procedure will fail if just one line is malformed.</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In the case of COPY, this is only done once, which is a lot faster. Whenever you want to write large amounts of data, data COPY is usually the way to go.</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COPY is usually a lot better than plain inserts. The reason is that INSERT has a lot of overhead.</a:t>
            </a: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r>
              <a:rPr lang="en-US" sz="2800" dirty="0"/>
              <a:t>But if you want to copy data from one table to another, INSERT INTO FROM </a:t>
            </a:r>
            <a:r>
              <a:rPr lang="en-US" sz="2800"/>
              <a:t>SELECT perform </a:t>
            </a:r>
            <a:r>
              <a:rPr lang="en-US" sz="2800" dirty="0"/>
              <a:t>better than COPY command, because it does not require saving the data to an intermediary file or going through a client-server connection.</a:t>
            </a: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AE90029-A909-AD4E-9775-A0D64990AD22}" type="slidenum">
              <a:rPr lang="en-US" smtClean="0"/>
              <a:t>16</a:t>
            </a:fld>
            <a:endParaRPr lang="en-US"/>
          </a:p>
        </p:txBody>
      </p:sp>
    </p:spTree>
    <p:extLst>
      <p:ext uri="{BB962C8B-B14F-4D97-AF65-F5344CB8AC3E}">
        <p14:creationId xmlns:p14="http://schemas.microsoft.com/office/powerpoint/2010/main" val="4089830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INSERT statement has the optional ON CONFLICT clause which specifies an alternative action to raising a unique violation or exclusion constraint violation error. For each individual row proposed for insertion, either the insertion proceeds, or, if an arbiter constraint or index specified by </a:t>
            </a:r>
            <a:r>
              <a:rPr lang="en-US" dirty="0" err="1"/>
              <a:t>conflict_target</a:t>
            </a:r>
            <a:r>
              <a:rPr lang="en-US" dirty="0"/>
              <a:t> is violated, the alternative </a:t>
            </a:r>
            <a:r>
              <a:rPr lang="en-US" dirty="0" err="1"/>
              <a:t>conflict_action</a:t>
            </a:r>
            <a:r>
              <a:rPr lang="en-US" dirty="0"/>
              <a:t> is taken. </a:t>
            </a:r>
          </a:p>
          <a:p>
            <a:endParaRPr lang="en-US" dirty="0"/>
          </a:p>
          <a:p>
            <a:r>
              <a:rPr lang="en-US" dirty="0"/>
              <a:t>ON CONFLICT DO NOTHING simply avoids inserting a row as its alternative action. ON CONFLICT DO UPDATE updates the existing row that conflicts with the row proposed for insertion as its alternative action.</a:t>
            </a:r>
          </a:p>
          <a:p>
            <a:endParaRPr lang="en-US" dirty="0"/>
          </a:p>
          <a:p>
            <a:r>
              <a:rPr lang="en-US" dirty="0"/>
              <a:t>ON CONFLICT DO UPDATE guarantees an atomic INSERT or UPDATE outcome; provided there is no independent error, one of those two outcomes is guaranteed, even under high concurrency. This is also known as UPSERT — “UPDATE or INSERT”.</a:t>
            </a:r>
          </a:p>
          <a:p>
            <a:r>
              <a:rPr lang="en-US" dirty="0"/>
              <a:t>This feature is useful if you don’t know a record already exists in a table and rather than having the insert fail, you want it to either update the existing record or do nothing.</a:t>
            </a:r>
          </a:p>
          <a:p>
            <a:r>
              <a:rPr lang="en-US" dirty="0"/>
              <a:t>This feature requires a unique key, primary key, unique index, or exclusion constraint in place, that when violated, you’d want different behavior like updating the existing record or not doing anything.</a:t>
            </a:r>
          </a:p>
        </p:txBody>
      </p:sp>
      <p:sp>
        <p:nvSpPr>
          <p:cNvPr id="4" name="Slide Number Placeholder 3"/>
          <p:cNvSpPr>
            <a:spLocks noGrp="1"/>
          </p:cNvSpPr>
          <p:nvPr>
            <p:ph type="sldNum" sz="quarter" idx="5"/>
          </p:nvPr>
        </p:nvSpPr>
        <p:spPr/>
        <p:txBody>
          <a:bodyPr/>
          <a:lstStyle/>
          <a:p>
            <a:fld id="{7AE90029-A909-AD4E-9775-A0D64990AD22}" type="slidenum">
              <a:rPr lang="en-US" smtClean="0"/>
              <a:t>17</a:t>
            </a:fld>
            <a:endParaRPr lang="en-US"/>
          </a:p>
        </p:txBody>
      </p:sp>
    </p:spTree>
    <p:extLst>
      <p:ext uri="{BB962C8B-B14F-4D97-AF65-F5344CB8AC3E}">
        <p14:creationId xmlns:p14="http://schemas.microsoft.com/office/powerpoint/2010/main" val="1115267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The task of the </a:t>
            </a:r>
            <a:r>
              <a:rPr lang="en-US" sz="1800" i="1"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planner/optimizer</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is to create an optimal execution plan. A given SQL query (and hence, a query tree) can be actually executed in a wide variety of different ways, each of which will produce the same set of results. If it is computationally feasible, the query optimizer will examine each of these possible execution plans, ultimately selecting the execution plan that is expected to run the fastest.</a:t>
            </a:r>
          </a:p>
          <a:p>
            <a:r>
              <a:rPr lang="en-US" sz="1800" dirty="0">
                <a:effectLst/>
                <a:latin typeface="Times New Roman" panose="02020603050405020304" pitchFamily="18" charset="0"/>
                <a:ea typeface="Times New Roman" panose="02020603050405020304" pitchFamily="18" charset="0"/>
              </a:rPr>
              <a:t>The planner's search procedure actually works with data structures called </a:t>
            </a:r>
            <a:r>
              <a:rPr lang="en-US" sz="1800" i="1" dirty="0">
                <a:effectLst/>
                <a:latin typeface="Times New Roman" panose="02020603050405020304" pitchFamily="18" charset="0"/>
                <a:ea typeface="Times New Roman" panose="02020603050405020304" pitchFamily="18" charset="0"/>
              </a:rPr>
              <a:t>paths</a:t>
            </a:r>
            <a:r>
              <a:rPr lang="en-US" sz="1800" dirty="0">
                <a:effectLst/>
                <a:latin typeface="Times New Roman" panose="02020603050405020304" pitchFamily="18" charset="0"/>
                <a:ea typeface="Times New Roman" panose="02020603050405020304" pitchFamily="18" charset="0"/>
              </a:rPr>
              <a:t>, which are simply cut-down representations of plans containing only as much information as the planner needs to make its decisions. After the cheapest path is determined, a full-fledged </a:t>
            </a:r>
            <a:r>
              <a:rPr lang="en-US" sz="1800" i="1" dirty="0">
                <a:effectLst/>
                <a:latin typeface="Times New Roman" panose="02020603050405020304" pitchFamily="18" charset="0"/>
                <a:ea typeface="Times New Roman" panose="02020603050405020304" pitchFamily="18" charset="0"/>
              </a:rPr>
              <a:t>plan tree</a:t>
            </a:r>
            <a:r>
              <a:rPr lang="en-US" sz="1800" dirty="0">
                <a:effectLst/>
                <a:latin typeface="Times New Roman" panose="02020603050405020304" pitchFamily="18" charset="0"/>
                <a:ea typeface="Times New Roman" panose="02020603050405020304" pitchFamily="18" charset="0"/>
              </a:rPr>
              <a:t> is built to pass to the executor.</a:t>
            </a:r>
          </a:p>
          <a:p>
            <a:endParaRPr lang="en-US" sz="1800" dirty="0">
              <a:effectLst/>
              <a:latin typeface="Times New Roman" panose="02020603050405020304" pitchFamily="18" charset="0"/>
            </a:endParaRP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The planner/optimizer starts by generating plans for scanning each individual relation (table) used in the query. The possible plans are determined by the available indexes on each relation. There is always the possibility of performing a sequential scan on a relation, so a sequential scan plan is always created.</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If the query requires joining two or more relations, plans for joining relations are considered after all feasible plans have been found for scanning single relations.</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When the query involves more than two relations, the final result must be built up by a tree of join steps, each with two inputs. The planner examines different possible join sequences to find the cheapest one.</a:t>
            </a:r>
          </a:p>
          <a:p>
            <a:endParaRPr lang="en-US" sz="1800" dirty="0">
              <a:effectLst/>
              <a:latin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The planner preferentially considers joins between any two relations for which there exist a corresponding join clause in the WHERE qualification (i.e., for which a restriction like where rel1.attr1=rel2.attr2 exists). Join pairs with no join clause are considered only when there is no other choice, that is, a particular relation has no available join clauses to any other relation. All possible plans are generated for every join pair considered by the planner, and the one that is (estimated to be) the cheapest is chosen.</a:t>
            </a:r>
          </a:p>
          <a:p>
            <a:r>
              <a:rPr lang="en-US" sz="1800" dirty="0">
                <a:effectLst/>
                <a:latin typeface="Times New Roman" panose="02020603050405020304" pitchFamily="18" charset="0"/>
                <a:ea typeface="Times New Roman" panose="02020603050405020304" pitchFamily="18" charset="0"/>
              </a:rPr>
              <a:t>The finished plan tree consists of </a:t>
            </a:r>
            <a:r>
              <a:rPr lang="en-US" sz="1800" b="1" dirty="0">
                <a:effectLst/>
                <a:latin typeface="Times New Roman" panose="02020603050405020304" pitchFamily="18" charset="0"/>
                <a:ea typeface="Times New Roman" panose="02020603050405020304" pitchFamily="18" charset="0"/>
              </a:rPr>
              <a:t>sequential</a:t>
            </a:r>
            <a:r>
              <a:rPr lang="en-US" sz="1800" dirty="0">
                <a:effectLst/>
                <a:latin typeface="Times New Roman" panose="02020603050405020304" pitchFamily="18" charset="0"/>
                <a:ea typeface="Times New Roman" panose="02020603050405020304" pitchFamily="18" charset="0"/>
              </a:rPr>
              <a:t> or </a:t>
            </a:r>
            <a:r>
              <a:rPr lang="en-US" sz="1800" b="1" dirty="0">
                <a:effectLst/>
                <a:latin typeface="Times New Roman" panose="02020603050405020304" pitchFamily="18" charset="0"/>
                <a:ea typeface="Times New Roman" panose="02020603050405020304" pitchFamily="18" charset="0"/>
              </a:rPr>
              <a:t>index scans</a:t>
            </a:r>
            <a:r>
              <a:rPr lang="en-US" sz="1800" dirty="0">
                <a:effectLst/>
                <a:latin typeface="Times New Roman" panose="02020603050405020304" pitchFamily="18" charset="0"/>
                <a:ea typeface="Times New Roman" panose="02020603050405020304" pitchFamily="18" charset="0"/>
              </a:rPr>
              <a:t> of the base relations, plus </a:t>
            </a:r>
            <a:r>
              <a:rPr lang="en-US" sz="1800" b="1" dirty="0">
                <a:effectLst/>
                <a:latin typeface="Times New Roman" panose="02020603050405020304" pitchFamily="18" charset="0"/>
                <a:ea typeface="Times New Roman" panose="02020603050405020304" pitchFamily="18" charset="0"/>
              </a:rPr>
              <a:t>nested-loop</a:t>
            </a: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merge</a:t>
            </a:r>
            <a:r>
              <a:rPr lang="en-US" sz="1800" dirty="0">
                <a:effectLst/>
                <a:latin typeface="Times New Roman" panose="02020603050405020304" pitchFamily="18" charset="0"/>
                <a:ea typeface="Times New Roman" panose="02020603050405020304" pitchFamily="18" charset="0"/>
              </a:rPr>
              <a:t>, or </a:t>
            </a:r>
            <a:r>
              <a:rPr lang="en-US" sz="1800" b="1" dirty="0">
                <a:effectLst/>
                <a:latin typeface="Times New Roman" panose="02020603050405020304" pitchFamily="18" charset="0"/>
                <a:ea typeface="Times New Roman" panose="02020603050405020304" pitchFamily="18" charset="0"/>
              </a:rPr>
              <a:t>hash join</a:t>
            </a:r>
            <a:r>
              <a:rPr lang="en-US" sz="1800" dirty="0">
                <a:effectLst/>
                <a:latin typeface="Times New Roman" panose="02020603050405020304" pitchFamily="18" charset="0"/>
                <a:ea typeface="Times New Roman" panose="02020603050405020304" pitchFamily="18" charset="0"/>
              </a:rPr>
              <a:t> nodes as needed, plus any auxiliary steps needed, such as sort nodes or aggregate-function calculation nodes.</a:t>
            </a:r>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5</a:t>
            </a:fld>
            <a:endParaRPr lang="en-US"/>
          </a:p>
        </p:txBody>
      </p:sp>
    </p:spTree>
    <p:extLst>
      <p:ext uri="{BB962C8B-B14F-4D97-AF65-F5344CB8AC3E}">
        <p14:creationId xmlns:p14="http://schemas.microsoft.com/office/powerpoint/2010/main" val="2441875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very significant input to deciding which plan to use is the statistics the planner collects. </a:t>
            </a:r>
          </a:p>
          <a:p>
            <a:r>
              <a:rPr lang="en-US" dirty="0"/>
              <a:t>These statistics allow the planner to estimate how many rows will be returned after executing a certain part of the plan, which then influences the kind of scan or join algorithm which will be used. They are collected / updated mainly by running ANALYZE or VACUUM.</a:t>
            </a:r>
          </a:p>
          <a:p>
            <a:r>
              <a:rPr lang="en-US" dirty="0"/>
              <a:t>These statistics are stored by the planner in </a:t>
            </a:r>
            <a:r>
              <a:rPr lang="en-US" dirty="0" err="1"/>
              <a:t>pg_class</a:t>
            </a:r>
            <a:r>
              <a:rPr lang="en-US" dirty="0"/>
              <a:t> and in </a:t>
            </a:r>
            <a:r>
              <a:rPr lang="en-US" dirty="0" err="1"/>
              <a:t>pg_statistics</a:t>
            </a:r>
            <a:r>
              <a:rPr lang="en-US" dirty="0"/>
              <a:t>. </a:t>
            </a:r>
            <a:r>
              <a:rPr lang="en-US" dirty="0" err="1"/>
              <a:t>Pg_class</a:t>
            </a:r>
            <a:r>
              <a:rPr lang="en-US" dirty="0"/>
              <a:t> basically stores the total number of entries in each table and index, as well as the number of disk blocks occupied by them. </a:t>
            </a:r>
            <a:r>
              <a:rPr lang="en-US" dirty="0" err="1"/>
              <a:t>Pg_statistic</a:t>
            </a:r>
            <a:r>
              <a:rPr lang="en-US" dirty="0"/>
              <a:t> stores statistics about each column like what % of values are null for the column, what are the most common values, histogram bounds etc.</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Most queries retrieve only a fraction of the rows in a table, due to WHERE clauses that restrict the rows to be examined. The planner thus needs to make an estimate of the selectivity of WHERE clauses, that is, the fraction of rows that match each condition in the WHERE clause.</a:t>
            </a: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6</a:t>
            </a:fld>
            <a:endParaRPr lang="en-US"/>
          </a:p>
        </p:txBody>
      </p:sp>
    </p:spTree>
    <p:extLst>
      <p:ext uri="{BB962C8B-B14F-4D97-AF65-F5344CB8AC3E}">
        <p14:creationId xmlns:p14="http://schemas.microsoft.com/office/powerpoint/2010/main" val="1819911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dirty="0"/>
              <a:t>PostgreSQL caches the following for accelerating data access:</a:t>
            </a:r>
          </a:p>
          <a:p>
            <a:pPr marL="0" indent="0">
              <a:buNone/>
            </a:pPr>
            <a:r>
              <a:rPr lang="en-US" dirty="0"/>
              <a:t>    Data in tables</a:t>
            </a:r>
          </a:p>
          <a:p>
            <a:pPr marL="0" indent="0">
              <a:buNone/>
            </a:pPr>
            <a:r>
              <a:rPr lang="en-US" dirty="0"/>
              <a:t>    Indexes</a:t>
            </a:r>
          </a:p>
          <a:p>
            <a:pPr marL="0" indent="0">
              <a:buNone/>
            </a:pPr>
            <a:r>
              <a:rPr lang="en-US" dirty="0"/>
              <a:t>    Query execution plans</a:t>
            </a:r>
          </a:p>
          <a:p>
            <a:pPr marL="0" indent="0">
              <a:buNone/>
            </a:pPr>
            <a:r>
              <a:rPr lang="en-US" dirty="0"/>
              <a:t>While the query execution plan caching focus is on saving CPU cycles; caching for Table data and Index data is focused to save costly disk I/O operation.</a:t>
            </a:r>
          </a:p>
          <a:p>
            <a:pPr marL="0" indent="0">
              <a:buNone/>
            </a:pPr>
            <a:r>
              <a:rPr lang="en-US" dirty="0"/>
              <a:t>PostgreSQL lets users define how much memory they would like to reserve for keeping such cache for data. The relevant setting is </a:t>
            </a:r>
            <a:r>
              <a:rPr lang="en-US" dirty="0" err="1"/>
              <a:t>shared_buffers</a:t>
            </a:r>
            <a:r>
              <a:rPr lang="en-US" dirty="0"/>
              <a:t> in the </a:t>
            </a:r>
            <a:r>
              <a:rPr lang="en-US" dirty="0" err="1"/>
              <a:t>postgresql.conf</a:t>
            </a:r>
            <a:r>
              <a:rPr lang="en-US" dirty="0"/>
              <a:t> configuration file. The finite value of </a:t>
            </a:r>
            <a:r>
              <a:rPr lang="en-US" dirty="0" err="1"/>
              <a:t>shared_buffers</a:t>
            </a:r>
            <a:r>
              <a:rPr lang="en-US" dirty="0"/>
              <a:t> defines how many pages can be cached at any point of time.</a:t>
            </a:r>
          </a:p>
          <a:p>
            <a:pPr marL="0" indent="0">
              <a:buNone/>
            </a:pPr>
            <a:endParaRPr lang="en-US" dirty="0"/>
          </a:p>
          <a:p>
            <a:pPr marL="0" indent="0">
              <a:buNone/>
            </a:pPr>
            <a:r>
              <a:rPr lang="en-US" dirty="0"/>
              <a:t>As a query is executed, PostgreSQL searches for the page on the disk which contains the relevant tuple and pushes it in the </a:t>
            </a:r>
            <a:r>
              <a:rPr lang="en-US" dirty="0" err="1"/>
              <a:t>shared_buffers</a:t>
            </a:r>
            <a:r>
              <a:rPr lang="en-US" dirty="0"/>
              <a:t> cache for lateral access. Next time the same tuple (or any tuple in the same page) needs to be accessed, PostgreSQL can save disk IO by reading it in memory.</a:t>
            </a:r>
          </a:p>
          <a:p>
            <a:pPr marL="0" indent="0">
              <a:buNone/>
            </a:pPr>
            <a:r>
              <a:rPr lang="en-US" dirty="0"/>
              <a:t>At a high level, PostgreSQL follows LRU (least recently used) algorithm to identify the pages which need to be evicted from the cache. In other words, a page which is accessed only once has higher chances of eviction (as compared to a page which is accessed multiple times), in case a new page needs to be fetched by PostgreSQL into cache. </a:t>
            </a:r>
          </a:p>
          <a:p>
            <a:pPr marL="0" indent="0">
              <a:buNone/>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The second time you run the query, you should notice at least a 10% performance speed increase. This represents hot cache behavior, meaning that the data needed for the query was already in either the database or OS caches. It was left behind in the cache from when the data was loaded in the first place. Whether your cache is hot, or cold (not in the cache), is another thing to be very careful of. If you run a query twice with two different approaches, the second will likely be much faster simply because of caching, regardless of whether the plan was better or worse.</a:t>
            </a:r>
          </a:p>
          <a:p>
            <a:pPr marL="0" indent="0">
              <a:buNone/>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7</a:t>
            </a:fld>
            <a:endParaRPr lang="en-US"/>
          </a:p>
        </p:txBody>
      </p:sp>
    </p:spTree>
    <p:extLst>
      <p:ext uri="{BB962C8B-B14F-4D97-AF65-F5344CB8AC3E}">
        <p14:creationId xmlns:p14="http://schemas.microsoft.com/office/powerpoint/2010/main" val="454650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know that the planner has quite a few decisions to make and that these decisions will ultimately decide the execution time as well as consumption of resources (CPU, memory, and disk I/O). </a:t>
            </a:r>
          </a:p>
          <a:p>
            <a:r>
              <a:rPr lang="en-US" dirty="0"/>
              <a:t>How do we know what decision the planner will take? We can use the EXPLAIN command to find out the possible (note that it's possible) execution plan. To use EXPLAIN, we have to just prefix the EXPLAIN word to the SQL statement we want to execute</a:t>
            </a:r>
          </a:p>
          <a:p>
            <a:endParaRPr lang="en-US" dirty="0"/>
          </a:p>
          <a:p>
            <a:r>
              <a:rPr lang="en-US" dirty="0"/>
              <a:t>This command displays the execution plan that the PostgreSQL planner generates for the supplied statement. The execution plan shows how the table(s) referenced by the statement will be scanned — by plain sequential scan, index scan, etc. — and if multiple tables are referenced, what join algorithms will be used to bring together the required rows from each input table.</a:t>
            </a:r>
          </a:p>
          <a:p>
            <a:endParaRPr lang="en-US" dirty="0"/>
          </a:p>
          <a:p>
            <a:r>
              <a:rPr lang="en-US" dirty="0"/>
              <a:t>The most critical part of the display is the estimated statement execution cost, which is the planner's guess at how long it will take to run the statement. </a:t>
            </a:r>
          </a:p>
          <a:p>
            <a:endParaRPr lang="en-US" dirty="0"/>
          </a:p>
          <a:p>
            <a:r>
              <a:rPr lang="en-US" dirty="0"/>
              <a:t>The ANALYZE option causes the statement to be actually executed, not only planned. Then actual run time statistics are added to the display, including the total elapsed time expended within each plan node (in milliseconds) and the total number of rows it actually returned. This is useful for seeing whether the planner's estimates are close to reality.</a:t>
            </a:r>
          </a:p>
          <a:p>
            <a:endParaRPr lang="en-US" dirty="0"/>
          </a:p>
          <a:p>
            <a:r>
              <a:rPr lang="en-US" dirty="0"/>
              <a:t>VERBOSE will report the planner’s activities down to the columnar level.</a:t>
            </a:r>
          </a:p>
          <a:p>
            <a:endParaRPr lang="en-US" dirty="0"/>
          </a:p>
          <a:p>
            <a:r>
              <a:rPr lang="en-US" dirty="0"/>
              <a:t>In order to allow the PostgreSQL query planner to make reasonably informed decisions when optimizing queries, the </a:t>
            </a:r>
            <a:r>
              <a:rPr lang="en-US" dirty="0" err="1"/>
              <a:t>pg_statistic</a:t>
            </a:r>
            <a:r>
              <a:rPr lang="en-US" dirty="0"/>
              <a:t> data should be up-to-date for all tables used in the query.</a:t>
            </a:r>
          </a:p>
          <a:p>
            <a:endParaRPr lang="en-US" dirty="0"/>
          </a:p>
          <a:p>
            <a:r>
              <a:rPr lang="en-US" dirty="0"/>
              <a:t>EXPLAIN can be also used for the UPDATE, DELETE, and INSERT statements. To avoid data changes when you do this, use the following command:</a:t>
            </a:r>
          </a:p>
          <a:p>
            <a:r>
              <a:rPr lang="en-US" dirty="0"/>
              <a:t>BEGIN;</a:t>
            </a:r>
          </a:p>
          <a:p>
            <a:r>
              <a:rPr lang="en-US" dirty="0"/>
              <a:t>EXPLAIN ANALYZE ...;</a:t>
            </a:r>
          </a:p>
          <a:p>
            <a:r>
              <a:rPr lang="en-US" dirty="0"/>
              <a:t>ROLLBACK; </a:t>
            </a:r>
          </a:p>
        </p:txBody>
      </p:sp>
      <p:sp>
        <p:nvSpPr>
          <p:cNvPr id="4" name="Slide Number Placeholder 3"/>
          <p:cNvSpPr>
            <a:spLocks noGrp="1"/>
          </p:cNvSpPr>
          <p:nvPr>
            <p:ph type="sldNum" sz="quarter" idx="5"/>
          </p:nvPr>
        </p:nvSpPr>
        <p:spPr/>
        <p:txBody>
          <a:bodyPr/>
          <a:lstStyle/>
          <a:p>
            <a:fld id="{7AE90029-A909-AD4E-9775-A0D64990AD22}" type="slidenum">
              <a:rPr lang="en-US" smtClean="0"/>
              <a:t>9</a:t>
            </a:fld>
            <a:endParaRPr lang="en-US"/>
          </a:p>
        </p:txBody>
      </p:sp>
    </p:spTree>
    <p:extLst>
      <p:ext uri="{BB962C8B-B14F-4D97-AF65-F5344CB8AC3E}">
        <p14:creationId xmlns:p14="http://schemas.microsoft.com/office/powerpoint/2010/main" val="1498565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query plan should be read from most indented to least intended: from bottom to top. Each line with cost/rows/width is a node. The inner (child) nodes feed the outer (parent) nodes. </a:t>
            </a:r>
          </a:p>
          <a:p>
            <a:endParaRPr lang="en-US" dirty="0"/>
          </a:p>
          <a:p>
            <a:r>
              <a:rPr lang="en-US" dirty="0"/>
              <a:t>Let's look at each word/number and see what it means. The first part in the fourth line says Filter, meaning a filter is being applied. The data type is also mentioned. The first part of the previous line says Seq Scan on actor. The table will be scanned in a sequential manner to get the relevant records. </a:t>
            </a:r>
          </a:p>
          <a:p>
            <a:endParaRPr lang="en-US" dirty="0"/>
          </a:p>
          <a:p>
            <a:r>
              <a:rPr lang="en-US" dirty="0"/>
              <a:t>Then, we have cost. Costs are estimates of the effort a node will take. It's calculated in terms of a few variables (such as page reads and operator evaluations), based on the total data size and estimates of the number of rows that will be fetched. </a:t>
            </a:r>
          </a:p>
          <a:p>
            <a:endParaRPr lang="en-US" dirty="0"/>
          </a:p>
          <a:p>
            <a:r>
              <a:rPr lang="en-US" dirty="0"/>
              <a:t>Each cost entry has two parts: a startup cost and a total cost. Unless it's a really heavy query, startup costs for the innermost nodes are likely to be zero or close to zero. Startup cost is the work to be done to get the first row. For parent nodes, the startup cost will be close to the total cost of the child nodes, implying that the child node has to finish for the parent node to start processing data. This also means that the total cost of a parent node will be the total cost of the child nodes plus the node-specific cost of the parent itself.</a:t>
            </a:r>
          </a:p>
          <a:p>
            <a:endParaRPr lang="en-US" dirty="0"/>
          </a:p>
          <a:p>
            <a:r>
              <a:rPr lang="en-US" sz="1800" b="0" i="0" u="none" strike="noStrike" baseline="0" dirty="0">
                <a:solidFill>
                  <a:srgbClr val="000000"/>
                </a:solidFill>
                <a:latin typeface="Book Antiqua" panose="02040602050305030304" pitchFamily="18" charset="0"/>
              </a:rPr>
              <a:t>The next entry: </a:t>
            </a:r>
            <a:r>
              <a:rPr lang="en-US" sz="1800" b="0" i="0" u="none" strike="noStrike" baseline="0" dirty="0">
                <a:solidFill>
                  <a:srgbClr val="000000"/>
                </a:solidFill>
                <a:latin typeface="Courier Std"/>
              </a:rPr>
              <a:t>rows </a:t>
            </a:r>
            <a:r>
              <a:rPr lang="en-US" sz="1800" b="0" i="0" u="none" strike="noStrike" baseline="0" dirty="0">
                <a:solidFill>
                  <a:srgbClr val="000000"/>
                </a:solidFill>
                <a:latin typeface="Book Antiqua" panose="02040602050305030304" pitchFamily="18" charset="0"/>
              </a:rPr>
              <a:t>is an estimate of the number of records the node will return. The third entry: </a:t>
            </a:r>
            <a:r>
              <a:rPr lang="en-US" sz="1800" b="0" i="0" u="none" strike="noStrike" baseline="0" dirty="0">
                <a:solidFill>
                  <a:srgbClr val="000000"/>
                </a:solidFill>
                <a:latin typeface="Courier Std"/>
              </a:rPr>
              <a:t>width </a:t>
            </a:r>
            <a:r>
              <a:rPr lang="en-US" sz="1800" b="0" i="0" u="none" strike="noStrike" baseline="0" dirty="0">
                <a:solidFill>
                  <a:srgbClr val="000000"/>
                </a:solidFill>
                <a:latin typeface="Book Antiqua" panose="02040602050305030304" pitchFamily="18" charset="0"/>
              </a:rPr>
              <a:t>is the estimated average width (in bytes) of each row. </a:t>
            </a:r>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10</a:t>
            </a:fld>
            <a:endParaRPr lang="en-US"/>
          </a:p>
        </p:txBody>
      </p:sp>
    </p:spTree>
    <p:extLst>
      <p:ext uri="{BB962C8B-B14F-4D97-AF65-F5344CB8AC3E}">
        <p14:creationId xmlns:p14="http://schemas.microsoft.com/office/powerpoint/2010/main" val="1613029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Seq Scan operation scans the entire relation (table) as stored on disk.</a:t>
            </a:r>
          </a:p>
          <a:p>
            <a:r>
              <a:rPr lang="en-US" dirty="0"/>
              <a:t>You can expect a Seq Scan when there isn't a useful index, or when such a large portion of the table is expected to be returned so that using an index would just add needless overhead. They'll also be used when there is only a very small amount of data to access; the index overhead is disproportionately large if the table takes up only a few pages on disk.</a:t>
            </a:r>
          </a:p>
          <a:p>
            <a:r>
              <a:rPr lang="en-US" dirty="0"/>
              <a:t>Note that a Seq Scan must read through all the dead rows in a table, but will not include them in its output. It's therefore possible for their execution to take much longer than would be expected to produce all the required output if the table has been badly maintained and is quite bloated with dead rows.</a:t>
            </a:r>
          </a:p>
          <a:p>
            <a:r>
              <a:rPr lang="en-US" dirty="0"/>
              <a:t>So a sequential scan requires a single IO for each row - or even less because a page on the disk contains more than one row, so more than one row can be fetched with a single IO operation.</a:t>
            </a:r>
          </a:p>
        </p:txBody>
      </p:sp>
      <p:sp>
        <p:nvSpPr>
          <p:cNvPr id="4" name="Slide Number Placeholder 3"/>
          <p:cNvSpPr>
            <a:spLocks noGrp="1"/>
          </p:cNvSpPr>
          <p:nvPr>
            <p:ph type="sldNum" sz="quarter" idx="5"/>
          </p:nvPr>
        </p:nvSpPr>
        <p:spPr/>
        <p:txBody>
          <a:bodyPr/>
          <a:lstStyle/>
          <a:p>
            <a:fld id="{7AE90029-A909-AD4E-9775-A0D64990AD22}" type="slidenum">
              <a:rPr lang="en-US" smtClean="0"/>
              <a:t>12</a:t>
            </a:fld>
            <a:endParaRPr lang="en-US"/>
          </a:p>
        </p:txBody>
      </p:sp>
    </p:spTree>
    <p:extLst>
      <p:ext uri="{BB962C8B-B14F-4D97-AF65-F5344CB8AC3E}">
        <p14:creationId xmlns:p14="http://schemas.microsoft.com/office/powerpoint/2010/main" val="2607540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Unlike Sequential Scan, Index scan does not fetch all records sequentially. </a:t>
            </a:r>
          </a:p>
          <a:p>
            <a:endParaRPr lang="en-US" dirty="0"/>
          </a:p>
          <a:p>
            <a:r>
              <a:rPr lang="en-US" dirty="0">
                <a:effectLst/>
              </a:rPr>
              <a:t>An index is just references to the rows in a table, stored in a data structure (usually a B-tree) based on their values in the indexed columns.</a:t>
            </a:r>
          </a:p>
          <a:p>
            <a:r>
              <a:rPr lang="en-US" dirty="0">
                <a:effectLst/>
              </a:rPr>
              <a:t>An index scan reads through the index and uses it to quickly look up the rows that match your filter (something like WHERE x &gt; 10), and return them in the order they’re stored in the index.</a:t>
            </a:r>
          </a:p>
          <a:p>
            <a:r>
              <a:rPr lang="en-US" dirty="0">
                <a:effectLst/>
              </a:rPr>
              <a:t>Postgres then goes to look up the data in these rows from the table, in the heap, where it would have found them if it had done a sequential scan.</a:t>
            </a:r>
          </a:p>
          <a:p>
            <a:endParaRPr lang="en-US" dirty="0">
              <a:effectLst/>
            </a:endParaRPr>
          </a:p>
          <a:p>
            <a:r>
              <a:rPr lang="en-US" dirty="0">
                <a:effectLst/>
              </a:rPr>
              <a:t>It checks that they are visible to the current transaction for example they haven’t been deleted or replaced by a newer version — and passes them on to the next operation.</a:t>
            </a:r>
          </a:p>
          <a:p>
            <a:endParaRPr lang="en-US" dirty="0">
              <a:effectLst/>
            </a:endParaRPr>
          </a:p>
          <a:p>
            <a:r>
              <a:rPr lang="en-US" dirty="0">
                <a:effectLst/>
              </a:rPr>
              <a:t>An index scan requires several IO operations for each row (look up the row in the index, then retrieve the row from the heap).</a:t>
            </a:r>
          </a:p>
          <a:p>
            <a:endParaRPr lang="en-US" dirty="0">
              <a:effectLst/>
            </a:endParaRPr>
          </a:p>
          <a:p>
            <a:r>
              <a:rPr lang="en-US" dirty="0">
                <a:effectLst/>
              </a:rPr>
              <a:t>Index Only Scan is similar to Index Scan except for the second step i.e. as the name implies it only scans index data structure. There are two additional pre-condition in order to choose Index Only Scan compare to Index Scan:</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effectLst/>
              </a:rPr>
              <a:t>    Query should be fetching only key columns which are part of the index. </a:t>
            </a:r>
            <a:r>
              <a:rPr lang="en-US" dirty="0"/>
              <a:t>You’d only index the columns that you want to filter or sort on — the ones you use in ORDER BY or WHERE clauses or, in certain circumstances, a JOIN condition.</a:t>
            </a:r>
            <a:endParaRPr lang="en-US" dirty="0">
              <a:effectLst/>
            </a:endParaRPr>
          </a:p>
          <a:p>
            <a:r>
              <a:rPr lang="en-US" dirty="0">
                <a:effectLst/>
              </a:rPr>
              <a:t>    All records on the selected heap page should be visible.</a:t>
            </a:r>
          </a:p>
          <a:p>
            <a:endParaRPr lang="en-US" dirty="0">
              <a:effectLst/>
            </a:endParaRPr>
          </a:p>
          <a:p>
            <a:r>
              <a:rPr lang="en-US" dirty="0"/>
              <a:t>Not every index type in Postgres supports index-only scans. Some, for example GIN indexes, don’t store all the underlying data that they index, so retrieving row data is impossible.</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13</a:t>
            </a:fld>
            <a:endParaRPr lang="en-US"/>
          </a:p>
        </p:txBody>
      </p:sp>
    </p:spTree>
    <p:extLst>
      <p:ext uri="{BB962C8B-B14F-4D97-AF65-F5344CB8AC3E}">
        <p14:creationId xmlns:p14="http://schemas.microsoft.com/office/powerpoint/2010/main" val="2388109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Bitmap scan is a mix of Index Scan and Sequential Scan. It tries to solve the disadvantage of Index scan but still keeps its full advantage.</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For each data found in the index data structure, it needs to find corresponding data in heap page. </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So alternatively, it needs to fetch index page once and then followed by heap page, which causes a lot of I/O. So bitmap scan method leverage the benefit of index scan without I/O.</a:t>
            </a: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Bitmap scans are a multi-step process that consist of a Bitmap Heap Scan, one or more Bitmap Index Scans.</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Bitmap index scans are executed by reading the index first, create bitmap – one bit for one page of the table and populating the bitmap by 1 where needed rows are placed. </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The index bitmaps built by the scans can be combined with standard bit operations, including either AND (return rows that are on both lists) or </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OR</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(return rows that are on either list) when appropriate.</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Bitmap Index Scan can be used instead of </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mutli</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-column index.</a:t>
            </a: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Bitmap Heap Scan uses a bitmap to get the heap tuple. When the number of index rows is small, it points directly to the heap tuple. If the number of rows to keep in the bitmap increases, it will point to the page that contains the row.</a:t>
            </a: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a:p>
            <a:pPr marL="0" marR="0" lvl="0" indent="0" algn="l" defTabSz="457200" rtl="0" eaLnBrk="1" fontAlgn="auto" latinLnBrk="0" hangingPunct="1">
              <a:lnSpc>
                <a:spcPct val="100000"/>
              </a:lnSpc>
              <a:spcBef>
                <a:spcPts val="600"/>
              </a:spcBef>
              <a:spcAft>
                <a:spcPts val="0"/>
              </a:spcAft>
              <a:buClrTx/>
              <a:buSzTx/>
              <a:buFontTx/>
              <a:buNone/>
              <a:tabLst/>
              <a:defRP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Bitmap Index Scans combines both cases: when you need many rows from the table, but not all of them, and when the rows that you will return are not in the same page (distributed).</a:t>
            </a:r>
          </a:p>
          <a:p>
            <a:pPr marL="0" marR="0">
              <a:spcBef>
                <a:spcPts val="600"/>
              </a:spcBef>
              <a:spcAft>
                <a:spcPts val="0"/>
              </a:spcAft>
            </a:pPr>
            <a:endPar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AE90029-A909-AD4E-9775-A0D64990AD22}" type="slidenum">
              <a:rPr lang="en-US" smtClean="0"/>
              <a:t>14</a:t>
            </a:fld>
            <a:endParaRPr lang="en-US"/>
          </a:p>
        </p:txBody>
      </p:sp>
    </p:spTree>
    <p:extLst>
      <p:ext uri="{BB962C8B-B14F-4D97-AF65-F5344CB8AC3E}">
        <p14:creationId xmlns:p14="http://schemas.microsoft.com/office/powerpoint/2010/main" val="15713329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 Id="rId4" Type="http://schemas.openxmlformats.org/officeDocument/2006/relationships/image" Target="../media/image3.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Subtitle 2"/>
          <p:cNvSpPr>
            <a:spLocks noGrp="1"/>
          </p:cNvSpPr>
          <p:nvPr>
            <p:ph type="subTitle" idx="1" hasCustomPrompt="1"/>
          </p:nvPr>
        </p:nvSpPr>
        <p:spPr>
          <a:xfrm>
            <a:off x="842433" y="5455612"/>
            <a:ext cx="8534400" cy="381000"/>
          </a:xfrm>
          <a:prstGeom prst="rect">
            <a:avLst/>
          </a:prstGeom>
        </p:spPr>
        <p:txBody>
          <a:bodyPr>
            <a:normAutofit/>
          </a:bodyPr>
          <a:lstStyle>
            <a:lvl1pPr marL="0" indent="0" algn="l">
              <a:buNone/>
              <a:defRPr sz="1800" cap="all"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MONTH </a:t>
            </a:r>
            <a:r>
              <a:rPr lang="en-US" dirty="0" err="1"/>
              <a:t>DAte</a:t>
            </a:r>
            <a:r>
              <a:rPr lang="en-US" dirty="0"/>
              <a:t>, YEAR</a:t>
            </a:r>
          </a:p>
        </p:txBody>
      </p:sp>
      <p:sp>
        <p:nvSpPr>
          <p:cNvPr id="9" name="Text Placeholder 5"/>
          <p:cNvSpPr>
            <a:spLocks noGrp="1"/>
          </p:cNvSpPr>
          <p:nvPr>
            <p:ph type="body" sz="quarter" idx="11" hasCustomPrompt="1"/>
          </p:nvPr>
        </p:nvSpPr>
        <p:spPr>
          <a:xfrm>
            <a:off x="842434" y="4466210"/>
            <a:ext cx="3382786" cy="360099"/>
          </a:xfrm>
          <a:prstGeom prst="rect">
            <a:avLst/>
          </a:prstGeom>
          <a:solidFill>
            <a:schemeClr val="accent2"/>
          </a:solidFill>
        </p:spPr>
        <p:txBody>
          <a:bodyPr wrap="none" tIns="36576">
            <a:spAutoFit/>
          </a:bodyPr>
          <a:lstStyle>
            <a:lvl1pPr marL="0" indent="0">
              <a:spcBef>
                <a:spcPts val="0"/>
              </a:spcBef>
              <a:buFontTx/>
              <a:buNone/>
              <a:defRPr sz="1800" cap="all" baseline="0">
                <a:solidFill>
                  <a:srgbClr val="FFFFFF"/>
                </a:solidFill>
                <a:latin typeface="Arial Black"/>
                <a:cs typeface="Arial Black"/>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ADD SUBTITLE</a:t>
            </a:r>
          </a:p>
        </p:txBody>
      </p:sp>
      <p:sp>
        <p:nvSpPr>
          <p:cNvPr id="10" name="Picture Placeholder 2"/>
          <p:cNvSpPr>
            <a:spLocks noGrp="1"/>
          </p:cNvSpPr>
          <p:nvPr>
            <p:ph type="pic" sz="quarter" idx="18" hasCustomPrompt="1"/>
          </p:nvPr>
        </p:nvSpPr>
        <p:spPr>
          <a:xfrm>
            <a:off x="837173" y="504827"/>
            <a:ext cx="1658003" cy="458237"/>
          </a:xfrm>
          <a:prstGeom prst="rect">
            <a:avLst/>
          </a:prstGeom>
        </p:spPr>
        <p:txBody>
          <a:bodyPr vert="horz" lIns="68580" tIns="34290" rIns="68580" bIns="34290"/>
          <a:lstStyle>
            <a:lvl1pPr marL="0" indent="0" algn="ctr">
              <a:buNone/>
              <a:defRPr/>
            </a:lvl1pPr>
          </a:lstStyle>
          <a:p>
            <a:r>
              <a:rPr lang="en-US" dirty="0"/>
              <a:t>logo</a:t>
            </a:r>
          </a:p>
        </p:txBody>
      </p:sp>
      <p:sp>
        <p:nvSpPr>
          <p:cNvPr id="11" name="Picture Placeholder 2"/>
          <p:cNvSpPr>
            <a:spLocks noGrp="1"/>
          </p:cNvSpPr>
          <p:nvPr>
            <p:ph type="pic" sz="quarter" idx="19" hasCustomPrompt="1"/>
          </p:nvPr>
        </p:nvSpPr>
        <p:spPr>
          <a:xfrm>
            <a:off x="3048469" y="504826"/>
            <a:ext cx="1882121" cy="458881"/>
          </a:xfrm>
          <a:prstGeom prst="rect">
            <a:avLst/>
          </a:prstGeom>
        </p:spPr>
        <p:txBody>
          <a:bodyPr vert="horz" lIns="68580" tIns="34290" rIns="68580" bIns="34290"/>
          <a:lstStyle>
            <a:lvl1pPr marL="0" indent="0" algn="ctr">
              <a:buNone/>
              <a:defRPr/>
            </a:lvl1pPr>
          </a:lstStyle>
          <a:p>
            <a:r>
              <a:rPr lang="en-US" dirty="0"/>
              <a:t>logo</a:t>
            </a:r>
          </a:p>
        </p:txBody>
      </p:sp>
      <p:cxnSp>
        <p:nvCxnSpPr>
          <p:cNvPr id="12" name="Straight Connector 11"/>
          <p:cNvCxnSpPr/>
          <p:nvPr userDrawn="1"/>
        </p:nvCxnSpPr>
        <p:spPr>
          <a:xfrm>
            <a:off x="2764117"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3" name="Text Placeholder 4"/>
          <p:cNvSpPr>
            <a:spLocks noGrp="1"/>
          </p:cNvSpPr>
          <p:nvPr>
            <p:ph type="body" sz="quarter" idx="15" hasCustomPrompt="1"/>
          </p:nvPr>
        </p:nvSpPr>
        <p:spPr>
          <a:xfrm>
            <a:off x="842433" y="2075578"/>
            <a:ext cx="9213851" cy="618118"/>
          </a:xfrm>
          <a:prstGeom prst="rect">
            <a:avLst/>
          </a:prstGeom>
        </p:spPr>
        <p:txBody>
          <a:bodyPr>
            <a:spAutoFit/>
          </a:bodyPr>
          <a:lstStyle>
            <a:lvl1pPr marL="0" indent="0">
              <a:lnSpc>
                <a:spcPct val="80000"/>
              </a:lnSpc>
              <a:spcBef>
                <a:spcPts val="0"/>
              </a:spcBef>
              <a:buNone/>
              <a:defRPr sz="4100" spc="-200">
                <a:solidFill>
                  <a:schemeClr val="tx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Tree>
    <p:extLst>
      <p:ext uri="{BB962C8B-B14F-4D97-AF65-F5344CB8AC3E}">
        <p14:creationId xmlns:p14="http://schemas.microsoft.com/office/powerpoint/2010/main" val="2268741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6" name="Rectangle 5"/>
          <p:cNvSpPr/>
          <p:nvPr userDrawn="1"/>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sz="1800"/>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10"/>
            <a:ext cx="1188379" cy="421377"/>
          </a:xfrm>
          <a:prstGeom prst="rect">
            <a:avLst/>
          </a:prstGeom>
        </p:spPr>
      </p:pic>
    </p:spTree>
    <p:extLst>
      <p:ext uri="{BB962C8B-B14F-4D97-AF65-F5344CB8AC3E}">
        <p14:creationId xmlns:p14="http://schemas.microsoft.com/office/powerpoint/2010/main" val="297107855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7112000" y="0"/>
            <a:ext cx="5080000" cy="68580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6765068" y="0"/>
            <a:ext cx="707136" cy="68580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10"/>
            <a:ext cx="1188379" cy="421377"/>
          </a:xfrm>
          <a:prstGeom prst="rect">
            <a:avLst/>
          </a:prstGeom>
        </p:spPr>
      </p:pic>
    </p:spTree>
    <p:extLst>
      <p:ext uri="{BB962C8B-B14F-4D97-AF65-F5344CB8AC3E}">
        <p14:creationId xmlns:p14="http://schemas.microsoft.com/office/powerpoint/2010/main" val="1233687827"/>
      </p:ext>
    </p:extLst>
  </p:cSld>
  <p:clrMapOvr>
    <a:masterClrMapping/>
  </p:clrMapOvr>
  <p:extLst>
    <p:ext uri="{DCECCB84-F9BA-43D5-87BE-67443E8EF086}">
      <p15:sldGuideLst xmlns:p15="http://schemas.microsoft.com/office/powerpoint/2012/main">
        <p15:guide id="1" pos="4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Tree>
    <p:extLst>
      <p:ext uri="{BB962C8B-B14F-4D97-AF65-F5344CB8AC3E}">
        <p14:creationId xmlns:p14="http://schemas.microsoft.com/office/powerpoint/2010/main" val="617477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3" y="1439334"/>
            <a:ext cx="11239500" cy="45296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6838396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2" y="1439334"/>
            <a:ext cx="5314949" cy="4529667"/>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4" name="Content Placeholder 5"/>
          <p:cNvSpPr>
            <a:spLocks noGrp="1"/>
          </p:cNvSpPr>
          <p:nvPr>
            <p:ph sz="quarter" idx="11" hasCustomPrompt="1"/>
          </p:nvPr>
        </p:nvSpPr>
        <p:spPr>
          <a:xfrm>
            <a:off x="6400802" y="1439334"/>
            <a:ext cx="5314951" cy="4529667"/>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cxnSp>
        <p:nvCxnSpPr>
          <p:cNvPr id="5" name="Straight Connector 4"/>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840709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476253" y="1896534"/>
            <a:ext cx="11239500" cy="40724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sp>
        <p:nvSpPr>
          <p:cNvPr id="5" name="Text Placeholder 4"/>
          <p:cNvSpPr>
            <a:spLocks noGrp="1"/>
          </p:cNvSpPr>
          <p:nvPr>
            <p:ph type="body" sz="quarter" idx="11" hasCustomPrompt="1"/>
          </p:nvPr>
        </p:nvSpPr>
        <p:spPr>
          <a:xfrm>
            <a:off x="476253" y="1439333"/>
            <a:ext cx="11239500"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6" name="Straight Connector 5"/>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19820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476254" y="1896534"/>
            <a:ext cx="5314948" cy="4072467"/>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476252" y="1439333"/>
            <a:ext cx="5314949"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6" name="Content Placeholder 5"/>
          <p:cNvSpPr>
            <a:spLocks noGrp="1"/>
          </p:cNvSpPr>
          <p:nvPr>
            <p:ph sz="quarter" idx="12" hasCustomPrompt="1"/>
          </p:nvPr>
        </p:nvSpPr>
        <p:spPr>
          <a:xfrm>
            <a:off x="6400801" y="1896534"/>
            <a:ext cx="5324476" cy="4072467"/>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6400798" y="1439333"/>
            <a:ext cx="5324479"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OTHER Highlight goes here</a:t>
            </a:r>
          </a:p>
        </p:txBody>
      </p:sp>
      <p:cxnSp>
        <p:nvCxnSpPr>
          <p:cNvPr id="8" name="Straight Connector 7"/>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757884681"/>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4" y="1439334"/>
            <a:ext cx="5314948" cy="45296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9" name="Picture Placeholder 8"/>
          <p:cNvSpPr>
            <a:spLocks noGrp="1"/>
          </p:cNvSpPr>
          <p:nvPr>
            <p:ph type="pic" sz="quarter" idx="11" hasCustomPrompt="1"/>
          </p:nvPr>
        </p:nvSpPr>
        <p:spPr>
          <a:xfrm>
            <a:off x="7112000" y="0"/>
            <a:ext cx="5080000" cy="642620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5" name="Straight Connector 4"/>
          <p:cNvCxnSpPr/>
          <p:nvPr/>
        </p:nvCxnSpPr>
        <p:spPr>
          <a:xfrm>
            <a:off x="392547" y="955249"/>
            <a:ext cx="562937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760166513"/>
      </p:ext>
    </p:extLst>
  </p:cSld>
  <p:clrMapOvr>
    <a:masterClrMapping/>
  </p:clrMapOvr>
  <p:extLst>
    <p:ext uri="{DCECCB84-F9BA-43D5-87BE-67443E8EF086}">
      <p15:sldGuideLst xmlns:p15="http://schemas.microsoft.com/office/powerpoint/2012/main">
        <p15:guide id="1" pos="44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2" y="1896534"/>
            <a:ext cx="5314949" cy="40724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9" name="Picture Placeholder 8"/>
          <p:cNvSpPr>
            <a:spLocks noGrp="1"/>
          </p:cNvSpPr>
          <p:nvPr>
            <p:ph type="pic" sz="quarter" idx="11" hasCustomPrompt="1"/>
          </p:nvPr>
        </p:nvSpPr>
        <p:spPr>
          <a:xfrm>
            <a:off x="7112000" y="0"/>
            <a:ext cx="5080000" cy="642620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5" name="Text Placeholder 4"/>
          <p:cNvSpPr>
            <a:spLocks noGrp="1"/>
          </p:cNvSpPr>
          <p:nvPr>
            <p:ph type="body" sz="quarter" idx="12" hasCustomPrompt="1"/>
          </p:nvPr>
        </p:nvSpPr>
        <p:spPr>
          <a:xfrm>
            <a:off x="476252" y="1439333"/>
            <a:ext cx="5314949"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7" name="Straight Connector 6"/>
          <p:cNvCxnSpPr/>
          <p:nvPr/>
        </p:nvCxnSpPr>
        <p:spPr>
          <a:xfrm>
            <a:off x="392547" y="955249"/>
            <a:ext cx="562937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072543685"/>
      </p:ext>
    </p:extLst>
  </p:cSld>
  <p:clrMapOvr>
    <a:masterClrMapping/>
  </p:clrMapOvr>
  <p:extLst>
    <p:ext uri="{DCECCB84-F9BA-43D5-87BE-67443E8EF086}">
      <p15:sldGuideLst xmlns:p15="http://schemas.microsoft.com/office/powerpoint/2012/main">
        <p15:guide id="1" pos="44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9" name="Picture Placeholder 8"/>
          <p:cNvSpPr>
            <a:spLocks noGrp="1"/>
          </p:cNvSpPr>
          <p:nvPr>
            <p:ph type="pic" sz="quarter" idx="11" hasCustomPrompt="1"/>
          </p:nvPr>
        </p:nvSpPr>
        <p:spPr>
          <a:xfrm>
            <a:off x="7112000" y="0"/>
            <a:ext cx="5080000" cy="642620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7" name="Straight Connector 6"/>
          <p:cNvCxnSpPr/>
          <p:nvPr/>
        </p:nvCxnSpPr>
        <p:spPr>
          <a:xfrm>
            <a:off x="392547" y="955249"/>
            <a:ext cx="562937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476251" y="1456655"/>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0" name="Text Placeholder 19"/>
          <p:cNvSpPr>
            <a:spLocks noGrp="1"/>
          </p:cNvSpPr>
          <p:nvPr>
            <p:ph type="body" sz="quarter" idx="13" hasCustomPrompt="1"/>
          </p:nvPr>
        </p:nvSpPr>
        <p:spPr>
          <a:xfrm>
            <a:off x="947963" y="1456655"/>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one title here</a:t>
            </a:r>
          </a:p>
        </p:txBody>
      </p:sp>
      <p:sp>
        <p:nvSpPr>
          <p:cNvPr id="21" name="Text Placeholder 13"/>
          <p:cNvSpPr>
            <a:spLocks noGrp="1"/>
          </p:cNvSpPr>
          <p:nvPr>
            <p:ph type="body" sz="quarter" idx="14" hasCustomPrompt="1"/>
          </p:nvPr>
        </p:nvSpPr>
        <p:spPr>
          <a:xfrm>
            <a:off x="476251" y="5493512"/>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2" name="Text Placeholder 13"/>
          <p:cNvSpPr>
            <a:spLocks noGrp="1"/>
          </p:cNvSpPr>
          <p:nvPr>
            <p:ph type="body" sz="quarter" idx="15" hasCustomPrompt="1"/>
          </p:nvPr>
        </p:nvSpPr>
        <p:spPr>
          <a:xfrm>
            <a:off x="476251" y="2264027"/>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3" name="Text Placeholder 13"/>
          <p:cNvSpPr>
            <a:spLocks noGrp="1"/>
          </p:cNvSpPr>
          <p:nvPr>
            <p:ph type="body" sz="quarter" idx="16" hasCustomPrompt="1"/>
          </p:nvPr>
        </p:nvSpPr>
        <p:spPr>
          <a:xfrm>
            <a:off x="476251" y="3071399"/>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4" name="Text Placeholder 13"/>
          <p:cNvSpPr>
            <a:spLocks noGrp="1"/>
          </p:cNvSpPr>
          <p:nvPr>
            <p:ph type="body" sz="quarter" idx="17" hasCustomPrompt="1"/>
          </p:nvPr>
        </p:nvSpPr>
        <p:spPr>
          <a:xfrm>
            <a:off x="476251" y="3878771"/>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5" name="Text Placeholder 13"/>
          <p:cNvSpPr>
            <a:spLocks noGrp="1"/>
          </p:cNvSpPr>
          <p:nvPr>
            <p:ph type="body" sz="quarter" idx="18" hasCustomPrompt="1"/>
          </p:nvPr>
        </p:nvSpPr>
        <p:spPr>
          <a:xfrm>
            <a:off x="476251" y="4686143"/>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6" name="Text Placeholder 19"/>
          <p:cNvSpPr>
            <a:spLocks noGrp="1"/>
          </p:cNvSpPr>
          <p:nvPr>
            <p:ph type="body" sz="quarter" idx="19" hasCustomPrompt="1"/>
          </p:nvPr>
        </p:nvSpPr>
        <p:spPr>
          <a:xfrm>
            <a:off x="947963" y="2263477"/>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TWO title here</a:t>
            </a:r>
          </a:p>
        </p:txBody>
      </p:sp>
      <p:sp>
        <p:nvSpPr>
          <p:cNvPr id="27" name="Text Placeholder 19"/>
          <p:cNvSpPr>
            <a:spLocks noGrp="1"/>
          </p:cNvSpPr>
          <p:nvPr>
            <p:ph type="body" sz="quarter" idx="20" hasCustomPrompt="1"/>
          </p:nvPr>
        </p:nvSpPr>
        <p:spPr>
          <a:xfrm>
            <a:off x="947963" y="3070300"/>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THREE title here</a:t>
            </a:r>
          </a:p>
        </p:txBody>
      </p:sp>
      <p:sp>
        <p:nvSpPr>
          <p:cNvPr id="28" name="Text Placeholder 19"/>
          <p:cNvSpPr>
            <a:spLocks noGrp="1"/>
          </p:cNvSpPr>
          <p:nvPr>
            <p:ph type="body" sz="quarter" idx="21" hasCustomPrompt="1"/>
          </p:nvPr>
        </p:nvSpPr>
        <p:spPr>
          <a:xfrm>
            <a:off x="947963" y="3877123"/>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t>
            </a:r>
          </a:p>
        </p:txBody>
      </p:sp>
      <p:sp>
        <p:nvSpPr>
          <p:cNvPr id="29" name="Text Placeholder 19"/>
          <p:cNvSpPr>
            <a:spLocks noGrp="1"/>
          </p:cNvSpPr>
          <p:nvPr>
            <p:ph type="body" sz="quarter" idx="22" hasCustomPrompt="1"/>
          </p:nvPr>
        </p:nvSpPr>
        <p:spPr>
          <a:xfrm>
            <a:off x="947963" y="4683945"/>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And delete</a:t>
            </a:r>
          </a:p>
        </p:txBody>
      </p:sp>
      <p:sp>
        <p:nvSpPr>
          <p:cNvPr id="30" name="Text Placeholder 19"/>
          <p:cNvSpPr>
            <a:spLocks noGrp="1"/>
          </p:cNvSpPr>
          <p:nvPr>
            <p:ph type="body" sz="quarter" idx="23" hasCustomPrompt="1"/>
          </p:nvPr>
        </p:nvSpPr>
        <p:spPr>
          <a:xfrm>
            <a:off x="947963" y="5490769"/>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The extras</a:t>
            </a:r>
          </a:p>
        </p:txBody>
      </p:sp>
      <p:sp>
        <p:nvSpPr>
          <p:cNvPr id="33"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438491456"/>
      </p:ext>
    </p:extLst>
  </p:cSld>
  <p:clrMapOvr>
    <a:masterClrMapping/>
  </p:clrMapOvr>
  <p:extLst>
    <p:ext uri="{DCECCB84-F9BA-43D5-87BE-67443E8EF086}">
      <p15:sldGuideLst xmlns:p15="http://schemas.microsoft.com/office/powerpoint/2012/main">
        <p15:guide id="1" pos="44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icture Placeholder 2"/>
          <p:cNvSpPr>
            <a:spLocks noGrp="1"/>
          </p:cNvSpPr>
          <p:nvPr>
            <p:ph type="pic" sz="quarter" idx="19"/>
          </p:nvPr>
        </p:nvSpPr>
        <p:spPr>
          <a:xfrm>
            <a:off x="0" y="0"/>
            <a:ext cx="12192000" cy="6858000"/>
          </a:xfrm>
          <a:prstGeom prst="rect">
            <a:avLst/>
          </a:prstGeom>
        </p:spPr>
        <p:txBody>
          <a:bodyPr vert="horz" anchor="t"/>
          <a:lstStyle>
            <a:lvl1pPr marL="0" indent="0" algn="ctr">
              <a:buNone/>
              <a:defRPr baseline="0"/>
            </a:lvl1pPr>
          </a:lstStyle>
          <a:p>
            <a:endParaRPr lang="en-US" dirty="0"/>
          </a:p>
          <a:p>
            <a:r>
              <a:rPr lang="en-US" dirty="0"/>
              <a:t>Background Image</a:t>
            </a:r>
          </a:p>
        </p:txBody>
      </p:sp>
      <p:sp>
        <p:nvSpPr>
          <p:cNvPr id="6" name="Text Placeholder 4"/>
          <p:cNvSpPr>
            <a:spLocks noGrp="1"/>
          </p:cNvSpPr>
          <p:nvPr>
            <p:ph type="body" sz="quarter" idx="15" hasCustomPrompt="1"/>
          </p:nvPr>
        </p:nvSpPr>
        <p:spPr>
          <a:xfrm>
            <a:off x="842433" y="2075578"/>
            <a:ext cx="9213851" cy="618118"/>
          </a:xfrm>
          <a:prstGeom prst="rect">
            <a:avLst/>
          </a:prstGeom>
        </p:spPr>
        <p:txBody>
          <a:bodyPr>
            <a:spAutoFit/>
          </a:bodyPr>
          <a:lstStyle>
            <a:lvl1pPr marL="0" indent="0">
              <a:lnSpc>
                <a:spcPct val="80000"/>
              </a:lnSpc>
              <a:spcBef>
                <a:spcPts val="0"/>
              </a:spcBef>
              <a:buNone/>
              <a:defRPr sz="4100" spc="-200">
                <a:solidFill>
                  <a:schemeClr val="bg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
        <p:nvSpPr>
          <p:cNvPr id="10" name="Text Placeholder 7"/>
          <p:cNvSpPr>
            <a:spLocks noGrp="1"/>
          </p:cNvSpPr>
          <p:nvPr>
            <p:ph type="body" sz="quarter" idx="16" hasCustomPrompt="1"/>
          </p:nvPr>
        </p:nvSpPr>
        <p:spPr>
          <a:xfrm>
            <a:off x="842434" y="4453468"/>
            <a:ext cx="8650817" cy="374904"/>
          </a:xfrm>
          <a:prstGeom prst="rect">
            <a:avLst/>
          </a:prstGeom>
        </p:spPr>
        <p:txBody>
          <a:bodyPr>
            <a:spAutoFit/>
          </a:bodyPr>
          <a:lstStyle>
            <a:lvl1pPr marL="0" indent="0">
              <a:lnSpc>
                <a:spcPct val="100000"/>
              </a:lnSpc>
              <a:spcBef>
                <a:spcPts val="0"/>
              </a:spcBef>
              <a:buFontTx/>
              <a:buNone/>
              <a:defRPr sz="1800">
                <a:solidFill>
                  <a:schemeClr val="bg1"/>
                </a:solidFill>
                <a:latin typeface="Arial Black"/>
                <a:cs typeface="Arial Black"/>
              </a:defRPr>
            </a:lvl1pPr>
          </a:lstStyle>
          <a:p>
            <a:pPr lvl="0"/>
            <a:r>
              <a:rPr lang="en-US" dirty="0"/>
              <a:t>CLICK TO ADD SUBTITLE</a:t>
            </a:r>
          </a:p>
        </p:txBody>
      </p:sp>
      <p:sp>
        <p:nvSpPr>
          <p:cNvPr id="11" name="Text Placeholder 11"/>
          <p:cNvSpPr>
            <a:spLocks noGrp="1"/>
          </p:cNvSpPr>
          <p:nvPr>
            <p:ph type="body" sz="quarter" idx="17" hasCustomPrompt="1"/>
          </p:nvPr>
        </p:nvSpPr>
        <p:spPr>
          <a:xfrm>
            <a:off x="842433" y="5459484"/>
            <a:ext cx="4866216" cy="373063"/>
          </a:xfrm>
          <a:prstGeom prst="rect">
            <a:avLst/>
          </a:prstGeom>
        </p:spPr>
        <p:txBody>
          <a:bodyPr>
            <a:normAutofit/>
          </a:bodyPr>
          <a:lstStyle>
            <a:lvl1pPr marL="0" indent="0">
              <a:buNone/>
              <a:defRPr sz="1800" baseline="0">
                <a:solidFill>
                  <a:schemeClr val="accent2"/>
                </a:solidFill>
              </a:defRPr>
            </a:lvl1pPr>
          </a:lstStyle>
          <a:p>
            <a:pPr lvl="0"/>
            <a:r>
              <a:rPr lang="en-US" dirty="0"/>
              <a:t>MONTH DATE, YEAR</a:t>
            </a:r>
          </a:p>
        </p:txBody>
      </p:sp>
      <p:sp>
        <p:nvSpPr>
          <p:cNvPr id="12" name="Picture Placeholder 2"/>
          <p:cNvSpPr>
            <a:spLocks noGrp="1"/>
          </p:cNvSpPr>
          <p:nvPr>
            <p:ph type="pic" sz="quarter" idx="18" hasCustomPrompt="1"/>
          </p:nvPr>
        </p:nvSpPr>
        <p:spPr>
          <a:xfrm>
            <a:off x="837173" y="504827"/>
            <a:ext cx="1658003" cy="458237"/>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36900829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898527" y="2373859"/>
            <a:ext cx="5314948" cy="359514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5" name="Text Placeholder 4"/>
          <p:cNvSpPr>
            <a:spLocks noGrp="1"/>
          </p:cNvSpPr>
          <p:nvPr>
            <p:ph type="body" sz="quarter" idx="12" hasCustomPrompt="1"/>
          </p:nvPr>
        </p:nvSpPr>
        <p:spPr>
          <a:xfrm>
            <a:off x="898524" y="1439333"/>
            <a:ext cx="5314949"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11"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
        <p:nvSpPr>
          <p:cNvPr id="12" name="Text Placeholder 4"/>
          <p:cNvSpPr>
            <a:spLocks noGrp="1"/>
          </p:cNvSpPr>
          <p:nvPr>
            <p:ph type="body" sz="quarter" idx="15" hasCustomPrompt="1"/>
          </p:nvPr>
        </p:nvSpPr>
        <p:spPr>
          <a:xfrm>
            <a:off x="898524" y="1916660"/>
            <a:ext cx="5314949" cy="4572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3" name="Rectangle 12"/>
          <p:cNvSpPr/>
          <p:nvPr/>
        </p:nvSpPr>
        <p:spPr>
          <a:xfrm>
            <a:off x="7112001" y="2"/>
            <a:ext cx="5080001" cy="64355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Oval 13"/>
          <p:cNvSpPr/>
          <p:nvPr/>
        </p:nvSpPr>
        <p:spPr>
          <a:xfrm>
            <a:off x="8305208" y="1870969"/>
            <a:ext cx="2693581" cy="2693581"/>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5" name="Picture Placeholder 11"/>
          <p:cNvSpPr>
            <a:spLocks noGrp="1"/>
          </p:cNvSpPr>
          <p:nvPr>
            <p:ph type="pic" sz="quarter" idx="14" hasCustomPrompt="1"/>
          </p:nvPr>
        </p:nvSpPr>
        <p:spPr>
          <a:xfrm>
            <a:off x="8542527" y="2108287"/>
            <a:ext cx="2218944" cy="2218944"/>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Tree>
    <p:extLst>
      <p:ext uri="{BB962C8B-B14F-4D97-AF65-F5344CB8AC3E}">
        <p14:creationId xmlns:p14="http://schemas.microsoft.com/office/powerpoint/2010/main" val="3640499093"/>
      </p:ext>
    </p:extLst>
  </p:cSld>
  <p:clrMapOvr>
    <a:masterClrMapping/>
  </p:clrMapOvr>
  <p:extLst>
    <p:ext uri="{DCECCB84-F9BA-43D5-87BE-67443E8EF086}">
      <p15:sldGuideLst xmlns:p15="http://schemas.microsoft.com/office/powerpoint/2012/main">
        <p15:guide id="1" pos="44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5973763" y="2373859"/>
            <a:ext cx="5324476" cy="359514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7" name="Text Placeholder 4"/>
          <p:cNvSpPr>
            <a:spLocks noGrp="1"/>
          </p:cNvSpPr>
          <p:nvPr>
            <p:ph type="body" sz="quarter" idx="13" hasCustomPrompt="1"/>
          </p:nvPr>
        </p:nvSpPr>
        <p:spPr>
          <a:xfrm>
            <a:off x="5973763" y="1439333"/>
            <a:ext cx="5314951"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Please put name here</a:t>
            </a:r>
          </a:p>
        </p:txBody>
      </p:sp>
      <p:sp>
        <p:nvSpPr>
          <p:cNvPr id="9" name="Rectangle 8"/>
          <p:cNvSpPr/>
          <p:nvPr/>
        </p:nvSpPr>
        <p:spPr>
          <a:xfrm>
            <a:off x="-1" y="2"/>
            <a:ext cx="5080001" cy="64355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Oval 9"/>
          <p:cNvSpPr/>
          <p:nvPr/>
        </p:nvSpPr>
        <p:spPr>
          <a:xfrm>
            <a:off x="1193208" y="1870969"/>
            <a:ext cx="2693581" cy="2693581"/>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Picture Placeholder 11"/>
          <p:cNvSpPr>
            <a:spLocks noGrp="1"/>
          </p:cNvSpPr>
          <p:nvPr>
            <p:ph type="pic" sz="quarter" idx="14" hasCustomPrompt="1"/>
          </p:nvPr>
        </p:nvSpPr>
        <p:spPr>
          <a:xfrm>
            <a:off x="1430527" y="2108287"/>
            <a:ext cx="2218944" cy="2218944"/>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
        <p:nvSpPr>
          <p:cNvPr id="13" name="Text Placeholder 4"/>
          <p:cNvSpPr>
            <a:spLocks noGrp="1"/>
          </p:cNvSpPr>
          <p:nvPr>
            <p:ph type="body" sz="quarter" idx="15" hasCustomPrompt="1"/>
          </p:nvPr>
        </p:nvSpPr>
        <p:spPr>
          <a:xfrm>
            <a:off x="5973761" y="1916660"/>
            <a:ext cx="5324723" cy="4572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5"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660355057"/>
      </p:ext>
    </p:extLst>
  </p:cSld>
  <p:clrMapOvr>
    <a:masterClrMapping/>
  </p:clrMapOvr>
  <p:extLst>
    <p:ext uri="{DCECCB84-F9BA-43D5-87BE-67443E8EF086}">
      <p15:sldGuideLst xmlns:p15="http://schemas.microsoft.com/office/powerpoint/2012/main">
        <p15:guide id="1" pos="3200">
          <p15:clr>
            <a:srgbClr val="FBAE40"/>
          </p15:clr>
        </p15:guide>
        <p15:guide id="2" orient="horz" pos="152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6" name="Content Placeholder 5"/>
          <p:cNvSpPr>
            <a:spLocks noGrp="1"/>
          </p:cNvSpPr>
          <p:nvPr>
            <p:ph sz="quarter" idx="10" hasCustomPrompt="1"/>
          </p:nvPr>
        </p:nvSpPr>
        <p:spPr>
          <a:xfrm>
            <a:off x="476253" y="1439334"/>
            <a:ext cx="11239500" cy="45296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5792395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3" name="Content Placeholder 5"/>
          <p:cNvSpPr>
            <a:spLocks noGrp="1"/>
          </p:cNvSpPr>
          <p:nvPr>
            <p:ph sz="quarter" idx="10" hasCustomPrompt="1"/>
          </p:nvPr>
        </p:nvSpPr>
        <p:spPr>
          <a:xfrm>
            <a:off x="476254" y="1896534"/>
            <a:ext cx="5314948" cy="4072467"/>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476252" y="1439333"/>
            <a:ext cx="5314949" cy="4572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Highlight goes here</a:t>
            </a:r>
          </a:p>
        </p:txBody>
      </p:sp>
      <p:sp>
        <p:nvSpPr>
          <p:cNvPr id="6" name="Content Placeholder 5"/>
          <p:cNvSpPr>
            <a:spLocks noGrp="1"/>
          </p:cNvSpPr>
          <p:nvPr>
            <p:ph sz="quarter" idx="12" hasCustomPrompt="1"/>
          </p:nvPr>
        </p:nvSpPr>
        <p:spPr>
          <a:xfrm>
            <a:off x="6400801" y="1896534"/>
            <a:ext cx="5324476" cy="4072467"/>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6400799" y="1439333"/>
            <a:ext cx="5314952" cy="4572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OTHER Highlight goes here</a:t>
            </a:r>
          </a:p>
        </p:txBody>
      </p:sp>
      <p:cxnSp>
        <p:nvCxnSpPr>
          <p:cNvPr id="8" name="Straight Connector 7"/>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7488284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502900" y="1651445"/>
            <a:ext cx="3072384" cy="3871384"/>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5" name="Title Placeholder 3"/>
          <p:cNvSpPr>
            <a:spLocks noGrp="1"/>
          </p:cNvSpPr>
          <p:nvPr>
            <p:ph type="body" sz="quarter" idx="11" hasCustomPrompt="1"/>
          </p:nvPr>
        </p:nvSpPr>
        <p:spPr>
          <a:xfrm>
            <a:off x="7647668" y="1066229"/>
            <a:ext cx="3072384" cy="585216"/>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4" name="Title Placeholder 2"/>
          <p:cNvSpPr>
            <a:spLocks noGrp="1"/>
          </p:cNvSpPr>
          <p:nvPr>
            <p:ph type="body" sz="quarter" idx="10" hasCustomPrompt="1"/>
          </p:nvPr>
        </p:nvSpPr>
        <p:spPr>
          <a:xfrm>
            <a:off x="4575284" y="1066229"/>
            <a:ext cx="3072384" cy="585216"/>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6" name="Title Placeholder 1"/>
          <p:cNvSpPr>
            <a:spLocks noGrp="1"/>
          </p:cNvSpPr>
          <p:nvPr>
            <p:ph type="body" sz="quarter" idx="12" hasCustomPrompt="1"/>
          </p:nvPr>
        </p:nvSpPr>
        <p:spPr>
          <a:xfrm>
            <a:off x="1502900" y="1066229"/>
            <a:ext cx="3072384" cy="585216"/>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3"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
        <p:nvSpPr>
          <p:cNvPr id="16" name="Content Placeholder 14"/>
          <p:cNvSpPr>
            <a:spLocks noGrp="1"/>
          </p:cNvSpPr>
          <p:nvPr>
            <p:ph sz="quarter" idx="17" hasCustomPrompt="1"/>
          </p:nvPr>
        </p:nvSpPr>
        <p:spPr>
          <a:xfrm>
            <a:off x="7647668" y="1651445"/>
            <a:ext cx="3072384" cy="3871384"/>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17" name="Content Placeholder 14"/>
          <p:cNvSpPr>
            <a:spLocks noGrp="1"/>
          </p:cNvSpPr>
          <p:nvPr>
            <p:ph sz="quarter" idx="18" hasCustomPrompt="1"/>
          </p:nvPr>
        </p:nvSpPr>
        <p:spPr>
          <a:xfrm>
            <a:off x="4575284" y="1651445"/>
            <a:ext cx="3072384" cy="3871384"/>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Tree>
    <p:extLst>
      <p:ext uri="{BB962C8B-B14F-4D97-AF65-F5344CB8AC3E}">
        <p14:creationId xmlns:p14="http://schemas.microsoft.com/office/powerpoint/2010/main" val="26148967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2374606" y="2797813"/>
            <a:ext cx="7442791" cy="783184"/>
          </a:xfrm>
          <a:prstGeom prst="rect">
            <a:avLst/>
          </a:prstGeom>
        </p:spPr>
        <p:txBody>
          <a:bodyPr anchor="ctr"/>
          <a:lstStyle>
            <a:lvl1pPr marL="0" indent="0" algn="ctr">
              <a:lnSpc>
                <a:spcPts val="2400"/>
              </a:lnSpc>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dirty="0">
                <a:solidFill>
                  <a:schemeClr val="bg1"/>
                </a:solidFill>
                <a:latin typeface="+mj-lt"/>
              </a:rPr>
              <a:t>Please add call out or quote here</a:t>
            </a:r>
            <a:br>
              <a:rPr lang="en-US" sz="1600" baseline="0" dirty="0">
                <a:solidFill>
                  <a:schemeClr val="bg1"/>
                </a:solidFill>
                <a:latin typeface="+mj-lt"/>
              </a:rPr>
            </a:br>
            <a:r>
              <a:rPr lang="en-US" sz="1600" baseline="0" dirty="0">
                <a:solidFill>
                  <a:schemeClr val="bg1"/>
                </a:solidFill>
                <a:latin typeface="+mj-lt"/>
              </a:rPr>
              <a:t>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consectetur</a:t>
            </a:r>
            <a:r>
              <a:rPr lang="en-US" sz="1600" baseline="0" dirty="0">
                <a:solidFill>
                  <a:schemeClr val="bg1"/>
                </a:solidFill>
                <a:latin typeface="+mj-lt"/>
              </a:rPr>
              <a:t> </a:t>
            </a:r>
            <a:r>
              <a:rPr lang="en-US" sz="1600" baseline="0" dirty="0" err="1">
                <a:solidFill>
                  <a:schemeClr val="bg1"/>
                </a:solidFill>
                <a:latin typeface="+mj-lt"/>
              </a:rPr>
              <a:t>adipiscing</a:t>
            </a:r>
            <a:r>
              <a:rPr lang="en-US" sz="1600" baseline="0" dirty="0">
                <a:solidFill>
                  <a:schemeClr val="bg1"/>
                </a:solidFill>
                <a:latin typeface="+mj-lt"/>
              </a:rPr>
              <a:t> </a:t>
            </a:r>
            <a:r>
              <a:rPr lang="en-US" sz="1600" baseline="0" dirty="0" err="1">
                <a:solidFill>
                  <a:schemeClr val="bg1"/>
                </a:solidFill>
                <a:latin typeface="+mj-lt"/>
              </a:rPr>
              <a:t>elit</a:t>
            </a:r>
            <a:r>
              <a:rPr lang="en-US" sz="1600" baseline="0" dirty="0">
                <a:solidFill>
                  <a:schemeClr val="bg1"/>
                </a:solidFill>
                <a:latin typeface="+mj-lt"/>
              </a:rPr>
              <a:t>. </a:t>
            </a:r>
            <a:r>
              <a:rPr lang="en-US" sz="1600" baseline="0" dirty="0" err="1">
                <a:solidFill>
                  <a:schemeClr val="bg1"/>
                </a:solidFill>
                <a:latin typeface="+mj-lt"/>
              </a:rPr>
              <a:t>Sed</a:t>
            </a:r>
            <a:r>
              <a:rPr lang="en-US" sz="1600" baseline="0" dirty="0">
                <a:solidFill>
                  <a:schemeClr val="bg1"/>
                </a:solidFill>
                <a:latin typeface="+mj-lt"/>
              </a:rPr>
              <a:t> </a:t>
            </a:r>
            <a:r>
              <a:rPr lang="en-US" sz="1600" baseline="0" dirty="0" err="1">
                <a:solidFill>
                  <a:schemeClr val="bg1"/>
                </a:solidFill>
                <a:latin typeface="+mj-lt"/>
              </a:rPr>
              <a:t>nec</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gravida, </a:t>
            </a:r>
            <a:r>
              <a:rPr lang="en-US" sz="1600" baseline="0" dirty="0" err="1">
                <a:solidFill>
                  <a:schemeClr val="bg1"/>
                </a:solidFill>
                <a:latin typeface="+mj-lt"/>
              </a:rPr>
              <a:t>dapibus</a:t>
            </a:r>
            <a:r>
              <a:rPr lang="en-US" sz="1600" baseline="0" dirty="0">
                <a:solidFill>
                  <a:schemeClr val="bg1"/>
                </a:solidFill>
                <a:latin typeface="+mj-lt"/>
              </a:rPr>
              <a:t> </a:t>
            </a:r>
            <a:r>
              <a:rPr lang="en-US" sz="1600" baseline="0" dirty="0" err="1">
                <a:solidFill>
                  <a:schemeClr val="bg1"/>
                </a:solidFill>
                <a:latin typeface="+mj-lt"/>
              </a:rPr>
              <a:t>turpis</a:t>
            </a:r>
            <a:r>
              <a:rPr lang="en-US" sz="1600" baseline="0" dirty="0">
                <a:solidFill>
                  <a:schemeClr val="bg1"/>
                </a:solidFill>
                <a:latin typeface="+mj-lt"/>
              </a:rPr>
              <a:t> </a:t>
            </a:r>
            <a:r>
              <a:rPr lang="en-US" sz="1600" baseline="0" dirty="0" err="1">
                <a:solidFill>
                  <a:schemeClr val="bg1"/>
                </a:solidFill>
                <a:latin typeface="+mj-lt"/>
              </a:rPr>
              <a:t>porttitor</a:t>
            </a:r>
            <a:r>
              <a:rPr lang="en-US" sz="1600" baseline="0" dirty="0">
                <a:solidFill>
                  <a:schemeClr val="bg1"/>
                </a:solidFill>
                <a:latin typeface="+mj-lt"/>
              </a:rPr>
              <a:t>, </a:t>
            </a:r>
            <a:r>
              <a:rPr lang="en-US" sz="1600" baseline="0" dirty="0" err="1">
                <a:solidFill>
                  <a:schemeClr val="bg1"/>
                </a:solidFill>
                <a:latin typeface="+mj-lt"/>
              </a:rPr>
              <a:t>tincidunt</a:t>
            </a:r>
            <a:r>
              <a:rPr lang="en-US" sz="1600" baseline="0" dirty="0">
                <a:solidFill>
                  <a:schemeClr val="bg1"/>
                </a:solidFill>
                <a:latin typeface="+mj-lt"/>
              </a:rPr>
              <a:t> </a:t>
            </a:r>
            <a:r>
              <a:rPr lang="en-US" sz="1600" baseline="0" dirty="0" err="1">
                <a:solidFill>
                  <a:schemeClr val="bg1"/>
                </a:solidFill>
                <a:latin typeface="+mj-lt"/>
              </a:rPr>
              <a:t>nibh</a:t>
            </a:r>
            <a:r>
              <a:rPr lang="en-US" sz="1600" baseline="0" dirty="0">
                <a:solidFill>
                  <a:schemeClr val="bg1"/>
                </a:solidFill>
                <a:latin typeface="+mj-lt"/>
              </a:rPr>
              <a:t>. </a:t>
            </a:r>
            <a:r>
              <a:rPr lang="en-US" sz="1600" baseline="0" dirty="0" err="1">
                <a:solidFill>
                  <a:schemeClr val="bg1"/>
                </a:solidFill>
                <a:latin typeface="+mj-lt"/>
              </a:rPr>
              <a:t>Orci</a:t>
            </a:r>
            <a:r>
              <a:rPr lang="en-US" sz="1600" baseline="0" dirty="0">
                <a:solidFill>
                  <a:schemeClr val="bg1"/>
                </a:solidFill>
                <a:latin typeface="+mj-lt"/>
              </a:rPr>
              <a:t> </a:t>
            </a:r>
            <a:r>
              <a:rPr lang="en-US" sz="1600" baseline="0" dirty="0" err="1">
                <a:solidFill>
                  <a:schemeClr val="bg1"/>
                </a:solidFill>
                <a:latin typeface="+mj-lt"/>
              </a:rPr>
              <a:t>varius</a:t>
            </a:r>
            <a:r>
              <a:rPr lang="en-US" sz="1600" baseline="0" dirty="0">
                <a:solidFill>
                  <a:schemeClr val="bg1"/>
                </a:solidFill>
                <a:latin typeface="+mj-lt"/>
              </a:rPr>
              <a:t> </a:t>
            </a:r>
            <a:r>
              <a:rPr lang="en-US" sz="1600" baseline="0" dirty="0" err="1">
                <a:solidFill>
                  <a:schemeClr val="bg1"/>
                </a:solidFill>
                <a:latin typeface="+mj-lt"/>
              </a:rPr>
              <a:t>natoque</a:t>
            </a:r>
            <a:r>
              <a:rPr lang="en-US" sz="1600" baseline="0" dirty="0">
                <a:solidFill>
                  <a:schemeClr val="bg1"/>
                </a:solidFill>
                <a:latin typeface="+mj-lt"/>
              </a:rPr>
              <a:t> </a:t>
            </a:r>
            <a:r>
              <a:rPr lang="en-US" sz="1600" baseline="0" dirty="0" err="1">
                <a:solidFill>
                  <a:schemeClr val="bg1"/>
                </a:solidFill>
                <a:latin typeface="+mj-lt"/>
              </a:rPr>
              <a:t>penatibus</a:t>
            </a:r>
            <a:r>
              <a:rPr lang="en-US" sz="1600" baseline="0" dirty="0">
                <a:solidFill>
                  <a:schemeClr val="bg1"/>
                </a:solidFill>
                <a:latin typeface="+mj-lt"/>
              </a:rPr>
              <a:t> et </a:t>
            </a:r>
            <a:r>
              <a:rPr lang="en-US" sz="1600" baseline="0" dirty="0" err="1">
                <a:solidFill>
                  <a:schemeClr val="bg1"/>
                </a:solidFill>
                <a:latin typeface="+mj-lt"/>
              </a:rPr>
              <a:t>magnis</a:t>
            </a:r>
            <a:r>
              <a:rPr lang="en-US" sz="1600" baseline="0" dirty="0">
                <a:solidFill>
                  <a:schemeClr val="bg1"/>
                </a:solidFill>
                <a:latin typeface="+mj-lt"/>
              </a:rPr>
              <a:t> dis parturient </a:t>
            </a:r>
            <a:r>
              <a:rPr lang="en-US" sz="1600" baseline="0" dirty="0" err="1">
                <a:solidFill>
                  <a:schemeClr val="bg1"/>
                </a:solidFill>
                <a:latin typeface="+mj-lt"/>
              </a:rPr>
              <a:t>montes</a:t>
            </a:r>
            <a:r>
              <a:rPr lang="en-US" sz="1600" baseline="0" dirty="0">
                <a:solidFill>
                  <a:schemeClr val="bg1"/>
                </a:solidFill>
                <a:latin typeface="+mj-lt"/>
              </a:rPr>
              <a:t>, </a:t>
            </a:r>
            <a:r>
              <a:rPr lang="en-US" sz="1600" baseline="0" dirty="0" err="1">
                <a:solidFill>
                  <a:schemeClr val="bg1"/>
                </a:solidFill>
                <a:latin typeface="+mj-lt"/>
              </a:rPr>
              <a:t>nascetur</a:t>
            </a:r>
            <a:r>
              <a:rPr lang="en-US" sz="1600" baseline="0" dirty="0">
                <a:solidFill>
                  <a:schemeClr val="bg1"/>
                </a:solidFill>
                <a:latin typeface="+mj-lt"/>
              </a:rPr>
              <a:t> </a:t>
            </a:r>
            <a:r>
              <a:rPr lang="en-US" sz="1600" baseline="0" dirty="0" err="1">
                <a:solidFill>
                  <a:schemeClr val="bg1"/>
                </a:solidFill>
                <a:latin typeface="+mj-lt"/>
              </a:rPr>
              <a:t>ridiculus</a:t>
            </a:r>
            <a:r>
              <a:rPr lang="en-US" sz="1600" baseline="0" dirty="0">
                <a:solidFill>
                  <a:schemeClr val="bg1"/>
                </a:solidFill>
                <a:latin typeface="+mj-lt"/>
              </a:rPr>
              <a:t> mus. Nam </a:t>
            </a:r>
            <a:r>
              <a:rPr lang="en-US" sz="1600" baseline="0" dirty="0" err="1">
                <a:solidFill>
                  <a:schemeClr val="bg1"/>
                </a:solidFill>
                <a:latin typeface="+mj-lt"/>
              </a:rPr>
              <a:t>eget</a:t>
            </a:r>
            <a:r>
              <a:rPr lang="en-US" sz="1600" baseline="0" dirty="0">
                <a:solidFill>
                  <a:schemeClr val="bg1"/>
                </a:solidFill>
                <a:latin typeface="+mj-lt"/>
              </a:rPr>
              <a:t> </a:t>
            </a:r>
            <a:r>
              <a:rPr lang="en-US" sz="1600" baseline="0" dirty="0" err="1">
                <a:solidFill>
                  <a:schemeClr val="bg1"/>
                </a:solidFill>
                <a:latin typeface="+mj-lt"/>
              </a:rPr>
              <a:t>enim</a:t>
            </a:r>
            <a:r>
              <a:rPr lang="en-US" sz="1600" baseline="0" dirty="0">
                <a:solidFill>
                  <a:schemeClr val="bg1"/>
                </a:solidFill>
                <a:latin typeface="+mj-lt"/>
              </a:rPr>
              <a:t> </a:t>
            </a:r>
            <a:r>
              <a:rPr lang="en-US" sz="1600" baseline="0" dirty="0" err="1">
                <a:solidFill>
                  <a:schemeClr val="bg1"/>
                </a:solidFill>
                <a:latin typeface="+mj-lt"/>
              </a:rPr>
              <a:t>mauris</a:t>
            </a:r>
            <a:r>
              <a:rPr lang="en-US" sz="1600" baseline="0" dirty="0">
                <a:solidFill>
                  <a:schemeClr val="bg1"/>
                </a:solidFill>
                <a:latin typeface="+mj-lt"/>
              </a:rPr>
              <a:t>. </a:t>
            </a:r>
            <a:r>
              <a:rPr lang="en-US" sz="1600" baseline="0" dirty="0" err="1">
                <a:solidFill>
                  <a:schemeClr val="bg1"/>
                </a:solidFill>
                <a:latin typeface="+mj-lt"/>
              </a:rPr>
              <a:t>Vivamus</a:t>
            </a:r>
            <a:r>
              <a:rPr lang="en-US" sz="1600" baseline="0" dirty="0">
                <a:solidFill>
                  <a:schemeClr val="bg1"/>
                </a:solidFill>
                <a:latin typeface="+mj-lt"/>
              </a:rPr>
              <a:t> 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congue</a:t>
            </a:r>
            <a:r>
              <a:rPr lang="en-US" sz="1600" baseline="0" dirty="0">
                <a:solidFill>
                  <a:schemeClr val="bg1"/>
                </a:solidFill>
                <a:latin typeface="+mj-lt"/>
              </a:rPr>
              <a:t> </a:t>
            </a:r>
            <a:r>
              <a:rPr lang="en-US" sz="1600" baseline="0" dirty="0" err="1">
                <a:solidFill>
                  <a:schemeClr val="bg1"/>
                </a:solidFill>
                <a:latin typeface="+mj-lt"/>
              </a:rPr>
              <a:t>nunc</a:t>
            </a:r>
            <a:r>
              <a:rPr lang="en-US" sz="1600" baseline="0" dirty="0">
                <a:solidFill>
                  <a:schemeClr val="bg1"/>
                </a:solidFill>
                <a:latin typeface="+mj-lt"/>
              </a:rPr>
              <a:t>. </a:t>
            </a:r>
            <a:r>
              <a:rPr lang="en-US" sz="1600" baseline="0" dirty="0" err="1">
                <a:solidFill>
                  <a:schemeClr val="bg1"/>
                </a:solidFill>
                <a:latin typeface="+mj-lt"/>
              </a:rPr>
              <a:t>Duis</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t>
            </a:r>
            <a:r>
              <a:rPr lang="en-US" sz="1600" baseline="0" dirty="0" err="1">
                <a:solidFill>
                  <a:schemeClr val="bg1"/>
                </a:solidFill>
                <a:latin typeface="+mj-lt"/>
              </a:rPr>
              <a:t>posuere</a:t>
            </a:r>
            <a:r>
              <a:rPr lang="en-US" sz="1600" baseline="0" dirty="0">
                <a:solidFill>
                  <a:schemeClr val="bg1"/>
                </a:solidFill>
                <a:latin typeface="+mj-lt"/>
              </a:rPr>
              <a:t> </a:t>
            </a:r>
            <a:r>
              <a:rPr lang="en-US" sz="1600" baseline="0" dirty="0" err="1">
                <a:solidFill>
                  <a:schemeClr val="bg1"/>
                </a:solidFill>
                <a:latin typeface="+mj-lt"/>
              </a:rPr>
              <a:t>rutrum</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ac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quis</a:t>
            </a:r>
            <a:r>
              <a:rPr lang="en-US" sz="1600" baseline="0" dirty="0">
                <a:solidFill>
                  <a:schemeClr val="bg1"/>
                </a:solidFill>
                <a:latin typeface="+mj-lt"/>
              </a:rPr>
              <a:t> </a:t>
            </a:r>
            <a:r>
              <a:rPr lang="en-US" sz="1600" baseline="0" dirty="0" err="1">
                <a:solidFill>
                  <a:schemeClr val="bg1"/>
                </a:solidFill>
                <a:latin typeface="+mj-lt"/>
              </a:rPr>
              <a:t>justo</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porta. </a:t>
            </a:r>
            <a:r>
              <a:rPr lang="en-US" sz="1600" baseline="0" dirty="0" err="1">
                <a:solidFill>
                  <a:schemeClr val="bg1"/>
                </a:solidFill>
                <a:latin typeface="+mj-lt"/>
              </a:rPr>
              <a:t>Phasellus</a:t>
            </a:r>
            <a:r>
              <a:rPr lang="en-US" sz="1600" baseline="0" dirty="0">
                <a:solidFill>
                  <a:schemeClr val="bg1"/>
                </a:solidFill>
                <a:latin typeface="+mj-lt"/>
              </a:rPr>
              <a:t> </a:t>
            </a:r>
            <a:r>
              <a:rPr lang="en-US" sz="1600" baseline="0" dirty="0" err="1">
                <a:solidFill>
                  <a:schemeClr val="bg1"/>
                </a:solidFill>
                <a:latin typeface="+mj-lt"/>
              </a:rPr>
              <a:t>bibendum</a:t>
            </a:r>
            <a:r>
              <a:rPr lang="en-US" sz="1600" baseline="0" dirty="0">
                <a:solidFill>
                  <a:schemeClr val="bg1"/>
                </a:solidFill>
                <a:latin typeface="+mj-lt"/>
              </a:rPr>
              <a:t> </a:t>
            </a:r>
            <a:r>
              <a:rPr lang="en-US" sz="1600" baseline="0" dirty="0" err="1">
                <a:solidFill>
                  <a:schemeClr val="bg1"/>
                </a:solidFill>
                <a:latin typeface="+mj-lt"/>
              </a:rPr>
              <a:t>vehicula</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id </a:t>
            </a:r>
            <a:r>
              <a:rPr lang="en-US" sz="1600" baseline="0" dirty="0" err="1">
                <a:solidFill>
                  <a:schemeClr val="bg1"/>
                </a:solidFill>
                <a:latin typeface="+mj-lt"/>
              </a:rPr>
              <a:t>ornare</a:t>
            </a:r>
            <a:r>
              <a:rPr lang="en-US" sz="1600" baseline="0" dirty="0">
                <a:solidFill>
                  <a:schemeClr val="bg1"/>
                </a:solidFill>
                <a:latin typeface="+mj-lt"/>
              </a:rPr>
              <a:t>. Nam </a:t>
            </a:r>
            <a:r>
              <a:rPr lang="en-US" sz="1600" baseline="0" dirty="0" err="1">
                <a:solidFill>
                  <a:schemeClr val="bg1"/>
                </a:solidFill>
                <a:latin typeface="+mj-lt"/>
              </a:rPr>
              <a:t>commodo</a:t>
            </a:r>
            <a:r>
              <a:rPr lang="en-US" sz="1600" baseline="0" dirty="0">
                <a:solidFill>
                  <a:schemeClr val="bg1"/>
                </a:solidFill>
                <a:latin typeface="+mj-lt"/>
              </a:rPr>
              <a:t> ac </a:t>
            </a:r>
            <a:r>
              <a:rPr lang="en-US" sz="1600" baseline="0" dirty="0" err="1">
                <a:solidFill>
                  <a:schemeClr val="bg1"/>
                </a:solidFill>
                <a:latin typeface="+mj-lt"/>
              </a:rPr>
              <a:t>purus</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porta. </a:t>
            </a:r>
            <a:r>
              <a:rPr lang="en-US" sz="1600" baseline="0" dirty="0" err="1">
                <a:solidFill>
                  <a:schemeClr val="bg1"/>
                </a:solidFill>
                <a:latin typeface="+mj-lt"/>
              </a:rPr>
              <a:t>Proin</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a:t>
            </a:r>
            <a:r>
              <a:rPr lang="en-US" sz="1600" baseline="0" dirty="0" err="1">
                <a:solidFill>
                  <a:schemeClr val="bg1"/>
                </a:solidFill>
                <a:latin typeface="+mj-lt"/>
              </a:rPr>
              <a:t>lectus</a:t>
            </a:r>
            <a:r>
              <a:rPr lang="en-US" sz="1600" baseline="0" dirty="0">
                <a:solidFill>
                  <a:schemeClr val="bg1"/>
                </a:solidFill>
                <a:latin typeface="+mj-lt"/>
              </a:rPr>
              <a:t> </a:t>
            </a:r>
            <a:r>
              <a:rPr lang="en-US" sz="1600" baseline="0" dirty="0" err="1">
                <a:solidFill>
                  <a:schemeClr val="bg1"/>
                </a:solidFill>
                <a:latin typeface="+mj-lt"/>
              </a:rPr>
              <a:t>leo</a:t>
            </a:r>
            <a:r>
              <a:rPr lang="en-US" sz="1600" baseline="0" dirty="0">
                <a:solidFill>
                  <a:schemeClr val="bg1"/>
                </a:solidFill>
                <a:latin typeface="+mj-lt"/>
              </a:rPr>
              <a:t>, in </a:t>
            </a:r>
            <a:r>
              <a:rPr lang="en-US" sz="1600" baseline="0" dirty="0" err="1">
                <a:solidFill>
                  <a:schemeClr val="bg1"/>
                </a:solidFill>
                <a:latin typeface="+mj-lt"/>
              </a:rPr>
              <a:t>lacinia</a:t>
            </a:r>
            <a:r>
              <a:rPr lang="en-US" sz="1600" baseline="0" dirty="0">
                <a:solidFill>
                  <a:schemeClr val="bg1"/>
                </a:solidFill>
                <a:latin typeface="+mj-lt"/>
              </a:rPr>
              <a:t>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convallis. </a:t>
            </a:r>
            <a:endParaRPr lang="en-US" sz="1600" b="1" spc="200" baseline="0" dirty="0">
              <a:solidFill>
                <a:schemeClr val="bg1"/>
              </a:solidFill>
              <a:latin typeface="+mj-lt"/>
              <a:ea typeface="Calibri" charset="0"/>
              <a:cs typeface="Calibri" charset="0"/>
            </a:endParaRPr>
          </a:p>
        </p:txBody>
      </p:sp>
      <p:pic>
        <p:nvPicPr>
          <p:cNvPr id="3" name="Picture 2"/>
          <p:cNvPicPr>
            <a:picLocks noChangeAspect="1"/>
          </p:cNvPicPr>
          <p:nvPr/>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2" y="-163253"/>
            <a:ext cx="2064269" cy="1583263"/>
          </a:xfrm>
          <a:prstGeom prst="rect">
            <a:avLst/>
          </a:prstGeom>
        </p:spPr>
      </p:pic>
      <p:pic>
        <p:nvPicPr>
          <p:cNvPr id="4" name="Picture 3"/>
          <p:cNvPicPr>
            <a:picLocks noChangeAspect="1"/>
          </p:cNvPicPr>
          <p:nvPr/>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10127731" y="4909147"/>
            <a:ext cx="2064269" cy="1583263"/>
          </a:xfrm>
          <a:prstGeom prst="rect">
            <a:avLst/>
          </a:prstGeom>
        </p:spPr>
      </p:pic>
      <p:sp>
        <p:nvSpPr>
          <p:cNvPr id="7"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437390391"/>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2272516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cxnSp>
        <p:nvCxnSpPr>
          <p:cNvPr id="5" name="Straight Connector 4">
            <a:extLst>
              <a:ext uri="{FF2B5EF4-FFF2-40B4-BE49-F238E27FC236}">
                <a16:creationId xmlns:a16="http://schemas.microsoft.com/office/drawing/2014/main" id="{03040C60-A39E-8442-A520-BA092303AC98}"/>
              </a:ext>
            </a:extLst>
          </p:cNvPr>
          <p:cNvCxnSpPr/>
          <p:nvPr/>
        </p:nvCxnSpPr>
        <p:spPr>
          <a:xfrm flipV="1">
            <a:off x="7981952" y="937626"/>
            <a:ext cx="0" cy="5497895"/>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948969"/>
            <a:ext cx="7981952" cy="5453324"/>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7" name="Shape 920">
            <a:extLst>
              <a:ext uri="{FF2B5EF4-FFF2-40B4-BE49-F238E27FC236}">
                <a16:creationId xmlns:a16="http://schemas.microsoft.com/office/drawing/2014/main" id="{D1A5E50C-7A92-6F49-870C-2507B203D755}"/>
              </a:ext>
            </a:extLst>
          </p:cNvPr>
          <p:cNvSpPr/>
          <p:nvPr/>
        </p:nvSpPr>
        <p:spPr>
          <a:xfrm>
            <a:off x="7981952" y="948970"/>
            <a:ext cx="4210048" cy="691457"/>
          </a:xfrm>
          <a:prstGeom prst="rect">
            <a:avLst/>
          </a:prstGeom>
          <a:solidFill>
            <a:schemeClr val="accent2"/>
          </a:solidFill>
          <a:ln w="12700">
            <a:miter lim="400000"/>
          </a:ln>
          <a:extLst>
            <a:ext uri="{C572A759-6A51-4108-AA02-DFA0A04FC94B}">
              <ma14:wrappingTextBoxFlag xmlns="" xmlns:ma14="http://schemas.microsoft.com/office/mac/drawingml/2011/main"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dirty="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7981952" y="1025995"/>
            <a:ext cx="4210049" cy="585216"/>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8257618" y="2363053"/>
            <a:ext cx="3541837" cy="4072467"/>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8257618" y="1905852"/>
            <a:ext cx="3541837"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Tree>
    <p:extLst>
      <p:ext uri="{BB962C8B-B14F-4D97-AF65-F5344CB8AC3E}">
        <p14:creationId xmlns:p14="http://schemas.microsoft.com/office/powerpoint/2010/main" val="523467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129216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534845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6" name="Rectangle 5"/>
          <p:cNvSpPr/>
          <p:nvPr/>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400"/>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9" name="Picture 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pic>
        <p:nvPicPr>
          <p:cNvPr id="10" name="Picture Placeholder 6">
            <a:extLst>
              <a:ext uri="{FF2B5EF4-FFF2-40B4-BE49-F238E27FC236}">
                <a16:creationId xmlns:a16="http://schemas.microsoft.com/office/drawing/2014/main" id="{226699CC-5B2D-4992-A312-36959D399EE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11" name="Rectangle 10">
            <a:extLst>
              <a:ext uri="{FF2B5EF4-FFF2-40B4-BE49-F238E27FC236}">
                <a16:creationId xmlns:a16="http://schemas.microsoft.com/office/drawing/2014/main" id="{984A109E-F9A8-4A73-9BD7-C812C1726AD2}"/>
              </a:ext>
            </a:extLst>
          </p:cNvPr>
          <p:cNvSpPr/>
          <p:nvPr userDrawn="1"/>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400"/>
          </a:p>
        </p:txBody>
      </p:sp>
      <p:pic>
        <p:nvPicPr>
          <p:cNvPr id="12" name="Picture 11">
            <a:extLst>
              <a:ext uri="{FF2B5EF4-FFF2-40B4-BE49-F238E27FC236}">
                <a16:creationId xmlns:a16="http://schemas.microsoft.com/office/drawing/2014/main" id="{39083CED-91E3-434D-9562-26B5A7DB2E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13" name="Picture 12">
            <a:extLst>
              <a:ext uri="{FF2B5EF4-FFF2-40B4-BE49-F238E27FC236}">
                <a16:creationId xmlns:a16="http://schemas.microsoft.com/office/drawing/2014/main" id="{32BE1E2F-7986-41DC-A6FC-B325405AB53F}"/>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295089702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7112000" y="0"/>
            <a:ext cx="5080000" cy="68580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6765068" y="0"/>
            <a:ext cx="707136" cy="68580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pic>
        <p:nvPicPr>
          <p:cNvPr id="9" name="Picture 8">
            <a:extLst>
              <a:ext uri="{FF2B5EF4-FFF2-40B4-BE49-F238E27FC236}">
                <a16:creationId xmlns:a16="http://schemas.microsoft.com/office/drawing/2014/main" id="{58FA0150-90C8-4E4A-B446-72B94B5D581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938438277"/>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anvas">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073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6" name="Rectangle 5"/>
          <p:cNvSpPr/>
          <p:nvPr/>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400"/>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9" name="Picture 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pic>
        <p:nvPicPr>
          <p:cNvPr id="10" name="Picture Placeholder 6">
            <a:extLst>
              <a:ext uri="{FF2B5EF4-FFF2-40B4-BE49-F238E27FC236}">
                <a16:creationId xmlns:a16="http://schemas.microsoft.com/office/drawing/2014/main" id="{F08493D2-0C14-4403-A7EC-7CF0C1467A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11" name="Rectangle 10">
            <a:extLst>
              <a:ext uri="{FF2B5EF4-FFF2-40B4-BE49-F238E27FC236}">
                <a16:creationId xmlns:a16="http://schemas.microsoft.com/office/drawing/2014/main" id="{782E0E8A-B210-4375-8C34-6AF0FDDBC8C2}"/>
              </a:ext>
            </a:extLst>
          </p:cNvPr>
          <p:cNvSpPr/>
          <p:nvPr userDrawn="1"/>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400"/>
          </a:p>
        </p:txBody>
      </p:sp>
      <p:pic>
        <p:nvPicPr>
          <p:cNvPr id="12" name="Picture 11">
            <a:extLst>
              <a:ext uri="{FF2B5EF4-FFF2-40B4-BE49-F238E27FC236}">
                <a16:creationId xmlns:a16="http://schemas.microsoft.com/office/drawing/2014/main" id="{DC91570C-AC2E-4D59-B487-9550C7A243FA}"/>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13" name="Picture 12">
            <a:extLst>
              <a:ext uri="{FF2B5EF4-FFF2-40B4-BE49-F238E27FC236}">
                <a16:creationId xmlns:a16="http://schemas.microsoft.com/office/drawing/2014/main" id="{5E8ECF8E-6CC7-4650-B602-F168C844C3D0}"/>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356535261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a:xfrm>
            <a:off x="708621" y="5125025"/>
            <a:ext cx="2593768" cy="532608"/>
          </a:xfrm>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7112000" y="0"/>
            <a:ext cx="5080000" cy="68580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6765068" y="0"/>
            <a:ext cx="707136" cy="68580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
        <p:nvSpPr>
          <p:cNvPr id="9" name="TextBox 8">
            <a:extLst>
              <a:ext uri="{FF2B5EF4-FFF2-40B4-BE49-F238E27FC236}">
                <a16:creationId xmlns:a16="http://schemas.microsoft.com/office/drawing/2014/main" id="{2581AF72-7AD6-334A-BFA2-32789379DA3D}"/>
              </a:ext>
            </a:extLst>
          </p:cNvPr>
          <p:cNvSpPr txBox="1"/>
          <p:nvPr/>
        </p:nvSpPr>
        <p:spPr>
          <a:xfrm>
            <a:off x="561867" y="6503131"/>
            <a:ext cx="3229583" cy="235898"/>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933" dirty="0">
                <a:solidFill>
                  <a:schemeClr val="bg1"/>
                </a:solidFill>
                <a:latin typeface="+mj-lt"/>
              </a:rPr>
              <a:t>CONFIDENTIAL  |  </a:t>
            </a:r>
            <a:r>
              <a:rPr lang="en-US" sz="933" b="0" i="0" u="none" strike="noStrike" kern="1200" baseline="0" dirty="0">
                <a:solidFill>
                  <a:schemeClr val="bg1"/>
                </a:solidFill>
                <a:effectLst/>
                <a:latin typeface="+mj-lt"/>
                <a:ea typeface="+mn-ea"/>
                <a:cs typeface="+mn-cs"/>
              </a:rPr>
              <a:t>© 2019 EPAM Systems, Inc.</a:t>
            </a:r>
            <a:endParaRPr lang="en-US" sz="933" dirty="0">
              <a:latin typeface="+mj-lt"/>
            </a:endParaRPr>
          </a:p>
        </p:txBody>
      </p:sp>
      <p:pic>
        <p:nvPicPr>
          <p:cNvPr id="10" name="Picture 9">
            <a:extLst>
              <a:ext uri="{FF2B5EF4-FFF2-40B4-BE49-F238E27FC236}">
                <a16:creationId xmlns:a16="http://schemas.microsoft.com/office/drawing/2014/main" id="{D8545F6D-643E-4BDA-ABB7-90E4B8DDA8C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2760696129"/>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nva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38DE0-131E-E04E-BD2E-B00FD5B34CB6}"/>
              </a:ext>
            </a:extLst>
          </p:cNvPr>
          <p:cNvSpPr txBox="1"/>
          <p:nvPr/>
        </p:nvSpPr>
        <p:spPr>
          <a:xfrm>
            <a:off x="174378" y="6503131"/>
            <a:ext cx="3229583" cy="235898"/>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933" dirty="0">
                <a:solidFill>
                  <a:schemeClr val="bg1"/>
                </a:solidFill>
                <a:latin typeface="+mj-lt"/>
              </a:rPr>
              <a:t>CONFIDENTIAL  |  </a:t>
            </a:r>
            <a:r>
              <a:rPr lang="en-US" sz="933" b="0" i="0" u="none" strike="noStrike" kern="1200" baseline="0" dirty="0">
                <a:solidFill>
                  <a:schemeClr val="bg1"/>
                </a:solidFill>
                <a:effectLst/>
                <a:latin typeface="+mj-lt"/>
                <a:ea typeface="+mn-ea"/>
                <a:cs typeface="+mn-cs"/>
              </a:rPr>
              <a:t>© 2019 EPAM Systems, Inc.</a:t>
            </a:r>
            <a:endParaRPr lang="en-US" sz="933" dirty="0">
              <a:latin typeface="+mj-lt"/>
            </a:endParaRPr>
          </a:p>
        </p:txBody>
      </p:sp>
    </p:spTree>
    <p:extLst>
      <p:ext uri="{BB962C8B-B14F-4D97-AF65-F5344CB8AC3E}">
        <p14:creationId xmlns:p14="http://schemas.microsoft.com/office/powerpoint/2010/main" val="15490874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image" Target="../media/image5.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41666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40"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8621" y="1883221"/>
            <a:ext cx="5754624" cy="1895904"/>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p:ph type="dt" sz="half" idx="2"/>
          </p:nvPr>
        </p:nvSpPr>
        <p:spPr>
          <a:xfrm>
            <a:off x="834128" y="5125025"/>
            <a:ext cx="2593768" cy="532608"/>
          </a:xfrm>
          <a:prstGeom prst="rect">
            <a:avLst/>
          </a:prstGeom>
          <a:ln>
            <a:solidFill>
              <a:schemeClr val="bg1"/>
            </a:solidFill>
          </a:ln>
        </p:spPr>
        <p:txBody>
          <a:bodyPr vert="horz" lIns="182880" tIns="91440" rIns="182880" bIns="0" rtlCol="0" anchor="ctr" anchorCtr="0"/>
          <a:lstStyle>
            <a:lvl1pPr algn="l">
              <a:defRPr sz="1600" b="1" cap="all" baseline="0">
                <a:solidFill>
                  <a:schemeClr val="bg1"/>
                </a:solidFill>
              </a:defRPr>
            </a:lvl1pPr>
          </a:lstStyle>
          <a:p>
            <a:endParaRPr lang="en-US" dirty="0"/>
          </a:p>
        </p:txBody>
      </p:sp>
      <p:sp>
        <p:nvSpPr>
          <p:cNvPr id="5" name="Title Placeholder 1">
            <a:extLst>
              <a:ext uri="{FF2B5EF4-FFF2-40B4-BE49-F238E27FC236}">
                <a16:creationId xmlns:a16="http://schemas.microsoft.com/office/drawing/2014/main" id="{07702BB8-BCC8-4CC3-A905-7819EABA8D8A}"/>
              </a:ext>
            </a:extLst>
          </p:cNvPr>
          <p:cNvSpPr>
            <a:spLocks noGrp="1"/>
          </p:cNvSpPr>
          <p:nvPr>
            <p:ph type="title"/>
          </p:nvPr>
        </p:nvSpPr>
        <p:spPr>
          <a:xfrm>
            <a:off x="708621" y="1883221"/>
            <a:ext cx="5754624" cy="1895904"/>
          </a:xfrm>
          <a:prstGeom prst="rect">
            <a:avLst/>
          </a:prstGeom>
        </p:spPr>
        <p:txBody>
          <a:bodyPr vert="horz" lIns="0" tIns="0" rIns="0" bIns="0" rtlCol="0" anchor="t" anchorCtr="0">
            <a:noAutofit/>
          </a:bodyPr>
          <a:lstStyle/>
          <a:p>
            <a:r>
              <a:rPr lang="en-US" dirty="0"/>
              <a:t>Click to add title here</a:t>
            </a:r>
          </a:p>
        </p:txBody>
      </p:sp>
      <p:sp>
        <p:nvSpPr>
          <p:cNvPr id="6" name="Date Placeholder 3">
            <a:extLst>
              <a:ext uri="{FF2B5EF4-FFF2-40B4-BE49-F238E27FC236}">
                <a16:creationId xmlns:a16="http://schemas.microsoft.com/office/drawing/2014/main" id="{A0FFA68F-8DE0-4C3F-8627-4D4DB9AEEBBF}"/>
              </a:ext>
            </a:extLst>
          </p:cNvPr>
          <p:cNvSpPr>
            <a:spLocks noGrp="1"/>
          </p:cNvSpPr>
          <p:nvPr>
            <p:ph type="dt" sz="half" idx="2"/>
          </p:nvPr>
        </p:nvSpPr>
        <p:spPr>
          <a:xfrm>
            <a:off x="834128" y="5125025"/>
            <a:ext cx="2593768" cy="532608"/>
          </a:xfrm>
          <a:prstGeom prst="rect">
            <a:avLst/>
          </a:prstGeom>
          <a:ln>
            <a:solidFill>
              <a:schemeClr val="bg1"/>
            </a:solidFill>
          </a:ln>
        </p:spPr>
        <p:txBody>
          <a:bodyPr vert="horz" lIns="182880" tIns="91440" rIns="182880" bIns="0" rtlCol="0" anchor="ctr" anchorCtr="0"/>
          <a:lstStyle>
            <a:lvl1pPr algn="l">
              <a:defRPr sz="1600" b="1" cap="all" baseline="0">
                <a:solidFill>
                  <a:schemeClr val="bg1"/>
                </a:solidFill>
              </a:defRPr>
            </a:lvl1pPr>
          </a:lstStyle>
          <a:p>
            <a:endParaRPr lang="en-US" dirty="0"/>
          </a:p>
        </p:txBody>
      </p:sp>
    </p:spTree>
    <p:extLst>
      <p:ext uri="{BB962C8B-B14F-4D97-AF65-F5344CB8AC3E}">
        <p14:creationId xmlns:p14="http://schemas.microsoft.com/office/powerpoint/2010/main" val="2782707697"/>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Lst>
  <p:hf sldNum="0" hdr="0" dt="0"/>
  <p:txStyles>
    <p:titleStyle>
      <a:lvl1pPr algn="l" defTabSz="914377" rtl="0" eaLnBrk="1" latinLnBrk="0" hangingPunct="1">
        <a:lnSpc>
          <a:spcPct val="90000"/>
        </a:lnSpc>
        <a:spcBef>
          <a:spcPct val="0"/>
        </a:spcBef>
        <a:buNone/>
        <a:defRPr sz="6400" kern="1200" baseline="0">
          <a:solidFill>
            <a:schemeClr val="bg1"/>
          </a:solidFill>
          <a:latin typeface="+mj-lt"/>
          <a:ea typeface="+mj-ea"/>
          <a:cs typeface="+mj-cs"/>
        </a:defRPr>
      </a:lvl1pPr>
    </p:titleStyle>
    <p:bodyStyle>
      <a:lvl1pPr marL="0" indent="0" algn="l" defTabSz="914377" rtl="0" eaLnBrk="1" latinLnBrk="0" hangingPunct="1">
        <a:lnSpc>
          <a:spcPct val="90000"/>
        </a:lnSpc>
        <a:spcBef>
          <a:spcPts val="1000"/>
        </a:spcBef>
        <a:buFont typeface="Arial" panose="020B0604020202020204" pitchFamily="34" charset="0"/>
        <a:buNone/>
        <a:defRPr sz="2133" b="1" kern="1200" baseline="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8621" y="1883221"/>
            <a:ext cx="5754624" cy="1895904"/>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p:ph type="dt" sz="half" idx="2"/>
          </p:nvPr>
        </p:nvSpPr>
        <p:spPr>
          <a:xfrm>
            <a:off x="834128" y="5125025"/>
            <a:ext cx="2593768" cy="532608"/>
          </a:xfrm>
          <a:prstGeom prst="rect">
            <a:avLst/>
          </a:prstGeom>
          <a:ln>
            <a:solidFill>
              <a:schemeClr val="bg1"/>
            </a:solidFill>
          </a:ln>
        </p:spPr>
        <p:txBody>
          <a:bodyPr vert="horz" lIns="182880" tIns="91440" rIns="182880" bIns="0" rtlCol="0" anchor="ctr" anchorCtr="0"/>
          <a:lstStyle>
            <a:lvl1pPr algn="l">
              <a:defRPr sz="1600" b="1" cap="all" baseline="0">
                <a:solidFill>
                  <a:schemeClr val="bg1"/>
                </a:solidFill>
              </a:defRPr>
            </a:lvl1pPr>
          </a:lstStyle>
          <a:p>
            <a:endParaRPr lang="en-US" dirty="0"/>
          </a:p>
        </p:txBody>
      </p:sp>
    </p:spTree>
    <p:extLst>
      <p:ext uri="{BB962C8B-B14F-4D97-AF65-F5344CB8AC3E}">
        <p14:creationId xmlns:p14="http://schemas.microsoft.com/office/powerpoint/2010/main" val="21491607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Lst>
  <p:hf hdr="0" dt="0"/>
  <p:txStyles>
    <p:titleStyle>
      <a:lvl1pPr algn="l" defTabSz="914377" rtl="0" eaLnBrk="1" latinLnBrk="0" hangingPunct="1">
        <a:lnSpc>
          <a:spcPct val="90000"/>
        </a:lnSpc>
        <a:spcBef>
          <a:spcPct val="0"/>
        </a:spcBef>
        <a:buNone/>
        <a:defRPr sz="6400" kern="1200" baseline="0">
          <a:solidFill>
            <a:schemeClr val="bg1"/>
          </a:solidFill>
          <a:latin typeface="+mj-lt"/>
          <a:ea typeface="+mj-ea"/>
          <a:cs typeface="+mj-cs"/>
        </a:defRPr>
      </a:lvl1pPr>
    </p:titleStyle>
    <p:bodyStyle>
      <a:lvl1pPr marL="0" indent="0" algn="l" defTabSz="914377" rtl="0" eaLnBrk="1" latinLnBrk="0" hangingPunct="1">
        <a:lnSpc>
          <a:spcPct val="90000"/>
        </a:lnSpc>
        <a:spcBef>
          <a:spcPts val="1000"/>
        </a:spcBef>
        <a:buFont typeface="Arial" panose="020B0604020202020204" pitchFamily="34" charset="0"/>
        <a:buNone/>
        <a:defRPr sz="2133" b="1" kern="1200" baseline="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708621" y="1883221"/>
            <a:ext cx="5754624" cy="1895904"/>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userDrawn="1">
            <p:ph type="dt" sz="half" idx="2"/>
          </p:nvPr>
        </p:nvSpPr>
        <p:spPr>
          <a:xfrm>
            <a:off x="834128" y="5125025"/>
            <a:ext cx="2593768" cy="532608"/>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dirty="0"/>
          </a:p>
        </p:txBody>
      </p:sp>
    </p:spTree>
    <p:extLst>
      <p:ext uri="{BB962C8B-B14F-4D97-AF65-F5344CB8AC3E}">
        <p14:creationId xmlns:p14="http://schemas.microsoft.com/office/powerpoint/2010/main" val="498861534"/>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Lst>
  <p:hf hdr="0" ftr="0" dt="0"/>
  <p:txStyles>
    <p:titleStyle>
      <a:lvl1pPr algn="l" defTabSz="685783"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783"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892"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783"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675"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566"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48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35520"/>
            <a:ext cx="12192000" cy="422483"/>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480488" y="1439334"/>
            <a:ext cx="11235265" cy="4529667"/>
          </a:xfrm>
          <a:prstGeom prst="rect">
            <a:avLst/>
          </a:prstGeom>
        </p:spPr>
        <p:txBody>
          <a:bodyPr vert="horz" lIns="0" tIns="0" rIns="0" bIns="0" rtlCol="0">
            <a:noAutofit/>
          </a:body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lvl="1"/>
            <a:r>
              <a:rPr lang="en-US" dirty="0"/>
              <a:t>Second</a:t>
            </a:r>
          </a:p>
          <a:p>
            <a:pPr lvl="2"/>
            <a:r>
              <a:rPr lang="en-US" dirty="0"/>
              <a:t>third</a:t>
            </a:r>
          </a:p>
          <a:p>
            <a:pPr lvl="3"/>
            <a:r>
              <a:rPr lang="en-US" dirty="0"/>
              <a:t>fourth</a:t>
            </a:r>
          </a:p>
        </p:txBody>
      </p:sp>
      <p:pic>
        <p:nvPicPr>
          <p:cNvPr id="8" name="Picture 7"/>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480485" y="6549298"/>
            <a:ext cx="627880" cy="222635"/>
          </a:xfrm>
          <a:prstGeom prst="rect">
            <a:avLst/>
          </a:prstGeom>
        </p:spPr>
      </p:pic>
      <p:sp>
        <p:nvSpPr>
          <p:cNvPr id="4" name="Title Placeholder 3"/>
          <p:cNvSpPr>
            <a:spLocks noGrp="1"/>
          </p:cNvSpPr>
          <p:nvPr>
            <p:ph type="title"/>
          </p:nvPr>
        </p:nvSpPr>
        <p:spPr>
          <a:xfrm>
            <a:off x="480488" y="304800"/>
            <a:ext cx="11235265" cy="402336"/>
          </a:xfrm>
          <a:prstGeom prst="rect">
            <a:avLst/>
          </a:prstGeom>
        </p:spPr>
        <p:txBody>
          <a:bodyPr vert="horz" wrap="none" lIns="0" tIns="45720" rIns="0" bIns="45720" rtlCol="0" anchor="ctr">
            <a:noAutofit/>
          </a:bodyPr>
          <a:lstStyle/>
          <a:p>
            <a:r>
              <a:rPr lang="en-US" dirty="0"/>
              <a:t>Please Add Slide Headline Here</a:t>
            </a:r>
          </a:p>
        </p:txBody>
      </p:sp>
      <p:sp>
        <p:nvSpPr>
          <p:cNvPr id="9"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413208852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p15:clr>
            <a:srgbClr val="F26B43"/>
          </p15:clr>
        </p15:guide>
        <p15:guide id="2" orient="horz" pos="338">
          <p15:clr>
            <a:srgbClr val="F26B43"/>
          </p15:clr>
        </p15:guide>
        <p15:guide id="3" orient="horz" pos="680">
          <p15:clr>
            <a:srgbClr val="F26B43"/>
          </p15:clr>
        </p15:guide>
        <p15:guide id="4" orient="horz" pos="2820">
          <p15:clr>
            <a:srgbClr val="F26B43"/>
          </p15:clr>
        </p15:guide>
        <p15:guide id="5" pos="301">
          <p15:clr>
            <a:srgbClr val="F26B43"/>
          </p15:clr>
        </p15:guide>
        <p15:guide id="6" pos="7380">
          <p15:clr>
            <a:srgbClr val="F26B43"/>
          </p15:clr>
        </p15:guide>
        <p15:guide id="7" orient="horz" pos="896">
          <p15:clr>
            <a:srgbClr val="F26B43"/>
          </p15:clr>
        </p15:guide>
        <p15:guide id="8" pos="3648">
          <p15:clr>
            <a:srgbClr val="F26B43"/>
          </p15:clr>
        </p15:guide>
        <p15:guide id="9" pos="4032">
          <p15:clr>
            <a:srgbClr val="F26B43"/>
          </p15:clr>
        </p15:guide>
        <p15:guide id="10" orient="horz" pos="3036">
          <p15:clr>
            <a:srgbClr val="F26B43"/>
          </p15:clr>
        </p15:guide>
        <p15:guide id="11" orient="horz" pos="3084">
          <p15:clr>
            <a:srgbClr val="F26B43"/>
          </p15:clr>
        </p15:guide>
        <p15:guide id="12" orient="horz" pos="31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800" dirty="0"/>
              <a:t>PostgreSQL DB for DWH and ETL Building</a:t>
            </a:r>
          </a:p>
        </p:txBody>
      </p:sp>
      <p:sp>
        <p:nvSpPr>
          <p:cNvPr id="7" name="Text Placeholder 6"/>
          <p:cNvSpPr>
            <a:spLocks noGrp="1"/>
          </p:cNvSpPr>
          <p:nvPr>
            <p:ph type="body" sz="quarter" idx="11"/>
          </p:nvPr>
        </p:nvSpPr>
        <p:spPr>
          <a:xfrm>
            <a:off x="692855" y="3779125"/>
            <a:ext cx="5754624" cy="581871"/>
          </a:xfrm>
        </p:spPr>
        <p:txBody>
          <a:bodyPr/>
          <a:lstStyle/>
          <a:p>
            <a:pPr>
              <a:lnSpc>
                <a:spcPct val="100000"/>
              </a:lnSpc>
              <a:spcBef>
                <a:spcPts val="0"/>
              </a:spcBef>
            </a:pPr>
            <a:r>
              <a:rPr lang="en-US" sz="1600" dirty="0"/>
              <a:t>PostgreSQL Data Access and Query Optimizer</a:t>
            </a:r>
          </a:p>
        </p:txBody>
      </p:sp>
      <p:sp>
        <p:nvSpPr>
          <p:cNvPr id="4" name="Picture Placeholder 3">
            <a:extLst>
              <a:ext uri="{FF2B5EF4-FFF2-40B4-BE49-F238E27FC236}">
                <a16:creationId xmlns:a16="http://schemas.microsoft.com/office/drawing/2014/main" id="{3E27577D-F355-4112-8A70-06987E030FCE}"/>
              </a:ext>
            </a:extLst>
          </p:cNvPr>
          <p:cNvSpPr>
            <a:spLocks noGrp="1"/>
          </p:cNvSpPr>
          <p:nvPr>
            <p:ph type="pic" sz="quarter" idx="12"/>
          </p:nvPr>
        </p:nvSpPr>
        <p:spPr/>
      </p:sp>
      <p:sp>
        <p:nvSpPr>
          <p:cNvPr id="5" name="Text Placeholder 4">
            <a:extLst>
              <a:ext uri="{FF2B5EF4-FFF2-40B4-BE49-F238E27FC236}">
                <a16:creationId xmlns:a16="http://schemas.microsoft.com/office/drawing/2014/main" id="{56B52211-E810-480A-894E-063A39FAF750}"/>
              </a:ext>
            </a:extLst>
          </p:cNvPr>
          <p:cNvSpPr>
            <a:spLocks noGrp="1"/>
          </p:cNvSpPr>
          <p:nvPr>
            <p:ph type="body" sz="quarter" idx="13"/>
          </p:nvPr>
        </p:nvSpPr>
        <p:spPr/>
        <p:txBody>
          <a:bodyPr/>
          <a:lstStyle/>
          <a:p>
            <a:endParaRPr lang="en-US"/>
          </a:p>
        </p:txBody>
      </p:sp>
      <p:pic>
        <p:nvPicPr>
          <p:cNvPr id="8" name="Picture Placeholder 7">
            <a:extLst>
              <a:ext uri="{FF2B5EF4-FFF2-40B4-BE49-F238E27FC236}">
                <a16:creationId xmlns:a16="http://schemas.microsoft.com/office/drawing/2014/main" id="{E58571C8-85D4-4141-91F8-3743633C98F0}"/>
              </a:ext>
            </a:extLst>
          </p:cNvPr>
          <p:cNvPicPr>
            <a:picLocks noChangeAspect="1"/>
          </p:cNvPicPr>
          <p:nvPr/>
        </p:nvPicPr>
        <p:blipFill>
          <a:blip r:embed="rId2">
            <a:extLst>
              <a:ext uri="{28A0092B-C50C-407E-A947-70E740481C1C}">
                <a14:useLocalDpi xmlns:a14="http://schemas.microsoft.com/office/drawing/2010/main" val="0"/>
              </a:ext>
            </a:extLst>
          </a:blip>
          <a:srcRect l="15645" r="15645"/>
          <a:stretch>
            <a:fillRect/>
          </a:stretch>
        </p:blipFill>
        <p:spPr>
          <a:xfrm>
            <a:off x="7471834" y="0"/>
            <a:ext cx="4720167" cy="6858000"/>
          </a:xfrm>
          <a:prstGeom prst="rect">
            <a:avLst/>
          </a:prstGeom>
          <a:solidFill>
            <a:srgbClr val="FFFFFF"/>
          </a:solidFill>
          <a:ln>
            <a:noFill/>
          </a:ln>
        </p:spPr>
      </p:pic>
    </p:spTree>
    <p:extLst>
      <p:ext uri="{BB962C8B-B14F-4D97-AF65-F5344CB8AC3E}">
        <p14:creationId xmlns:p14="http://schemas.microsoft.com/office/powerpoint/2010/main" val="2390991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E53C167-06A6-4E73-B03F-EA863E6872B1}"/>
              </a:ext>
            </a:extLst>
          </p:cNvPr>
          <p:cNvSpPr>
            <a:spLocks noGrp="1"/>
          </p:cNvSpPr>
          <p:nvPr>
            <p:ph type="title"/>
          </p:nvPr>
        </p:nvSpPr>
        <p:spPr/>
        <p:txBody>
          <a:bodyPr/>
          <a:lstStyle/>
          <a:p>
            <a:r>
              <a:rPr lang="en-US" b="1" dirty="0"/>
              <a:t>Reading the plan</a:t>
            </a:r>
          </a:p>
        </p:txBody>
      </p:sp>
      <p:sp>
        <p:nvSpPr>
          <p:cNvPr id="3" name="Содержимое 4"/>
          <p:cNvSpPr txBox="1">
            <a:spLocks/>
          </p:cNvSpPr>
          <p:nvPr/>
        </p:nvSpPr>
        <p:spPr>
          <a:xfrm>
            <a:off x="7448550" y="2934844"/>
            <a:ext cx="4639587" cy="2227706"/>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a:buFont typeface="Wingdings" panose="05000000000000000000" pitchFamily="2" charset="2"/>
              <a:buChar char="§"/>
            </a:pPr>
            <a:r>
              <a:rPr lang="en-US" sz="1600" dirty="0">
                <a:latin typeface="+mj-lt"/>
              </a:rPr>
              <a:t>Read from bottom to top</a:t>
            </a:r>
          </a:p>
          <a:p>
            <a:pPr marL="0">
              <a:buFont typeface="Wingdings" panose="05000000000000000000" pitchFamily="2" charset="2"/>
              <a:buChar char="§"/>
            </a:pPr>
            <a:r>
              <a:rPr lang="en-US" sz="1600" i="1" dirty="0">
                <a:latin typeface="+mj-lt"/>
              </a:rPr>
              <a:t>Filter</a:t>
            </a:r>
            <a:r>
              <a:rPr lang="en-US" sz="1600" dirty="0">
                <a:latin typeface="+mj-lt"/>
              </a:rPr>
              <a:t>, meaning a filter is being applied</a:t>
            </a:r>
          </a:p>
          <a:p>
            <a:pPr marL="0">
              <a:buFont typeface="Wingdings" panose="05000000000000000000" pitchFamily="2" charset="2"/>
              <a:buChar char="§"/>
            </a:pPr>
            <a:r>
              <a:rPr lang="en-US" sz="1600" i="1" dirty="0">
                <a:latin typeface="+mj-lt"/>
              </a:rPr>
              <a:t>Costs</a:t>
            </a:r>
            <a:r>
              <a:rPr lang="en-US" sz="1600" dirty="0">
                <a:latin typeface="+mj-lt"/>
              </a:rPr>
              <a:t> are estimates of the effort a node will take</a:t>
            </a:r>
          </a:p>
          <a:p>
            <a:pPr marL="0">
              <a:buFont typeface="Wingdings" panose="05000000000000000000" pitchFamily="2" charset="2"/>
              <a:buChar char="§"/>
            </a:pPr>
            <a:r>
              <a:rPr lang="en-US" sz="1600" i="1" dirty="0">
                <a:latin typeface="+mj-lt"/>
              </a:rPr>
              <a:t>rows</a:t>
            </a:r>
            <a:r>
              <a:rPr lang="en-US" sz="1600" dirty="0">
                <a:latin typeface="+mj-lt"/>
              </a:rPr>
              <a:t> is an estimate of the number of records the node will return</a:t>
            </a:r>
          </a:p>
          <a:p>
            <a:pPr marL="0">
              <a:buNone/>
            </a:pPr>
            <a:endParaRPr lang="en-US" sz="2400" dirty="0">
              <a:latin typeface="+mj-lt"/>
            </a:endParaRPr>
          </a:p>
        </p:txBody>
      </p:sp>
      <p:pic>
        <p:nvPicPr>
          <p:cNvPr id="5" name="Picture 4" descr="Graphical user interface, text, application, email&#10;&#10;Description automatically generated">
            <a:extLst>
              <a:ext uri="{FF2B5EF4-FFF2-40B4-BE49-F238E27FC236}">
                <a16:creationId xmlns:a16="http://schemas.microsoft.com/office/drawing/2014/main" id="{25B7EC65-5AA7-450A-9B24-D25E1A23DFE5}"/>
              </a:ext>
            </a:extLst>
          </p:cNvPr>
          <p:cNvPicPr>
            <a:picLocks noChangeAspect="1"/>
          </p:cNvPicPr>
          <p:nvPr/>
        </p:nvPicPr>
        <p:blipFill>
          <a:blip r:embed="rId3"/>
          <a:stretch>
            <a:fillRect/>
          </a:stretch>
        </p:blipFill>
        <p:spPr>
          <a:xfrm>
            <a:off x="307520" y="1325119"/>
            <a:ext cx="6765626" cy="4455412"/>
          </a:xfrm>
          <a:prstGeom prst="rect">
            <a:avLst/>
          </a:prstGeom>
        </p:spPr>
      </p:pic>
    </p:spTree>
    <p:extLst>
      <p:ext uri="{BB962C8B-B14F-4D97-AF65-F5344CB8AC3E}">
        <p14:creationId xmlns:p14="http://schemas.microsoft.com/office/powerpoint/2010/main" val="595719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CB5127A-8F1C-40FB-A380-EAC49C70CD89}"/>
              </a:ext>
            </a:extLst>
          </p:cNvPr>
          <p:cNvSpPr>
            <a:spLocks noGrp="1"/>
          </p:cNvSpPr>
          <p:nvPr>
            <p:ph type="title"/>
          </p:nvPr>
        </p:nvSpPr>
        <p:spPr/>
        <p:txBody>
          <a:bodyPr/>
          <a:lstStyle/>
          <a:p>
            <a:r>
              <a:rPr lang="en-US" b="1" dirty="0"/>
              <a:t>Access methods </a:t>
            </a:r>
          </a:p>
        </p:txBody>
      </p:sp>
      <p:pic>
        <p:nvPicPr>
          <p:cNvPr id="4" name="Picture 3" descr="Graphical user interface, application&#10;&#10;Description automatically generated">
            <a:extLst>
              <a:ext uri="{FF2B5EF4-FFF2-40B4-BE49-F238E27FC236}">
                <a16:creationId xmlns:a16="http://schemas.microsoft.com/office/drawing/2014/main" id="{EC02E1E0-E8F8-4174-A189-6ABD7599EC1C}"/>
              </a:ext>
            </a:extLst>
          </p:cNvPr>
          <p:cNvPicPr>
            <a:picLocks noChangeAspect="1"/>
          </p:cNvPicPr>
          <p:nvPr/>
        </p:nvPicPr>
        <p:blipFill>
          <a:blip r:embed="rId2"/>
          <a:stretch>
            <a:fillRect/>
          </a:stretch>
        </p:blipFill>
        <p:spPr>
          <a:xfrm>
            <a:off x="6096000" y="1444568"/>
            <a:ext cx="5397631" cy="2679757"/>
          </a:xfrm>
          <a:prstGeom prst="rect">
            <a:avLst/>
          </a:prstGeom>
        </p:spPr>
      </p:pic>
      <p:sp>
        <p:nvSpPr>
          <p:cNvPr id="6" name="TextBox 5">
            <a:extLst>
              <a:ext uri="{FF2B5EF4-FFF2-40B4-BE49-F238E27FC236}">
                <a16:creationId xmlns:a16="http://schemas.microsoft.com/office/drawing/2014/main" id="{60FAE410-F6C5-40D0-8C3D-B6908A6229C0}"/>
              </a:ext>
            </a:extLst>
          </p:cNvPr>
          <p:cNvSpPr txBox="1"/>
          <p:nvPr/>
        </p:nvSpPr>
        <p:spPr>
          <a:xfrm>
            <a:off x="914400" y="2184281"/>
            <a:ext cx="4151265" cy="1200329"/>
          </a:xfrm>
          <a:prstGeom prst="rect">
            <a:avLst/>
          </a:prstGeom>
          <a:noFill/>
        </p:spPr>
        <p:txBody>
          <a:bodyPr wrap="none" rtlCol="0">
            <a:spAutoFit/>
          </a:bodyPr>
          <a:lstStyle/>
          <a:p>
            <a:pPr marL="342900" indent="-342900">
              <a:buClr>
                <a:schemeClr val="accent2"/>
              </a:buClr>
              <a:buFont typeface="Wingdings" panose="05000000000000000000" pitchFamily="2" charset="2"/>
              <a:buChar char="§"/>
            </a:pPr>
            <a:r>
              <a:rPr lang="en-US" sz="2400" dirty="0"/>
              <a:t>Sequential scan (Seq Scan)</a:t>
            </a:r>
          </a:p>
          <a:p>
            <a:pPr marL="342900" indent="-342900">
              <a:buClr>
                <a:schemeClr val="accent2"/>
              </a:buClr>
              <a:buFont typeface="Wingdings" panose="05000000000000000000" pitchFamily="2" charset="2"/>
              <a:buChar char="§"/>
            </a:pPr>
            <a:r>
              <a:rPr lang="en-US" sz="2400" dirty="0"/>
              <a:t>Index Scan</a:t>
            </a:r>
          </a:p>
          <a:p>
            <a:pPr marL="342900" indent="-342900">
              <a:buClr>
                <a:schemeClr val="accent2"/>
              </a:buClr>
              <a:buFont typeface="Wingdings" panose="05000000000000000000" pitchFamily="2" charset="2"/>
              <a:buChar char="§"/>
            </a:pPr>
            <a:r>
              <a:rPr lang="en-US" sz="2400" dirty="0"/>
              <a:t>Bitmap heap and index scans</a:t>
            </a:r>
          </a:p>
        </p:txBody>
      </p:sp>
    </p:spTree>
    <p:extLst>
      <p:ext uri="{BB962C8B-B14F-4D97-AF65-F5344CB8AC3E}">
        <p14:creationId xmlns:p14="http://schemas.microsoft.com/office/powerpoint/2010/main" val="833244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3A557-A16D-42C5-B70D-D359A14439FF}"/>
              </a:ext>
            </a:extLst>
          </p:cNvPr>
          <p:cNvSpPr>
            <a:spLocks noGrp="1"/>
          </p:cNvSpPr>
          <p:nvPr>
            <p:ph type="title"/>
          </p:nvPr>
        </p:nvSpPr>
        <p:spPr/>
        <p:txBody>
          <a:bodyPr/>
          <a:lstStyle/>
          <a:p>
            <a:r>
              <a:rPr lang="en-US" b="1" dirty="0"/>
              <a:t>Sequential Scan Access Method</a:t>
            </a:r>
          </a:p>
        </p:txBody>
      </p:sp>
      <p:sp>
        <p:nvSpPr>
          <p:cNvPr id="3" name="Содержимое 4"/>
          <p:cNvSpPr txBox="1">
            <a:spLocks/>
          </p:cNvSpPr>
          <p:nvPr/>
        </p:nvSpPr>
        <p:spPr>
          <a:xfrm>
            <a:off x="1071038" y="1448117"/>
            <a:ext cx="9530287" cy="3714115"/>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SzPct val="140000"/>
              <a:buFont typeface="Arial" panose="020B0604020202020204" pitchFamily="34" charset="0"/>
              <a:buChar char="•"/>
            </a:pPr>
            <a:endParaRPr lang="en-US" sz="1800" dirty="0">
              <a:latin typeface="+mj-lt"/>
            </a:endParaRPr>
          </a:p>
          <a:p>
            <a:pPr>
              <a:buSzPct val="140000"/>
            </a:pPr>
            <a:r>
              <a:rPr lang="en-US" dirty="0">
                <a:latin typeface="+mj-lt"/>
              </a:rPr>
              <a:t>Scans the entire relation table as stored on disk.</a:t>
            </a:r>
          </a:p>
          <a:p>
            <a:pPr>
              <a:buSzPct val="140000"/>
            </a:pPr>
            <a:r>
              <a:rPr lang="en-US" dirty="0">
                <a:latin typeface="+mj-lt"/>
              </a:rPr>
              <a:t> For the seq scan to be used at-least below criteria should match :</a:t>
            </a:r>
          </a:p>
          <a:p>
            <a:pPr>
              <a:buSzPct val="140000"/>
              <a:buFont typeface="+mj-lt"/>
              <a:buAutoNum type="arabicPeriod"/>
            </a:pPr>
            <a:endParaRPr lang="en-US" sz="1600" dirty="0">
              <a:latin typeface="+mj-lt"/>
            </a:endParaRPr>
          </a:p>
          <a:p>
            <a:pPr lvl="1">
              <a:buClr>
                <a:schemeClr val="accent2"/>
              </a:buClr>
              <a:buFont typeface="Wingdings" panose="05000000000000000000" pitchFamily="2" charset="2"/>
              <a:buChar char="§"/>
            </a:pPr>
            <a:r>
              <a:rPr lang="en-US" sz="1600" dirty="0"/>
              <a:t>No Index available on key, which is part of the predicate.</a:t>
            </a:r>
          </a:p>
          <a:p>
            <a:pPr lvl="1">
              <a:buClr>
                <a:schemeClr val="accent2"/>
              </a:buClr>
              <a:buFont typeface="Wingdings" panose="05000000000000000000" pitchFamily="2" charset="2"/>
              <a:buChar char="§"/>
            </a:pPr>
            <a:r>
              <a:rPr lang="en-US" sz="1600" dirty="0"/>
              <a:t>Majority of rows are getting fetched as part of the SQL query.</a:t>
            </a:r>
          </a:p>
          <a:p>
            <a:pPr marL="457200" lvl="1" indent="0">
              <a:buClr>
                <a:schemeClr val="accent2"/>
              </a:buClr>
              <a:buNone/>
            </a:pPr>
            <a:endParaRPr lang="en-US" sz="1400" dirty="0"/>
          </a:p>
          <a:p>
            <a:r>
              <a:rPr lang="en-US" dirty="0">
                <a:latin typeface="+mj-lt"/>
              </a:rPr>
              <a:t>Must read through all the dead rows in a table, but will not include them in its output</a:t>
            </a:r>
          </a:p>
          <a:p>
            <a:r>
              <a:rPr lang="en-US" dirty="0">
                <a:latin typeface="+mj-lt"/>
              </a:rPr>
              <a:t>Requires a single IO for each row. Read by pages.</a:t>
            </a:r>
          </a:p>
        </p:txBody>
      </p:sp>
    </p:spTree>
    <p:extLst>
      <p:ext uri="{BB962C8B-B14F-4D97-AF65-F5344CB8AC3E}">
        <p14:creationId xmlns:p14="http://schemas.microsoft.com/office/powerpoint/2010/main" val="4236356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EC57E4-CAA3-4127-AEBF-DE94E1FC5FA5}"/>
              </a:ext>
            </a:extLst>
          </p:cNvPr>
          <p:cNvSpPr>
            <a:spLocks noGrp="1"/>
          </p:cNvSpPr>
          <p:nvPr>
            <p:ph type="title"/>
          </p:nvPr>
        </p:nvSpPr>
        <p:spPr/>
        <p:txBody>
          <a:bodyPr/>
          <a:lstStyle/>
          <a:p>
            <a:r>
              <a:rPr lang="en-US" b="1" dirty="0"/>
              <a:t>Index Scan Access Methods</a:t>
            </a:r>
          </a:p>
        </p:txBody>
      </p:sp>
      <p:sp>
        <p:nvSpPr>
          <p:cNvPr id="2" name="TextBox 1">
            <a:extLst>
              <a:ext uri="{FF2B5EF4-FFF2-40B4-BE49-F238E27FC236}">
                <a16:creationId xmlns:a16="http://schemas.microsoft.com/office/drawing/2014/main" id="{1E2FA08E-F103-4D78-BB0C-44AB628ED555}"/>
              </a:ext>
            </a:extLst>
          </p:cNvPr>
          <p:cNvSpPr txBox="1"/>
          <p:nvPr/>
        </p:nvSpPr>
        <p:spPr>
          <a:xfrm>
            <a:off x="866775" y="1638300"/>
            <a:ext cx="7728591" cy="3447098"/>
          </a:xfrm>
          <a:prstGeom prst="rect">
            <a:avLst/>
          </a:prstGeom>
          <a:noFill/>
        </p:spPr>
        <p:txBody>
          <a:bodyPr wrap="none" rtlCol="0">
            <a:spAutoFit/>
          </a:bodyPr>
          <a:lstStyle/>
          <a:p>
            <a:pPr>
              <a:buClr>
                <a:schemeClr val="accent2"/>
              </a:buClr>
              <a:buSzPct val="140000"/>
              <a:buFont typeface="Arial" panose="020B0604020202020204" pitchFamily="34" charset="0"/>
              <a:buChar char="•"/>
            </a:pPr>
            <a:r>
              <a:rPr lang="en-US" sz="2000" b="1" dirty="0">
                <a:latin typeface="+mj-lt"/>
              </a:rPr>
              <a:t> Index Scan</a:t>
            </a:r>
          </a:p>
          <a:p>
            <a:pPr>
              <a:buClr>
                <a:schemeClr val="accent2"/>
              </a:buClr>
              <a:buSzPct val="140000"/>
              <a:buFont typeface="Arial" panose="020B0604020202020204" pitchFamily="34" charset="0"/>
              <a:buChar char="•"/>
            </a:pPr>
            <a:endParaRPr lang="en-US" sz="2000" b="1" dirty="0">
              <a:latin typeface="+mj-lt"/>
            </a:endParaRPr>
          </a:p>
          <a:p>
            <a:pPr lvl="1">
              <a:buClr>
                <a:schemeClr val="accent2"/>
              </a:buClr>
              <a:buSzPct val="100000"/>
              <a:buFont typeface="Wingdings" panose="05000000000000000000" pitchFamily="2" charset="2"/>
              <a:buChar char="§"/>
            </a:pPr>
            <a:r>
              <a:rPr lang="en-US" sz="2000" dirty="0">
                <a:latin typeface="+mj-lt"/>
              </a:rPr>
              <a:t> Fetch data from index related data structure</a:t>
            </a:r>
          </a:p>
          <a:p>
            <a:pPr lvl="1">
              <a:buClr>
                <a:schemeClr val="accent2"/>
              </a:buClr>
              <a:buSzPct val="100000"/>
              <a:buFont typeface="Wingdings" panose="05000000000000000000" pitchFamily="2" charset="2"/>
              <a:buChar char="§"/>
            </a:pPr>
            <a:r>
              <a:rPr lang="en-US" sz="2000" dirty="0">
                <a:latin typeface="+mj-lt"/>
              </a:rPr>
              <a:t> Get the TID of corresponding data in heap</a:t>
            </a:r>
          </a:p>
          <a:p>
            <a:pPr lvl="1">
              <a:buClr>
                <a:schemeClr val="accent2"/>
              </a:buClr>
              <a:buSzPct val="100000"/>
              <a:buFont typeface="Wingdings" panose="05000000000000000000" pitchFamily="2" charset="2"/>
              <a:buChar char="§"/>
            </a:pPr>
            <a:r>
              <a:rPr lang="en-US" sz="2000" dirty="0">
                <a:latin typeface="+mj-lt"/>
              </a:rPr>
              <a:t> The corresponding heap page is directly accessed to get whole data</a:t>
            </a:r>
          </a:p>
          <a:p>
            <a:pPr lvl="1">
              <a:buClr>
                <a:schemeClr val="accent2"/>
              </a:buClr>
              <a:buSzPct val="140000"/>
              <a:buFont typeface="Wingdings" panose="05000000000000000000" pitchFamily="2" charset="2"/>
              <a:buChar char="§"/>
            </a:pPr>
            <a:endParaRPr lang="en-US" sz="2000" dirty="0">
              <a:latin typeface="+mj-lt"/>
            </a:endParaRPr>
          </a:p>
          <a:p>
            <a:pPr marL="457200" lvl="1" indent="0">
              <a:buClr>
                <a:schemeClr val="accent2"/>
              </a:buClr>
              <a:buSzPct val="140000"/>
              <a:buNone/>
            </a:pPr>
            <a:endParaRPr lang="en-US" sz="2000" dirty="0">
              <a:latin typeface="+mj-lt"/>
            </a:endParaRPr>
          </a:p>
          <a:p>
            <a:pPr>
              <a:buClr>
                <a:schemeClr val="accent2"/>
              </a:buClr>
              <a:buSzPct val="140000"/>
              <a:buFont typeface="Arial" panose="020B0604020202020204" pitchFamily="34" charset="0"/>
              <a:buChar char="•"/>
            </a:pPr>
            <a:r>
              <a:rPr lang="en-US" sz="2000" b="1" dirty="0">
                <a:latin typeface="+mj-lt"/>
              </a:rPr>
              <a:t> Index Only Scan</a:t>
            </a:r>
          </a:p>
          <a:p>
            <a:pPr>
              <a:buClr>
                <a:schemeClr val="accent2"/>
              </a:buClr>
              <a:buSzPct val="140000"/>
              <a:buFont typeface="Arial" panose="020B0604020202020204" pitchFamily="34" charset="0"/>
              <a:buChar char="•"/>
            </a:pPr>
            <a:endParaRPr lang="en-US" sz="2000" dirty="0">
              <a:latin typeface="+mj-lt"/>
            </a:endParaRPr>
          </a:p>
          <a:p>
            <a:pPr lvl="1">
              <a:buClr>
                <a:schemeClr val="accent2"/>
              </a:buClr>
              <a:buSzPct val="100000"/>
              <a:buFont typeface="Wingdings" panose="05000000000000000000" pitchFamily="2" charset="2"/>
              <a:buChar char="§"/>
            </a:pPr>
            <a:r>
              <a:rPr lang="en-US" sz="2000" dirty="0">
                <a:latin typeface="+mj-lt"/>
              </a:rPr>
              <a:t> Fetch data from index related data structure</a:t>
            </a:r>
          </a:p>
          <a:p>
            <a:endParaRPr lang="en-US" dirty="0"/>
          </a:p>
        </p:txBody>
      </p:sp>
    </p:spTree>
    <p:extLst>
      <p:ext uri="{BB962C8B-B14F-4D97-AF65-F5344CB8AC3E}">
        <p14:creationId xmlns:p14="http://schemas.microsoft.com/office/powerpoint/2010/main" val="3388347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BFD88A-7FF0-4B86-9F17-D7958EF7487A}"/>
              </a:ext>
            </a:extLst>
          </p:cNvPr>
          <p:cNvSpPr>
            <a:spLocks noGrp="1"/>
          </p:cNvSpPr>
          <p:nvPr>
            <p:ph type="title"/>
          </p:nvPr>
        </p:nvSpPr>
        <p:spPr/>
        <p:txBody>
          <a:bodyPr/>
          <a:lstStyle/>
          <a:p>
            <a:r>
              <a:rPr lang="en-US" b="1" dirty="0"/>
              <a:t>Bitmap Access Method</a:t>
            </a:r>
          </a:p>
        </p:txBody>
      </p:sp>
      <p:sp>
        <p:nvSpPr>
          <p:cNvPr id="2" name="TextBox 1">
            <a:extLst>
              <a:ext uri="{FF2B5EF4-FFF2-40B4-BE49-F238E27FC236}">
                <a16:creationId xmlns:a16="http://schemas.microsoft.com/office/drawing/2014/main" id="{080DCD7A-6FDE-48AF-8068-738D1C8F98EE}"/>
              </a:ext>
            </a:extLst>
          </p:cNvPr>
          <p:cNvSpPr txBox="1"/>
          <p:nvPr/>
        </p:nvSpPr>
        <p:spPr>
          <a:xfrm>
            <a:off x="895349" y="1352550"/>
            <a:ext cx="8315326" cy="4216539"/>
          </a:xfrm>
          <a:prstGeom prst="rect">
            <a:avLst/>
          </a:prstGeom>
          <a:noFill/>
        </p:spPr>
        <p:txBody>
          <a:bodyPr wrap="square" rtlCol="0">
            <a:spAutoFit/>
          </a:bodyPr>
          <a:lstStyle/>
          <a:p>
            <a:pPr rtl="0"/>
            <a:r>
              <a:rPr lang="en-US" sz="2000" dirty="0">
                <a:latin typeface="+mj-lt"/>
              </a:rPr>
              <a:t>Is multi-step process that consist of :</a:t>
            </a:r>
          </a:p>
          <a:p>
            <a:pPr rtl="0"/>
            <a:endParaRPr lang="en-US" dirty="0"/>
          </a:p>
          <a:p>
            <a:pPr rtl="0">
              <a:buClr>
                <a:schemeClr val="accent2"/>
              </a:buClr>
              <a:buFont typeface="Arial" panose="020B0604020202020204" pitchFamily="34" charset="0"/>
              <a:buChar char="•"/>
            </a:pPr>
            <a:r>
              <a:rPr lang="en-US" sz="2000" b="1" dirty="0">
                <a:latin typeface="+mj-lt"/>
              </a:rPr>
              <a:t> Bitmap Index Scan: </a:t>
            </a:r>
          </a:p>
          <a:p>
            <a:pPr rtl="0">
              <a:buFont typeface="Arial" panose="020B0604020202020204" pitchFamily="34" charset="0"/>
              <a:buChar char="•"/>
            </a:pPr>
            <a:endParaRPr lang="en-US" dirty="0"/>
          </a:p>
          <a:p>
            <a:pPr marL="742950" lvl="1" indent="-285750">
              <a:buClr>
                <a:schemeClr val="accent2"/>
              </a:buClr>
              <a:buFont typeface="Wingdings" panose="05000000000000000000" pitchFamily="2" charset="2"/>
              <a:buChar char="§"/>
            </a:pPr>
            <a:r>
              <a:rPr lang="en-US" dirty="0"/>
              <a:t>  </a:t>
            </a:r>
            <a:r>
              <a:rPr lang="en-US" sz="2000" dirty="0">
                <a:latin typeface="+mj-lt"/>
              </a:rPr>
              <a:t>Fetches all index data from the index data structure </a:t>
            </a:r>
          </a:p>
          <a:p>
            <a:pPr marL="800100" lvl="1" indent="-342900">
              <a:buClr>
                <a:schemeClr val="accent2"/>
              </a:buClr>
              <a:buFont typeface="Wingdings" panose="05000000000000000000" pitchFamily="2" charset="2"/>
              <a:buChar char="§"/>
            </a:pPr>
            <a:r>
              <a:rPr lang="en-US" sz="2000" dirty="0">
                <a:latin typeface="+mj-lt"/>
              </a:rPr>
              <a:t> Creates a bit map of all TID</a:t>
            </a:r>
          </a:p>
          <a:p>
            <a:pPr lvl="1"/>
            <a:endParaRPr lang="en-US" dirty="0"/>
          </a:p>
          <a:p>
            <a:pPr rtl="0">
              <a:buClr>
                <a:schemeClr val="accent2"/>
              </a:buClr>
              <a:buFont typeface="Arial" panose="020B0604020202020204" pitchFamily="34" charset="0"/>
              <a:buChar char="•"/>
            </a:pPr>
            <a:r>
              <a:rPr lang="en-US" sz="2000" b="1" dirty="0">
                <a:latin typeface="+mj-lt"/>
              </a:rPr>
              <a:t> Bitmap Heap Scan: </a:t>
            </a:r>
          </a:p>
          <a:p>
            <a:pPr rtl="0">
              <a:buFont typeface="Arial" panose="020B0604020202020204" pitchFamily="34" charset="0"/>
              <a:buChar char="•"/>
            </a:pPr>
            <a:endParaRPr lang="en-US" dirty="0"/>
          </a:p>
          <a:p>
            <a:pPr marL="742950" lvl="1" indent="-285750">
              <a:buClr>
                <a:schemeClr val="accent2"/>
              </a:buClr>
              <a:buFont typeface="Wingdings" panose="05000000000000000000" pitchFamily="2" charset="2"/>
              <a:buChar char="§"/>
            </a:pPr>
            <a:r>
              <a:rPr lang="en-US" dirty="0"/>
              <a:t> </a:t>
            </a:r>
            <a:r>
              <a:rPr lang="en-US" sz="2000" dirty="0">
                <a:latin typeface="+mj-lt"/>
              </a:rPr>
              <a:t>Reads through bitmap of pages </a:t>
            </a:r>
          </a:p>
          <a:p>
            <a:pPr marL="800100" lvl="1" indent="-342900">
              <a:buClr>
                <a:schemeClr val="accent2"/>
              </a:buClr>
              <a:buFont typeface="Wingdings" panose="05000000000000000000" pitchFamily="2" charset="2"/>
              <a:buChar char="§"/>
            </a:pPr>
            <a:r>
              <a:rPr lang="en-US" sz="2000" dirty="0">
                <a:latin typeface="+mj-lt"/>
              </a:rPr>
              <a:t>Scans data from heap corresponding to stored page and offset</a:t>
            </a:r>
          </a:p>
          <a:p>
            <a:pPr marL="800100" lvl="1" indent="-342900">
              <a:buClr>
                <a:schemeClr val="accent2"/>
              </a:buClr>
              <a:buFont typeface="Wingdings" panose="05000000000000000000" pitchFamily="2" charset="2"/>
              <a:buChar char="§"/>
            </a:pPr>
            <a:r>
              <a:rPr lang="en-US" sz="2000" dirty="0">
                <a:latin typeface="+mj-lt"/>
              </a:rPr>
              <a:t>Checks for visibility and predicate </a:t>
            </a:r>
          </a:p>
          <a:p>
            <a:pPr marL="800100" lvl="1" indent="-342900">
              <a:buClr>
                <a:schemeClr val="accent2"/>
              </a:buClr>
              <a:buFont typeface="Wingdings" panose="05000000000000000000" pitchFamily="2" charset="2"/>
              <a:buChar char="§"/>
            </a:pPr>
            <a:r>
              <a:rPr lang="en-US" sz="2000" dirty="0">
                <a:latin typeface="+mj-lt"/>
              </a:rPr>
              <a:t>Returns the tuple based on the outcome of all these checks</a:t>
            </a:r>
          </a:p>
          <a:p>
            <a:endParaRPr lang="en-US" dirty="0"/>
          </a:p>
        </p:txBody>
      </p:sp>
    </p:spTree>
    <p:extLst>
      <p:ext uri="{BB962C8B-B14F-4D97-AF65-F5344CB8AC3E}">
        <p14:creationId xmlns:p14="http://schemas.microsoft.com/office/powerpoint/2010/main" val="11127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204207C-4749-465C-9AA4-8700029322EB}"/>
              </a:ext>
            </a:extLst>
          </p:cNvPr>
          <p:cNvSpPr txBox="1">
            <a:spLocks/>
          </p:cNvSpPr>
          <p:nvPr/>
        </p:nvSpPr>
        <p:spPr>
          <a:xfrm>
            <a:off x="2686050" y="2819400"/>
            <a:ext cx="6819900" cy="1219200"/>
          </a:xfrm>
          <a:prstGeom prst="rect">
            <a:avLst/>
          </a:prstGeom>
          <a:ln>
            <a:solidFill>
              <a:schemeClr val="bg1"/>
            </a:solidFill>
          </a:ln>
        </p:spPr>
        <p:txBody>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100" normalizeH="0" baseline="0" noProof="0" dirty="0">
                <a:ln>
                  <a:noFill/>
                </a:ln>
                <a:solidFill>
                  <a:srgbClr val="FFFFFF"/>
                </a:solidFill>
                <a:effectLst/>
                <a:uLnTx/>
                <a:uFillTx/>
                <a:latin typeface="Calibri Light"/>
                <a:ea typeface="+mj-ea"/>
                <a:cs typeface="+mj-cs"/>
              </a:rPr>
              <a:t>ADDING DATA WITH INSERT AND COPY</a:t>
            </a:r>
          </a:p>
        </p:txBody>
      </p:sp>
    </p:spTree>
    <p:extLst>
      <p:ext uri="{BB962C8B-B14F-4D97-AF65-F5344CB8AC3E}">
        <p14:creationId xmlns:p14="http://schemas.microsoft.com/office/powerpoint/2010/main" val="1480832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C58AC7-C580-4C60-8304-165C13A84120}"/>
              </a:ext>
            </a:extLst>
          </p:cNvPr>
          <p:cNvSpPr>
            <a:spLocks noGrp="1"/>
          </p:cNvSpPr>
          <p:nvPr>
            <p:ph type="title"/>
          </p:nvPr>
        </p:nvSpPr>
        <p:spPr/>
        <p:txBody>
          <a:bodyPr/>
          <a:lstStyle/>
          <a:p>
            <a:r>
              <a:rPr lang="en-US" b="1" dirty="0"/>
              <a:t>INSERT vs COPY</a:t>
            </a:r>
          </a:p>
        </p:txBody>
      </p:sp>
      <p:pic>
        <p:nvPicPr>
          <p:cNvPr id="9" name="Picture 8" descr="Text&#10;&#10;Description automatically generated">
            <a:extLst>
              <a:ext uri="{FF2B5EF4-FFF2-40B4-BE49-F238E27FC236}">
                <a16:creationId xmlns:a16="http://schemas.microsoft.com/office/drawing/2014/main" id="{A2B4A54F-488A-485B-8322-7A500349671D}"/>
              </a:ext>
            </a:extLst>
          </p:cNvPr>
          <p:cNvPicPr>
            <a:picLocks noChangeAspect="1"/>
          </p:cNvPicPr>
          <p:nvPr/>
        </p:nvPicPr>
        <p:blipFill rotWithShape="1">
          <a:blip r:embed="rId3"/>
          <a:srcRect b="7258"/>
          <a:stretch/>
        </p:blipFill>
        <p:spPr>
          <a:xfrm>
            <a:off x="561909" y="1683537"/>
            <a:ext cx="4831840" cy="1095391"/>
          </a:xfrm>
          <a:prstGeom prst="rect">
            <a:avLst/>
          </a:prstGeom>
        </p:spPr>
      </p:pic>
      <p:pic>
        <p:nvPicPr>
          <p:cNvPr id="12" name="Picture 11" descr="Text&#10;&#10;Description automatically generated">
            <a:extLst>
              <a:ext uri="{FF2B5EF4-FFF2-40B4-BE49-F238E27FC236}">
                <a16:creationId xmlns:a16="http://schemas.microsoft.com/office/drawing/2014/main" id="{6379F083-07E2-4918-9105-442678679FD0}"/>
              </a:ext>
            </a:extLst>
          </p:cNvPr>
          <p:cNvPicPr>
            <a:picLocks noChangeAspect="1"/>
          </p:cNvPicPr>
          <p:nvPr/>
        </p:nvPicPr>
        <p:blipFill rotWithShape="1">
          <a:blip r:embed="rId4"/>
          <a:srcRect b="7258"/>
          <a:stretch/>
        </p:blipFill>
        <p:spPr>
          <a:xfrm>
            <a:off x="716908" y="4314916"/>
            <a:ext cx="4676841" cy="1097671"/>
          </a:xfrm>
          <a:prstGeom prst="rect">
            <a:avLst/>
          </a:prstGeom>
        </p:spPr>
      </p:pic>
      <p:sp>
        <p:nvSpPr>
          <p:cNvPr id="13" name="TextBox 12">
            <a:extLst>
              <a:ext uri="{FF2B5EF4-FFF2-40B4-BE49-F238E27FC236}">
                <a16:creationId xmlns:a16="http://schemas.microsoft.com/office/drawing/2014/main" id="{210D7BA3-7554-408F-BDF3-F4111C773628}"/>
              </a:ext>
            </a:extLst>
          </p:cNvPr>
          <p:cNvSpPr txBox="1"/>
          <p:nvPr/>
        </p:nvSpPr>
        <p:spPr>
          <a:xfrm>
            <a:off x="6025861" y="3028950"/>
            <a:ext cx="560153" cy="523220"/>
          </a:xfrm>
          <a:prstGeom prst="rect">
            <a:avLst/>
          </a:prstGeom>
          <a:noFill/>
        </p:spPr>
        <p:txBody>
          <a:bodyPr wrap="none" rtlCol="0">
            <a:spAutoFit/>
          </a:bodyPr>
          <a:lstStyle/>
          <a:p>
            <a:r>
              <a:rPr lang="en-US" sz="2800" b="1" dirty="0"/>
              <a:t>VS</a:t>
            </a:r>
            <a:endParaRPr lang="en-US" b="1" dirty="0"/>
          </a:p>
        </p:txBody>
      </p:sp>
      <p:pic>
        <p:nvPicPr>
          <p:cNvPr id="17" name="Picture 16" descr="A screenshot of a computer&#10;&#10;Description automatically generated with medium confidence">
            <a:extLst>
              <a:ext uri="{FF2B5EF4-FFF2-40B4-BE49-F238E27FC236}">
                <a16:creationId xmlns:a16="http://schemas.microsoft.com/office/drawing/2014/main" id="{D6B6118D-B770-4CFB-98CC-7E5580D73B24}"/>
              </a:ext>
            </a:extLst>
          </p:cNvPr>
          <p:cNvPicPr>
            <a:picLocks noChangeAspect="1"/>
          </p:cNvPicPr>
          <p:nvPr/>
        </p:nvPicPr>
        <p:blipFill>
          <a:blip r:embed="rId5"/>
          <a:stretch>
            <a:fillRect/>
          </a:stretch>
        </p:blipFill>
        <p:spPr>
          <a:xfrm>
            <a:off x="7023027" y="2778928"/>
            <a:ext cx="4901743" cy="1217137"/>
          </a:xfrm>
          <a:prstGeom prst="rect">
            <a:avLst/>
          </a:prstGeom>
        </p:spPr>
      </p:pic>
    </p:spTree>
    <p:extLst>
      <p:ext uri="{BB962C8B-B14F-4D97-AF65-F5344CB8AC3E}">
        <p14:creationId xmlns:p14="http://schemas.microsoft.com/office/powerpoint/2010/main" val="3980585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2E721-7E40-4475-BA64-F28301C8036F}"/>
              </a:ext>
            </a:extLst>
          </p:cNvPr>
          <p:cNvSpPr>
            <a:spLocks noGrp="1"/>
          </p:cNvSpPr>
          <p:nvPr>
            <p:ph type="title"/>
          </p:nvPr>
        </p:nvSpPr>
        <p:spPr/>
        <p:txBody>
          <a:bodyPr/>
          <a:lstStyle/>
          <a:p>
            <a:r>
              <a:rPr lang="en-US" b="1" dirty="0"/>
              <a:t>UPSERT</a:t>
            </a:r>
          </a:p>
        </p:txBody>
      </p:sp>
      <p:sp>
        <p:nvSpPr>
          <p:cNvPr id="5" name="Slide Number Placeholder 4">
            <a:extLst>
              <a:ext uri="{FF2B5EF4-FFF2-40B4-BE49-F238E27FC236}">
                <a16:creationId xmlns:a16="http://schemas.microsoft.com/office/drawing/2014/main" id="{7F0F7B40-CCDC-44DD-A2EE-56E44302BAAE}"/>
              </a:ext>
            </a:extLst>
          </p:cNvPr>
          <p:cNvSpPr>
            <a:spLocks noGrp="1"/>
          </p:cNvSpPr>
          <p:nvPr>
            <p:ph type="sldNum" sz="quarter" idx="4"/>
          </p:nvPr>
        </p:nvSpPr>
        <p:spPr/>
        <p:txBody>
          <a:bodyPr/>
          <a:lstStyle/>
          <a:p>
            <a:fld id="{3A707DD9-E92B-45E8-BE0A-E6B2EDF345EB}" type="slidenum">
              <a:rPr lang="en-US" smtClean="0"/>
              <a:pPr/>
              <a:t>17</a:t>
            </a:fld>
            <a:endParaRPr lang="en-US" dirty="0"/>
          </a:p>
        </p:txBody>
      </p:sp>
      <p:pic>
        <p:nvPicPr>
          <p:cNvPr id="11" name="Picture 10">
            <a:extLst>
              <a:ext uri="{FF2B5EF4-FFF2-40B4-BE49-F238E27FC236}">
                <a16:creationId xmlns:a16="http://schemas.microsoft.com/office/drawing/2014/main" id="{B18EC88E-FC72-4821-99F4-1AA3D6CFC65D}"/>
              </a:ext>
            </a:extLst>
          </p:cNvPr>
          <p:cNvPicPr>
            <a:picLocks noChangeAspect="1"/>
          </p:cNvPicPr>
          <p:nvPr/>
        </p:nvPicPr>
        <p:blipFill>
          <a:blip r:embed="rId3"/>
          <a:stretch>
            <a:fillRect/>
          </a:stretch>
        </p:blipFill>
        <p:spPr>
          <a:xfrm>
            <a:off x="252332" y="1193965"/>
            <a:ext cx="10167589" cy="1188720"/>
          </a:xfrm>
          <a:prstGeom prst="rect">
            <a:avLst/>
          </a:prstGeom>
        </p:spPr>
      </p:pic>
      <p:sp>
        <p:nvSpPr>
          <p:cNvPr id="12" name="Rectangle 11">
            <a:extLst>
              <a:ext uri="{FF2B5EF4-FFF2-40B4-BE49-F238E27FC236}">
                <a16:creationId xmlns:a16="http://schemas.microsoft.com/office/drawing/2014/main" id="{F0F3BD37-BB0D-4161-9B04-E7A88988C5B1}"/>
              </a:ext>
            </a:extLst>
          </p:cNvPr>
          <p:cNvSpPr/>
          <p:nvPr/>
        </p:nvSpPr>
        <p:spPr>
          <a:xfrm>
            <a:off x="1012005" y="2046982"/>
            <a:ext cx="1366464" cy="335703"/>
          </a:xfrm>
          <a:prstGeom prst="rect">
            <a:avLst/>
          </a:prstGeom>
          <a:solidFill>
            <a:srgbClr val="CEDB56">
              <a:alpha val="30980"/>
            </a:srgb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16" name="Picture 15" descr="Word&#10;&#10;Description automatically generated">
            <a:extLst>
              <a:ext uri="{FF2B5EF4-FFF2-40B4-BE49-F238E27FC236}">
                <a16:creationId xmlns:a16="http://schemas.microsoft.com/office/drawing/2014/main" id="{DC2E8DEE-A4F6-4A22-9131-E9B4C448D7C2}"/>
              </a:ext>
            </a:extLst>
          </p:cNvPr>
          <p:cNvPicPr>
            <a:picLocks noChangeAspect="1"/>
          </p:cNvPicPr>
          <p:nvPr/>
        </p:nvPicPr>
        <p:blipFill>
          <a:blip r:embed="rId4"/>
          <a:stretch>
            <a:fillRect/>
          </a:stretch>
        </p:blipFill>
        <p:spPr>
          <a:xfrm>
            <a:off x="1698363" y="3429000"/>
            <a:ext cx="9924921" cy="2087800"/>
          </a:xfrm>
          <a:prstGeom prst="rect">
            <a:avLst/>
          </a:prstGeom>
        </p:spPr>
      </p:pic>
      <p:cxnSp>
        <p:nvCxnSpPr>
          <p:cNvPr id="18" name="Connector: Elbow 17">
            <a:extLst>
              <a:ext uri="{FF2B5EF4-FFF2-40B4-BE49-F238E27FC236}">
                <a16:creationId xmlns:a16="http://schemas.microsoft.com/office/drawing/2014/main" id="{C0713D81-9C0C-4E06-B700-043D375C8E66}"/>
              </a:ext>
            </a:extLst>
          </p:cNvPr>
          <p:cNvCxnSpPr/>
          <p:nvPr/>
        </p:nvCxnSpPr>
        <p:spPr>
          <a:xfrm rot="16200000" flipH="1">
            <a:off x="1540664" y="2783836"/>
            <a:ext cx="1408479" cy="60617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1950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021" y="2481048"/>
            <a:ext cx="5754624" cy="1895904"/>
          </a:xfrm>
        </p:spPr>
        <p:txBody>
          <a:bodyPr/>
          <a:lstStyle/>
          <a:p>
            <a:r>
              <a:rPr lang="en-US" sz="8800" b="1" dirty="0"/>
              <a:t>Q &amp; A</a:t>
            </a:r>
          </a:p>
        </p:txBody>
      </p:sp>
    </p:spTree>
    <p:extLst>
      <p:ext uri="{BB962C8B-B14F-4D97-AF65-F5344CB8AC3E}">
        <p14:creationId xmlns:p14="http://schemas.microsoft.com/office/powerpoint/2010/main" val="1939016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621" y="1883222"/>
            <a:ext cx="5754624" cy="660687"/>
          </a:xfrm>
        </p:spPr>
        <p:txBody>
          <a:bodyPr/>
          <a:lstStyle/>
          <a:p>
            <a:r>
              <a:rPr lang="en-US" sz="3200" b="1" dirty="0"/>
              <a:t>Agenda</a:t>
            </a:r>
          </a:p>
        </p:txBody>
      </p:sp>
      <p:sp>
        <p:nvSpPr>
          <p:cNvPr id="6" name="Content Placeholder 2">
            <a:extLst>
              <a:ext uri="{FF2B5EF4-FFF2-40B4-BE49-F238E27FC236}">
                <a16:creationId xmlns:a16="http://schemas.microsoft.com/office/drawing/2014/main" id="{73B4D983-5FF4-4D0C-83C4-E7A1CE480BA1}"/>
              </a:ext>
            </a:extLst>
          </p:cNvPr>
          <p:cNvSpPr>
            <a:spLocks noGrp="1"/>
          </p:cNvSpPr>
          <p:nvPr>
            <p:ph type="body" sz="quarter" idx="11"/>
          </p:nvPr>
        </p:nvSpPr>
        <p:spPr>
          <a:xfrm>
            <a:off x="708621" y="3363625"/>
            <a:ext cx="5754624" cy="660687"/>
          </a:xfrm>
          <a:prstGeom prst="rect">
            <a:avLst/>
          </a:prstGeom>
        </p:spPr>
        <p:txBody>
          <a:bodyPr wrap="square" lIns="0" tIns="0" rIns="0" bIns="0" anchor="ctr">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380990" indent="-380990">
              <a:buChar char="•"/>
            </a:pPr>
            <a:r>
              <a:rPr lang="en-US" sz="2000" dirty="0">
                <a:solidFill>
                  <a:schemeClr val="bg1"/>
                </a:solidFill>
                <a:latin typeface="+mj-lt"/>
              </a:rPr>
              <a:t>The Path of a Query</a:t>
            </a:r>
          </a:p>
          <a:p>
            <a:pPr marL="380990" indent="-380990">
              <a:buChar char="•"/>
            </a:pPr>
            <a:r>
              <a:rPr lang="en-US" sz="2000" dirty="0">
                <a:solidFill>
                  <a:schemeClr val="bg1"/>
                </a:solidFill>
                <a:latin typeface="+mj-lt"/>
              </a:rPr>
              <a:t>Explain Plan And Data Access</a:t>
            </a:r>
          </a:p>
          <a:p>
            <a:pPr marL="380990" indent="-380990">
              <a:buChar char="•"/>
            </a:pPr>
            <a:r>
              <a:rPr lang="en-US" sz="2000" dirty="0">
                <a:solidFill>
                  <a:schemeClr val="bg1"/>
                </a:solidFill>
                <a:latin typeface="+mj-lt"/>
              </a:rPr>
              <a:t>Adding Data with INSERT and COPY.</a:t>
            </a:r>
          </a:p>
        </p:txBody>
      </p:sp>
    </p:spTree>
    <p:extLst>
      <p:ext uri="{BB962C8B-B14F-4D97-AF65-F5344CB8AC3E}">
        <p14:creationId xmlns:p14="http://schemas.microsoft.com/office/powerpoint/2010/main" val="790327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204207C-4749-465C-9AA4-8700029322EB}"/>
              </a:ext>
            </a:extLst>
          </p:cNvPr>
          <p:cNvSpPr txBox="1">
            <a:spLocks/>
          </p:cNvSpPr>
          <p:nvPr/>
        </p:nvSpPr>
        <p:spPr>
          <a:xfrm>
            <a:off x="2686050" y="2819400"/>
            <a:ext cx="6819900" cy="1219200"/>
          </a:xfrm>
          <a:prstGeom prst="rect">
            <a:avLst/>
          </a:prstGeom>
          <a:ln>
            <a:solidFill>
              <a:schemeClr val="bg1"/>
            </a:solidFill>
          </a:ln>
        </p:spPr>
        <p:txBody>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100" normalizeH="0" baseline="0" noProof="0" dirty="0">
                <a:ln>
                  <a:noFill/>
                </a:ln>
                <a:solidFill>
                  <a:srgbClr val="FFFFFF"/>
                </a:solidFill>
                <a:effectLst/>
                <a:uLnTx/>
                <a:uFillTx/>
                <a:latin typeface="Calibri Light"/>
                <a:ea typeface="+mj-ea"/>
                <a:cs typeface="+mj-cs"/>
              </a:rPr>
              <a:t>THE PATH OF A QUERY</a:t>
            </a:r>
          </a:p>
        </p:txBody>
      </p:sp>
    </p:spTree>
    <p:extLst>
      <p:ext uri="{BB962C8B-B14F-4D97-AF65-F5344CB8AC3E}">
        <p14:creationId xmlns:p14="http://schemas.microsoft.com/office/powerpoint/2010/main" val="1613885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C1C3E1-1AC9-42BC-8F67-98C01588ED30}"/>
              </a:ext>
            </a:extLst>
          </p:cNvPr>
          <p:cNvSpPr>
            <a:spLocks noGrp="1"/>
          </p:cNvSpPr>
          <p:nvPr>
            <p:ph type="title"/>
          </p:nvPr>
        </p:nvSpPr>
        <p:spPr/>
        <p:txBody>
          <a:bodyPr/>
          <a:lstStyle/>
          <a:p>
            <a:r>
              <a:rPr lang="en-US" b="1" dirty="0"/>
              <a:t>Query processor</a:t>
            </a:r>
          </a:p>
        </p:txBody>
      </p:sp>
      <p:pic>
        <p:nvPicPr>
          <p:cNvPr id="3" name="Picture 2" descr="Diagram&#10;&#10;Description automatically generated">
            <a:extLst>
              <a:ext uri="{FF2B5EF4-FFF2-40B4-BE49-F238E27FC236}">
                <a16:creationId xmlns:a16="http://schemas.microsoft.com/office/drawing/2014/main" id="{016B0240-83B1-4017-AEF1-F89BED97FF06}"/>
              </a:ext>
            </a:extLst>
          </p:cNvPr>
          <p:cNvPicPr>
            <a:picLocks noChangeAspect="1"/>
          </p:cNvPicPr>
          <p:nvPr/>
        </p:nvPicPr>
        <p:blipFill>
          <a:blip r:embed="rId3"/>
          <a:stretch>
            <a:fillRect/>
          </a:stretch>
        </p:blipFill>
        <p:spPr>
          <a:xfrm>
            <a:off x="1957206" y="1217769"/>
            <a:ext cx="8538846" cy="4738894"/>
          </a:xfrm>
          <a:prstGeom prst="rect">
            <a:avLst/>
          </a:prstGeom>
        </p:spPr>
      </p:pic>
    </p:spTree>
    <p:extLst>
      <p:ext uri="{BB962C8B-B14F-4D97-AF65-F5344CB8AC3E}">
        <p14:creationId xmlns:p14="http://schemas.microsoft.com/office/powerpoint/2010/main" val="529056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61B1B5E-6450-4BC4-B94A-C120299BCEAF}"/>
              </a:ext>
            </a:extLst>
          </p:cNvPr>
          <p:cNvSpPr>
            <a:spLocks noGrp="1"/>
          </p:cNvSpPr>
          <p:nvPr>
            <p:ph type="title"/>
          </p:nvPr>
        </p:nvSpPr>
        <p:spPr/>
        <p:txBody>
          <a:bodyPr/>
          <a:lstStyle/>
          <a:p>
            <a:r>
              <a:rPr lang="en-US" b="1" dirty="0">
                <a:effectLst/>
              </a:rPr>
              <a:t>Planner/Optimizer</a:t>
            </a:r>
          </a:p>
        </p:txBody>
      </p:sp>
      <p:sp>
        <p:nvSpPr>
          <p:cNvPr id="4" name="Содержимое 4"/>
          <p:cNvSpPr txBox="1">
            <a:spLocks/>
          </p:cNvSpPr>
          <p:nvPr/>
        </p:nvSpPr>
        <p:spPr>
          <a:xfrm>
            <a:off x="478368" y="1026160"/>
            <a:ext cx="11235264" cy="512064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50000"/>
              </a:lnSpc>
              <a:buSzPct val="140000"/>
              <a:buNone/>
            </a:pPr>
            <a:endParaRPr lang="en-US" sz="2400" dirty="0">
              <a:latin typeface="+mj-lt"/>
            </a:endParaRPr>
          </a:p>
        </p:txBody>
      </p:sp>
      <p:pic>
        <p:nvPicPr>
          <p:cNvPr id="7" name="Picture 6" descr="Diagram&#10;&#10;Description automatically generated">
            <a:extLst>
              <a:ext uri="{FF2B5EF4-FFF2-40B4-BE49-F238E27FC236}">
                <a16:creationId xmlns:a16="http://schemas.microsoft.com/office/drawing/2014/main" id="{A0B3A096-0BC8-423F-9AF0-D03058FD2A6A}"/>
              </a:ext>
            </a:extLst>
          </p:cNvPr>
          <p:cNvPicPr>
            <a:picLocks noChangeAspect="1"/>
          </p:cNvPicPr>
          <p:nvPr/>
        </p:nvPicPr>
        <p:blipFill>
          <a:blip r:embed="rId3"/>
          <a:stretch>
            <a:fillRect/>
          </a:stretch>
        </p:blipFill>
        <p:spPr>
          <a:xfrm>
            <a:off x="198030" y="1528355"/>
            <a:ext cx="11795940" cy="3598091"/>
          </a:xfrm>
          <a:prstGeom prst="rect">
            <a:avLst/>
          </a:prstGeom>
        </p:spPr>
      </p:pic>
    </p:spTree>
    <p:extLst>
      <p:ext uri="{BB962C8B-B14F-4D97-AF65-F5344CB8AC3E}">
        <p14:creationId xmlns:p14="http://schemas.microsoft.com/office/powerpoint/2010/main" val="1517855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A23810-CDFD-49AF-8184-A97F146F92AB}"/>
              </a:ext>
            </a:extLst>
          </p:cNvPr>
          <p:cNvSpPr>
            <a:spLocks noGrp="1"/>
          </p:cNvSpPr>
          <p:nvPr>
            <p:ph type="title"/>
          </p:nvPr>
        </p:nvSpPr>
        <p:spPr/>
        <p:txBody>
          <a:bodyPr/>
          <a:lstStyle/>
          <a:p>
            <a:r>
              <a:rPr lang="en-US" b="1" dirty="0"/>
              <a:t>Statistics</a:t>
            </a:r>
          </a:p>
        </p:txBody>
      </p:sp>
      <p:sp>
        <p:nvSpPr>
          <p:cNvPr id="4" name="Содержимое 4"/>
          <p:cNvSpPr txBox="1">
            <a:spLocks/>
          </p:cNvSpPr>
          <p:nvPr/>
        </p:nvSpPr>
        <p:spPr>
          <a:xfrm>
            <a:off x="4245429" y="1147536"/>
            <a:ext cx="6725555" cy="4722382"/>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anose="020B0604020202020204" pitchFamily="34" charset="0"/>
              <a:buChar char="•"/>
            </a:pPr>
            <a:r>
              <a:rPr lang="en-US" dirty="0">
                <a:latin typeface="+mj-lt"/>
              </a:rPr>
              <a:t>The database statistics are exposed using views. The fastest way to spot performance issues is by using the </a:t>
            </a:r>
            <a:r>
              <a:rPr lang="en-US" i="1" dirty="0" err="1">
                <a:latin typeface="+mj-lt"/>
              </a:rPr>
              <a:t>pg_stats</a:t>
            </a:r>
            <a:r>
              <a:rPr lang="en-US" i="1" dirty="0">
                <a:latin typeface="+mj-lt"/>
              </a:rPr>
              <a:t> </a:t>
            </a:r>
            <a:r>
              <a:rPr lang="en-US" dirty="0">
                <a:latin typeface="+mj-lt"/>
              </a:rPr>
              <a:t>view</a:t>
            </a:r>
          </a:p>
          <a:p>
            <a:pPr>
              <a:buFont typeface="Arial" panose="020B0604020202020204" pitchFamily="34" charset="0"/>
              <a:buChar char="•"/>
            </a:pPr>
            <a:endParaRPr lang="en-US" dirty="0">
              <a:latin typeface="+mj-lt"/>
            </a:endParaRPr>
          </a:p>
          <a:p>
            <a:pPr>
              <a:buFont typeface="Arial" panose="020B0604020202020204" pitchFamily="34" charset="0"/>
              <a:buChar char="•"/>
            </a:pPr>
            <a:r>
              <a:rPr lang="en-US" dirty="0">
                <a:latin typeface="+mj-lt"/>
              </a:rPr>
              <a:t>Particularly valuable statistics to monitor include table/index caching and query index usage statistics.</a:t>
            </a:r>
          </a:p>
          <a:p>
            <a:pPr>
              <a:buFont typeface="Arial" panose="020B0604020202020204" pitchFamily="34" charset="0"/>
              <a:buChar char="•"/>
            </a:pPr>
            <a:endParaRPr lang="en-US" dirty="0">
              <a:latin typeface="+mj-lt"/>
            </a:endParaRPr>
          </a:p>
          <a:p>
            <a:pPr>
              <a:buFont typeface="Arial" panose="020B0604020202020204" pitchFamily="34" charset="0"/>
              <a:buChar char="•"/>
            </a:pPr>
            <a:r>
              <a:rPr lang="en-US" dirty="0">
                <a:latin typeface="+mj-lt"/>
              </a:rPr>
              <a:t>Statistics can help you find and sort the queries that are responsible for most of the load on the system. </a:t>
            </a:r>
          </a:p>
          <a:p>
            <a:pPr>
              <a:buFont typeface="Arial" panose="020B0604020202020204" pitchFamily="34" charset="0"/>
              <a:buChar char="•"/>
            </a:pPr>
            <a:endParaRPr lang="en-US" dirty="0">
              <a:latin typeface="+mj-lt"/>
            </a:endParaRPr>
          </a:p>
          <a:p>
            <a:pPr>
              <a:buFont typeface="Arial" panose="020B0604020202020204" pitchFamily="34" charset="0"/>
              <a:buChar char="•"/>
            </a:pPr>
            <a:endParaRPr lang="en-US" dirty="0">
              <a:latin typeface="+mj-lt"/>
            </a:endParaRPr>
          </a:p>
          <a:p>
            <a:pPr>
              <a:buFont typeface="Arial" panose="020B0604020202020204" pitchFamily="34" charset="0"/>
              <a:buChar char="•"/>
            </a:pPr>
            <a:endParaRPr lang="en-US" dirty="0">
              <a:latin typeface="+mj-lt"/>
            </a:endParaRPr>
          </a:p>
          <a:p>
            <a:pPr marL="0" indent="0">
              <a:buNone/>
            </a:pPr>
            <a:r>
              <a:rPr lang="en-US" i="1" u="sng" dirty="0">
                <a:latin typeface="+mj-lt"/>
              </a:rPr>
              <a:t>Selectivity</a:t>
            </a:r>
            <a:r>
              <a:rPr lang="en-US" dirty="0">
                <a:latin typeface="+mj-lt"/>
              </a:rPr>
              <a:t> - it’s the proportion of rows from a relation that an operation will return.</a:t>
            </a:r>
          </a:p>
        </p:txBody>
      </p:sp>
      <p:pic>
        <p:nvPicPr>
          <p:cNvPr id="5" name="Picture 4" descr="A picture containing text&#10;&#10;Description automatically generated">
            <a:extLst>
              <a:ext uri="{FF2B5EF4-FFF2-40B4-BE49-F238E27FC236}">
                <a16:creationId xmlns:a16="http://schemas.microsoft.com/office/drawing/2014/main" id="{D48A26EA-8422-47F9-B4DE-F2A8BED9A93B}"/>
              </a:ext>
            </a:extLst>
          </p:cNvPr>
          <p:cNvPicPr>
            <a:picLocks noChangeAspect="1"/>
          </p:cNvPicPr>
          <p:nvPr/>
        </p:nvPicPr>
        <p:blipFill>
          <a:blip r:embed="rId3"/>
          <a:stretch>
            <a:fillRect/>
          </a:stretch>
        </p:blipFill>
        <p:spPr>
          <a:xfrm rot="5400000">
            <a:off x="-486461" y="1856486"/>
            <a:ext cx="4881836" cy="3145028"/>
          </a:xfrm>
          <a:prstGeom prst="rect">
            <a:avLst/>
          </a:prstGeom>
        </p:spPr>
      </p:pic>
    </p:spTree>
    <p:extLst>
      <p:ext uri="{BB962C8B-B14F-4D97-AF65-F5344CB8AC3E}">
        <p14:creationId xmlns:p14="http://schemas.microsoft.com/office/powerpoint/2010/main" val="1404321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C1C3E1-1AC9-42BC-8F67-98C01588ED30}"/>
              </a:ext>
            </a:extLst>
          </p:cNvPr>
          <p:cNvSpPr>
            <a:spLocks noGrp="1"/>
          </p:cNvSpPr>
          <p:nvPr>
            <p:ph type="title"/>
          </p:nvPr>
        </p:nvSpPr>
        <p:spPr/>
        <p:txBody>
          <a:bodyPr/>
          <a:lstStyle/>
          <a:p>
            <a:r>
              <a:rPr lang="en-US" b="1" dirty="0"/>
              <a:t>Caching</a:t>
            </a:r>
          </a:p>
        </p:txBody>
      </p:sp>
      <p:sp>
        <p:nvSpPr>
          <p:cNvPr id="3" name="Содержимое 4"/>
          <p:cNvSpPr txBox="1">
            <a:spLocks/>
          </p:cNvSpPr>
          <p:nvPr/>
        </p:nvSpPr>
        <p:spPr>
          <a:xfrm>
            <a:off x="2890520" y="1219200"/>
            <a:ext cx="6410960" cy="80264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endParaRPr lang="en-US" sz="1800" i="1" dirty="0">
              <a:solidFill>
                <a:schemeClr val="accent1">
                  <a:lumMod val="75000"/>
                </a:schemeClr>
              </a:solidFill>
              <a:latin typeface="+mj-lt"/>
            </a:endParaRPr>
          </a:p>
        </p:txBody>
      </p:sp>
      <p:sp>
        <p:nvSpPr>
          <p:cNvPr id="2" name="TextBox 1">
            <a:extLst>
              <a:ext uri="{FF2B5EF4-FFF2-40B4-BE49-F238E27FC236}">
                <a16:creationId xmlns:a16="http://schemas.microsoft.com/office/drawing/2014/main" id="{53044E81-FF45-49A4-8B42-460AF3EEA5F8}"/>
              </a:ext>
            </a:extLst>
          </p:cNvPr>
          <p:cNvSpPr txBox="1"/>
          <p:nvPr/>
        </p:nvSpPr>
        <p:spPr>
          <a:xfrm>
            <a:off x="7040880" y="2456663"/>
            <a:ext cx="3699859" cy="1600438"/>
          </a:xfrm>
          <a:prstGeom prst="rect">
            <a:avLst/>
          </a:prstGeom>
          <a:noFill/>
        </p:spPr>
        <p:txBody>
          <a:bodyPr wrap="none" rtlCol="0">
            <a:spAutoFit/>
          </a:bodyPr>
          <a:lstStyle/>
          <a:p>
            <a:pPr marL="0" indent="0">
              <a:buNone/>
            </a:pPr>
            <a:r>
              <a:rPr lang="en-US" sz="2000" dirty="0">
                <a:latin typeface="+mj-lt"/>
              </a:rPr>
              <a:t>PostgreSQL caches the following:</a:t>
            </a:r>
          </a:p>
          <a:p>
            <a:pPr marL="285750" indent="-285750">
              <a:buClr>
                <a:schemeClr val="accent2"/>
              </a:buClr>
              <a:buFont typeface="Wingdings" panose="05000000000000000000" pitchFamily="2" charset="2"/>
              <a:buChar char="§"/>
            </a:pPr>
            <a:r>
              <a:rPr lang="en-US" sz="2000" dirty="0">
                <a:latin typeface="+mj-lt"/>
              </a:rPr>
              <a:t>    Data in tables</a:t>
            </a:r>
          </a:p>
          <a:p>
            <a:pPr marL="285750" indent="-285750">
              <a:buClr>
                <a:schemeClr val="accent2"/>
              </a:buClr>
              <a:buFont typeface="Wingdings" panose="05000000000000000000" pitchFamily="2" charset="2"/>
              <a:buChar char="§"/>
            </a:pPr>
            <a:r>
              <a:rPr lang="en-US" sz="2000" dirty="0">
                <a:latin typeface="+mj-lt"/>
              </a:rPr>
              <a:t>    Indexes</a:t>
            </a:r>
          </a:p>
          <a:p>
            <a:pPr marL="285750" indent="-285750">
              <a:buClr>
                <a:schemeClr val="accent2"/>
              </a:buClr>
              <a:buFont typeface="Wingdings" panose="05000000000000000000" pitchFamily="2" charset="2"/>
              <a:buChar char="§"/>
            </a:pPr>
            <a:r>
              <a:rPr lang="en-US" sz="2000" dirty="0">
                <a:latin typeface="+mj-lt"/>
              </a:rPr>
              <a:t>    Query execution plans</a:t>
            </a:r>
          </a:p>
          <a:p>
            <a:endParaRPr lang="en-US" dirty="0"/>
          </a:p>
        </p:txBody>
      </p:sp>
      <p:pic>
        <p:nvPicPr>
          <p:cNvPr id="7" name="Picture 6" descr="A picture containing graphical user interface&#10;&#10;Description automatically generated">
            <a:extLst>
              <a:ext uri="{FF2B5EF4-FFF2-40B4-BE49-F238E27FC236}">
                <a16:creationId xmlns:a16="http://schemas.microsoft.com/office/drawing/2014/main" id="{D4F43379-E513-47FD-93B2-793E58566EC1}"/>
              </a:ext>
            </a:extLst>
          </p:cNvPr>
          <p:cNvPicPr>
            <a:picLocks noChangeAspect="1"/>
          </p:cNvPicPr>
          <p:nvPr/>
        </p:nvPicPr>
        <p:blipFill>
          <a:blip r:embed="rId3"/>
          <a:stretch>
            <a:fillRect/>
          </a:stretch>
        </p:blipFill>
        <p:spPr>
          <a:xfrm>
            <a:off x="1196272" y="1735422"/>
            <a:ext cx="4406987" cy="3042920"/>
          </a:xfrm>
          <a:prstGeom prst="rect">
            <a:avLst/>
          </a:prstGeom>
        </p:spPr>
      </p:pic>
    </p:spTree>
    <p:extLst>
      <p:ext uri="{BB962C8B-B14F-4D97-AF65-F5344CB8AC3E}">
        <p14:creationId xmlns:p14="http://schemas.microsoft.com/office/powerpoint/2010/main" val="739944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204207C-4749-465C-9AA4-8700029322EB}"/>
              </a:ext>
            </a:extLst>
          </p:cNvPr>
          <p:cNvSpPr txBox="1">
            <a:spLocks/>
          </p:cNvSpPr>
          <p:nvPr/>
        </p:nvSpPr>
        <p:spPr>
          <a:xfrm>
            <a:off x="2686050" y="2819400"/>
            <a:ext cx="6819900" cy="1219200"/>
          </a:xfrm>
          <a:prstGeom prst="rect">
            <a:avLst/>
          </a:prstGeom>
          <a:ln>
            <a:solidFill>
              <a:schemeClr val="bg1"/>
            </a:solidFill>
          </a:ln>
        </p:spPr>
        <p:txBody>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a:p>
            <a:pPr algn="ctr"/>
            <a:r>
              <a:rPr lang="en-US" sz="2400" b="1" dirty="0">
                <a:solidFill>
                  <a:schemeClr val="bg1"/>
                </a:solidFill>
                <a:latin typeface="+mj-lt"/>
              </a:rPr>
              <a:t>EXPLAIN PLAN AND DATA ACCESS</a:t>
            </a:r>
          </a:p>
        </p:txBody>
      </p:sp>
    </p:spTree>
    <p:extLst>
      <p:ext uri="{BB962C8B-B14F-4D97-AF65-F5344CB8AC3E}">
        <p14:creationId xmlns:p14="http://schemas.microsoft.com/office/powerpoint/2010/main" val="3276309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B4A0BC-6710-467D-A173-08C8126D4383}"/>
              </a:ext>
            </a:extLst>
          </p:cNvPr>
          <p:cNvSpPr>
            <a:spLocks noGrp="1"/>
          </p:cNvSpPr>
          <p:nvPr>
            <p:ph type="title"/>
          </p:nvPr>
        </p:nvSpPr>
        <p:spPr/>
        <p:txBody>
          <a:bodyPr/>
          <a:lstStyle/>
          <a:p>
            <a:r>
              <a:rPr lang="en-US" b="1" dirty="0"/>
              <a:t>EXPLAIN Command</a:t>
            </a:r>
          </a:p>
        </p:txBody>
      </p:sp>
      <p:sp>
        <p:nvSpPr>
          <p:cNvPr id="4" name="Содержимое 4"/>
          <p:cNvSpPr txBox="1">
            <a:spLocks/>
          </p:cNvSpPr>
          <p:nvPr/>
        </p:nvSpPr>
        <p:spPr>
          <a:xfrm>
            <a:off x="6635931" y="1008380"/>
            <a:ext cx="5077701" cy="522986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50000"/>
              </a:lnSpc>
              <a:buSzPct val="140000"/>
              <a:buFont typeface="Arial" panose="020B0604020202020204" pitchFamily="34" charset="0"/>
              <a:buChar char="•"/>
            </a:pPr>
            <a:r>
              <a:rPr lang="en-US" sz="1800" dirty="0">
                <a:latin typeface="+mj-lt"/>
              </a:rPr>
              <a:t>displays the execution plan that the PostgreSQL planner generates for the supplied statement</a:t>
            </a:r>
          </a:p>
          <a:p>
            <a:pPr>
              <a:lnSpc>
                <a:spcPct val="150000"/>
              </a:lnSpc>
              <a:buSzPct val="140000"/>
              <a:buFont typeface="Arial" panose="020B0604020202020204" pitchFamily="34" charset="0"/>
              <a:buChar char="•"/>
            </a:pPr>
            <a:r>
              <a:rPr lang="en-US" sz="1800" b="1" dirty="0">
                <a:latin typeface="+mj-lt"/>
              </a:rPr>
              <a:t>ANALYZE</a:t>
            </a:r>
            <a:r>
              <a:rPr lang="en-US" sz="1800" dirty="0">
                <a:latin typeface="+mj-lt"/>
              </a:rPr>
              <a:t> option causes the statement to be actually executed, not only planned</a:t>
            </a:r>
          </a:p>
          <a:p>
            <a:pPr>
              <a:lnSpc>
                <a:spcPct val="150000"/>
              </a:lnSpc>
              <a:buSzPct val="140000"/>
              <a:buFont typeface="Arial" panose="020B0604020202020204" pitchFamily="34" charset="0"/>
              <a:buChar char="•"/>
            </a:pPr>
            <a:r>
              <a:rPr lang="en-US" sz="1800" b="1" dirty="0">
                <a:latin typeface="+mj-lt"/>
              </a:rPr>
              <a:t>VERBOSE</a:t>
            </a:r>
            <a:r>
              <a:rPr lang="en-US" sz="1800" dirty="0">
                <a:latin typeface="+mj-lt"/>
              </a:rPr>
              <a:t> option display additional information regarding the plan</a:t>
            </a:r>
          </a:p>
          <a:p>
            <a:pPr>
              <a:lnSpc>
                <a:spcPct val="150000"/>
              </a:lnSpc>
              <a:buSzPct val="140000"/>
              <a:buFont typeface="Arial" panose="020B0604020202020204" pitchFamily="34" charset="0"/>
              <a:buChar char="•"/>
            </a:pPr>
            <a:r>
              <a:rPr lang="en-US" sz="1800" b="1" dirty="0">
                <a:latin typeface="+mj-lt"/>
              </a:rPr>
              <a:t>EXPLAIN</a:t>
            </a:r>
            <a:r>
              <a:rPr lang="en-US" sz="1800" dirty="0">
                <a:latin typeface="+mj-lt"/>
              </a:rPr>
              <a:t> can be also used for the UPDATE, DELETE, and INSERT statements</a:t>
            </a:r>
          </a:p>
          <a:p>
            <a:pPr>
              <a:lnSpc>
                <a:spcPct val="150000"/>
              </a:lnSpc>
              <a:buSzPct val="140000"/>
              <a:buFont typeface="Arial" panose="020B0604020202020204" pitchFamily="34" charset="0"/>
              <a:buChar char="•"/>
            </a:pPr>
            <a:r>
              <a:rPr lang="en-US" sz="1800" dirty="0" err="1">
                <a:latin typeface="+mj-lt"/>
              </a:rPr>
              <a:t>pg_statistic</a:t>
            </a:r>
            <a:r>
              <a:rPr lang="en-US" sz="1800" dirty="0">
                <a:latin typeface="+mj-lt"/>
              </a:rPr>
              <a:t> data should be up-to-date for all tables used in the query</a:t>
            </a:r>
          </a:p>
        </p:txBody>
      </p:sp>
      <p:pic>
        <p:nvPicPr>
          <p:cNvPr id="5" name="Picture 4" descr="Table&#10;&#10;Description automatically generated">
            <a:extLst>
              <a:ext uri="{FF2B5EF4-FFF2-40B4-BE49-F238E27FC236}">
                <a16:creationId xmlns:a16="http://schemas.microsoft.com/office/drawing/2014/main" id="{2F82C485-D834-4776-AC96-8292B7C1D1AD}"/>
              </a:ext>
            </a:extLst>
          </p:cNvPr>
          <p:cNvPicPr>
            <a:picLocks noChangeAspect="1"/>
          </p:cNvPicPr>
          <p:nvPr/>
        </p:nvPicPr>
        <p:blipFill>
          <a:blip r:embed="rId3"/>
          <a:stretch>
            <a:fillRect/>
          </a:stretch>
        </p:blipFill>
        <p:spPr>
          <a:xfrm>
            <a:off x="478369" y="1326304"/>
            <a:ext cx="5933532" cy="4277662"/>
          </a:xfrm>
          <a:prstGeom prst="rect">
            <a:avLst/>
          </a:prstGeom>
        </p:spPr>
      </p:pic>
    </p:spTree>
    <p:extLst>
      <p:ext uri="{BB962C8B-B14F-4D97-AF65-F5344CB8AC3E}">
        <p14:creationId xmlns:p14="http://schemas.microsoft.com/office/powerpoint/2010/main" val="898162834"/>
      </p:ext>
    </p:extLst>
  </p:cSld>
  <p:clrMapOvr>
    <a:masterClrMapping/>
  </p:clrMapOvr>
</p:sld>
</file>

<file path=ppt/theme/theme1.xml><?xml version="1.0" encoding="utf-8"?>
<a:theme xmlns:a="http://schemas.openxmlformats.org/drawingml/2006/main" name="Custom Design">
  <a:themeElements>
    <a:clrScheme name="EPAM">
      <a:dk1>
        <a:srgbClr val="464547"/>
      </a:dk1>
      <a:lt1>
        <a:sysClr val="window" lastClr="FFFFFF"/>
      </a:lt1>
      <a:dk2>
        <a:srgbClr val="666666"/>
      </a:dk2>
      <a:lt2>
        <a:srgbClr val="999999"/>
      </a:lt2>
      <a:accent1>
        <a:srgbClr val="CCCCCC"/>
      </a:accent1>
      <a:accent2>
        <a:srgbClr val="39C2D7"/>
      </a:accent2>
      <a:accent3>
        <a:srgbClr val="1A9CB0"/>
      </a:accent3>
      <a:accent4>
        <a:srgbClr val="A3C644"/>
      </a:accent4>
      <a:accent5>
        <a:srgbClr val="7F993A"/>
      </a:accent5>
      <a:accent6>
        <a:srgbClr val="B22746"/>
      </a:accent6>
      <a:hlink>
        <a:srgbClr val="FFFFFF"/>
      </a:hlink>
      <a:folHlink>
        <a:srgbClr val="FFFFF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Theme1">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B1030E66-D622-4A2C-A780-E8D0C5A75002}" vid="{EF2DDD0D-6367-4D3B-9AC8-9338D6E343E6}"/>
    </a:ext>
  </a:extLst>
</a:theme>
</file>

<file path=ppt/theme/theme3.xml><?xml version="1.0" encoding="utf-8"?>
<a:theme xmlns:a="http://schemas.openxmlformats.org/drawingml/2006/main" name="3_EPAM1">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1" id="{3043812C-3783-4862-B875-B3690480E19A}" vid="{FD22F7D5-DBED-44CA-80F0-2780F71C6B15}"/>
    </a:ext>
  </a:extLst>
</a:theme>
</file>

<file path=ppt/theme/theme4.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5.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55af1afe-24e9-4d9e-8b54-53f2032f41af">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F54897E54BA54408664CA011F7489F6" ma:contentTypeVersion="12" ma:contentTypeDescription="Create a new document." ma:contentTypeScope="" ma:versionID="a27d6dbaf3b81e28f02b064b4ca79c10">
  <xsd:schema xmlns:xsd="http://www.w3.org/2001/XMLSchema" xmlns:xs="http://www.w3.org/2001/XMLSchema" xmlns:p="http://schemas.microsoft.com/office/2006/metadata/properties" xmlns:ns2="59158387-0b2d-4d97-a983-e5561f7f08d0" xmlns:ns3="55af1afe-24e9-4d9e-8b54-53f2032f41af" targetNamespace="http://schemas.microsoft.com/office/2006/metadata/properties" ma:root="true" ma:fieldsID="37183ce83897060e9ae3fdc6567d7fdd" ns2:_="" ns3:_="">
    <xsd:import namespace="59158387-0b2d-4d97-a983-e5561f7f08d0"/>
    <xsd:import namespace="55af1afe-24e9-4d9e-8b54-53f2032f41a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158387-0b2d-4d97-a983-e5561f7f08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5af1afe-24e9-4d9e-8b54-53f2032f41a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2.xml><?xml version="1.0" encoding="utf-8"?>
<ds:datastoreItem xmlns:ds="http://schemas.openxmlformats.org/officeDocument/2006/customXml" ds:itemID="{D5E3C081-4081-47AD-A9A6-9F18F525DA1D}">
  <ds:schemaRefs>
    <ds:schemaRef ds:uri="http://www.w3.org/XML/1998/namespace"/>
    <ds:schemaRef ds:uri="http://purl.org/dc/terms/"/>
    <ds:schemaRef ds:uri="http://schemas.openxmlformats.org/package/2006/metadata/core-properties"/>
    <ds:schemaRef ds:uri="http://schemas.microsoft.com/office/2006/documentManagement/types"/>
    <ds:schemaRef ds:uri="http://purl.org/dc/dcmitype/"/>
    <ds:schemaRef ds:uri="http://schemas.microsoft.com/office/2006/metadata/properties"/>
    <ds:schemaRef ds:uri="http://purl.org/dc/elements/1.1/"/>
    <ds:schemaRef ds:uri="http://schemas.microsoft.com/office/infopath/2007/PartnerControls"/>
    <ds:schemaRef ds:uri="http://schemas.microsoft.com/sharepoint/v3"/>
    <ds:schemaRef ds:uri="55af1afe-24e9-4d9e-8b54-53f2032f41af"/>
  </ds:schemaRefs>
</ds:datastoreItem>
</file>

<file path=customXml/itemProps3.xml><?xml version="1.0" encoding="utf-8"?>
<ds:datastoreItem xmlns:ds="http://schemas.openxmlformats.org/officeDocument/2006/customXml" ds:itemID="{B42A9D45-E1D8-46E4-B887-55BBA226D4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158387-0b2d-4d97-a983-e5561f7f08d0"/>
    <ds:schemaRef ds:uri="55af1afe-24e9-4d9e-8b54-53f2032f41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24437</TotalTime>
  <Words>3892</Words>
  <Application>Microsoft Office PowerPoint</Application>
  <PresentationFormat>Widescreen</PresentationFormat>
  <Paragraphs>213</Paragraphs>
  <Slides>18</Slides>
  <Notes>11</Notes>
  <HiddenSlides>0</HiddenSlides>
  <MMClips>0</MMClips>
  <ScaleCrop>false</ScaleCrop>
  <HeadingPairs>
    <vt:vector size="6" baseType="variant">
      <vt:variant>
        <vt:lpstr>Fonts Used</vt:lpstr>
      </vt:variant>
      <vt:variant>
        <vt:i4>10</vt:i4>
      </vt:variant>
      <vt:variant>
        <vt:lpstr>Theme</vt:lpstr>
      </vt:variant>
      <vt:variant>
        <vt:i4>5</vt:i4>
      </vt:variant>
      <vt:variant>
        <vt:lpstr>Slide Titles</vt:lpstr>
      </vt:variant>
      <vt:variant>
        <vt:i4>18</vt:i4>
      </vt:variant>
    </vt:vector>
  </HeadingPairs>
  <TitlesOfParts>
    <vt:vector size="33" baseType="lpstr">
      <vt:lpstr>Arial</vt:lpstr>
      <vt:lpstr>Arial Black</vt:lpstr>
      <vt:lpstr>Book Antiqua</vt:lpstr>
      <vt:lpstr>Calibri</vt:lpstr>
      <vt:lpstr>Calibri Light</vt:lpstr>
      <vt:lpstr>Courier Std</vt:lpstr>
      <vt:lpstr>Symbol</vt:lpstr>
      <vt:lpstr>Times New Roman</vt:lpstr>
      <vt:lpstr>Trebuchet MS</vt:lpstr>
      <vt:lpstr>Wingdings</vt:lpstr>
      <vt:lpstr>Custom Design</vt:lpstr>
      <vt:lpstr>1_Theme1</vt:lpstr>
      <vt:lpstr>3_EPAM1</vt:lpstr>
      <vt:lpstr>Covers</vt:lpstr>
      <vt:lpstr>General</vt:lpstr>
      <vt:lpstr>PostgreSQL DB for DWH and ETL Building</vt:lpstr>
      <vt:lpstr>Agenda</vt:lpstr>
      <vt:lpstr>PowerPoint Presentation</vt:lpstr>
      <vt:lpstr>Query processor</vt:lpstr>
      <vt:lpstr>Planner/Optimizer</vt:lpstr>
      <vt:lpstr>Statistics</vt:lpstr>
      <vt:lpstr>Caching</vt:lpstr>
      <vt:lpstr>PowerPoint Presentation</vt:lpstr>
      <vt:lpstr>EXPLAIN Command</vt:lpstr>
      <vt:lpstr>Reading the plan</vt:lpstr>
      <vt:lpstr>Access methods </vt:lpstr>
      <vt:lpstr>Sequential Scan Access Method</vt:lpstr>
      <vt:lpstr>Index Scan Access Methods</vt:lpstr>
      <vt:lpstr>Bitmap Access Method</vt:lpstr>
      <vt:lpstr>PowerPoint Presentation</vt:lpstr>
      <vt:lpstr>INSERT vs COPY</vt:lpstr>
      <vt:lpstr>UPSERT</vt:lpstr>
      <vt:lpstr>Q &amp; A</vt:lpstr>
    </vt:vector>
  </TitlesOfParts>
  <Company>EPAM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orgmarketingbrandbaselineteam@epam.com</dc:creator>
  <cp:lastModifiedBy>Tatsiana Verashchaka</cp:lastModifiedBy>
  <cp:revision>1220</cp:revision>
  <cp:lastPrinted>2014-07-09T13:30:36Z</cp:lastPrinted>
  <dcterms:created xsi:type="dcterms:W3CDTF">2014-07-08T13:27:24Z</dcterms:created>
  <dcterms:modified xsi:type="dcterms:W3CDTF">2021-10-13T13:56:38Z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0x0101002F54897E54BA54408664CA011F7489F6</vt:lpwstr>
  </property>
  <property fmtid="{D5CDD505-2E9C-101B-9397-08002B2CF9AE}" pid="3" name="Order">
    <vt:r8>986700</vt:r8>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ies>
</file>