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 id="2147483743" r:id="rId5"/>
    <p:sldMasterId id="2147483747" r:id="rId6"/>
    <p:sldMasterId id="2147483751" r:id="rId7"/>
    <p:sldMasterId id="2147483755" r:id="rId8"/>
  </p:sldMasterIdLst>
  <p:notesMasterIdLst>
    <p:notesMasterId r:id="rId31"/>
  </p:notesMasterIdLst>
  <p:handoutMasterIdLst>
    <p:handoutMasterId r:id="rId32"/>
  </p:handoutMasterIdLst>
  <p:sldIdLst>
    <p:sldId id="528" r:id="rId9"/>
    <p:sldId id="529" r:id="rId10"/>
    <p:sldId id="530" r:id="rId11"/>
    <p:sldId id="552" r:id="rId12"/>
    <p:sldId id="553" r:id="rId13"/>
    <p:sldId id="580" r:id="rId14"/>
    <p:sldId id="882" r:id="rId15"/>
    <p:sldId id="884" r:id="rId16"/>
    <p:sldId id="578" r:id="rId17"/>
    <p:sldId id="895" r:id="rId18"/>
    <p:sldId id="581" r:id="rId19"/>
    <p:sldId id="564" r:id="rId20"/>
    <p:sldId id="885" r:id="rId21"/>
    <p:sldId id="583" r:id="rId22"/>
    <p:sldId id="572" r:id="rId23"/>
    <p:sldId id="891" r:id="rId24"/>
    <p:sldId id="896" r:id="rId25"/>
    <p:sldId id="897" r:id="rId26"/>
    <p:sldId id="898" r:id="rId27"/>
    <p:sldId id="899" r:id="rId28"/>
    <p:sldId id="900" r:id="rId29"/>
    <p:sldId id="88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1167" userDrawn="1">
          <p15:clr>
            <a:srgbClr val="A4A3A4"/>
          </p15:clr>
        </p15:guide>
        <p15:guide id="19" pos="3949" userDrawn="1">
          <p15:clr>
            <a:srgbClr val="A4A3A4"/>
          </p15:clr>
        </p15:guide>
        <p15:guide id="20" pos="344" userDrawn="1">
          <p15:clr>
            <a:srgbClr val="A4A3A4"/>
          </p15:clr>
        </p15:guide>
        <p15:guide id="21" pos="726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547"/>
    <a:srgbClr val="666666"/>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84" autoAdjust="0"/>
    <p:restoredTop sz="77321" autoAdjust="0"/>
  </p:normalViewPr>
  <p:slideViewPr>
    <p:cSldViewPr snapToGrid="0">
      <p:cViewPr varScale="1">
        <p:scale>
          <a:sx n="84" d="100"/>
          <a:sy n="84" d="100"/>
        </p:scale>
        <p:origin x="1830" y="96"/>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1167"/>
        <p:guide pos="3949"/>
        <p:guide pos="344"/>
        <p:guide pos="7261"/>
      </p:guideLst>
    </p:cSldViewPr>
  </p:slideViewPr>
  <p:outlineViewPr>
    <p:cViewPr>
      <p:scale>
        <a:sx n="33" d="100"/>
        <a:sy n="33" d="100"/>
      </p:scale>
      <p:origin x="0" y="0"/>
    </p:cViewPr>
  </p:outlineViewPr>
  <p:notesTextViewPr>
    <p:cViewPr>
      <p:scale>
        <a:sx n="100" d="100"/>
        <a:sy n="100" d="100"/>
      </p:scale>
      <p:origin x="0" y="-84"/>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 Id="rId8" Type="http://schemas.openxmlformats.org/officeDocument/2006/relationships/slideMaster" Target="slideMasters/slideMaster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10/18/2021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10/18/2021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PostgreSQL join is used to combine columns from one (self-join) or more sources based on the values of the common columns between related sources. The common columns are typically the primary key columns of the first table and foreign key columns of the second table.</a:t>
            </a:r>
          </a:p>
          <a:p>
            <a:endParaRPr lang="en-US" dirty="0"/>
          </a:p>
          <a:p>
            <a:r>
              <a:rPr lang="en-US" dirty="0"/>
              <a:t>All the serious complexity in the planner and optimizer relates to joining tables together. Each time another table is added to a list that needs to be joined, the number of possible ways goes up dramatically. If there's, say, three tables to join, you can expect the query plan to consider every possible plan and select the optimal one. But if there are 20 tables to join, there's no possible way it can exhaustively search each join possibility. As there are a variety of techniques available to join each table pair, that further expands the possibilities. </a:t>
            </a:r>
          </a:p>
        </p:txBody>
      </p:sp>
      <p:sp>
        <p:nvSpPr>
          <p:cNvPr id="4" name="Slide Number Placeholder 3"/>
          <p:cNvSpPr>
            <a:spLocks noGrp="1"/>
          </p:cNvSpPr>
          <p:nvPr>
            <p:ph type="sldNum" sz="quarter" idx="5"/>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2959659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types of join notation exist: </a:t>
            </a:r>
          </a:p>
          <a:p>
            <a:endParaRPr lang="en-US" dirty="0"/>
          </a:p>
          <a:p>
            <a:r>
              <a:rPr lang="en-US" dirty="0"/>
              <a:t>IMPLICIT - all tables are listed in the FROM clause and are later connected in the WHERE clause.</a:t>
            </a:r>
          </a:p>
          <a:p>
            <a:r>
              <a:rPr lang="en-US" dirty="0"/>
              <a:t>EXPLICIT - tables are connected directly using an ON and JOIN. Explicit joins support two types of syntax constructs: ON-clauses and USING-clauses. An ON-clause is perfect in case you want to connect different columns with each other. A using clause is different: It has the same meaning, but it can only be u</a:t>
            </a:r>
            <a:r>
              <a:rPr lang="en-US" dirty="0">
                <a:solidFill>
                  <a:srgbClr val="000000"/>
                </a:solidFill>
                <a:effectLst/>
              </a:rPr>
              <a:t>sed if the colum</a:t>
            </a:r>
            <a:r>
              <a:rPr lang="en-US" dirty="0"/>
              <a:t>ns on both sides have the same </a:t>
            </a:r>
            <a:r>
              <a:rPr lang="en-US" dirty="0" err="1"/>
              <a:t>name.N</a:t>
            </a:r>
            <a:r>
              <a:rPr lang="en-US" dirty="0"/>
              <a:t>-clause. The ON-clause simply contains the conditions we want to use to join those tables together. </a:t>
            </a:r>
          </a:p>
          <a:p>
            <a:endParaRPr lang="en-US" dirty="0"/>
          </a:p>
          <a:p>
            <a:r>
              <a:rPr lang="en-US" dirty="0">
                <a:solidFill>
                  <a:srgbClr val="000000"/>
                </a:solidFill>
                <a:effectLst/>
              </a:rPr>
              <a:t>In the</a:t>
            </a:r>
            <a:r>
              <a:rPr lang="en-US" dirty="0"/>
              <a:t> </a:t>
            </a:r>
            <a:r>
              <a:rPr lang="en-US" dirty="0">
                <a:solidFill>
                  <a:srgbClr val="000000"/>
                </a:solidFill>
                <a:effectLst/>
              </a:rPr>
              <a:t>majority of all cases, an implicit join does exactly the same thing as an e</a:t>
            </a:r>
            <a:r>
              <a:rPr lang="en-US" dirty="0"/>
              <a:t>xplicit join. However, this is no always the case. And sometimes it is necessary to specify JOIN order.</a:t>
            </a:r>
          </a:p>
          <a:p>
            <a:endParaRPr lang="en-US" dirty="0"/>
          </a:p>
          <a:p>
            <a:r>
              <a:rPr lang="en-US" dirty="0"/>
              <a:t>In PostgreSQL there is a variable called </a:t>
            </a:r>
            <a:r>
              <a:rPr lang="en-US" dirty="0" err="1"/>
              <a:t>join_collapse_limit</a:t>
            </a:r>
            <a:r>
              <a:rPr lang="en-US" dirty="0"/>
              <a:t>. The planner will rewrite explicit JOIN constructs (except FULL JOINs) into lists of FROM items whenever a list of no more than this many items would result.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In other words, this parameter caps the number of tables in a join that will be still processed by the cost-based optimizer. The default value of this parameter is 8. This means that if the number of tables in a join is eight or fewer, the optimizer will perform a selection of candidate plans, compare plans, and choose the best one. But if the number of tables is nine or more, it will simply execute the joins in the order the tables are listed in the SELECT statement.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solidFill>
                <a:srgbClr val="464547"/>
              </a:solidFill>
              <a:effectLst/>
              <a:latin typeface="Trebuchet MS" panose="020B0603020202020204" pitchFamily="34"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Smaller values reduce planning time but might yield inferior query plans. </a:t>
            </a:r>
          </a:p>
          <a:p>
            <a:endParaRPr lang="en-US" dirty="0"/>
          </a:p>
          <a:p>
            <a:r>
              <a:rPr lang="en-US" dirty="0"/>
              <a:t>Setting it to 1 prevents any reordering of explicit JOINs. Thus, the explicit join order specified in the query will be the actual order in which the relations are joined. Because the query planner does not always choose the optimal join order, advanced users can elect to temporarily set this variable to 1, and then specify the join order they desire explicitly.</a:t>
            </a:r>
          </a:p>
          <a:p>
            <a:endParaRPr lang="en-US" dirty="0"/>
          </a:p>
          <a:p>
            <a:r>
              <a:rPr lang="en-US" sz="1800" dirty="0">
                <a:effectLst/>
                <a:latin typeface="Times New Roman" panose="02020603050405020304" pitchFamily="18" charset="0"/>
                <a:ea typeface="Times New Roman" panose="02020603050405020304" pitchFamily="18" charset="0"/>
              </a:rPr>
              <a:t>There is no official upper limit to this parameter, so it can be the maximum integer, which is 2147483647. However, the higher you set this parameter, the more time will be spent to choose the best plan. If this value is increased to 10, the number of plans to consider will increase to three million, and the number rises predictably from there—when this parameter is set to 20, the total number of plans is already too big to fit the integer.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129984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Temporary tables are visible to the current session only and are dropped when the session disconnects if not dropped explicitly before that. </a:t>
            </a:r>
          </a:p>
          <a:p>
            <a:r>
              <a:rPr lang="en-US" sz="1800" dirty="0">
                <a:effectLst/>
                <a:latin typeface="Times New Roman" panose="02020603050405020304" pitchFamily="18" charset="0"/>
                <a:ea typeface="Times New Roman" panose="02020603050405020304" pitchFamily="18" charset="0"/>
              </a:rPr>
              <a:t>Otherwise, they are as good as regular tables, they can be used in the queries with no limitations, and they can even be indexed. </a:t>
            </a:r>
          </a:p>
          <a:p>
            <a:r>
              <a:rPr lang="en-US" sz="1800" dirty="0">
                <a:effectLst/>
                <a:latin typeface="Times New Roman" panose="02020603050405020304" pitchFamily="18" charset="0"/>
                <a:ea typeface="Times New Roman" panose="02020603050405020304" pitchFamily="18" charset="0"/>
              </a:rPr>
              <a:t>Temporary tables are often used to store intermediate results of the queries: CREATE TEMP TABLE AS SELECT</a:t>
            </a:r>
          </a:p>
          <a:p>
            <a:endParaRPr lang="en-US" sz="1800" dirty="0">
              <a:effectLst/>
              <a:latin typeface="Times New Roman" panose="02020603050405020304" pitchFamily="18" charset="0"/>
              <a:ea typeface="Times New Roman" panose="02020603050405020304" pitchFamily="18" charset="0"/>
            </a:endParaRPr>
          </a:p>
          <a:p>
            <a:r>
              <a:rPr lang="en-US" sz="2800" dirty="0"/>
              <a:t>ON COMMIT - The behavior of temporary tables at the end of a transaction block can be controlled using ON COMMIT. The three options are:</a:t>
            </a:r>
          </a:p>
          <a:p>
            <a:r>
              <a:rPr lang="en-US" sz="2800" dirty="0"/>
              <a:t>PRESERVE ROWS No special action is taken at the ends of transactions. This is the default behavior.</a:t>
            </a:r>
          </a:p>
          <a:p>
            <a:r>
              <a:rPr lang="en-US" sz="2800" dirty="0"/>
              <a:t>DELETE ROWS All rows in the temporary table will be deleted at the end of each transaction block. Essentially, an automatic TRUNCATE is done at each commit. When used on a partitioned table, this is not cascaded to its partitions.</a:t>
            </a:r>
          </a:p>
          <a:p>
            <a:r>
              <a:rPr lang="en-US" sz="2800" dirty="0"/>
              <a:t>DROP The temporary table will be dropped at the end of the current transaction block. When used on a partitioned table, this action drops its partitions and when used on tables with inheritance children, it drops the dependent children.</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Temporary tables require extra resources to create and maintain the data within them. These extra resources come from one of the hardest hit areas on most servers, </a:t>
            </a:r>
            <a:r>
              <a:rPr lang="en-US" dirty="0" err="1"/>
              <a:t>tempdb</a:t>
            </a:r>
            <a:r>
              <a:rPr lang="en-US" dirty="0"/>
              <a:t> – temporary tablespace. If you are using temporary tables, it makes sense to keep them relatively small. In some cases, however, a temporary table might be quite large for whatever reason. To ensure that performance stays good, you can tell PostgreSQL to keep more of a temporary table in RAM. </a:t>
            </a:r>
            <a:r>
              <a:rPr lang="en-US" dirty="0" err="1"/>
              <a:t>temp_buffers</a:t>
            </a:r>
            <a:r>
              <a:rPr lang="en-US" dirty="0"/>
              <a:t> is the parameter in </a:t>
            </a:r>
            <a:r>
              <a:rPr lang="en-US" dirty="0" err="1"/>
              <a:t>postgresql.conf</a:t>
            </a:r>
            <a:r>
              <a:rPr lang="en-US" dirty="0"/>
              <a:t> file you should be looking at in this case.</a:t>
            </a:r>
          </a:p>
          <a:p>
            <a:r>
              <a:rPr lang="en-US" dirty="0"/>
              <a:t> Also temporary tables and the statistics maintained in them can lead to recompiles. Recompiles cause quite a lot of blocking when they occur which can lead to other problems. This is the main reason to avoid them where you don't need them.</a:t>
            </a:r>
          </a:p>
        </p:txBody>
      </p:sp>
      <p:sp>
        <p:nvSpPr>
          <p:cNvPr id="4" name="Slide Number Placeholder 3"/>
          <p:cNvSpPr>
            <a:spLocks noGrp="1"/>
          </p:cNvSpPr>
          <p:nvPr>
            <p:ph type="sldNum" sz="quarter" idx="5"/>
          </p:nvPr>
        </p:nvSpPr>
        <p:spPr/>
        <p:txBody>
          <a:bodyPr/>
          <a:lstStyle/>
          <a:p>
            <a:fld id="{7AE90029-A909-AD4E-9775-A0D64990AD22}" type="slidenum">
              <a:rPr lang="en-US" smtClean="0"/>
              <a:t>18</a:t>
            </a:fld>
            <a:endParaRPr lang="en-US"/>
          </a:p>
        </p:txBody>
      </p:sp>
    </p:spTree>
    <p:extLst>
      <p:ext uri="{BB962C8B-B14F-4D97-AF65-F5344CB8AC3E}">
        <p14:creationId xmlns:p14="http://schemas.microsoft.com/office/powerpoint/2010/main" val="2511927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Common table expressions, or CTEs, can be thought of as defining temporary tables that exist just for one query. Each auxiliary statement in a WITH clause can be a SELECT, INSERT, UPDATE, or DELETE; and the WITH clause itself is attached to a primary statement that can also be a SELECT, INSERT, UPDATE, or DELETE.</a:t>
            </a:r>
          </a:p>
          <a:p>
            <a:pPr marL="0" marR="0">
              <a:spcBef>
                <a:spcPts val="600"/>
              </a:spcBef>
              <a:spcAft>
                <a:spcPts val="0"/>
              </a:spcAft>
            </a:pPr>
            <a:r>
              <a:rPr lang="en-US" sz="1800" dirty="0">
                <a:effectLst/>
                <a:latin typeface="Times New Roman" panose="02020603050405020304" pitchFamily="18" charset="0"/>
                <a:ea typeface="Times New Roman" panose="02020603050405020304" pitchFamily="18" charset="0"/>
              </a:rPr>
              <a:t>The idea behind the usage of a CTE was that if you need to use some possibly complex sub-select more than once, you can define it as a CTE and reference it in a query multiple times. In this case, PostgreSQL will compute results just once and reuse it as many times as needed.</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Also </a:t>
            </a:r>
            <a:r>
              <a:rPr lang="en-US" sz="1800" dirty="0">
                <a:effectLst/>
                <a:latin typeface="Times New Roman" panose="02020603050405020304" pitchFamily="18" charset="0"/>
                <a:ea typeface="Times New Roman" panose="02020603050405020304" pitchFamily="18" charset="0"/>
              </a:rPr>
              <a:t>the tables involved in the CTE are not counted against </a:t>
            </a:r>
            <a:r>
              <a:rPr lang="en-US" sz="1800" i="1" dirty="0" err="1">
                <a:effectLst/>
                <a:latin typeface="Times New Roman" panose="02020603050405020304" pitchFamily="18" charset="0"/>
                <a:ea typeface="Times New Roman" panose="02020603050405020304" pitchFamily="18" charset="0"/>
              </a:rPr>
              <a:t>join_collapse_limit</a:t>
            </a:r>
            <a:r>
              <a:rPr lang="en-US" sz="1800" dirty="0">
                <a:effectLst/>
                <a:latin typeface="Times New Roman" panose="02020603050405020304" pitchFamily="18" charset="0"/>
                <a:ea typeface="Times New Roman" panose="02020603050405020304" pitchFamily="18" charset="0"/>
              </a:rPr>
              <a:t>. Thus, we can effectively use PostgreSQL optimizer capabilities with queries that join a large number of tables.</a:t>
            </a: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For all versions below 12, a CTE was processed exactly like a temporary table. The results were materialized in main memory with possible disk failover. That means that there was no advantage to using a CTE instead of a temporary table.</a:t>
            </a:r>
          </a:p>
          <a:p>
            <a:endParaRPr lang="en-US" dirty="0"/>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PostgreSQL 12 brought a drastic change to CTE optimization. For SELECT statements with no recursion, if a CTE is used in a query only once, it will be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inlined</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into the outer query. If it is called more than once, the old behavior will be preserved.</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What is more important, the behavior described earlier is a default, but it can be overwritten by using the keywords MATERIALIZED and NOT MATERIALIZED. The first one forces the old behavior, and the second one forces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inlining</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regardless of all other considerations.</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To create and use CTE you need:</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t> to set the name of the CTE followed by an optional column list.</a:t>
            </a:r>
          </a:p>
          <a:p>
            <a:pPr>
              <a:buFont typeface="Arial" panose="020B0604020202020204" pitchFamily="34" charset="0"/>
              <a:buChar char="•"/>
            </a:pPr>
            <a:r>
              <a:rPr lang="en-US" sz="2800" dirty="0"/>
              <a:t> then we specify a query that returns the result set within the body of WITH clause. If not specified explicitly then the select list of the </a:t>
            </a:r>
            <a:r>
              <a:rPr lang="en-US" sz="2800" dirty="0" err="1"/>
              <a:t>CTE_query_definition</a:t>
            </a:r>
            <a:r>
              <a:rPr lang="en-US" sz="2800" dirty="0"/>
              <a:t> will become the column list of the CTE.</a:t>
            </a:r>
          </a:p>
          <a:p>
            <a:pPr>
              <a:buFont typeface="Arial" panose="020B0604020202020204" pitchFamily="34" charset="0"/>
              <a:buChar char="•"/>
            </a:pPr>
            <a:r>
              <a:rPr lang="en-US" sz="2800" dirty="0"/>
              <a:t> finally use the CTE like a table or view in the statement which can be a SELECT, INSERT, UPDATE, or DELETE.</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729327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recursive query is a query that refers to a recursive CTE. The recursive queries are useful in many situations such as querying hierarchical data like organizational structure, bill of materials, etc. </a:t>
            </a:r>
          </a:p>
          <a:p>
            <a:endParaRPr lang="en-US" dirty="0"/>
          </a:p>
          <a:p>
            <a:r>
              <a:rPr lang="en-US" dirty="0"/>
              <a:t>A recursive CTE has three elements:</a:t>
            </a:r>
          </a:p>
          <a:p>
            <a:endParaRPr lang="en-US" dirty="0"/>
          </a:p>
          <a:p>
            <a:pPr>
              <a:buFont typeface="Arial" panose="020B0604020202020204" pitchFamily="34" charset="0"/>
              <a:buChar char="•"/>
            </a:pPr>
            <a:r>
              <a:rPr lang="en-US" dirty="0"/>
              <a:t> Non-recursive term: the non-recursive term is a CTE query definition that forms the base result set of the CTE structure.</a:t>
            </a:r>
          </a:p>
          <a:p>
            <a:pPr>
              <a:buFont typeface="Arial" panose="020B0604020202020204" pitchFamily="34" charset="0"/>
              <a:buChar char="•"/>
            </a:pPr>
            <a:r>
              <a:rPr lang="en-US" dirty="0"/>
              <a:t> Recursive term: the recursive term is one or more CTE query definitions joined with the non-recursive term using the UNION or UNION ALL operator. The recursive term references the CTE name itself.</a:t>
            </a:r>
          </a:p>
          <a:p>
            <a:pPr>
              <a:buFont typeface="Arial" panose="020B0604020202020204" pitchFamily="34" charset="0"/>
              <a:buChar char="•"/>
            </a:pPr>
            <a:r>
              <a:rPr lang="en-US" dirty="0"/>
              <a:t> Termination check: the recursion stops when no rows are returned from the previous iteration.</a:t>
            </a:r>
          </a:p>
          <a:p>
            <a:pPr>
              <a:buFont typeface="Arial" panose="020B0604020202020204" pitchFamily="34" charset="0"/>
              <a:buChar char="•"/>
            </a:pPr>
            <a:endParaRPr lang="en-US" dirty="0"/>
          </a:p>
          <a:p>
            <a:pPr>
              <a:buFont typeface="Arial" panose="020B0604020202020204" pitchFamily="34" charset="0"/>
              <a:buNone/>
            </a:pPr>
            <a:r>
              <a:rPr lang="en-US" dirty="0"/>
              <a:t>PostgreSQL executes a recursive CTE in the following sequence:</a:t>
            </a:r>
          </a:p>
          <a:p>
            <a:pPr>
              <a:buFont typeface="Arial" panose="020B0604020202020204" pitchFamily="34" charset="0"/>
              <a:buNone/>
            </a:pPr>
            <a:r>
              <a:rPr lang="en-US" dirty="0"/>
              <a:t>1. Execute the non-recursive term to create the base result set (R0).</a:t>
            </a:r>
          </a:p>
          <a:p>
            <a:pPr>
              <a:buFont typeface="Arial" panose="020B0604020202020204" pitchFamily="34" charset="0"/>
              <a:buNone/>
            </a:pPr>
            <a:r>
              <a:rPr lang="en-US" dirty="0"/>
              <a:t>2. Execute recursive term with Ri as an input to return the result set Ri+1 as the output.</a:t>
            </a:r>
          </a:p>
          <a:p>
            <a:pPr>
              <a:buFont typeface="Arial" panose="020B0604020202020204" pitchFamily="34" charset="0"/>
              <a:buNone/>
            </a:pPr>
            <a:r>
              <a:rPr lang="en-US" dirty="0"/>
              <a:t>3. Repeat step 2 until an empty set is returned. (termination check)</a:t>
            </a:r>
          </a:p>
          <a:p>
            <a:pPr>
              <a:buFont typeface="Arial" panose="020B0604020202020204" pitchFamily="34" charset="0"/>
              <a:buNone/>
            </a:pPr>
            <a:r>
              <a:rPr lang="en-US" dirty="0"/>
              <a:t>4. Return the final result set that is a UNION or UNION ALL of the result set R0, R1, … Rn</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20</a:t>
            </a:fld>
            <a:endParaRPr lang="en-US"/>
          </a:p>
        </p:txBody>
      </p:sp>
    </p:spTree>
    <p:extLst>
      <p:ext uri="{BB962C8B-B14F-4D97-AF65-F5344CB8AC3E}">
        <p14:creationId xmlns:p14="http://schemas.microsoft.com/office/powerpoint/2010/main" val="886095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data-modifying statements (INSERT, UPDATE, or DELETE) in WITH. This allows you to perform several different operations in the same query. Data-modifying statements in WITH usually have RETURNING clauses.</a:t>
            </a:r>
          </a:p>
          <a:p>
            <a:endParaRPr lang="en-US" dirty="0"/>
          </a:p>
          <a:p>
            <a:r>
              <a:rPr lang="en-US" dirty="0"/>
              <a:t>Example: The DELETE in WITH deletes the specified rows from one table, returning their contents by means of its RETURNING clause; and then the primary query reads that output and inserts it into other table.</a:t>
            </a:r>
          </a:p>
          <a:p>
            <a:endParaRPr lang="en-US" dirty="0"/>
          </a:p>
          <a:p>
            <a:r>
              <a:rPr lang="en-US" dirty="0"/>
              <a:t>Data-modifying statements in WITH are executed exactly once, and always to completion, independently of whether the primary query reads all (or indeed any) of their output. </a:t>
            </a:r>
            <a:r>
              <a:rPr lang="en-US" sz="1800" dirty="0">
                <a:effectLst/>
                <a:latin typeface="Times New Roman" panose="02020603050405020304" pitchFamily="18" charset="0"/>
                <a:ea typeface="Times New Roman" panose="02020603050405020304" pitchFamily="18" charset="0"/>
              </a:rPr>
              <a:t>The sub-statements in WITH are executed concurrently with each other and with the main query. </a:t>
            </a:r>
          </a:p>
          <a:p>
            <a:r>
              <a:rPr lang="en-US" sz="1800" dirty="0">
                <a:effectLst/>
                <a:latin typeface="Times New Roman" panose="02020603050405020304" pitchFamily="18" charset="0"/>
                <a:ea typeface="Times New Roman" panose="02020603050405020304" pitchFamily="18" charset="0"/>
              </a:rPr>
              <a:t>Therefore, when using data-modifying statements in WITH, the order in which the specified updates actually happen is unpredictable. All the statements are executed with the same snapshot, so they cannot "see" one another's effects on the target tables.</a:t>
            </a:r>
          </a:p>
          <a:p>
            <a:r>
              <a:rPr lang="en-US" sz="1800">
                <a:effectLst/>
                <a:latin typeface="Times New Roman" panose="02020603050405020304" pitchFamily="18" charset="0"/>
                <a:ea typeface="Times New Roman" panose="02020603050405020304" pitchFamily="18" charset="0"/>
              </a:rPr>
              <a:t>This soften </a:t>
            </a:r>
            <a:r>
              <a:rPr lang="en-US" sz="1800" dirty="0">
                <a:effectLst/>
                <a:latin typeface="Times New Roman" panose="02020603050405020304" pitchFamily="18" charset="0"/>
                <a:ea typeface="Times New Roman" panose="02020603050405020304" pitchFamily="18" charset="0"/>
              </a:rPr>
              <a:t>the effects of the unpredictability of the actual order of row updates, and means that RETURNING data is the only way to communicate changes between different WITH sub-statements and the main query.</a:t>
            </a:r>
          </a:p>
          <a:p>
            <a:endParaRPr lang="en-US" sz="1800" dirty="0">
              <a:effectLst/>
              <a:latin typeface="Times New Roman" panose="02020603050405020304" pitchFamily="18" charset="0"/>
              <a:ea typeface="Times New Roman" panose="02020603050405020304" pitchFamily="18" charset="0"/>
            </a:endParaRPr>
          </a:p>
          <a:p>
            <a:r>
              <a:rPr lang="en-US" dirty="0"/>
              <a:t>Trying to update the same row twice in a single statement is not supported. This also applies to deleting a row that was already updated in the same statement: only the update is performed. Therefore you should generally avoid trying to modify a single row twice in a single statement. In particular avoid writing WITH sub-statements that could affect the same rows changed by the main statement or a sibling sub-statement. The effects of such a statement will not be predictable.</a:t>
            </a:r>
          </a:p>
        </p:txBody>
      </p:sp>
      <p:sp>
        <p:nvSpPr>
          <p:cNvPr id="4" name="Slide Number Placeholder 3"/>
          <p:cNvSpPr>
            <a:spLocks noGrp="1"/>
          </p:cNvSpPr>
          <p:nvPr>
            <p:ph type="sldNum" sz="quarter" idx="5"/>
          </p:nvPr>
        </p:nvSpPr>
        <p:spPr/>
        <p:txBody>
          <a:bodyPr/>
          <a:lstStyle/>
          <a:p>
            <a:fld id="{7AE90029-A909-AD4E-9775-A0D64990AD22}" type="slidenum">
              <a:rPr lang="en-US" smtClean="0"/>
              <a:t>21</a:t>
            </a:fld>
            <a:endParaRPr lang="en-US"/>
          </a:p>
        </p:txBody>
      </p:sp>
    </p:spTree>
    <p:extLst>
      <p:ext uri="{BB962C8B-B14F-4D97-AF65-F5344CB8AC3E}">
        <p14:creationId xmlns:p14="http://schemas.microsoft.com/office/powerpoint/2010/main" val="3237810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Speaking about join types - we could have INNER JOINs, OUTER JOINs (LEFT, RIGHT, or FULL), or CROSS JOINs.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In these cases, PostgreSQL has to decide the join strategy. Join strategies refer to how the tables are to be joined. The planner has a couple of options here, so let's take this opportunity to understand what can go wrong if trivial approaches are used: Nested Loop, Merge Join, Hash Join. </a:t>
            </a:r>
            <a:r>
              <a:rPr lang="en-US" sz="1800" dirty="0">
                <a:effectLst/>
                <a:latin typeface="Times New Roman" panose="02020603050405020304" pitchFamily="18" charset="0"/>
                <a:ea typeface="Times New Roman" panose="02020603050405020304" pitchFamily="18" charset="0"/>
              </a:rPr>
              <a:t>There each way two tables can be joined together gives the same output. The only difference between them is how efficient the result is to execute. </a:t>
            </a:r>
            <a:r>
              <a:rPr lang="en-US" sz="2800" dirty="0"/>
              <a:t>Choosing the wrong join strategy leads to bad performance</a:t>
            </a:r>
            <a:r>
              <a:rPr lang="en-US" sz="1800" dirty="0">
                <a:effectLst/>
                <a:latin typeface="Times New Roman" panose="02020603050405020304" pitchFamily="18" charset="0"/>
              </a:rPr>
              <a:t>.</a:t>
            </a: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 Planner also has to decide Join Order.</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2475115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000" dirty="0"/>
              <a:t>This is the simplest and most general join strategy of all.</a:t>
            </a:r>
          </a:p>
          <a:p>
            <a:endParaRPr lang="en-US" sz="4000" dirty="0"/>
          </a:p>
          <a:p>
            <a:pPr algn="l"/>
            <a:r>
              <a:rPr lang="en-US" sz="1800" b="0" i="0" u="none" strike="noStrike" baseline="0" dirty="0">
                <a:latin typeface="UtopiaStd-Regular4"/>
              </a:rPr>
              <a:t>Observe that a nested loop join is a straightforward implementation of the abstract definition of a join, as a Cartesian product followed by a filter. As the nested loop join processes all pairs of rows from the input, the cost remains the same, although the size of the output is smaller than in the case of a Cartesian product.</a:t>
            </a:r>
            <a:endParaRPr lang="en-US" sz="4000" b="0" i="0" u="none" strike="noStrike" baseline="0" dirty="0">
              <a:latin typeface="UtopiaStd-Regular4"/>
            </a:endParaRPr>
          </a:p>
          <a:p>
            <a:pPr algn="l"/>
            <a:endParaRPr lang="en-US" sz="4000" dirty="0"/>
          </a:p>
          <a:p>
            <a:r>
              <a:rPr lang="en-US" sz="4000" dirty="0"/>
              <a:t>PostgreSQL scans the outer relation sequentially, and for each result row it scans the inner relation for matching rows.</a:t>
            </a:r>
          </a:p>
          <a:p>
            <a:endParaRPr lang="en-US" sz="4000" dirty="0"/>
          </a:p>
          <a:p>
            <a:r>
              <a:rPr lang="en-US" sz="2800" dirty="0"/>
              <a:t>Nested loop joins are particularly efficient if the outer relation is small, because then the inner loop won’t be executed too often. </a:t>
            </a:r>
          </a:p>
          <a:p>
            <a:r>
              <a:rPr lang="en-US" sz="2800" dirty="0"/>
              <a:t>If the outer relation is large, nested loop joins are usually very inefficient, even if they are supported by an index on the inner relation.</a:t>
            </a:r>
          </a:p>
          <a:p>
            <a:endParaRPr lang="en-US" sz="2800" dirty="0"/>
          </a:p>
          <a:p>
            <a:pPr algn="l"/>
            <a:r>
              <a:rPr lang="en-US" sz="1800" b="0" i="0" u="none" strike="noStrike" baseline="0" dirty="0">
                <a:latin typeface="UtopiaStd-Regular4"/>
              </a:rPr>
              <a:t>The abovementioned algorithms can work with any join conditions. However, the majority of joins we will ever need to execute are natural joins, that is, the </a:t>
            </a:r>
            <a:r>
              <a:rPr lang="en-US" sz="1800" b="0" i="0" u="none" strike="noStrike" baseline="0">
                <a:latin typeface="UtopiaStd-Regular4"/>
              </a:rPr>
              <a:t>join condition requires </a:t>
            </a:r>
            <a:r>
              <a:rPr lang="en-US" sz="1800" b="0" i="0" u="none" strike="noStrike" baseline="0" dirty="0">
                <a:latin typeface="UtopiaStd-Regular4"/>
              </a:rPr>
              <a:t>that some attributes of </a:t>
            </a:r>
            <a:r>
              <a:rPr lang="en-US" sz="1800" b="0" i="0" u="none" strike="noStrike" baseline="0" dirty="0">
                <a:latin typeface="TheSansMonoConNormal4"/>
              </a:rPr>
              <a:t>R </a:t>
            </a:r>
            <a:r>
              <a:rPr lang="en-US" sz="1800" b="0" i="0" u="none" strike="noStrike" baseline="0" dirty="0">
                <a:latin typeface="UtopiaStd-Regular4"/>
              </a:rPr>
              <a:t>are equal to the corresponding attributes of </a:t>
            </a:r>
            <a:r>
              <a:rPr lang="en-US" sz="1800" b="0" i="0" u="none" strike="noStrike" baseline="0" dirty="0">
                <a:latin typeface="TheSansMonoConNormal4"/>
              </a:rPr>
              <a:t>S</a:t>
            </a:r>
            <a:r>
              <a:rPr lang="en-US" sz="1800" b="0" i="0" u="none" strike="noStrike" baseline="0" dirty="0">
                <a:latin typeface="UtopiaStd-Regular4"/>
              </a:rPr>
              <a:t>.</a:t>
            </a:r>
            <a:endParaRPr lang="en-US" sz="2800" dirty="0"/>
          </a:p>
          <a:p>
            <a:r>
              <a:rPr lang="en-US" sz="2800" dirty="0"/>
              <a:t>Apart from that, it is </a:t>
            </a:r>
            <a:r>
              <a:rPr lang="en-US" sz="2800" b="1" dirty="0"/>
              <a:t>the only join strategy that can be used if no join condition uses the = operator</a:t>
            </a:r>
            <a:r>
              <a:rPr lang="en-US" sz="2800" dirty="0"/>
              <a:t>. So it also serves as a </a:t>
            </a:r>
            <a:r>
              <a:rPr lang="en-US" sz="2800" dirty="0" err="1"/>
              <a:t>fall-back</a:t>
            </a:r>
            <a:r>
              <a:rPr lang="en-US" sz="2800" dirty="0"/>
              <a:t> strategy if no other strategy can be used.</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r>
              <a:rPr lang="en-US" b="1" dirty="0"/>
              <a:t>Indexes can help with nested loop joins: </a:t>
            </a:r>
            <a:r>
              <a:rPr lang="en-US" dirty="0"/>
              <a:t>since we scan the outer relation sequentially, no index on the outer relation will help. But an index on the join key of the inner relation can speed up a nested loop join considerably.</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1486591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 idea here is to use sorted lists to join the results. If both sides of the join are sorted, the system can just take the rows from the top and see if they match and return them. The main requirement here is that the lists are sorted.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 inner table can be rescanned more than once if the outer one has duplicate values. That's where the normally-forwards scan on it goes backwards, to consider the additional matching set of rows from the duplication. You can only see a MERGE JOIN when joining on an equality condition, not an inequality or a range.</a:t>
            </a:r>
          </a:p>
          <a:p>
            <a:endParaRPr lang="en-US" dirty="0"/>
          </a:p>
          <a:p>
            <a:r>
              <a:rPr lang="en-US" dirty="0"/>
              <a:t>An index on the sort keys can speed up sorting, so an index on the join keys on both relations can speed up a merge join. However, an explicit sort is often cheaper unless an </a:t>
            </a:r>
            <a:r>
              <a:rPr lang="en-US" i="1" dirty="0"/>
              <a:t>index only scan</a:t>
            </a:r>
            <a:r>
              <a:rPr lang="en-US" dirty="0"/>
              <a:t> can be used.</a:t>
            </a:r>
          </a:p>
          <a:p>
            <a:r>
              <a:rPr lang="en-US" sz="1800" dirty="0">
                <a:effectLst/>
                <a:latin typeface="Times New Roman" panose="02020603050405020304" pitchFamily="18" charset="0"/>
                <a:ea typeface="Times New Roman" panose="02020603050405020304" pitchFamily="18" charset="0"/>
              </a:rPr>
              <a:t>If the table is accessed directly, an index is the obvious choice for this, but only if the returned result set is significantly smaller than the entire table. Otherwise, we encounter almost double the overhead because we have to read the entire index and then the entire table. If the result set is a large portion of the table, a sequential scan is more efficient, especially if it is being accessed in the primary key order.</a:t>
            </a:r>
            <a:endParaRPr lang="en-US" dirty="0"/>
          </a:p>
          <a:p>
            <a:endParaRPr lang="en-US" dirty="0"/>
          </a:p>
          <a:p>
            <a:r>
              <a:rPr lang="en-US" dirty="0"/>
              <a:t>The optimizer usually chooses a merge join if the involved relations are both too big for a hash that fits into </a:t>
            </a:r>
            <a:r>
              <a:rPr lang="en-US" dirty="0" err="1"/>
              <a:t>work_mem</a:t>
            </a:r>
            <a:r>
              <a:rPr lang="en-US" dirty="0"/>
              <a:t>. So this is the best strategy for joining really large tables.</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Here is a sample plan: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r>
              <a:rPr lang="en-US" dirty="0"/>
              <a:t>For each row r in A</a:t>
            </a:r>
          </a:p>
          <a:p>
            <a:r>
              <a:rPr lang="en-US" dirty="0"/>
              <a:t>    For each row s in B</a:t>
            </a:r>
          </a:p>
          <a:p>
            <a:r>
              <a:rPr lang="en-US" dirty="0"/>
              <a:t>         If (r. </a:t>
            </a:r>
            <a:r>
              <a:rPr lang="en-US" dirty="0" err="1"/>
              <a:t>job_id</a:t>
            </a:r>
            <a:r>
              <a:rPr lang="en-US" dirty="0"/>
              <a:t>  = s. </a:t>
            </a:r>
            <a:r>
              <a:rPr lang="en-US" dirty="0" err="1"/>
              <a:t>job_id</a:t>
            </a:r>
            <a:r>
              <a:rPr lang="en-US" dirty="0"/>
              <a:t> )</a:t>
            </a:r>
          </a:p>
          <a:p>
            <a:r>
              <a:rPr lang="en-US" dirty="0"/>
              <a:t>              Emit output tuple (</a:t>
            </a:r>
            <a:r>
              <a:rPr lang="en-US" dirty="0" err="1"/>
              <a:t>r,s</a:t>
            </a:r>
            <a:r>
              <a:rPr lang="en-US" dirty="0"/>
              <a:t>)</a:t>
            </a:r>
          </a:p>
          <a:p>
            <a:r>
              <a:rPr lang="en-US" dirty="0"/>
              <a:t>              Break;</a:t>
            </a:r>
          </a:p>
          <a:p>
            <a:r>
              <a:rPr lang="en-US" dirty="0"/>
              <a:t>         If (r. </a:t>
            </a:r>
            <a:r>
              <a:rPr lang="en-US" dirty="0" err="1"/>
              <a:t>job_id</a:t>
            </a:r>
            <a:r>
              <a:rPr lang="en-US" dirty="0"/>
              <a:t>  &gt; s. </a:t>
            </a:r>
            <a:r>
              <a:rPr lang="en-US" dirty="0" err="1"/>
              <a:t>job_id</a:t>
            </a:r>
            <a:r>
              <a:rPr lang="en-US" dirty="0"/>
              <a:t> )</a:t>
            </a:r>
          </a:p>
          <a:p>
            <a:r>
              <a:rPr lang="en-US" dirty="0"/>
              <a:t>              Continue;</a:t>
            </a:r>
          </a:p>
          <a:p>
            <a:r>
              <a:rPr lang="en-US" dirty="0"/>
              <a:t>         Else</a:t>
            </a:r>
          </a:p>
          <a:p>
            <a:r>
              <a:rPr lang="en-US" dirty="0"/>
              <a:t>              Break;</a:t>
            </a:r>
          </a:p>
          <a:p>
            <a:endParaRPr lang="en-US" dirty="0"/>
          </a:p>
          <a:p>
            <a:r>
              <a:rPr lang="en-US" sz="1800" dirty="0">
                <a:effectLst/>
                <a:latin typeface="Times New Roman" panose="02020603050405020304" pitchFamily="18" charset="0"/>
                <a:ea typeface="Times New Roman" panose="02020603050405020304" pitchFamily="18" charset="0"/>
              </a:rPr>
              <a:t>To join these two tables (table 1 and table 2), data has to be provided in a sorted order. In many cases, PostgreSQL will just sort the data. However, there are other options we can use to provide the join with sorted data.</a:t>
            </a:r>
            <a:endParaRPr lang="en-US" dirty="0"/>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383668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alternative to a MERGE JOIN, a HASH JOIN doesn't sort its input. Instead, it creates a hash table from each row of the inner table, scanning for matching ones in the outer.</a:t>
            </a:r>
          </a:p>
          <a:p>
            <a:r>
              <a:rPr lang="en-US" dirty="0"/>
              <a:t>Whether a HASH JOIN is better or worse than the other possibilities depends on things such as whether input is already sorted (in which case, a MERGE JOIN may be inexpensive) and how much memory is required to execute it. The hash tables built for the inner scan here require enough memory to store all the rows, which can be large.</a:t>
            </a:r>
          </a:p>
          <a:p>
            <a:endParaRPr lang="en-US" dirty="0"/>
          </a:p>
          <a:p>
            <a:pPr algn="l"/>
            <a:r>
              <a:rPr lang="en-US" sz="1800" b="0" i="0" u="none" strike="noStrike" baseline="0" dirty="0">
                <a:latin typeface="UtopiaStd-Regular4"/>
              </a:rPr>
              <a:t>The basic version of the hash join algorithm includes two phases:</a:t>
            </a:r>
          </a:p>
          <a:p>
            <a:pPr algn="l"/>
            <a:r>
              <a:rPr lang="en-US" sz="1800" b="0" i="0" u="none" strike="noStrike" baseline="0" dirty="0">
                <a:latin typeface="UtopiaStd-Regular4"/>
              </a:rPr>
              <a:t>1. During the </a:t>
            </a:r>
            <a:r>
              <a:rPr lang="en-US" sz="1800" b="0" i="1" u="none" strike="noStrike" baseline="0" dirty="0">
                <a:latin typeface="UtopiaStd-Italic4"/>
              </a:rPr>
              <a:t>build </a:t>
            </a:r>
            <a:r>
              <a:rPr lang="en-US" sz="1800" b="0" i="0" u="none" strike="noStrike" baseline="0" dirty="0">
                <a:latin typeface="UtopiaStd-Regular4"/>
              </a:rPr>
              <a:t>phase, all tuples of </a:t>
            </a:r>
            <a:r>
              <a:rPr lang="en-US" sz="1800" b="0" i="0" u="none" strike="noStrike" baseline="0" dirty="0">
                <a:latin typeface="TheSansMonoConNormal4"/>
              </a:rPr>
              <a:t>R </a:t>
            </a:r>
            <a:r>
              <a:rPr lang="en-US" sz="1800" b="0" i="0" u="none" strike="noStrike" baseline="0" dirty="0">
                <a:latin typeface="UtopiaStd-Regular4"/>
              </a:rPr>
              <a:t>are stored in buckets according to the values of the hash function.</a:t>
            </a:r>
          </a:p>
          <a:p>
            <a:pPr algn="l"/>
            <a:r>
              <a:rPr lang="en-US" sz="1800" b="0" i="0" u="none" strike="noStrike" baseline="0" dirty="0">
                <a:latin typeface="UtopiaStd-Regular4"/>
              </a:rPr>
              <a:t>2. In the </a:t>
            </a:r>
            <a:r>
              <a:rPr lang="en-US" sz="1800" b="0" i="1" u="none" strike="noStrike" baseline="0" dirty="0">
                <a:latin typeface="UtopiaStd-Italic4"/>
              </a:rPr>
              <a:t>probe </a:t>
            </a:r>
            <a:r>
              <a:rPr lang="en-US" sz="1800" b="0" i="0" u="none" strike="noStrike" baseline="0" dirty="0">
                <a:latin typeface="UtopiaStd-Regular4"/>
              </a:rPr>
              <a:t>phase, each row of table </a:t>
            </a:r>
            <a:r>
              <a:rPr lang="en-US" sz="1800" b="0" i="0" u="none" strike="noStrike" baseline="0" dirty="0">
                <a:latin typeface="TheSansMonoConNormal4"/>
              </a:rPr>
              <a:t>S </a:t>
            </a:r>
            <a:r>
              <a:rPr lang="en-US" sz="1800" b="0" i="0" u="none" strike="noStrike" baseline="0" dirty="0">
                <a:latin typeface="UtopiaStd-Regular4"/>
              </a:rPr>
              <a:t>is sent to an appropriate bucket. If matching rows of table </a:t>
            </a:r>
            <a:r>
              <a:rPr lang="en-US" sz="1800" b="0" i="0" u="none" strike="noStrike" baseline="0" dirty="0">
                <a:latin typeface="TheSansMonoConNormal4"/>
              </a:rPr>
              <a:t>R </a:t>
            </a:r>
            <a:r>
              <a:rPr lang="en-US" sz="1800" b="0" i="0" u="none" strike="noStrike" baseline="0" dirty="0">
                <a:latin typeface="UtopiaStd-Regular4"/>
              </a:rPr>
              <a:t>are in the bucket, output rows are produced.</a:t>
            </a:r>
          </a:p>
          <a:p>
            <a:pPr algn="l"/>
            <a:r>
              <a:rPr lang="en-US" sz="1800" b="0" i="0" u="none" strike="noStrike" baseline="0" dirty="0">
                <a:latin typeface="UtopiaStd-Regular4"/>
              </a:rPr>
              <a:t>The easiest way to find matching rows in the bucket is to use nested loops.</a:t>
            </a:r>
            <a:endParaRPr lang="en-US" dirty="0"/>
          </a:p>
          <a:p>
            <a:endParaRPr lang="en-US" dirty="0"/>
          </a:p>
          <a:p>
            <a:pPr algn="l"/>
            <a:r>
              <a:rPr lang="en-US" sz="1800" b="0" i="0" u="none" strike="noStrike" baseline="0" dirty="0">
                <a:latin typeface="UtopiaStd-Regular4"/>
              </a:rPr>
              <a:t>The two phases of the hash-based algorithm are shown as separate physical operations in the execution plan. </a:t>
            </a:r>
            <a:r>
              <a:rPr lang="en-US" dirty="0"/>
              <a:t>Building the hash table is an extra start-up effort, but probing the hash is much faster than scanning the inner relation.</a:t>
            </a:r>
          </a:p>
          <a:p>
            <a:endParaRPr lang="en-US" dirty="0"/>
          </a:p>
          <a:p>
            <a:r>
              <a:rPr lang="en-US" dirty="0"/>
              <a:t>Since we scan both relations sequentially, no index will help with a hash join. Hash joins are best if none of the involved relations are small, but the hash table for the smaller table fits in main memory (</a:t>
            </a:r>
            <a:r>
              <a:rPr lang="en-US" dirty="0" err="1"/>
              <a:t>work_mem</a:t>
            </a:r>
            <a:r>
              <a:rPr lang="en-US" dirty="0"/>
              <a:t>)         . This is because otherwise PostgreSQL would build the hash in several batches and store them in temporary disk files, which hurts performance. In such cases the optimizer usually chooses a different join strategy like a merge join.</a:t>
            </a:r>
          </a:p>
          <a:p>
            <a:r>
              <a:rPr lang="en-US" dirty="0"/>
              <a:t>Looking up values in a hash table only works if the operator in the join condition is =, so you need at least one join condition with that operator.</a:t>
            </a:r>
          </a:p>
        </p:txBody>
      </p:sp>
      <p:sp>
        <p:nvSpPr>
          <p:cNvPr id="4" name="Slide Number Placeholder 3"/>
          <p:cNvSpPr>
            <a:spLocks noGrp="1"/>
          </p:cNvSpPr>
          <p:nvPr>
            <p:ph type="sldNum" sz="quarter" idx="5"/>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2087499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Choosing the wrong join strategy leads to bad performance:</a:t>
            </a:r>
          </a:p>
          <a:p>
            <a:endParaRPr lang="en-US" dirty="0"/>
          </a:p>
          <a:p>
            <a:pPr>
              <a:buFont typeface="Arial" panose="020B0604020202020204" pitchFamily="34" charset="0"/>
              <a:buNone/>
            </a:pPr>
            <a:r>
              <a:rPr lang="en-US" dirty="0"/>
              <a:t>If the optimizer underestimates a row count, it may choose a nested loop join by mistake. Then it scans the inner relation more often than it bargained for, which leads to bad performance.</a:t>
            </a:r>
          </a:p>
          <a:p>
            <a:pPr>
              <a:buFont typeface="Arial" panose="020B0604020202020204" pitchFamily="34" charset="0"/>
              <a:buNone/>
            </a:pPr>
            <a:r>
              <a:rPr lang="en-US" dirty="0"/>
              <a:t>If the optimizer overestimates a row count, it may choose a hash or merge join by mistake. Then it has to scan both relations completely, which can perform much worse than a nested loop join with an index on the inner relation.</a:t>
            </a:r>
          </a:p>
          <a:p>
            <a:endParaRPr lang="en-US" dirty="0"/>
          </a:p>
          <a:p>
            <a:r>
              <a:rPr lang="en-US" dirty="0"/>
              <a:t>Find out what the best join strategy is (perhaps PostgreSQL is doing the right thing anyway). You can disable different join strategies temporarily with the SET command, which changes a parameter in your current database session:</a:t>
            </a:r>
          </a:p>
          <a:p>
            <a:r>
              <a:rPr lang="en-US" dirty="0"/>
              <a:t>SET </a:t>
            </a:r>
            <a:r>
              <a:rPr lang="en-US" dirty="0" err="1"/>
              <a:t>enable_hashjoin</a:t>
            </a:r>
            <a:r>
              <a:rPr lang="en-US" dirty="0"/>
              <a:t> = off;</a:t>
            </a:r>
          </a:p>
          <a:p>
            <a:r>
              <a:rPr lang="en-US" dirty="0"/>
              <a:t>SET </a:t>
            </a:r>
            <a:r>
              <a:rPr lang="en-US" dirty="0" err="1"/>
              <a:t>enable_mergejoin</a:t>
            </a:r>
            <a:r>
              <a:rPr lang="en-US" dirty="0"/>
              <a:t> = off;</a:t>
            </a:r>
          </a:p>
          <a:p>
            <a:r>
              <a:rPr lang="en-US" dirty="0"/>
              <a:t>SET </a:t>
            </a:r>
            <a:r>
              <a:rPr lang="en-US" dirty="0" err="1"/>
              <a:t>enable_nestloop</a:t>
            </a:r>
            <a:r>
              <a:rPr lang="en-US" dirty="0"/>
              <a:t> = off;</a:t>
            </a:r>
          </a:p>
          <a:p>
            <a:r>
              <a:rPr lang="en-US" dirty="0"/>
              <a:t>Note that you cannot really disable nested loop joins, only discourage PostgreSQL from using them. If there is no join condition with an = operator, a nested loop join is the only way.</a:t>
            </a:r>
          </a:p>
          <a:p>
            <a:endParaRPr lang="en-US" dirty="0"/>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3584762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800" b="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Inner Join</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 join that returns only rows that satisfy the join condition. Inner joins are either equijoins or non-equijoins.</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b="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Left/Right Outer Joins</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 An outer join returns all rows from one table and only those rows from the joined table where the join condition is met.</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b="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Full Outer Join</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 A full outer join will join two tables from left-to-right and right-to-left. Records that join in both directions are output once to avoid duplication. The full outer join will return all the rows from both tables that match plus the rows that are unique to each table.</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b="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Semi or anti joins </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are kind of sub join types to the joining methods such as hash, merge, and nested loop, where the optimizer prefers to use them for </a:t>
            </a:r>
            <a:r>
              <a:rPr lang="en-US" sz="1800" b="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EXISTS/IN </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or </a:t>
            </a:r>
            <a:r>
              <a:rPr lang="en-US" sz="1800" b="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NOT EXISTS/NOT IN</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operators.</a:t>
            </a:r>
          </a:p>
          <a:p>
            <a:pPr marL="0" marR="0">
              <a:spcBef>
                <a:spcPts val="600"/>
              </a:spcBef>
              <a:spcAft>
                <a:spcPts val="0"/>
              </a:spcAft>
            </a:pPr>
            <a:r>
              <a:rPr lang="en-US" sz="1800" b="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Semi</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join will return a single value for all the matching records from the other table. That is, if the second table has multiple matching entries for the first table's record, then it will return only one copy from the first table. However, a normal join it will return multiple copies from the first table.</a:t>
            </a:r>
          </a:p>
          <a:p>
            <a:pPr marL="0" marR="0">
              <a:spcBef>
                <a:spcPts val="600"/>
              </a:spcBef>
              <a:spcAft>
                <a:spcPts val="0"/>
              </a:spcAft>
            </a:pPr>
            <a:r>
              <a:rPr lang="en-US" sz="1800" b="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Anti-join</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will return rows, when no matching records are found in the second table. It is quite opposite to the semi join, since it is returning records from the first table, when there is no match in the second table.</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b="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Cross Joins</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 The Cross Join creates a </a:t>
            </a:r>
            <a:r>
              <a:rPr lang="en-US" sz="1800" b="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cartesian product between two sets of data</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This type of join does not maintain any relationship between the sets; instead returns the result, which is the number of rows in the first table multiplied by the number of rows in the second table. </a:t>
            </a:r>
            <a:r>
              <a:rPr lang="en-US" dirty="0"/>
              <a:t>For every possible combination of rows from T1 and T2 (i.e., a Cartesian product), the joined table will contain a row consisting of all columns in T1 followed by all columns in T2. If the tables have N and M rows respectively, the joined table will have N * M rows.</a:t>
            </a:r>
          </a:p>
        </p:txBody>
      </p:sp>
      <p:sp>
        <p:nvSpPr>
          <p:cNvPr id="4" name="Slide Number Placeholder 3"/>
          <p:cNvSpPr>
            <a:spLocks noGrp="1"/>
          </p:cNvSpPr>
          <p:nvPr>
            <p:ph type="sldNum" sz="quarter" idx="5"/>
          </p:nvPr>
        </p:nvSpPr>
        <p:spPr/>
        <p:txBody>
          <a:bodyPr/>
          <a:lstStyle/>
          <a:p>
            <a:fld id="{7AE90029-A909-AD4E-9775-A0D64990AD22}" type="slidenum">
              <a:rPr lang="en-US" smtClean="0"/>
              <a:t>12</a:t>
            </a:fld>
            <a:endParaRPr lang="en-US"/>
          </a:p>
        </p:txBody>
      </p:sp>
    </p:spTree>
    <p:extLst>
      <p:ext uri="{BB962C8B-B14F-4D97-AF65-F5344CB8AC3E}">
        <p14:creationId xmlns:p14="http://schemas.microsoft.com/office/powerpoint/2010/main" val="945958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Suppose you perform joins on two tables or subqueries; normally, the pair participating in the join are independent units and can’t read data from each other.</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b="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LATERAL</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lets you share data in columns across two tables in a </a:t>
            </a:r>
            <a:r>
              <a:rPr lang="en-US" sz="1800" b="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FROM</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clause</a:t>
            </a:r>
            <a:r>
              <a:rPr lang="en-US" sz="1800" dirty="0"/>
              <a:t>: iterate over each of the results (record) and run subquery giving an access to that record.</a:t>
            </a: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However, it works only in one direction: the righthand side can draw from the left-hand side, but not vice versa.</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Lateral is also helpful for using values from the left-hand side to limit the number of rows returned from the righthand side. (Top-N example)</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Although you can achieve the same results by using window functions, lateral joins yield faster results with more succinct syntax.</a:t>
            </a:r>
          </a:p>
          <a:p>
            <a:pPr marL="0" marR="0" lvl="0" indent="0" algn="l" defTabSz="457200" rtl="0" eaLnBrk="1" fontAlgn="auto" latinLnBrk="0" hangingPunct="1">
              <a:lnSpc>
                <a:spcPct val="100000"/>
              </a:lnSpc>
              <a:spcBef>
                <a:spcPts val="0"/>
              </a:spcBef>
              <a:spcAft>
                <a:spcPts val="0"/>
              </a:spcAft>
              <a:buClrTx/>
              <a:buSzTx/>
              <a:buFontTx/>
              <a:buNone/>
              <a:tabLst/>
              <a:defRPr/>
            </a:pPr>
            <a:br>
              <a:rPr lang="en-US" dirty="0"/>
            </a:b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You can use multiple lateral joins in your SQL and even chain them in sequence as you would when joining more than two subqueries. </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2851721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PostgreSQL is able to detect a join which is actually not needed for execution, it will automatically remove it from the plan. </a:t>
            </a:r>
          </a:p>
          <a:p>
            <a:r>
              <a:rPr lang="en-US" dirty="0"/>
              <a:t>Removing joins from the plan is called join pruning and can result in significantly better performance and provide end users with much simpler plans.</a:t>
            </a:r>
          </a:p>
          <a:p>
            <a:endParaRPr lang="en-US" dirty="0"/>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There are two reasons why this is actually possible and logically correct:</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No columns are selected from the right-hand side of the join; thus, looking those columns up doesn't buy us anything.</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 right-hand side is unique, which means that joining cannot increase the number of rows due to duplicates on the right-hand side.</a:t>
            </a:r>
          </a:p>
          <a:p>
            <a:pPr marL="0" marR="0" lvl="0" indent="0">
              <a:spcBef>
                <a:spcPts val="600"/>
              </a:spcBef>
              <a:spcAft>
                <a:spcPts val="0"/>
              </a:spcAft>
              <a:buFont typeface="Symbol" panose="05050102010706020507" pitchFamily="18" charset="2"/>
              <a:buNone/>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If joins can be pruned automatically, then the queries may be a magnitude faster. The beauty here is that an increase in speed can be achieved by just removing columns that may not be required by the application in any case.</a:t>
            </a:r>
          </a:p>
          <a:p>
            <a:endParaRPr lang="en-US" dirty="0"/>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15</a:t>
            </a:fld>
            <a:endParaRPr lang="en-US"/>
          </a:p>
        </p:txBody>
      </p:sp>
    </p:spTree>
    <p:extLst>
      <p:ext uri="{BB962C8B-B14F-4D97-AF65-F5344CB8AC3E}">
        <p14:creationId xmlns:p14="http://schemas.microsoft.com/office/powerpoint/2010/main" val="3474114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Subtitle 2"/>
          <p:cNvSpPr>
            <a:spLocks noGrp="1"/>
          </p:cNvSpPr>
          <p:nvPr>
            <p:ph type="subTitle" idx="1" hasCustomPrompt="1"/>
          </p:nvPr>
        </p:nvSpPr>
        <p:spPr>
          <a:xfrm>
            <a:off x="842433" y="5455612"/>
            <a:ext cx="8534400" cy="381000"/>
          </a:xfrm>
          <a:prstGeom prst="rect">
            <a:avLst/>
          </a:prstGeom>
        </p:spPr>
        <p:txBody>
          <a:bodyPr>
            <a:normAutofit/>
          </a:bodyPr>
          <a:lstStyle>
            <a:lvl1pPr marL="0" indent="0" algn="l">
              <a:buNone/>
              <a:defRPr sz="18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MONTH </a:t>
            </a:r>
            <a:r>
              <a:rPr lang="en-US" dirty="0" err="1"/>
              <a:t>DAte</a:t>
            </a:r>
            <a:r>
              <a:rPr lang="en-US" dirty="0"/>
              <a:t>, YEAR</a:t>
            </a:r>
          </a:p>
        </p:txBody>
      </p:sp>
      <p:sp>
        <p:nvSpPr>
          <p:cNvPr id="9" name="Text Placeholder 5"/>
          <p:cNvSpPr>
            <a:spLocks noGrp="1"/>
          </p:cNvSpPr>
          <p:nvPr>
            <p:ph type="body" sz="quarter" idx="11" hasCustomPrompt="1"/>
          </p:nvPr>
        </p:nvSpPr>
        <p:spPr>
          <a:xfrm>
            <a:off x="842434" y="4466210"/>
            <a:ext cx="3382786" cy="360099"/>
          </a:xfrm>
          <a:prstGeom prst="rect">
            <a:avLst/>
          </a:prstGeom>
          <a:solidFill>
            <a:schemeClr val="accent2"/>
          </a:solidFill>
        </p:spPr>
        <p:txBody>
          <a:bodyPr wrap="none" tIns="36576">
            <a:spAutoFit/>
          </a:bodyPr>
          <a:lstStyle>
            <a:lvl1pPr marL="0" indent="0">
              <a:spcBef>
                <a:spcPts val="0"/>
              </a:spcBef>
              <a:buFontTx/>
              <a:buNone/>
              <a:defRPr sz="1800" cap="all" baseline="0">
                <a:solidFill>
                  <a:srgbClr val="FFFFFF"/>
                </a:solidFill>
                <a:latin typeface="Arial Black"/>
                <a:cs typeface="Arial Black"/>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ADD SUBTITLE</a:t>
            </a:r>
          </a:p>
        </p:txBody>
      </p:sp>
      <p:sp>
        <p:nvSpPr>
          <p:cNvPr id="10" name="Picture Placeholder 2"/>
          <p:cNvSpPr>
            <a:spLocks noGrp="1"/>
          </p:cNvSpPr>
          <p:nvPr>
            <p:ph type="pic" sz="quarter" idx="18" hasCustomPrompt="1"/>
          </p:nvPr>
        </p:nvSpPr>
        <p:spPr>
          <a:xfrm>
            <a:off x="837173" y="504827"/>
            <a:ext cx="1658003" cy="458237"/>
          </a:xfrm>
          <a:prstGeom prst="rect">
            <a:avLst/>
          </a:prstGeom>
        </p:spPr>
        <p:txBody>
          <a:bodyPr vert="horz" lIns="68580" tIns="34290" rIns="68580" bIns="34290"/>
          <a:lstStyle>
            <a:lvl1pPr marL="0" indent="0" algn="ctr">
              <a:buNone/>
              <a:defRPr/>
            </a:lvl1pPr>
          </a:lstStyle>
          <a:p>
            <a:r>
              <a:rPr lang="en-US" dirty="0"/>
              <a:t>logo</a:t>
            </a:r>
          </a:p>
        </p:txBody>
      </p:sp>
      <p:sp>
        <p:nvSpPr>
          <p:cNvPr id="11" name="Picture Placeholder 2"/>
          <p:cNvSpPr>
            <a:spLocks noGrp="1"/>
          </p:cNvSpPr>
          <p:nvPr>
            <p:ph type="pic" sz="quarter" idx="19" hasCustomPrompt="1"/>
          </p:nvPr>
        </p:nvSpPr>
        <p:spPr>
          <a:xfrm>
            <a:off x="3048469" y="504826"/>
            <a:ext cx="1882121" cy="458881"/>
          </a:xfrm>
          <a:prstGeom prst="rect">
            <a:avLst/>
          </a:prstGeom>
        </p:spPr>
        <p:txBody>
          <a:bodyPr vert="horz" lIns="68580" tIns="34290" rIns="68580" bIns="34290"/>
          <a:lstStyle>
            <a:lvl1pPr marL="0" indent="0" algn="ctr">
              <a:buNone/>
              <a:defRPr/>
            </a:lvl1pPr>
          </a:lstStyle>
          <a:p>
            <a:r>
              <a:rPr lang="en-US" dirty="0"/>
              <a:t>logo</a:t>
            </a:r>
          </a:p>
        </p:txBody>
      </p:sp>
      <p:cxnSp>
        <p:nvCxnSpPr>
          <p:cNvPr id="12" name="Straight Connector 11"/>
          <p:cNvCxnSpPr/>
          <p:nvPr userDrawn="1"/>
        </p:nvCxnSpPr>
        <p:spPr>
          <a:xfrm>
            <a:off x="2764117"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Text Placeholder 4"/>
          <p:cNvSpPr>
            <a:spLocks noGrp="1"/>
          </p:cNvSpPr>
          <p:nvPr>
            <p:ph type="body" sz="quarter" idx="15" hasCustomPrompt="1"/>
          </p:nvPr>
        </p:nvSpPr>
        <p:spPr>
          <a:xfrm>
            <a:off x="842433" y="2075578"/>
            <a:ext cx="9213851" cy="618118"/>
          </a:xfrm>
          <a:prstGeom prst="rect">
            <a:avLst/>
          </a:prstGeom>
        </p:spPr>
        <p:txBody>
          <a:bodyPr>
            <a:spAutoFit/>
          </a:bodyPr>
          <a:lstStyle>
            <a:lvl1pPr marL="0" indent="0">
              <a:lnSpc>
                <a:spcPct val="80000"/>
              </a:lnSpc>
              <a:spcBef>
                <a:spcPts val="0"/>
              </a:spcBef>
              <a:buNone/>
              <a:defRPr sz="4100" spc="-200">
                <a:solidFill>
                  <a:schemeClr val="tx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Tree>
    <p:extLst>
      <p:ext uri="{BB962C8B-B14F-4D97-AF65-F5344CB8AC3E}">
        <p14:creationId xmlns:p14="http://schemas.microsoft.com/office/powerpoint/2010/main" val="2268741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sz="1800"/>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10"/>
            <a:ext cx="1188379" cy="421377"/>
          </a:xfrm>
          <a:prstGeom prst="rect">
            <a:avLst/>
          </a:prstGeom>
        </p:spPr>
      </p:pic>
    </p:spTree>
    <p:extLst>
      <p:ext uri="{BB962C8B-B14F-4D97-AF65-F5344CB8AC3E}">
        <p14:creationId xmlns:p14="http://schemas.microsoft.com/office/powerpoint/2010/main" val="364708631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10"/>
            <a:ext cx="1188379" cy="421377"/>
          </a:xfrm>
          <a:prstGeom prst="rect">
            <a:avLst/>
          </a:prstGeom>
        </p:spPr>
      </p:pic>
    </p:spTree>
    <p:extLst>
      <p:ext uri="{BB962C8B-B14F-4D97-AF65-F5344CB8AC3E}">
        <p14:creationId xmlns:p14="http://schemas.microsoft.com/office/powerpoint/2010/main" val="3642571149"/>
      </p:ext>
    </p:extLst>
  </p:cSld>
  <p:clrMapOvr>
    <a:masterClrMapping/>
  </p:clrMapOvr>
  <p:extLst>
    <p:ext uri="{DCECCB84-F9BA-43D5-87BE-67443E8EF086}">
      <p15:sldGuideLst xmlns:p15="http://schemas.microsoft.com/office/powerpoint/2012/main">
        <p15:guide id="1" pos="4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8610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3" y="1439334"/>
            <a:ext cx="11239500" cy="45296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868040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2" y="1439334"/>
            <a:ext cx="5314949" cy="45296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6400802" y="1439334"/>
            <a:ext cx="5314951" cy="45296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171713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476253" y="1896534"/>
            <a:ext cx="11239500" cy="40724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sp>
        <p:nvSpPr>
          <p:cNvPr id="5" name="Text Placeholder 4"/>
          <p:cNvSpPr>
            <a:spLocks noGrp="1"/>
          </p:cNvSpPr>
          <p:nvPr>
            <p:ph type="body" sz="quarter" idx="11" hasCustomPrompt="1"/>
          </p:nvPr>
        </p:nvSpPr>
        <p:spPr>
          <a:xfrm>
            <a:off x="476253" y="1439333"/>
            <a:ext cx="11239500"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6" name="Straight Connector 5"/>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682211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476254" y="1896534"/>
            <a:ext cx="5314948" cy="40724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476252" y="1439333"/>
            <a:ext cx="531494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6" name="Content Placeholder 5"/>
          <p:cNvSpPr>
            <a:spLocks noGrp="1"/>
          </p:cNvSpPr>
          <p:nvPr>
            <p:ph sz="quarter" idx="12" hasCustomPrompt="1"/>
          </p:nvPr>
        </p:nvSpPr>
        <p:spPr>
          <a:xfrm>
            <a:off x="6400801" y="1896534"/>
            <a:ext cx="5324476" cy="40724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6400798" y="1439333"/>
            <a:ext cx="532447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OTHER Highlight goes here</a:t>
            </a:r>
          </a:p>
        </p:txBody>
      </p:sp>
      <p:cxnSp>
        <p:nvCxnSpPr>
          <p:cNvPr id="8" name="Straight Connector 7"/>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4331112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4" y="1439334"/>
            <a:ext cx="5314948" cy="45296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5" name="Straight Connector 4"/>
          <p:cNvCxnSpPr/>
          <p:nvPr/>
        </p:nvCxnSpPr>
        <p:spPr>
          <a:xfrm>
            <a:off x="392547"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710304544"/>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2" y="1896534"/>
            <a:ext cx="5314949" cy="40724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476252" y="1439333"/>
            <a:ext cx="531494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7" name="Straight Connector 6"/>
          <p:cNvCxnSpPr/>
          <p:nvPr/>
        </p:nvCxnSpPr>
        <p:spPr>
          <a:xfrm>
            <a:off x="392547"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239856629"/>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7" name="Straight Connector 6"/>
          <p:cNvCxnSpPr/>
          <p:nvPr/>
        </p:nvCxnSpPr>
        <p:spPr>
          <a:xfrm>
            <a:off x="392547"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476251" y="1456655"/>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947963" y="1456655"/>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476251" y="5493512"/>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476251" y="2264027"/>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476251" y="3071399"/>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476251" y="3878771"/>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476251" y="4686143"/>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947963" y="2263477"/>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947963" y="3070300"/>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947963" y="3877123"/>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947963" y="4683945"/>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947963" y="5490769"/>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485015121"/>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9"/>
          </p:nvPr>
        </p:nvSpPr>
        <p:spPr>
          <a:xfrm>
            <a:off x="0" y="0"/>
            <a:ext cx="12192000" cy="6858000"/>
          </a:xfrm>
          <a:prstGeom prst="rect">
            <a:avLst/>
          </a:prstGeom>
        </p:spPr>
        <p:txBody>
          <a:bodyPr vert="horz" anchor="t"/>
          <a:lstStyle>
            <a:lvl1pPr marL="0" indent="0" algn="ctr">
              <a:buNone/>
              <a:defRPr baseline="0"/>
            </a:lvl1pPr>
          </a:lstStyle>
          <a:p>
            <a:endParaRPr lang="en-US" dirty="0"/>
          </a:p>
          <a:p>
            <a:r>
              <a:rPr lang="en-US" dirty="0"/>
              <a:t>Background Image</a:t>
            </a:r>
          </a:p>
        </p:txBody>
      </p:sp>
      <p:sp>
        <p:nvSpPr>
          <p:cNvPr id="6" name="Text Placeholder 4"/>
          <p:cNvSpPr>
            <a:spLocks noGrp="1"/>
          </p:cNvSpPr>
          <p:nvPr>
            <p:ph type="body" sz="quarter" idx="15" hasCustomPrompt="1"/>
          </p:nvPr>
        </p:nvSpPr>
        <p:spPr>
          <a:xfrm>
            <a:off x="842433" y="2075578"/>
            <a:ext cx="9213851" cy="618118"/>
          </a:xfrm>
          <a:prstGeom prst="rect">
            <a:avLst/>
          </a:prstGeom>
        </p:spPr>
        <p:txBody>
          <a:bodyPr>
            <a:spAutoFit/>
          </a:bodyPr>
          <a:lstStyle>
            <a:lvl1pPr marL="0" indent="0">
              <a:lnSpc>
                <a:spcPct val="80000"/>
              </a:lnSpc>
              <a:spcBef>
                <a:spcPts val="0"/>
              </a:spcBef>
              <a:buNone/>
              <a:defRPr sz="4100"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
        <p:nvSpPr>
          <p:cNvPr id="10" name="Text Placeholder 7"/>
          <p:cNvSpPr>
            <a:spLocks noGrp="1"/>
          </p:cNvSpPr>
          <p:nvPr>
            <p:ph type="body" sz="quarter" idx="16" hasCustomPrompt="1"/>
          </p:nvPr>
        </p:nvSpPr>
        <p:spPr>
          <a:xfrm>
            <a:off x="842434" y="4453468"/>
            <a:ext cx="8650817" cy="374904"/>
          </a:xfrm>
          <a:prstGeom prst="rect">
            <a:avLst/>
          </a:prstGeom>
        </p:spPr>
        <p:txBody>
          <a:bodyPr>
            <a:spAutoFit/>
          </a:bodyPr>
          <a:lstStyle>
            <a:lvl1pPr marL="0" indent="0">
              <a:lnSpc>
                <a:spcPct val="100000"/>
              </a:lnSpc>
              <a:spcBef>
                <a:spcPts val="0"/>
              </a:spcBef>
              <a:buFontTx/>
              <a:buNone/>
              <a:defRPr sz="1800">
                <a:solidFill>
                  <a:schemeClr val="bg1"/>
                </a:solidFill>
                <a:latin typeface="Arial Black"/>
                <a:cs typeface="Arial Black"/>
              </a:defRPr>
            </a:lvl1pPr>
          </a:lstStyle>
          <a:p>
            <a:pPr lvl="0"/>
            <a:r>
              <a:rPr lang="en-US" dirty="0"/>
              <a:t>CLICK TO ADD SUBTITLE</a:t>
            </a:r>
          </a:p>
        </p:txBody>
      </p:sp>
      <p:sp>
        <p:nvSpPr>
          <p:cNvPr id="11" name="Text Placeholder 11"/>
          <p:cNvSpPr>
            <a:spLocks noGrp="1"/>
          </p:cNvSpPr>
          <p:nvPr>
            <p:ph type="body" sz="quarter" idx="17" hasCustomPrompt="1"/>
          </p:nvPr>
        </p:nvSpPr>
        <p:spPr>
          <a:xfrm>
            <a:off x="842433" y="5459484"/>
            <a:ext cx="4866216" cy="373063"/>
          </a:xfrm>
          <a:prstGeom prst="rect">
            <a:avLst/>
          </a:prstGeom>
        </p:spPr>
        <p:txBody>
          <a:bodyPr>
            <a:normAutofit/>
          </a:bodyPr>
          <a:lstStyle>
            <a:lvl1pPr marL="0" indent="0">
              <a:buNone/>
              <a:defRPr sz="1800" baseline="0">
                <a:solidFill>
                  <a:schemeClr val="accent2"/>
                </a:solidFill>
              </a:defRPr>
            </a:lvl1pPr>
          </a:lstStyle>
          <a:p>
            <a:pPr lvl="0"/>
            <a:r>
              <a:rPr lang="en-US" dirty="0"/>
              <a:t>MONTH DATE, YEAR</a:t>
            </a:r>
          </a:p>
        </p:txBody>
      </p:sp>
      <p:sp>
        <p:nvSpPr>
          <p:cNvPr id="12" name="Picture Placeholder 2"/>
          <p:cNvSpPr>
            <a:spLocks noGrp="1"/>
          </p:cNvSpPr>
          <p:nvPr>
            <p:ph type="pic" sz="quarter" idx="18" hasCustomPrompt="1"/>
          </p:nvPr>
        </p:nvSpPr>
        <p:spPr>
          <a:xfrm>
            <a:off x="837173" y="504827"/>
            <a:ext cx="1658003"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6900829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898527" y="2373859"/>
            <a:ext cx="5314948" cy="359514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898524" y="1439333"/>
            <a:ext cx="531494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11"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
        <p:nvSpPr>
          <p:cNvPr id="12" name="Text Placeholder 4"/>
          <p:cNvSpPr>
            <a:spLocks noGrp="1"/>
          </p:cNvSpPr>
          <p:nvPr>
            <p:ph type="body" sz="quarter" idx="15" hasCustomPrompt="1"/>
          </p:nvPr>
        </p:nvSpPr>
        <p:spPr>
          <a:xfrm>
            <a:off x="898524" y="1916660"/>
            <a:ext cx="5314949" cy="4572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3" name="Rectangle 12"/>
          <p:cNvSpPr/>
          <p:nvPr/>
        </p:nvSpPr>
        <p:spPr>
          <a:xfrm>
            <a:off x="7112001" y="2"/>
            <a:ext cx="5080001" cy="64355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Oval 13"/>
          <p:cNvSpPr/>
          <p:nvPr/>
        </p:nvSpPr>
        <p:spPr>
          <a:xfrm>
            <a:off x="8305208" y="1870969"/>
            <a:ext cx="2693581" cy="2693581"/>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5" name="Picture Placeholder 11"/>
          <p:cNvSpPr>
            <a:spLocks noGrp="1"/>
          </p:cNvSpPr>
          <p:nvPr>
            <p:ph type="pic" sz="quarter" idx="14" hasCustomPrompt="1"/>
          </p:nvPr>
        </p:nvSpPr>
        <p:spPr>
          <a:xfrm>
            <a:off x="8542527" y="2108287"/>
            <a:ext cx="2218944" cy="2218944"/>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2682169318"/>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5973763" y="2373859"/>
            <a:ext cx="5324476" cy="359514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5973763" y="1439333"/>
            <a:ext cx="5314951"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Please put name here</a:t>
            </a:r>
          </a:p>
        </p:txBody>
      </p:sp>
      <p:sp>
        <p:nvSpPr>
          <p:cNvPr id="9" name="Rectangle 8"/>
          <p:cNvSpPr/>
          <p:nvPr/>
        </p:nvSpPr>
        <p:spPr>
          <a:xfrm>
            <a:off x="-1" y="2"/>
            <a:ext cx="5080001" cy="64355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Oval 9"/>
          <p:cNvSpPr/>
          <p:nvPr/>
        </p:nvSpPr>
        <p:spPr>
          <a:xfrm>
            <a:off x="1193208" y="1870969"/>
            <a:ext cx="2693581" cy="2693581"/>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Picture Placeholder 11"/>
          <p:cNvSpPr>
            <a:spLocks noGrp="1"/>
          </p:cNvSpPr>
          <p:nvPr>
            <p:ph type="pic" sz="quarter" idx="14" hasCustomPrompt="1"/>
          </p:nvPr>
        </p:nvSpPr>
        <p:spPr>
          <a:xfrm>
            <a:off x="1430527" y="2108287"/>
            <a:ext cx="2218944" cy="2218944"/>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5973761" y="1916660"/>
            <a:ext cx="5324723" cy="4572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75993802"/>
      </p:ext>
    </p:extLst>
  </p:cSld>
  <p:clrMapOvr>
    <a:masterClrMapping/>
  </p:clrMapOvr>
  <p:extLst>
    <p:ext uri="{DCECCB84-F9BA-43D5-87BE-67443E8EF086}">
      <p15:sldGuideLst xmlns:p15="http://schemas.microsoft.com/office/powerpoint/2012/main">
        <p15:guide id="1" pos="3200">
          <p15:clr>
            <a:srgbClr val="FBAE40"/>
          </p15:clr>
        </p15:guide>
        <p15:guide id="2" orient="horz" pos="152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476253" y="1439334"/>
            <a:ext cx="11239500" cy="45296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4348060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3" name="Content Placeholder 5"/>
          <p:cNvSpPr>
            <a:spLocks noGrp="1"/>
          </p:cNvSpPr>
          <p:nvPr>
            <p:ph sz="quarter" idx="10" hasCustomPrompt="1"/>
          </p:nvPr>
        </p:nvSpPr>
        <p:spPr>
          <a:xfrm>
            <a:off x="476254" y="1896534"/>
            <a:ext cx="5314948" cy="4072467"/>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476252" y="1439333"/>
            <a:ext cx="5314949" cy="4572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Highlight goes here</a:t>
            </a:r>
          </a:p>
        </p:txBody>
      </p:sp>
      <p:sp>
        <p:nvSpPr>
          <p:cNvPr id="6" name="Content Placeholder 5"/>
          <p:cNvSpPr>
            <a:spLocks noGrp="1"/>
          </p:cNvSpPr>
          <p:nvPr>
            <p:ph sz="quarter" idx="12" hasCustomPrompt="1"/>
          </p:nvPr>
        </p:nvSpPr>
        <p:spPr>
          <a:xfrm>
            <a:off x="6400801" y="1896534"/>
            <a:ext cx="5324476" cy="4072467"/>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6400799" y="1439333"/>
            <a:ext cx="5314952" cy="4572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OTHER Highlight goes here</a:t>
            </a:r>
          </a:p>
        </p:txBody>
      </p:sp>
      <p:cxnSp>
        <p:nvCxnSpPr>
          <p:cNvPr id="8" name="Straight Connector 7"/>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6545086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502900" y="1651445"/>
            <a:ext cx="3072384" cy="3871384"/>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7647668"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4" name="Title Placeholder 2"/>
          <p:cNvSpPr>
            <a:spLocks noGrp="1"/>
          </p:cNvSpPr>
          <p:nvPr>
            <p:ph type="body" sz="quarter" idx="10" hasCustomPrompt="1"/>
          </p:nvPr>
        </p:nvSpPr>
        <p:spPr>
          <a:xfrm>
            <a:off x="4575284"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6" name="Title Placeholder 1"/>
          <p:cNvSpPr>
            <a:spLocks noGrp="1"/>
          </p:cNvSpPr>
          <p:nvPr>
            <p:ph type="body" sz="quarter" idx="12" hasCustomPrompt="1"/>
          </p:nvPr>
        </p:nvSpPr>
        <p:spPr>
          <a:xfrm>
            <a:off x="1502900"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3"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
        <p:nvSpPr>
          <p:cNvPr id="16" name="Content Placeholder 14"/>
          <p:cNvSpPr>
            <a:spLocks noGrp="1"/>
          </p:cNvSpPr>
          <p:nvPr>
            <p:ph sz="quarter" idx="17" hasCustomPrompt="1"/>
          </p:nvPr>
        </p:nvSpPr>
        <p:spPr>
          <a:xfrm>
            <a:off x="7647668" y="1651445"/>
            <a:ext cx="3072384" cy="3871384"/>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4575284" y="1651445"/>
            <a:ext cx="3072384" cy="3871384"/>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20735936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2374606" y="2797813"/>
            <a:ext cx="7442791" cy="783184"/>
          </a:xfrm>
          <a:prstGeom prst="rect">
            <a:avLst/>
          </a:prstGeom>
        </p:spPr>
        <p:txBody>
          <a:bodyPr anchor="ctr"/>
          <a:lstStyle>
            <a:lvl1pPr marL="0" indent="0" algn="ctr">
              <a:lnSpc>
                <a:spcPts val="2400"/>
              </a:lnSpc>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dirty="0">
                <a:solidFill>
                  <a:schemeClr val="bg1"/>
                </a:solidFill>
                <a:latin typeface="+mj-lt"/>
              </a:rPr>
              <a:t>Please add call out or quote here</a:t>
            </a:r>
            <a:br>
              <a:rPr lang="en-US" sz="1600" baseline="0" dirty="0">
                <a:solidFill>
                  <a:schemeClr val="bg1"/>
                </a:solidFill>
                <a:latin typeface="+mj-lt"/>
              </a:rPr>
            </a:br>
            <a:r>
              <a:rPr lang="en-US" sz="1600" baseline="0" dirty="0">
                <a:solidFill>
                  <a:schemeClr val="bg1"/>
                </a:solidFill>
                <a:latin typeface="+mj-lt"/>
              </a:rPr>
              <a:t>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consectetur</a:t>
            </a:r>
            <a:r>
              <a:rPr lang="en-US" sz="1600" baseline="0" dirty="0">
                <a:solidFill>
                  <a:schemeClr val="bg1"/>
                </a:solidFill>
                <a:latin typeface="+mj-lt"/>
              </a:rPr>
              <a:t> </a:t>
            </a:r>
            <a:r>
              <a:rPr lang="en-US" sz="1600" baseline="0" dirty="0" err="1">
                <a:solidFill>
                  <a:schemeClr val="bg1"/>
                </a:solidFill>
                <a:latin typeface="+mj-lt"/>
              </a:rPr>
              <a:t>adipiscing</a:t>
            </a:r>
            <a:r>
              <a:rPr lang="en-US" sz="1600" baseline="0" dirty="0">
                <a:solidFill>
                  <a:schemeClr val="bg1"/>
                </a:solidFill>
                <a:latin typeface="+mj-lt"/>
              </a:rPr>
              <a:t> </a:t>
            </a:r>
            <a:r>
              <a:rPr lang="en-US" sz="1600" baseline="0" dirty="0" err="1">
                <a:solidFill>
                  <a:schemeClr val="bg1"/>
                </a:solidFill>
                <a:latin typeface="+mj-lt"/>
              </a:rPr>
              <a:t>elit</a:t>
            </a:r>
            <a:r>
              <a:rPr lang="en-US" sz="1600" baseline="0" dirty="0">
                <a:solidFill>
                  <a:schemeClr val="bg1"/>
                </a:solidFill>
                <a:latin typeface="+mj-lt"/>
              </a:rPr>
              <a:t>. </a:t>
            </a:r>
            <a:r>
              <a:rPr lang="en-US" sz="1600" baseline="0" dirty="0" err="1">
                <a:solidFill>
                  <a:schemeClr val="bg1"/>
                </a:solidFill>
                <a:latin typeface="+mj-lt"/>
              </a:rPr>
              <a:t>Sed</a:t>
            </a:r>
            <a:r>
              <a:rPr lang="en-US" sz="1600" baseline="0" dirty="0">
                <a:solidFill>
                  <a:schemeClr val="bg1"/>
                </a:solidFill>
                <a:latin typeface="+mj-lt"/>
              </a:rPr>
              <a:t> </a:t>
            </a:r>
            <a:r>
              <a:rPr lang="en-US" sz="1600" baseline="0" dirty="0" err="1">
                <a:solidFill>
                  <a:schemeClr val="bg1"/>
                </a:solidFill>
                <a:latin typeface="+mj-lt"/>
              </a:rPr>
              <a:t>nec</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gravida, </a:t>
            </a:r>
            <a:r>
              <a:rPr lang="en-US" sz="1600" baseline="0" dirty="0" err="1">
                <a:solidFill>
                  <a:schemeClr val="bg1"/>
                </a:solidFill>
                <a:latin typeface="+mj-lt"/>
              </a:rPr>
              <a:t>dapibus</a:t>
            </a:r>
            <a:r>
              <a:rPr lang="en-US" sz="1600" baseline="0" dirty="0">
                <a:solidFill>
                  <a:schemeClr val="bg1"/>
                </a:solidFill>
                <a:latin typeface="+mj-lt"/>
              </a:rPr>
              <a:t> </a:t>
            </a:r>
            <a:r>
              <a:rPr lang="en-US" sz="1600" baseline="0" dirty="0" err="1">
                <a:solidFill>
                  <a:schemeClr val="bg1"/>
                </a:solidFill>
                <a:latin typeface="+mj-lt"/>
              </a:rPr>
              <a:t>turpis</a:t>
            </a:r>
            <a:r>
              <a:rPr lang="en-US" sz="1600" baseline="0" dirty="0">
                <a:solidFill>
                  <a:schemeClr val="bg1"/>
                </a:solidFill>
                <a:latin typeface="+mj-lt"/>
              </a:rPr>
              <a:t> </a:t>
            </a:r>
            <a:r>
              <a:rPr lang="en-US" sz="1600" baseline="0" dirty="0" err="1">
                <a:solidFill>
                  <a:schemeClr val="bg1"/>
                </a:solidFill>
                <a:latin typeface="+mj-lt"/>
              </a:rPr>
              <a:t>porttitor</a:t>
            </a:r>
            <a:r>
              <a:rPr lang="en-US" sz="1600" baseline="0" dirty="0">
                <a:solidFill>
                  <a:schemeClr val="bg1"/>
                </a:solidFill>
                <a:latin typeface="+mj-lt"/>
              </a:rPr>
              <a:t>, </a:t>
            </a:r>
            <a:r>
              <a:rPr lang="en-US" sz="1600" baseline="0" dirty="0" err="1">
                <a:solidFill>
                  <a:schemeClr val="bg1"/>
                </a:solidFill>
                <a:latin typeface="+mj-lt"/>
              </a:rPr>
              <a:t>tincidunt</a:t>
            </a:r>
            <a:r>
              <a:rPr lang="en-US" sz="1600" baseline="0" dirty="0">
                <a:solidFill>
                  <a:schemeClr val="bg1"/>
                </a:solidFill>
                <a:latin typeface="+mj-lt"/>
              </a:rPr>
              <a:t> </a:t>
            </a:r>
            <a:r>
              <a:rPr lang="en-US" sz="1600" baseline="0" dirty="0" err="1">
                <a:solidFill>
                  <a:schemeClr val="bg1"/>
                </a:solidFill>
                <a:latin typeface="+mj-lt"/>
              </a:rPr>
              <a:t>nibh</a:t>
            </a:r>
            <a:r>
              <a:rPr lang="en-US" sz="1600" baseline="0" dirty="0">
                <a:solidFill>
                  <a:schemeClr val="bg1"/>
                </a:solidFill>
                <a:latin typeface="+mj-lt"/>
              </a:rPr>
              <a:t>. </a:t>
            </a:r>
            <a:r>
              <a:rPr lang="en-US" sz="1600" baseline="0" dirty="0" err="1">
                <a:solidFill>
                  <a:schemeClr val="bg1"/>
                </a:solidFill>
                <a:latin typeface="+mj-lt"/>
              </a:rPr>
              <a:t>Orci</a:t>
            </a:r>
            <a:r>
              <a:rPr lang="en-US" sz="1600" baseline="0" dirty="0">
                <a:solidFill>
                  <a:schemeClr val="bg1"/>
                </a:solidFill>
                <a:latin typeface="+mj-lt"/>
              </a:rPr>
              <a:t> </a:t>
            </a:r>
            <a:r>
              <a:rPr lang="en-US" sz="1600" baseline="0" dirty="0" err="1">
                <a:solidFill>
                  <a:schemeClr val="bg1"/>
                </a:solidFill>
                <a:latin typeface="+mj-lt"/>
              </a:rPr>
              <a:t>varius</a:t>
            </a:r>
            <a:r>
              <a:rPr lang="en-US" sz="1600" baseline="0" dirty="0">
                <a:solidFill>
                  <a:schemeClr val="bg1"/>
                </a:solidFill>
                <a:latin typeface="+mj-lt"/>
              </a:rPr>
              <a:t> </a:t>
            </a:r>
            <a:r>
              <a:rPr lang="en-US" sz="1600" baseline="0" dirty="0" err="1">
                <a:solidFill>
                  <a:schemeClr val="bg1"/>
                </a:solidFill>
                <a:latin typeface="+mj-lt"/>
              </a:rPr>
              <a:t>natoque</a:t>
            </a:r>
            <a:r>
              <a:rPr lang="en-US" sz="1600" baseline="0" dirty="0">
                <a:solidFill>
                  <a:schemeClr val="bg1"/>
                </a:solidFill>
                <a:latin typeface="+mj-lt"/>
              </a:rPr>
              <a:t> </a:t>
            </a:r>
            <a:r>
              <a:rPr lang="en-US" sz="1600" baseline="0" dirty="0" err="1">
                <a:solidFill>
                  <a:schemeClr val="bg1"/>
                </a:solidFill>
                <a:latin typeface="+mj-lt"/>
              </a:rPr>
              <a:t>penatibus</a:t>
            </a:r>
            <a:r>
              <a:rPr lang="en-US" sz="1600" baseline="0" dirty="0">
                <a:solidFill>
                  <a:schemeClr val="bg1"/>
                </a:solidFill>
                <a:latin typeface="+mj-lt"/>
              </a:rPr>
              <a:t> et </a:t>
            </a:r>
            <a:r>
              <a:rPr lang="en-US" sz="1600" baseline="0" dirty="0" err="1">
                <a:solidFill>
                  <a:schemeClr val="bg1"/>
                </a:solidFill>
                <a:latin typeface="+mj-lt"/>
              </a:rPr>
              <a:t>magnis</a:t>
            </a:r>
            <a:r>
              <a:rPr lang="en-US" sz="1600" baseline="0" dirty="0">
                <a:solidFill>
                  <a:schemeClr val="bg1"/>
                </a:solidFill>
                <a:latin typeface="+mj-lt"/>
              </a:rPr>
              <a:t> dis parturient </a:t>
            </a:r>
            <a:r>
              <a:rPr lang="en-US" sz="1600" baseline="0" dirty="0" err="1">
                <a:solidFill>
                  <a:schemeClr val="bg1"/>
                </a:solidFill>
                <a:latin typeface="+mj-lt"/>
              </a:rPr>
              <a:t>montes</a:t>
            </a:r>
            <a:r>
              <a:rPr lang="en-US" sz="1600" baseline="0" dirty="0">
                <a:solidFill>
                  <a:schemeClr val="bg1"/>
                </a:solidFill>
                <a:latin typeface="+mj-lt"/>
              </a:rPr>
              <a:t>, </a:t>
            </a:r>
            <a:r>
              <a:rPr lang="en-US" sz="1600" baseline="0" dirty="0" err="1">
                <a:solidFill>
                  <a:schemeClr val="bg1"/>
                </a:solidFill>
                <a:latin typeface="+mj-lt"/>
              </a:rPr>
              <a:t>nascetur</a:t>
            </a:r>
            <a:r>
              <a:rPr lang="en-US" sz="1600" baseline="0" dirty="0">
                <a:solidFill>
                  <a:schemeClr val="bg1"/>
                </a:solidFill>
                <a:latin typeface="+mj-lt"/>
              </a:rPr>
              <a:t> </a:t>
            </a:r>
            <a:r>
              <a:rPr lang="en-US" sz="1600" baseline="0" dirty="0" err="1">
                <a:solidFill>
                  <a:schemeClr val="bg1"/>
                </a:solidFill>
                <a:latin typeface="+mj-lt"/>
              </a:rPr>
              <a:t>ridiculus</a:t>
            </a:r>
            <a:r>
              <a:rPr lang="en-US" sz="1600" baseline="0" dirty="0">
                <a:solidFill>
                  <a:schemeClr val="bg1"/>
                </a:solidFill>
                <a:latin typeface="+mj-lt"/>
              </a:rPr>
              <a:t> mus. Nam </a:t>
            </a:r>
            <a:r>
              <a:rPr lang="en-US" sz="1600" baseline="0" dirty="0" err="1">
                <a:solidFill>
                  <a:schemeClr val="bg1"/>
                </a:solidFill>
                <a:latin typeface="+mj-lt"/>
              </a:rPr>
              <a:t>eget</a:t>
            </a:r>
            <a:r>
              <a:rPr lang="en-US" sz="1600" baseline="0" dirty="0">
                <a:solidFill>
                  <a:schemeClr val="bg1"/>
                </a:solidFill>
                <a:latin typeface="+mj-lt"/>
              </a:rPr>
              <a:t> </a:t>
            </a:r>
            <a:r>
              <a:rPr lang="en-US" sz="1600" baseline="0" dirty="0" err="1">
                <a:solidFill>
                  <a:schemeClr val="bg1"/>
                </a:solidFill>
                <a:latin typeface="+mj-lt"/>
              </a:rPr>
              <a:t>enim</a:t>
            </a:r>
            <a:r>
              <a:rPr lang="en-US" sz="1600" baseline="0" dirty="0">
                <a:solidFill>
                  <a:schemeClr val="bg1"/>
                </a:solidFill>
                <a:latin typeface="+mj-lt"/>
              </a:rPr>
              <a:t> </a:t>
            </a:r>
            <a:r>
              <a:rPr lang="en-US" sz="1600" baseline="0" dirty="0" err="1">
                <a:solidFill>
                  <a:schemeClr val="bg1"/>
                </a:solidFill>
                <a:latin typeface="+mj-lt"/>
              </a:rPr>
              <a:t>mauris</a:t>
            </a:r>
            <a:r>
              <a:rPr lang="en-US" sz="1600" baseline="0" dirty="0">
                <a:solidFill>
                  <a:schemeClr val="bg1"/>
                </a:solidFill>
                <a:latin typeface="+mj-lt"/>
              </a:rPr>
              <a:t>. </a:t>
            </a:r>
            <a:r>
              <a:rPr lang="en-US" sz="1600" baseline="0" dirty="0" err="1">
                <a:solidFill>
                  <a:schemeClr val="bg1"/>
                </a:solidFill>
                <a:latin typeface="+mj-lt"/>
              </a:rPr>
              <a:t>Vivamus</a:t>
            </a:r>
            <a:r>
              <a:rPr lang="en-US" sz="1600" baseline="0" dirty="0">
                <a:solidFill>
                  <a:schemeClr val="bg1"/>
                </a:solidFill>
                <a:latin typeface="+mj-lt"/>
              </a:rPr>
              <a:t> 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congue</a:t>
            </a:r>
            <a:r>
              <a:rPr lang="en-US" sz="1600" baseline="0" dirty="0">
                <a:solidFill>
                  <a:schemeClr val="bg1"/>
                </a:solidFill>
                <a:latin typeface="+mj-lt"/>
              </a:rPr>
              <a:t> </a:t>
            </a:r>
            <a:r>
              <a:rPr lang="en-US" sz="1600" baseline="0" dirty="0" err="1">
                <a:solidFill>
                  <a:schemeClr val="bg1"/>
                </a:solidFill>
                <a:latin typeface="+mj-lt"/>
              </a:rPr>
              <a:t>nunc</a:t>
            </a:r>
            <a:r>
              <a:rPr lang="en-US" sz="1600" baseline="0" dirty="0">
                <a:solidFill>
                  <a:schemeClr val="bg1"/>
                </a:solidFill>
                <a:latin typeface="+mj-lt"/>
              </a:rPr>
              <a:t>. </a:t>
            </a:r>
            <a:r>
              <a:rPr lang="en-US" sz="1600" baseline="0" dirty="0" err="1">
                <a:solidFill>
                  <a:schemeClr val="bg1"/>
                </a:solidFill>
                <a:latin typeface="+mj-lt"/>
              </a:rPr>
              <a:t>Duis</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t>
            </a:r>
            <a:r>
              <a:rPr lang="en-US" sz="1600" baseline="0" dirty="0" err="1">
                <a:solidFill>
                  <a:schemeClr val="bg1"/>
                </a:solidFill>
                <a:latin typeface="+mj-lt"/>
              </a:rPr>
              <a:t>posuere</a:t>
            </a:r>
            <a:r>
              <a:rPr lang="en-US" sz="1600" baseline="0" dirty="0">
                <a:solidFill>
                  <a:schemeClr val="bg1"/>
                </a:solidFill>
                <a:latin typeface="+mj-lt"/>
              </a:rPr>
              <a:t> </a:t>
            </a:r>
            <a:r>
              <a:rPr lang="en-US" sz="1600" baseline="0" dirty="0" err="1">
                <a:solidFill>
                  <a:schemeClr val="bg1"/>
                </a:solidFill>
                <a:latin typeface="+mj-lt"/>
              </a:rPr>
              <a:t>rutrum</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ac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quis</a:t>
            </a:r>
            <a:r>
              <a:rPr lang="en-US" sz="1600" baseline="0" dirty="0">
                <a:solidFill>
                  <a:schemeClr val="bg1"/>
                </a:solidFill>
                <a:latin typeface="+mj-lt"/>
              </a:rPr>
              <a:t> </a:t>
            </a:r>
            <a:r>
              <a:rPr lang="en-US" sz="1600" baseline="0" dirty="0" err="1">
                <a:solidFill>
                  <a:schemeClr val="bg1"/>
                </a:solidFill>
                <a:latin typeface="+mj-lt"/>
              </a:rPr>
              <a:t>justo</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porta. </a:t>
            </a:r>
            <a:r>
              <a:rPr lang="en-US" sz="1600" baseline="0" dirty="0" err="1">
                <a:solidFill>
                  <a:schemeClr val="bg1"/>
                </a:solidFill>
                <a:latin typeface="+mj-lt"/>
              </a:rPr>
              <a:t>Phasellus</a:t>
            </a:r>
            <a:r>
              <a:rPr lang="en-US" sz="1600" baseline="0" dirty="0">
                <a:solidFill>
                  <a:schemeClr val="bg1"/>
                </a:solidFill>
                <a:latin typeface="+mj-lt"/>
              </a:rPr>
              <a:t> </a:t>
            </a:r>
            <a:r>
              <a:rPr lang="en-US" sz="1600" baseline="0" dirty="0" err="1">
                <a:solidFill>
                  <a:schemeClr val="bg1"/>
                </a:solidFill>
                <a:latin typeface="+mj-lt"/>
              </a:rPr>
              <a:t>bibendum</a:t>
            </a:r>
            <a:r>
              <a:rPr lang="en-US" sz="1600" baseline="0" dirty="0">
                <a:solidFill>
                  <a:schemeClr val="bg1"/>
                </a:solidFill>
                <a:latin typeface="+mj-lt"/>
              </a:rPr>
              <a:t> </a:t>
            </a:r>
            <a:r>
              <a:rPr lang="en-US" sz="1600" baseline="0" dirty="0" err="1">
                <a:solidFill>
                  <a:schemeClr val="bg1"/>
                </a:solidFill>
                <a:latin typeface="+mj-lt"/>
              </a:rPr>
              <a:t>vehicula</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id </a:t>
            </a:r>
            <a:r>
              <a:rPr lang="en-US" sz="1600" baseline="0" dirty="0" err="1">
                <a:solidFill>
                  <a:schemeClr val="bg1"/>
                </a:solidFill>
                <a:latin typeface="+mj-lt"/>
              </a:rPr>
              <a:t>ornare</a:t>
            </a:r>
            <a:r>
              <a:rPr lang="en-US" sz="1600" baseline="0" dirty="0">
                <a:solidFill>
                  <a:schemeClr val="bg1"/>
                </a:solidFill>
                <a:latin typeface="+mj-lt"/>
              </a:rPr>
              <a:t>. Nam </a:t>
            </a:r>
            <a:r>
              <a:rPr lang="en-US" sz="1600" baseline="0" dirty="0" err="1">
                <a:solidFill>
                  <a:schemeClr val="bg1"/>
                </a:solidFill>
                <a:latin typeface="+mj-lt"/>
              </a:rPr>
              <a:t>commodo</a:t>
            </a:r>
            <a:r>
              <a:rPr lang="en-US" sz="1600" baseline="0" dirty="0">
                <a:solidFill>
                  <a:schemeClr val="bg1"/>
                </a:solidFill>
                <a:latin typeface="+mj-lt"/>
              </a:rPr>
              <a:t> ac </a:t>
            </a:r>
            <a:r>
              <a:rPr lang="en-US" sz="1600" baseline="0" dirty="0" err="1">
                <a:solidFill>
                  <a:schemeClr val="bg1"/>
                </a:solidFill>
                <a:latin typeface="+mj-lt"/>
              </a:rPr>
              <a:t>purus</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porta. </a:t>
            </a:r>
            <a:r>
              <a:rPr lang="en-US" sz="1600" baseline="0" dirty="0" err="1">
                <a:solidFill>
                  <a:schemeClr val="bg1"/>
                </a:solidFill>
                <a:latin typeface="+mj-lt"/>
              </a:rPr>
              <a:t>Proin</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a:t>
            </a:r>
            <a:r>
              <a:rPr lang="en-US" sz="1600" baseline="0" dirty="0" err="1">
                <a:solidFill>
                  <a:schemeClr val="bg1"/>
                </a:solidFill>
                <a:latin typeface="+mj-lt"/>
              </a:rPr>
              <a:t>lectus</a:t>
            </a:r>
            <a:r>
              <a:rPr lang="en-US" sz="1600" baseline="0" dirty="0">
                <a:solidFill>
                  <a:schemeClr val="bg1"/>
                </a:solidFill>
                <a:latin typeface="+mj-lt"/>
              </a:rPr>
              <a:t> </a:t>
            </a:r>
            <a:r>
              <a:rPr lang="en-US" sz="1600" baseline="0" dirty="0" err="1">
                <a:solidFill>
                  <a:schemeClr val="bg1"/>
                </a:solidFill>
                <a:latin typeface="+mj-lt"/>
              </a:rPr>
              <a:t>leo</a:t>
            </a:r>
            <a:r>
              <a:rPr lang="en-US" sz="1600" baseline="0" dirty="0">
                <a:solidFill>
                  <a:schemeClr val="bg1"/>
                </a:solidFill>
                <a:latin typeface="+mj-lt"/>
              </a:rPr>
              <a:t>, in </a:t>
            </a:r>
            <a:r>
              <a:rPr lang="en-US" sz="1600" baseline="0" dirty="0" err="1">
                <a:solidFill>
                  <a:schemeClr val="bg1"/>
                </a:solidFill>
                <a:latin typeface="+mj-lt"/>
              </a:rPr>
              <a:t>lacinia</a:t>
            </a:r>
            <a:r>
              <a:rPr lang="en-US" sz="1600" baseline="0" dirty="0">
                <a:solidFill>
                  <a:schemeClr val="bg1"/>
                </a:solidFill>
                <a:latin typeface="+mj-lt"/>
              </a:rPr>
              <a:t>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convallis. </a:t>
            </a:r>
            <a:endParaRPr lang="en-US" sz="1600" b="1" spc="200" baseline="0" dirty="0">
              <a:solidFill>
                <a:schemeClr val="bg1"/>
              </a:solidFill>
              <a:latin typeface="+mj-lt"/>
              <a:ea typeface="Calibri" charset="0"/>
              <a:cs typeface="Calibri" charset="0"/>
            </a:endParaRPr>
          </a:p>
        </p:txBody>
      </p:sp>
      <p:pic>
        <p:nvPicPr>
          <p:cNvPr id="3" name="Picture 2"/>
          <p:cNvPicPr>
            <a:picLocks noChangeAspect="1"/>
          </p:cNvPicPr>
          <p:nvPr/>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2" y="-163253"/>
            <a:ext cx="2064269" cy="1583263"/>
          </a:xfrm>
          <a:prstGeom prst="rect">
            <a:avLst/>
          </a:prstGeom>
        </p:spPr>
      </p:pic>
      <p:pic>
        <p:nvPicPr>
          <p:cNvPr id="4" name="Picture 3"/>
          <p:cNvPicPr>
            <a:picLocks noChangeAspect="1"/>
          </p:cNvPicPr>
          <p:nvPr/>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10127731" y="4909147"/>
            <a:ext cx="2064269" cy="1583263"/>
          </a:xfrm>
          <a:prstGeom prst="rect">
            <a:avLst/>
          </a:prstGeom>
        </p:spPr>
      </p:pic>
      <p:sp>
        <p:nvSpPr>
          <p:cNvPr id="7"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02924229"/>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9371841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cxnSp>
        <p:nvCxnSpPr>
          <p:cNvPr id="5" name="Straight Connector 4">
            <a:extLst>
              <a:ext uri="{FF2B5EF4-FFF2-40B4-BE49-F238E27FC236}">
                <a16:creationId xmlns:a16="http://schemas.microsoft.com/office/drawing/2014/main" id="{03040C60-A39E-8442-A520-BA092303AC98}"/>
              </a:ext>
            </a:extLst>
          </p:cNvPr>
          <p:cNvCxnSpPr/>
          <p:nvPr/>
        </p:nvCxnSpPr>
        <p:spPr>
          <a:xfrm flipV="1">
            <a:off x="7981952" y="937626"/>
            <a:ext cx="0" cy="5497895"/>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948969"/>
            <a:ext cx="7981952" cy="5453324"/>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p:nvSpPr>
        <p:spPr>
          <a:xfrm>
            <a:off x="7981952" y="948970"/>
            <a:ext cx="4210048" cy="691457"/>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dirty="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7981952" y="1025995"/>
            <a:ext cx="4210049" cy="585216"/>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8257618" y="2363053"/>
            <a:ext cx="3541837" cy="4072467"/>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8257618" y="1905852"/>
            <a:ext cx="3541837"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Tree>
    <p:extLst>
      <p:ext uri="{BB962C8B-B14F-4D97-AF65-F5344CB8AC3E}">
        <p14:creationId xmlns:p14="http://schemas.microsoft.com/office/powerpoint/2010/main" val="19523184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4911604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46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534845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pic>
        <p:nvPicPr>
          <p:cNvPr id="10" name="Picture Placeholder 6">
            <a:extLst>
              <a:ext uri="{FF2B5EF4-FFF2-40B4-BE49-F238E27FC236}">
                <a16:creationId xmlns:a16="http://schemas.microsoft.com/office/drawing/2014/main" id="{226699CC-5B2D-4992-A312-36959D399EE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11" name="Rectangle 10">
            <a:extLst>
              <a:ext uri="{FF2B5EF4-FFF2-40B4-BE49-F238E27FC236}">
                <a16:creationId xmlns:a16="http://schemas.microsoft.com/office/drawing/2014/main" id="{984A109E-F9A8-4A73-9BD7-C812C1726AD2}"/>
              </a:ext>
            </a:extLst>
          </p:cNvPr>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12" name="Picture 11">
            <a:extLst>
              <a:ext uri="{FF2B5EF4-FFF2-40B4-BE49-F238E27FC236}">
                <a16:creationId xmlns:a16="http://schemas.microsoft.com/office/drawing/2014/main" id="{39083CED-91E3-434D-9562-26B5A7DB2E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13" name="Picture 12">
            <a:extLst>
              <a:ext uri="{FF2B5EF4-FFF2-40B4-BE49-F238E27FC236}">
                <a16:creationId xmlns:a16="http://schemas.microsoft.com/office/drawing/2014/main" id="{32BE1E2F-7986-41DC-A6FC-B325405AB53F}"/>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47715771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pic>
        <p:nvPicPr>
          <p:cNvPr id="9" name="Picture 8">
            <a:extLst>
              <a:ext uri="{FF2B5EF4-FFF2-40B4-BE49-F238E27FC236}">
                <a16:creationId xmlns:a16="http://schemas.microsoft.com/office/drawing/2014/main" id="{58FA0150-90C8-4E4A-B446-72B94B5D58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712162114"/>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8499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pic>
        <p:nvPicPr>
          <p:cNvPr id="10" name="Picture Placeholder 6">
            <a:extLst>
              <a:ext uri="{FF2B5EF4-FFF2-40B4-BE49-F238E27FC236}">
                <a16:creationId xmlns:a16="http://schemas.microsoft.com/office/drawing/2014/main" id="{F08493D2-0C14-4403-A7EC-7CF0C1467A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11" name="Rectangle 10">
            <a:extLst>
              <a:ext uri="{FF2B5EF4-FFF2-40B4-BE49-F238E27FC236}">
                <a16:creationId xmlns:a16="http://schemas.microsoft.com/office/drawing/2014/main" id="{782E0E8A-B210-4375-8C34-6AF0FDDBC8C2}"/>
              </a:ext>
            </a:extLst>
          </p:cNvPr>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12" name="Picture 11">
            <a:extLst>
              <a:ext uri="{FF2B5EF4-FFF2-40B4-BE49-F238E27FC236}">
                <a16:creationId xmlns:a16="http://schemas.microsoft.com/office/drawing/2014/main" id="{DC91570C-AC2E-4D59-B487-9550C7A243FA}"/>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13" name="Picture 12">
            <a:extLst>
              <a:ext uri="{FF2B5EF4-FFF2-40B4-BE49-F238E27FC236}">
                <a16:creationId xmlns:a16="http://schemas.microsoft.com/office/drawing/2014/main" id="{5E8ECF8E-6CC7-4650-B602-F168C844C3D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360304935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a:xfrm>
            <a:off x="708621" y="5125025"/>
            <a:ext cx="2593768" cy="532608"/>
          </a:xfrm>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p:nvSpPr>
        <p:spPr>
          <a:xfrm>
            <a:off x="561867"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33" dirty="0">
                <a:solidFill>
                  <a:schemeClr val="bg1"/>
                </a:solidFill>
                <a:latin typeface="+mj-lt"/>
              </a:rPr>
              <a:t>CONFIDENTIAL  |  </a:t>
            </a:r>
            <a:r>
              <a:rPr lang="en-US" sz="933" b="0" i="0" u="none" strike="noStrike" kern="1200" baseline="0" dirty="0">
                <a:solidFill>
                  <a:schemeClr val="bg1"/>
                </a:solidFill>
                <a:effectLst/>
                <a:latin typeface="+mj-lt"/>
                <a:ea typeface="+mn-ea"/>
                <a:cs typeface="+mn-cs"/>
              </a:rPr>
              <a:t>© 2019 EPAM Systems, Inc.</a:t>
            </a:r>
            <a:endParaRPr lang="en-US" sz="933" dirty="0">
              <a:latin typeface="+mj-lt"/>
            </a:endParaRPr>
          </a:p>
        </p:txBody>
      </p:sp>
      <p:pic>
        <p:nvPicPr>
          <p:cNvPr id="10" name="Picture 9">
            <a:extLst>
              <a:ext uri="{FF2B5EF4-FFF2-40B4-BE49-F238E27FC236}">
                <a16:creationId xmlns:a16="http://schemas.microsoft.com/office/drawing/2014/main" id="{D8545F6D-643E-4BDA-ABB7-90E4B8DDA8C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3884043134"/>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p:nvSpPr>
        <p:spPr>
          <a:xfrm>
            <a:off x="174378"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33" dirty="0">
                <a:solidFill>
                  <a:schemeClr val="bg1"/>
                </a:solidFill>
                <a:latin typeface="+mj-lt"/>
              </a:rPr>
              <a:t>CONFIDENTIAL  |  </a:t>
            </a:r>
            <a:r>
              <a:rPr lang="en-US" sz="933" b="0" i="0" u="none" strike="noStrike" kern="1200" baseline="0" dirty="0">
                <a:solidFill>
                  <a:schemeClr val="bg1"/>
                </a:solidFill>
                <a:effectLst/>
                <a:latin typeface="+mj-lt"/>
                <a:ea typeface="+mn-ea"/>
                <a:cs typeface="+mn-cs"/>
              </a:rPr>
              <a:t>© 2019 EPAM Systems, Inc.</a:t>
            </a:r>
            <a:endParaRPr lang="en-US" sz="933" dirty="0">
              <a:latin typeface="+mj-lt"/>
            </a:endParaRPr>
          </a:p>
        </p:txBody>
      </p:sp>
    </p:spTree>
    <p:extLst>
      <p:ext uri="{BB962C8B-B14F-4D97-AF65-F5344CB8AC3E}">
        <p14:creationId xmlns:p14="http://schemas.microsoft.com/office/powerpoint/2010/main" val="1122479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5.emf"/><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41666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40"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600" b="1" cap="all" baseline="0">
                <a:solidFill>
                  <a:schemeClr val="bg1"/>
                </a:solidFill>
              </a:defRPr>
            </a:lvl1pPr>
          </a:lstStyle>
          <a:p>
            <a:endParaRPr lang="en-US" dirty="0"/>
          </a:p>
        </p:txBody>
      </p:sp>
      <p:sp>
        <p:nvSpPr>
          <p:cNvPr id="5" name="Title Placeholder 1">
            <a:extLst>
              <a:ext uri="{FF2B5EF4-FFF2-40B4-BE49-F238E27FC236}">
                <a16:creationId xmlns:a16="http://schemas.microsoft.com/office/drawing/2014/main" id="{07702BB8-BCC8-4CC3-A905-7819EABA8D8A}"/>
              </a:ext>
            </a:extLst>
          </p:cNvPr>
          <p:cNvSpPr>
            <a:spLocks noGrp="1"/>
          </p:cNvSpPr>
          <p:nvPr>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6" name="Date Placeholder 3">
            <a:extLst>
              <a:ext uri="{FF2B5EF4-FFF2-40B4-BE49-F238E27FC236}">
                <a16:creationId xmlns:a16="http://schemas.microsoft.com/office/drawing/2014/main" id="{A0FFA68F-8DE0-4C3F-8627-4D4DB9AEEBBF}"/>
              </a:ext>
            </a:extLst>
          </p:cNvPr>
          <p:cNvSpPr>
            <a:spLocks noGrp="1"/>
          </p:cNvSpPr>
          <p:nvPr>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600" b="1" cap="all" baseline="0">
                <a:solidFill>
                  <a:schemeClr val="bg1"/>
                </a:solidFill>
              </a:defRPr>
            </a:lvl1pPr>
          </a:lstStyle>
          <a:p>
            <a:endParaRPr lang="en-US" dirty="0"/>
          </a:p>
        </p:txBody>
      </p:sp>
    </p:spTree>
    <p:extLst>
      <p:ext uri="{BB962C8B-B14F-4D97-AF65-F5344CB8AC3E}">
        <p14:creationId xmlns:p14="http://schemas.microsoft.com/office/powerpoint/2010/main" val="1806944820"/>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Lst>
  <p:hf sldNum="0" hdr="0" dt="0"/>
  <p:txStyles>
    <p:titleStyle>
      <a:lvl1pPr algn="l" defTabSz="914377" rtl="0" eaLnBrk="1" latinLnBrk="0" hangingPunct="1">
        <a:lnSpc>
          <a:spcPct val="90000"/>
        </a:lnSpc>
        <a:spcBef>
          <a:spcPct val="0"/>
        </a:spcBef>
        <a:buNone/>
        <a:defRPr sz="6400" kern="1200" baseline="0">
          <a:solidFill>
            <a:schemeClr val="bg1"/>
          </a:solidFill>
          <a:latin typeface="+mj-lt"/>
          <a:ea typeface="+mj-ea"/>
          <a:cs typeface="+mj-cs"/>
        </a:defRPr>
      </a:lvl1pPr>
    </p:titleStyle>
    <p:bodyStyle>
      <a:lvl1pPr marL="0" indent="0" algn="l" defTabSz="914377" rtl="0" eaLnBrk="1" latinLnBrk="0" hangingPunct="1">
        <a:lnSpc>
          <a:spcPct val="90000"/>
        </a:lnSpc>
        <a:spcBef>
          <a:spcPts val="1000"/>
        </a:spcBef>
        <a:buFont typeface="Arial" panose="020B0604020202020204" pitchFamily="34" charset="0"/>
        <a:buNone/>
        <a:defRPr sz="2133" b="1" kern="1200" baseline="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600" b="1" cap="all" baseline="0">
                <a:solidFill>
                  <a:schemeClr val="bg1"/>
                </a:solidFill>
              </a:defRPr>
            </a:lvl1pPr>
          </a:lstStyle>
          <a:p>
            <a:endParaRPr lang="en-US" dirty="0"/>
          </a:p>
        </p:txBody>
      </p:sp>
    </p:spTree>
    <p:extLst>
      <p:ext uri="{BB962C8B-B14F-4D97-AF65-F5344CB8AC3E}">
        <p14:creationId xmlns:p14="http://schemas.microsoft.com/office/powerpoint/2010/main" val="200129800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Lst>
  <p:hf hdr="0" dt="0"/>
  <p:txStyles>
    <p:titleStyle>
      <a:lvl1pPr algn="l" defTabSz="914377" rtl="0" eaLnBrk="1" latinLnBrk="0" hangingPunct="1">
        <a:lnSpc>
          <a:spcPct val="90000"/>
        </a:lnSpc>
        <a:spcBef>
          <a:spcPct val="0"/>
        </a:spcBef>
        <a:buNone/>
        <a:defRPr sz="6400" kern="1200" baseline="0">
          <a:solidFill>
            <a:schemeClr val="bg1"/>
          </a:solidFill>
          <a:latin typeface="+mj-lt"/>
          <a:ea typeface="+mj-ea"/>
          <a:cs typeface="+mj-cs"/>
        </a:defRPr>
      </a:lvl1pPr>
    </p:titleStyle>
    <p:bodyStyle>
      <a:lvl1pPr marL="0" indent="0" algn="l" defTabSz="914377" rtl="0" eaLnBrk="1" latinLnBrk="0" hangingPunct="1">
        <a:lnSpc>
          <a:spcPct val="90000"/>
        </a:lnSpc>
        <a:spcBef>
          <a:spcPts val="1000"/>
        </a:spcBef>
        <a:buFont typeface="Arial" panose="020B0604020202020204" pitchFamily="34" charset="0"/>
        <a:buNone/>
        <a:defRPr sz="2133" b="1" kern="1200" baseline="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userDrawn="1">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dirty="0"/>
          </a:p>
        </p:txBody>
      </p:sp>
    </p:spTree>
    <p:extLst>
      <p:ext uri="{BB962C8B-B14F-4D97-AF65-F5344CB8AC3E}">
        <p14:creationId xmlns:p14="http://schemas.microsoft.com/office/powerpoint/2010/main" val="2175747626"/>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Lst>
  <p:hf hdr="0" ftr="0" dt="0"/>
  <p:txStyles>
    <p:titleStyle>
      <a:lvl1pPr algn="l" defTabSz="685783"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783"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892"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783"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675"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566"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48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35520"/>
            <a:ext cx="12192000" cy="422483"/>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480488" y="1439334"/>
            <a:ext cx="11235265" cy="4529667"/>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pic>
        <p:nvPicPr>
          <p:cNvPr id="8" name="Picture 7"/>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480485" y="6549298"/>
            <a:ext cx="627880" cy="222635"/>
          </a:xfrm>
          <a:prstGeom prst="rect">
            <a:avLst/>
          </a:prstGeom>
        </p:spPr>
      </p:pic>
      <p:sp>
        <p:nvSpPr>
          <p:cNvPr id="4" name="Title Placeholder 3"/>
          <p:cNvSpPr>
            <a:spLocks noGrp="1"/>
          </p:cNvSpPr>
          <p:nvPr>
            <p:ph type="title"/>
          </p:nvPr>
        </p:nvSpPr>
        <p:spPr>
          <a:xfrm>
            <a:off x="480488" y="304800"/>
            <a:ext cx="11235265" cy="402336"/>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384203684"/>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26B43"/>
          </p15:clr>
        </p15:guide>
        <p15:guide id="2" orient="horz" pos="338">
          <p15:clr>
            <a:srgbClr val="F26B43"/>
          </p15:clr>
        </p15:guide>
        <p15:guide id="3" orient="horz" pos="680">
          <p15:clr>
            <a:srgbClr val="F26B43"/>
          </p15:clr>
        </p15:guide>
        <p15:guide id="4" orient="horz" pos="2820">
          <p15:clr>
            <a:srgbClr val="F26B43"/>
          </p15:clr>
        </p15:guide>
        <p15:guide id="5" pos="301">
          <p15:clr>
            <a:srgbClr val="F26B43"/>
          </p15:clr>
        </p15:guide>
        <p15:guide id="6" pos="7380">
          <p15:clr>
            <a:srgbClr val="F26B43"/>
          </p15:clr>
        </p15:guide>
        <p15:guide id="7" orient="horz" pos="896">
          <p15:clr>
            <a:srgbClr val="F26B43"/>
          </p15:clr>
        </p15:guide>
        <p15:guide id="8" pos="3648">
          <p15:clr>
            <a:srgbClr val="F26B43"/>
          </p15:clr>
        </p15:guide>
        <p15:guide id="9" pos="4032">
          <p15:clr>
            <a:srgbClr val="F26B43"/>
          </p15:clr>
        </p15:guide>
        <p15:guide id="10" orient="horz" pos="3036">
          <p15:clr>
            <a:srgbClr val="F26B43"/>
          </p15:clr>
        </p15:guide>
        <p15:guide id="11" orient="horz" pos="3084">
          <p15:clr>
            <a:srgbClr val="F26B43"/>
          </p15:clr>
        </p15:guide>
        <p15:guide id="12" orient="horz" pos="31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800" dirty="0"/>
              <a:t>PostgreSQL DB for DWH and ETL Building</a:t>
            </a:r>
          </a:p>
        </p:txBody>
      </p:sp>
      <p:sp>
        <p:nvSpPr>
          <p:cNvPr id="7" name="Text Placeholder 6"/>
          <p:cNvSpPr>
            <a:spLocks noGrp="1"/>
          </p:cNvSpPr>
          <p:nvPr>
            <p:ph type="body" sz="quarter" idx="11"/>
          </p:nvPr>
        </p:nvSpPr>
        <p:spPr>
          <a:xfrm>
            <a:off x="692855" y="3779125"/>
            <a:ext cx="5754624" cy="581871"/>
          </a:xfrm>
        </p:spPr>
        <p:txBody>
          <a:bodyPr/>
          <a:lstStyle/>
          <a:p>
            <a:pPr>
              <a:lnSpc>
                <a:spcPct val="100000"/>
              </a:lnSpc>
              <a:spcBef>
                <a:spcPts val="0"/>
              </a:spcBef>
            </a:pPr>
            <a:r>
              <a:rPr lang="en-US" sz="1600" dirty="0"/>
              <a:t>PostgreSQL Join Methods</a:t>
            </a:r>
          </a:p>
        </p:txBody>
      </p:sp>
      <p:sp>
        <p:nvSpPr>
          <p:cNvPr id="4" name="Picture Placeholder 3">
            <a:extLst>
              <a:ext uri="{FF2B5EF4-FFF2-40B4-BE49-F238E27FC236}">
                <a16:creationId xmlns:a16="http://schemas.microsoft.com/office/drawing/2014/main" id="{3E27577D-F355-4112-8A70-06987E030FCE}"/>
              </a:ext>
            </a:extLst>
          </p:cNvPr>
          <p:cNvSpPr>
            <a:spLocks noGrp="1"/>
          </p:cNvSpPr>
          <p:nvPr>
            <p:ph type="pic" sz="quarter" idx="12"/>
          </p:nvPr>
        </p:nvSpPr>
        <p:spPr/>
      </p:sp>
      <p:sp>
        <p:nvSpPr>
          <p:cNvPr id="5" name="Text Placeholder 4">
            <a:extLst>
              <a:ext uri="{FF2B5EF4-FFF2-40B4-BE49-F238E27FC236}">
                <a16:creationId xmlns:a16="http://schemas.microsoft.com/office/drawing/2014/main" id="{56B52211-E810-480A-894E-063A39FAF750}"/>
              </a:ext>
            </a:extLst>
          </p:cNvPr>
          <p:cNvSpPr>
            <a:spLocks noGrp="1"/>
          </p:cNvSpPr>
          <p:nvPr>
            <p:ph type="body" sz="quarter" idx="13"/>
          </p:nvPr>
        </p:nvSpPr>
        <p:spPr/>
        <p:txBody>
          <a:bodyPr/>
          <a:lstStyle/>
          <a:p>
            <a:endParaRPr lang="en-US"/>
          </a:p>
        </p:txBody>
      </p:sp>
      <p:pic>
        <p:nvPicPr>
          <p:cNvPr id="8" name="Picture Placeholder 7">
            <a:extLst>
              <a:ext uri="{FF2B5EF4-FFF2-40B4-BE49-F238E27FC236}">
                <a16:creationId xmlns:a16="http://schemas.microsoft.com/office/drawing/2014/main" id="{E58571C8-85D4-4141-91F8-3743633C98F0}"/>
              </a:ext>
            </a:extLst>
          </p:cNvPr>
          <p:cNvPicPr>
            <a:picLocks noChangeAspect="1"/>
          </p:cNvPicPr>
          <p:nvPr/>
        </p:nvPicPr>
        <p:blipFill>
          <a:blip r:embed="rId2">
            <a:extLst>
              <a:ext uri="{28A0092B-C50C-407E-A947-70E740481C1C}">
                <a14:useLocalDpi xmlns:a14="http://schemas.microsoft.com/office/drawing/2010/main" val="0"/>
              </a:ext>
            </a:extLst>
          </a:blip>
          <a:srcRect l="15645" r="15645"/>
          <a:stretch>
            <a:fillRect/>
          </a:stretch>
        </p:blipFill>
        <p:spPr>
          <a:xfrm>
            <a:off x="7471834" y="0"/>
            <a:ext cx="4720167" cy="6858000"/>
          </a:xfrm>
          <a:prstGeom prst="rect">
            <a:avLst/>
          </a:prstGeom>
          <a:solidFill>
            <a:srgbClr val="FFFFFF"/>
          </a:solidFill>
          <a:ln>
            <a:noFill/>
          </a:ln>
        </p:spPr>
      </p:pic>
    </p:spTree>
    <p:extLst>
      <p:ext uri="{BB962C8B-B14F-4D97-AF65-F5344CB8AC3E}">
        <p14:creationId xmlns:p14="http://schemas.microsoft.com/office/powerpoint/2010/main" val="2390991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7DBC57-2FEB-4EEE-93BB-9F5E8EC65143}"/>
              </a:ext>
            </a:extLst>
          </p:cNvPr>
          <p:cNvSpPr>
            <a:spLocks noGrp="1"/>
          </p:cNvSpPr>
          <p:nvPr>
            <p:ph type="title"/>
          </p:nvPr>
        </p:nvSpPr>
        <p:spPr/>
        <p:txBody>
          <a:bodyPr/>
          <a:lstStyle/>
          <a:p>
            <a:r>
              <a:rPr lang="en-US" b="1" dirty="0"/>
              <a:t>Join Strategies Summary</a:t>
            </a:r>
            <a:endParaRPr lang="en-US" dirty="0"/>
          </a:p>
        </p:txBody>
      </p:sp>
      <p:graphicFrame>
        <p:nvGraphicFramePr>
          <p:cNvPr id="2" name="Table 2">
            <a:extLst>
              <a:ext uri="{FF2B5EF4-FFF2-40B4-BE49-F238E27FC236}">
                <a16:creationId xmlns:a16="http://schemas.microsoft.com/office/drawing/2014/main" id="{56557810-8911-43B6-AE66-9A843B2617FF}"/>
              </a:ext>
            </a:extLst>
          </p:cNvPr>
          <p:cNvGraphicFramePr>
            <a:graphicFrameLocks noGrp="1"/>
          </p:cNvGraphicFramePr>
          <p:nvPr>
            <p:extLst>
              <p:ext uri="{D42A27DB-BD31-4B8C-83A1-F6EECF244321}">
                <p14:modId xmlns:p14="http://schemas.microsoft.com/office/powerpoint/2010/main" val="2245767152"/>
              </p:ext>
            </p:extLst>
          </p:nvPr>
        </p:nvGraphicFramePr>
        <p:xfrm>
          <a:off x="585470" y="1394036"/>
          <a:ext cx="7449819" cy="3546776"/>
        </p:xfrm>
        <a:graphic>
          <a:graphicData uri="http://schemas.openxmlformats.org/drawingml/2006/table">
            <a:tbl>
              <a:tblPr firstRow="1" bandRow="1">
                <a:tableStyleId>{21E4AEA4-8DFA-4A89-87EB-49C32662AFE0}</a:tableStyleId>
              </a:tblPr>
              <a:tblGrid>
                <a:gridCol w="1564418">
                  <a:extLst>
                    <a:ext uri="{9D8B030D-6E8A-4147-A177-3AD203B41FA5}">
                      <a16:colId xmlns:a16="http://schemas.microsoft.com/office/drawing/2014/main" val="44762716"/>
                    </a:ext>
                  </a:extLst>
                </a:gridCol>
                <a:gridCol w="2082980">
                  <a:extLst>
                    <a:ext uri="{9D8B030D-6E8A-4147-A177-3AD203B41FA5}">
                      <a16:colId xmlns:a16="http://schemas.microsoft.com/office/drawing/2014/main" val="3372365370"/>
                    </a:ext>
                  </a:extLst>
                </a:gridCol>
                <a:gridCol w="1939966">
                  <a:extLst>
                    <a:ext uri="{9D8B030D-6E8A-4147-A177-3AD203B41FA5}">
                      <a16:colId xmlns:a16="http://schemas.microsoft.com/office/drawing/2014/main" val="3115965866"/>
                    </a:ext>
                  </a:extLst>
                </a:gridCol>
                <a:gridCol w="1862455">
                  <a:extLst>
                    <a:ext uri="{9D8B030D-6E8A-4147-A177-3AD203B41FA5}">
                      <a16:colId xmlns:a16="http://schemas.microsoft.com/office/drawing/2014/main" val="509879671"/>
                    </a:ext>
                  </a:extLst>
                </a:gridCol>
              </a:tblGrid>
              <a:tr h="312637">
                <a:tc>
                  <a:txBody>
                    <a:bodyPr/>
                    <a:lstStyle/>
                    <a:p>
                      <a:endParaRPr lang="en-US" dirty="0"/>
                    </a:p>
                  </a:txBody>
                  <a:tcPr/>
                </a:tc>
                <a:tc>
                  <a:txBody>
                    <a:bodyPr/>
                    <a:lstStyle/>
                    <a:p>
                      <a:r>
                        <a:rPr lang="en-US" b="1" dirty="0"/>
                        <a:t>Nested Loop Join</a:t>
                      </a:r>
                      <a:endParaRPr lang="en-US" dirty="0"/>
                    </a:p>
                  </a:txBody>
                  <a:tcPr/>
                </a:tc>
                <a:tc>
                  <a:txBody>
                    <a:bodyPr/>
                    <a:lstStyle/>
                    <a:p>
                      <a:r>
                        <a:rPr lang="en-US" b="1" dirty="0"/>
                        <a:t>Hash Join</a:t>
                      </a:r>
                      <a:endParaRPr lang="en-US" dirty="0"/>
                    </a:p>
                  </a:txBody>
                  <a:tcPr/>
                </a:tc>
                <a:tc>
                  <a:txBody>
                    <a:bodyPr/>
                    <a:lstStyle/>
                    <a:p>
                      <a:r>
                        <a:rPr lang="en-US" b="1" dirty="0"/>
                        <a:t>Merge Join</a:t>
                      </a:r>
                      <a:endParaRPr lang="en-US" dirty="0"/>
                    </a:p>
                  </a:txBody>
                  <a:tcPr/>
                </a:tc>
                <a:extLst>
                  <a:ext uri="{0D108BD9-81ED-4DB2-BD59-A6C34878D82A}">
                    <a16:rowId xmlns:a16="http://schemas.microsoft.com/office/drawing/2014/main" val="791028634"/>
                  </a:ext>
                </a:extLst>
              </a:tr>
              <a:tr h="1485024">
                <a:tc>
                  <a:txBody>
                    <a:bodyPr/>
                    <a:lstStyle/>
                    <a:p>
                      <a:r>
                        <a:rPr lang="en-US" b="1" dirty="0"/>
                        <a:t>Algorithm</a:t>
                      </a:r>
                      <a:endParaRPr lang="en-US" dirty="0"/>
                    </a:p>
                  </a:txBody>
                  <a:tcPr/>
                </a:tc>
                <a:tc>
                  <a:txBody>
                    <a:bodyPr/>
                    <a:lstStyle/>
                    <a:p>
                      <a:r>
                        <a:rPr lang="en-US" dirty="0"/>
                        <a:t>For each outer relation row, scan the inner relation</a:t>
                      </a:r>
                    </a:p>
                  </a:txBody>
                  <a:tcPr/>
                </a:tc>
                <a:tc>
                  <a:txBody>
                    <a:bodyPr/>
                    <a:lstStyle/>
                    <a:p>
                      <a:r>
                        <a:rPr lang="en-US" dirty="0"/>
                        <a:t>Build a hash from the inner relation, scan the outer relation, probe the hash</a:t>
                      </a:r>
                    </a:p>
                  </a:txBody>
                  <a:tcPr/>
                </a:tc>
                <a:tc>
                  <a:txBody>
                    <a:bodyPr/>
                    <a:lstStyle/>
                    <a:p>
                      <a:r>
                        <a:rPr lang="en-US" dirty="0"/>
                        <a:t>Sort both relations and merge rows</a:t>
                      </a:r>
                    </a:p>
                  </a:txBody>
                  <a:tcPr/>
                </a:tc>
                <a:extLst>
                  <a:ext uri="{0D108BD9-81ED-4DB2-BD59-A6C34878D82A}">
                    <a16:rowId xmlns:a16="http://schemas.microsoft.com/office/drawing/2014/main" val="4050727293"/>
                  </a:ext>
                </a:extLst>
              </a:tr>
              <a:tr h="781592">
                <a:tc>
                  <a:txBody>
                    <a:bodyPr/>
                    <a:lstStyle/>
                    <a:p>
                      <a:r>
                        <a:rPr lang="en-US" b="1" dirty="0"/>
                        <a:t>Useful indexes</a:t>
                      </a:r>
                      <a:endParaRPr lang="en-US" dirty="0"/>
                    </a:p>
                  </a:txBody>
                  <a:tcPr/>
                </a:tc>
                <a:tc>
                  <a:txBody>
                    <a:bodyPr/>
                    <a:lstStyle/>
                    <a:p>
                      <a:r>
                        <a:rPr lang="en-US" dirty="0"/>
                        <a:t>Index on the join keys of the inner relation</a:t>
                      </a:r>
                    </a:p>
                  </a:txBody>
                  <a:tcPr/>
                </a:tc>
                <a:tc>
                  <a:txBody>
                    <a:bodyPr/>
                    <a:lstStyle/>
                    <a:p>
                      <a:r>
                        <a:rPr lang="en-US" dirty="0"/>
                        <a:t>None</a:t>
                      </a:r>
                    </a:p>
                  </a:txBody>
                  <a:tcPr/>
                </a:tc>
                <a:tc>
                  <a:txBody>
                    <a:bodyPr/>
                    <a:lstStyle/>
                    <a:p>
                      <a:r>
                        <a:rPr lang="en-US" dirty="0"/>
                        <a:t>Indexes on the join keys of both relations</a:t>
                      </a:r>
                    </a:p>
                  </a:txBody>
                  <a:tcPr/>
                </a:tc>
                <a:extLst>
                  <a:ext uri="{0D108BD9-81ED-4DB2-BD59-A6C34878D82A}">
                    <a16:rowId xmlns:a16="http://schemas.microsoft.com/office/drawing/2014/main" val="1451992416"/>
                  </a:ext>
                </a:extLst>
              </a:tr>
              <a:tr h="781592">
                <a:tc>
                  <a:txBody>
                    <a:bodyPr/>
                    <a:lstStyle/>
                    <a:p>
                      <a:r>
                        <a:rPr lang="en-US" b="1" dirty="0"/>
                        <a:t>Good if</a:t>
                      </a:r>
                      <a:endParaRPr lang="en-US" dirty="0"/>
                    </a:p>
                  </a:txBody>
                  <a:tcPr anchor="ctr"/>
                </a:tc>
                <a:tc>
                  <a:txBody>
                    <a:bodyPr/>
                    <a:lstStyle/>
                    <a:p>
                      <a:r>
                        <a:rPr lang="en-US" dirty="0"/>
                        <a:t>the outer table is small</a:t>
                      </a:r>
                    </a:p>
                  </a:txBody>
                  <a:tcPr anchor="ctr"/>
                </a:tc>
                <a:tc>
                  <a:txBody>
                    <a:bodyPr/>
                    <a:lstStyle/>
                    <a:p>
                      <a:r>
                        <a:rPr lang="en-US" dirty="0"/>
                        <a:t>the hash table fits into </a:t>
                      </a:r>
                      <a:r>
                        <a:rPr lang="en-US" dirty="0" err="1"/>
                        <a:t>work_mem</a:t>
                      </a:r>
                      <a:endParaRPr lang="en-US" dirty="0"/>
                    </a:p>
                  </a:txBody>
                  <a:tcPr/>
                </a:tc>
                <a:tc>
                  <a:txBody>
                    <a:bodyPr/>
                    <a:lstStyle/>
                    <a:p>
                      <a:r>
                        <a:rPr lang="en-US" dirty="0"/>
                        <a:t>both tables are large</a:t>
                      </a:r>
                    </a:p>
                  </a:txBody>
                  <a:tcPr/>
                </a:tc>
                <a:extLst>
                  <a:ext uri="{0D108BD9-81ED-4DB2-BD59-A6C34878D82A}">
                    <a16:rowId xmlns:a16="http://schemas.microsoft.com/office/drawing/2014/main" val="525786484"/>
                  </a:ext>
                </a:extLst>
              </a:tr>
            </a:tbl>
          </a:graphicData>
        </a:graphic>
      </p:graphicFrame>
      <p:sp>
        <p:nvSpPr>
          <p:cNvPr id="3" name="TextBox 2">
            <a:extLst>
              <a:ext uri="{FF2B5EF4-FFF2-40B4-BE49-F238E27FC236}">
                <a16:creationId xmlns:a16="http://schemas.microsoft.com/office/drawing/2014/main" id="{6BAB7F0D-01DB-476E-9A02-AF489D9EFBA4}"/>
              </a:ext>
            </a:extLst>
          </p:cNvPr>
          <p:cNvSpPr txBox="1"/>
          <p:nvPr/>
        </p:nvSpPr>
        <p:spPr>
          <a:xfrm>
            <a:off x="8561070" y="2567259"/>
            <a:ext cx="2815899" cy="1200329"/>
          </a:xfrm>
          <a:prstGeom prst="rect">
            <a:avLst/>
          </a:prstGeom>
          <a:noFill/>
        </p:spPr>
        <p:txBody>
          <a:bodyPr wrap="none" rtlCol="0">
            <a:spAutoFit/>
          </a:bodyPr>
          <a:lstStyle/>
          <a:p>
            <a:r>
              <a:rPr lang="en-US" dirty="0"/>
              <a:t>SET </a:t>
            </a:r>
            <a:r>
              <a:rPr lang="en-US" dirty="0" err="1"/>
              <a:t>enable_hashjoin</a:t>
            </a:r>
            <a:r>
              <a:rPr lang="en-US" dirty="0"/>
              <a:t> = off;</a:t>
            </a:r>
          </a:p>
          <a:p>
            <a:r>
              <a:rPr lang="en-US" dirty="0"/>
              <a:t>SET </a:t>
            </a:r>
            <a:r>
              <a:rPr lang="en-US" dirty="0" err="1"/>
              <a:t>enable_mergejoin</a:t>
            </a:r>
            <a:r>
              <a:rPr lang="en-US" dirty="0"/>
              <a:t> = off;</a:t>
            </a:r>
          </a:p>
          <a:p>
            <a:r>
              <a:rPr lang="en-US" dirty="0"/>
              <a:t>SET </a:t>
            </a:r>
            <a:r>
              <a:rPr lang="en-US" dirty="0" err="1"/>
              <a:t>enable_nestloop</a:t>
            </a:r>
            <a:r>
              <a:rPr lang="en-US" dirty="0"/>
              <a:t> = off;</a:t>
            </a:r>
          </a:p>
          <a:p>
            <a:endParaRPr lang="en-US" dirty="0"/>
          </a:p>
        </p:txBody>
      </p:sp>
    </p:spTree>
    <p:extLst>
      <p:ext uri="{BB962C8B-B14F-4D97-AF65-F5344CB8AC3E}">
        <p14:creationId xmlns:p14="http://schemas.microsoft.com/office/powerpoint/2010/main" val="431766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100" normalizeH="0" baseline="0" noProof="0" dirty="0">
                <a:ln>
                  <a:noFill/>
                </a:ln>
                <a:solidFill>
                  <a:srgbClr val="FFFFFF"/>
                </a:solidFill>
                <a:effectLst/>
                <a:uLnTx/>
                <a:uFillTx/>
                <a:latin typeface="Calibri Light"/>
                <a:ea typeface="+mj-ea"/>
                <a:cs typeface="+mj-cs"/>
              </a:rPr>
              <a:t>JOIN TYPES</a:t>
            </a:r>
          </a:p>
        </p:txBody>
      </p:sp>
    </p:spTree>
    <p:extLst>
      <p:ext uri="{BB962C8B-B14F-4D97-AF65-F5344CB8AC3E}">
        <p14:creationId xmlns:p14="http://schemas.microsoft.com/office/powerpoint/2010/main" val="2278586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0F1BB5-FE8F-4A14-A5DD-D58F823408B3}"/>
              </a:ext>
            </a:extLst>
          </p:cNvPr>
          <p:cNvSpPr>
            <a:spLocks noGrp="1"/>
          </p:cNvSpPr>
          <p:nvPr>
            <p:ph type="title"/>
          </p:nvPr>
        </p:nvSpPr>
        <p:spPr/>
        <p:txBody>
          <a:bodyPr/>
          <a:lstStyle/>
          <a:p>
            <a:r>
              <a:rPr lang="en-US" b="1" dirty="0"/>
              <a:t>Joins</a:t>
            </a:r>
          </a:p>
        </p:txBody>
      </p:sp>
      <p:sp>
        <p:nvSpPr>
          <p:cNvPr id="3" name="Содержимое 4"/>
          <p:cNvSpPr txBox="1">
            <a:spLocks/>
          </p:cNvSpPr>
          <p:nvPr/>
        </p:nvSpPr>
        <p:spPr>
          <a:xfrm>
            <a:off x="279547" y="1016231"/>
            <a:ext cx="11436205" cy="2069869"/>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a:lnSpc>
                <a:spcPct val="150000"/>
              </a:lnSpc>
              <a:buNone/>
            </a:pPr>
            <a:endParaRPr lang="en-US" dirty="0">
              <a:latin typeface="+mj-lt"/>
            </a:endParaRPr>
          </a:p>
        </p:txBody>
      </p:sp>
      <p:pic>
        <p:nvPicPr>
          <p:cNvPr id="8" name="Picture 7" descr="Chart, bubble chart&#10;&#10;Description automatically generated">
            <a:extLst>
              <a:ext uri="{FF2B5EF4-FFF2-40B4-BE49-F238E27FC236}">
                <a16:creationId xmlns:a16="http://schemas.microsoft.com/office/drawing/2014/main" id="{E889058A-6B69-4E6F-BBB7-78BEFB6827A0}"/>
              </a:ext>
            </a:extLst>
          </p:cNvPr>
          <p:cNvPicPr>
            <a:picLocks noChangeAspect="1"/>
          </p:cNvPicPr>
          <p:nvPr/>
        </p:nvPicPr>
        <p:blipFill>
          <a:blip r:embed="rId3"/>
          <a:stretch>
            <a:fillRect/>
          </a:stretch>
        </p:blipFill>
        <p:spPr>
          <a:xfrm>
            <a:off x="2365003" y="1016231"/>
            <a:ext cx="7461993" cy="4884624"/>
          </a:xfrm>
          <a:prstGeom prst="rect">
            <a:avLst/>
          </a:prstGeom>
        </p:spPr>
      </p:pic>
    </p:spTree>
    <p:extLst>
      <p:ext uri="{BB962C8B-B14F-4D97-AF65-F5344CB8AC3E}">
        <p14:creationId xmlns:p14="http://schemas.microsoft.com/office/powerpoint/2010/main" val="3266309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B2BE06C-330A-492E-ABB1-150FB8315F5D}"/>
              </a:ext>
            </a:extLst>
          </p:cNvPr>
          <p:cNvSpPr/>
          <p:nvPr/>
        </p:nvSpPr>
        <p:spPr>
          <a:xfrm>
            <a:off x="765810" y="2011680"/>
            <a:ext cx="3920490" cy="2571750"/>
          </a:xfrm>
          <a:prstGeom prst="rect">
            <a:avLst/>
          </a:prstGeom>
          <a:solidFill>
            <a:schemeClr val="tx1">
              <a:lumMod val="10000"/>
              <a:lumOff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EA8FAC9-1DD0-4B15-811E-A8A090B40121}"/>
              </a:ext>
            </a:extLst>
          </p:cNvPr>
          <p:cNvSpPr>
            <a:spLocks noGrp="1"/>
          </p:cNvSpPr>
          <p:nvPr>
            <p:ph type="title"/>
          </p:nvPr>
        </p:nvSpPr>
        <p:spPr/>
        <p:txBody>
          <a:bodyPr/>
          <a:lstStyle/>
          <a:p>
            <a:r>
              <a:rPr lang="en-US" b="1" dirty="0"/>
              <a:t>Lateral Joins</a:t>
            </a:r>
          </a:p>
        </p:txBody>
      </p:sp>
      <p:sp>
        <p:nvSpPr>
          <p:cNvPr id="8" name="Rectangle 7">
            <a:extLst>
              <a:ext uri="{FF2B5EF4-FFF2-40B4-BE49-F238E27FC236}">
                <a16:creationId xmlns:a16="http://schemas.microsoft.com/office/drawing/2014/main" id="{E67881A6-B0AC-4D53-A557-54D684074758}"/>
              </a:ext>
            </a:extLst>
          </p:cNvPr>
          <p:cNvSpPr/>
          <p:nvPr/>
        </p:nvSpPr>
        <p:spPr>
          <a:xfrm>
            <a:off x="1897380" y="2823210"/>
            <a:ext cx="914400" cy="4000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TextBox 8"/>
          <p:cNvSpPr txBox="1"/>
          <p:nvPr/>
        </p:nvSpPr>
        <p:spPr>
          <a:xfrm>
            <a:off x="901064" y="2030731"/>
            <a:ext cx="4436745" cy="2585323"/>
          </a:xfrm>
          <a:prstGeom prst="rect">
            <a:avLst/>
          </a:prstGeom>
          <a:noFill/>
        </p:spPr>
        <p:txBody>
          <a:bodyPr wrap="square" rtlCol="0">
            <a:spAutoFit/>
          </a:bodyPr>
          <a:lstStyle/>
          <a:p>
            <a:r>
              <a:rPr lang="en-US" dirty="0"/>
              <a:t>SELECT ….</a:t>
            </a:r>
          </a:p>
          <a:p>
            <a:r>
              <a:rPr lang="en-US" dirty="0"/>
              <a:t>	,  t.*</a:t>
            </a:r>
          </a:p>
          <a:p>
            <a:r>
              <a:rPr lang="en-US" dirty="0"/>
              <a:t>FROM t1</a:t>
            </a:r>
          </a:p>
          <a:p>
            <a:r>
              <a:rPr lang="en-US" dirty="0"/>
              <a:t>LEFT JOIN </a:t>
            </a:r>
            <a:r>
              <a:rPr lang="en-US" b="1" u="sng" dirty="0"/>
              <a:t>LATERAL</a:t>
            </a:r>
            <a:r>
              <a:rPr lang="en-US" dirty="0"/>
              <a:t> (SELCT c1, c2</a:t>
            </a:r>
          </a:p>
          <a:p>
            <a:r>
              <a:rPr lang="en-US" dirty="0"/>
              <a:t>				FROM t2</a:t>
            </a:r>
          </a:p>
          <a:p>
            <a:r>
              <a:rPr lang="en-US" dirty="0"/>
              <a:t>				WHERE t2.x = t1.y</a:t>
            </a:r>
          </a:p>
          <a:p>
            <a:r>
              <a:rPr lang="en-US" dirty="0"/>
              <a:t>				) AS t</a:t>
            </a:r>
          </a:p>
          <a:p>
            <a:r>
              <a:rPr lang="en-US" dirty="0"/>
              <a:t>ON (true)</a:t>
            </a:r>
          </a:p>
          <a:p>
            <a:r>
              <a:rPr lang="en-US" dirty="0"/>
              <a:t>….</a:t>
            </a:r>
          </a:p>
        </p:txBody>
      </p:sp>
      <p:sp>
        <p:nvSpPr>
          <p:cNvPr id="5" name="TextBox 4">
            <a:extLst>
              <a:ext uri="{FF2B5EF4-FFF2-40B4-BE49-F238E27FC236}">
                <a16:creationId xmlns:a16="http://schemas.microsoft.com/office/drawing/2014/main" id="{3D17F2BF-13E3-49FF-AACE-38C4DEC14A75}"/>
              </a:ext>
            </a:extLst>
          </p:cNvPr>
          <p:cNvSpPr txBox="1"/>
          <p:nvPr/>
        </p:nvSpPr>
        <p:spPr>
          <a:xfrm>
            <a:off x="6463663" y="2446229"/>
            <a:ext cx="5728337" cy="1754326"/>
          </a:xfrm>
          <a:prstGeom prst="rect">
            <a:avLst/>
          </a:prstGeom>
          <a:noFill/>
        </p:spPr>
        <p:txBody>
          <a:bodyPr wrap="square" rtlCol="0">
            <a:spAutoFit/>
          </a:bodyPr>
          <a:lstStyle/>
          <a:p>
            <a:r>
              <a:rPr lang="en-US" b="1" u="sng" dirty="0"/>
              <a:t>LATERAL:</a:t>
            </a:r>
          </a:p>
          <a:p>
            <a:endParaRPr lang="en-US" b="1" u="sng" dirty="0"/>
          </a:p>
          <a:p>
            <a:pPr marL="342900" indent="-342900">
              <a:buAutoNum type="arabicPeriod"/>
            </a:pPr>
            <a:r>
              <a:rPr lang="en-US" dirty="0"/>
              <a:t>Is the “for each” loop of SQL</a:t>
            </a:r>
          </a:p>
          <a:p>
            <a:pPr marL="342900" indent="-342900">
              <a:buAutoNum type="arabicPeriod"/>
            </a:pPr>
            <a:r>
              <a:rPr lang="en-US" dirty="0"/>
              <a:t>Plays well with outer and cross joins</a:t>
            </a:r>
          </a:p>
          <a:p>
            <a:pPr marL="342900" indent="-342900">
              <a:buAutoNum type="arabicPeriod"/>
            </a:pPr>
            <a:r>
              <a:rPr lang="en-US" dirty="0"/>
              <a:t>Is great for Top-N subqueries</a:t>
            </a:r>
          </a:p>
          <a:p>
            <a:pPr marL="342900" indent="-342900">
              <a:buAutoNum type="arabicPeriod"/>
            </a:pPr>
            <a:r>
              <a:rPr lang="en-US" dirty="0"/>
              <a:t>Can join table functions</a:t>
            </a:r>
          </a:p>
        </p:txBody>
      </p:sp>
    </p:spTree>
    <p:extLst>
      <p:ext uri="{BB962C8B-B14F-4D97-AF65-F5344CB8AC3E}">
        <p14:creationId xmlns:p14="http://schemas.microsoft.com/office/powerpoint/2010/main" val="478976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100" normalizeH="0" baseline="0" noProof="0" dirty="0">
                <a:ln>
                  <a:noFill/>
                </a:ln>
                <a:solidFill>
                  <a:srgbClr val="FFFFFF"/>
                </a:solidFill>
                <a:effectLst/>
                <a:uLnTx/>
                <a:uFillTx/>
                <a:latin typeface="Calibri Light"/>
                <a:ea typeface="+mj-ea"/>
                <a:cs typeface="+mj-cs"/>
              </a:rPr>
              <a:t>JOIN ORDER</a:t>
            </a:r>
          </a:p>
        </p:txBody>
      </p:sp>
    </p:spTree>
    <p:extLst>
      <p:ext uri="{BB962C8B-B14F-4D97-AF65-F5344CB8AC3E}">
        <p14:creationId xmlns:p14="http://schemas.microsoft.com/office/powerpoint/2010/main" val="340866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C36549-87A3-4202-8668-D53A83919B10}"/>
              </a:ext>
            </a:extLst>
          </p:cNvPr>
          <p:cNvSpPr>
            <a:spLocks noGrp="1"/>
          </p:cNvSpPr>
          <p:nvPr>
            <p:ph type="title"/>
          </p:nvPr>
        </p:nvSpPr>
        <p:spPr/>
        <p:txBody>
          <a:bodyPr/>
          <a:lstStyle/>
          <a:p>
            <a:r>
              <a:rPr lang="en-US" b="1" dirty="0"/>
              <a:t>Join pruning</a:t>
            </a:r>
          </a:p>
        </p:txBody>
      </p:sp>
      <p:sp>
        <p:nvSpPr>
          <p:cNvPr id="7" name="Rectangle 6">
            <a:extLst>
              <a:ext uri="{FF2B5EF4-FFF2-40B4-BE49-F238E27FC236}">
                <a16:creationId xmlns:a16="http://schemas.microsoft.com/office/drawing/2014/main" id="{7303109F-A4E2-4261-8FD2-C22BA1F3F9D2}"/>
              </a:ext>
            </a:extLst>
          </p:cNvPr>
          <p:cNvSpPr/>
          <p:nvPr/>
        </p:nvSpPr>
        <p:spPr>
          <a:xfrm>
            <a:off x="7810923" y="2082477"/>
            <a:ext cx="4046220" cy="2693045"/>
          </a:xfrm>
          <a:prstGeom prst="rect">
            <a:avLst/>
          </a:prstGeom>
        </p:spPr>
        <p:txBody>
          <a:bodyPr wrap="square">
            <a:spAutoFit/>
          </a:bodyPr>
          <a:lstStyle/>
          <a:p>
            <a:pPr marR="0" lvl="0">
              <a:spcBef>
                <a:spcPts val="600"/>
              </a:spcBef>
              <a:spcAft>
                <a:spcPts val="0"/>
              </a:spcAft>
            </a:pPr>
            <a:r>
              <a:rPr lang="en-US" b="1" dirty="0"/>
              <a:t>Join Pruning </a:t>
            </a:r>
            <a:r>
              <a:rPr lang="en-US" dirty="0"/>
              <a:t>- removing joins from the plan</a:t>
            </a:r>
          </a:p>
          <a:p>
            <a:pPr marR="0" lvl="0">
              <a:spcBef>
                <a:spcPts val="600"/>
              </a:spcBef>
              <a:spcAft>
                <a:spcPts val="0"/>
              </a:spcAft>
            </a:pPr>
            <a:r>
              <a:rPr lang="en-US" dirty="0"/>
              <a:t> </a:t>
            </a:r>
          </a:p>
          <a:p>
            <a:pPr marR="0" lvl="0">
              <a:spcBef>
                <a:spcPts val="600"/>
              </a:spcBef>
              <a:spcAft>
                <a:spcPts val="0"/>
              </a:spcAft>
            </a:pPr>
            <a:r>
              <a:rPr lang="en-US" dirty="0"/>
              <a:t>Using when:</a:t>
            </a:r>
          </a:p>
          <a:p>
            <a:pPr marR="0" lvl="0">
              <a:spcBef>
                <a:spcPts val="600"/>
              </a:spcBef>
              <a:spcAft>
                <a:spcPts val="0"/>
              </a:spcAft>
            </a:pPr>
            <a:endParaRPr lang="en-US" dirty="0"/>
          </a:p>
          <a:p>
            <a:pPr marL="342900" marR="0" lvl="0" indent="-342900">
              <a:spcBef>
                <a:spcPts val="600"/>
              </a:spcBef>
              <a:spcAft>
                <a:spcPts val="0"/>
              </a:spcAft>
              <a:buFont typeface="Symbol" panose="05050102010706020507" pitchFamily="18" charset="2"/>
              <a:buChar char=""/>
            </a:pPr>
            <a:r>
              <a:rPr lang="en-US" dirty="0"/>
              <a:t>No columns are selected from the right-hand side of the join</a:t>
            </a:r>
          </a:p>
          <a:p>
            <a:pPr marL="342900" marR="0" lvl="0" indent="-342900">
              <a:spcBef>
                <a:spcPts val="600"/>
              </a:spcBef>
              <a:spcAft>
                <a:spcPts val="0"/>
              </a:spcAft>
              <a:buFont typeface="Symbol" panose="05050102010706020507" pitchFamily="18" charset="2"/>
              <a:buChar char=""/>
            </a:pPr>
            <a:r>
              <a:rPr lang="en-US" dirty="0"/>
              <a:t>The right-hand side is unique</a:t>
            </a:r>
          </a:p>
        </p:txBody>
      </p:sp>
      <p:pic>
        <p:nvPicPr>
          <p:cNvPr id="5" name="Picture 4">
            <a:extLst>
              <a:ext uri="{FF2B5EF4-FFF2-40B4-BE49-F238E27FC236}">
                <a16:creationId xmlns:a16="http://schemas.microsoft.com/office/drawing/2014/main" id="{2458E4A1-8172-4CB1-8348-78C47A1CA83B}"/>
              </a:ext>
            </a:extLst>
          </p:cNvPr>
          <p:cNvPicPr>
            <a:picLocks noChangeAspect="1"/>
          </p:cNvPicPr>
          <p:nvPr/>
        </p:nvPicPr>
        <p:blipFill>
          <a:blip r:embed="rId3"/>
          <a:stretch>
            <a:fillRect/>
          </a:stretch>
        </p:blipFill>
        <p:spPr>
          <a:xfrm>
            <a:off x="334857" y="1100784"/>
            <a:ext cx="6627662" cy="2396796"/>
          </a:xfrm>
          <a:prstGeom prst="rect">
            <a:avLst/>
          </a:prstGeom>
        </p:spPr>
      </p:pic>
      <p:pic>
        <p:nvPicPr>
          <p:cNvPr id="8" name="Picture 7">
            <a:extLst>
              <a:ext uri="{FF2B5EF4-FFF2-40B4-BE49-F238E27FC236}">
                <a16:creationId xmlns:a16="http://schemas.microsoft.com/office/drawing/2014/main" id="{A59C2E00-FAC8-41B4-8919-996EB2963162}"/>
              </a:ext>
            </a:extLst>
          </p:cNvPr>
          <p:cNvPicPr>
            <a:picLocks noChangeAspect="1"/>
          </p:cNvPicPr>
          <p:nvPr/>
        </p:nvPicPr>
        <p:blipFill>
          <a:blip r:embed="rId4"/>
          <a:stretch>
            <a:fillRect/>
          </a:stretch>
        </p:blipFill>
        <p:spPr>
          <a:xfrm>
            <a:off x="334857" y="4956725"/>
            <a:ext cx="6649378" cy="1219370"/>
          </a:xfrm>
          <a:prstGeom prst="rect">
            <a:avLst/>
          </a:prstGeom>
        </p:spPr>
      </p:pic>
      <p:sp>
        <p:nvSpPr>
          <p:cNvPr id="9" name="Arrow: Down 8">
            <a:extLst>
              <a:ext uri="{FF2B5EF4-FFF2-40B4-BE49-F238E27FC236}">
                <a16:creationId xmlns:a16="http://schemas.microsoft.com/office/drawing/2014/main" id="{AF7FA553-5ECB-4706-B6C6-3CEF70391655}"/>
              </a:ext>
            </a:extLst>
          </p:cNvPr>
          <p:cNvSpPr/>
          <p:nvPr/>
        </p:nvSpPr>
        <p:spPr>
          <a:xfrm>
            <a:off x="3364230" y="3657600"/>
            <a:ext cx="316230" cy="106299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2394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C36549-87A3-4202-8668-D53A83919B10}"/>
              </a:ext>
            </a:extLst>
          </p:cNvPr>
          <p:cNvSpPr>
            <a:spLocks noGrp="1"/>
          </p:cNvSpPr>
          <p:nvPr>
            <p:ph type="title"/>
          </p:nvPr>
        </p:nvSpPr>
        <p:spPr/>
        <p:txBody>
          <a:bodyPr/>
          <a:lstStyle/>
          <a:p>
            <a:r>
              <a:rPr lang="en-US" b="1" dirty="0"/>
              <a:t>Join Order</a:t>
            </a:r>
          </a:p>
        </p:txBody>
      </p:sp>
      <p:sp>
        <p:nvSpPr>
          <p:cNvPr id="2" name="Rectangle 1"/>
          <p:cNvSpPr/>
          <p:nvPr/>
        </p:nvSpPr>
        <p:spPr>
          <a:xfrm>
            <a:off x="480488" y="4747624"/>
            <a:ext cx="3972312" cy="1500411"/>
          </a:xfrm>
          <a:prstGeom prst="rect">
            <a:avLst/>
          </a:prstGeom>
        </p:spPr>
        <p:txBody>
          <a:bodyPr wrap="square">
            <a:spAutoFit/>
          </a:bodyPr>
          <a:lstStyle/>
          <a:p>
            <a:pPr>
              <a:spcBef>
                <a:spcPts val="300"/>
              </a:spcBef>
              <a:spcAft>
                <a:spcPts val="0"/>
              </a:spcAft>
              <a:buClr>
                <a:schemeClr val="accent2"/>
              </a:buClr>
            </a:pPr>
            <a:r>
              <a:rPr lang="en-US" sz="2000" b="1" dirty="0">
                <a:solidFill>
                  <a:schemeClr val="accent2">
                    <a:lumMod val="75000"/>
                  </a:schemeClr>
                </a:solidFill>
                <a:latin typeface="+mj-lt"/>
                <a:cs typeface="Trebuchet MS"/>
              </a:rPr>
              <a:t>SHOW </a:t>
            </a:r>
            <a:r>
              <a:rPr lang="en-US" sz="2000" dirty="0" err="1">
                <a:latin typeface="+mj-lt"/>
                <a:cs typeface="Trebuchet MS"/>
              </a:rPr>
              <a:t>join_collapse_limit</a:t>
            </a:r>
            <a:r>
              <a:rPr lang="en-US" sz="2000" dirty="0">
                <a:latin typeface="+mj-lt"/>
                <a:cs typeface="Trebuchet MS"/>
              </a:rPr>
              <a:t> ;</a:t>
            </a:r>
          </a:p>
          <a:p>
            <a:pPr>
              <a:spcBef>
                <a:spcPts val="300"/>
              </a:spcBef>
              <a:spcAft>
                <a:spcPts val="0"/>
              </a:spcAft>
              <a:buClr>
                <a:schemeClr val="accent2"/>
              </a:buClr>
            </a:pPr>
            <a:r>
              <a:rPr lang="en-US" sz="2000" dirty="0">
                <a:latin typeface="+mj-lt"/>
                <a:cs typeface="Trebuchet MS"/>
              </a:rPr>
              <a:t>| 8</a:t>
            </a:r>
          </a:p>
          <a:p>
            <a:pPr>
              <a:spcBef>
                <a:spcPts val="300"/>
              </a:spcBef>
              <a:spcAft>
                <a:spcPts val="0"/>
              </a:spcAft>
              <a:buClr>
                <a:schemeClr val="accent2"/>
              </a:buClr>
            </a:pPr>
            <a:endParaRPr lang="en-US" sz="2000" dirty="0">
              <a:latin typeface="+mj-lt"/>
              <a:cs typeface="Trebuchet MS"/>
            </a:endParaRPr>
          </a:p>
          <a:p>
            <a:pPr>
              <a:spcBef>
                <a:spcPts val="300"/>
              </a:spcBef>
              <a:spcAft>
                <a:spcPts val="0"/>
              </a:spcAft>
              <a:buClr>
                <a:schemeClr val="accent2"/>
              </a:buClr>
            </a:pPr>
            <a:r>
              <a:rPr lang="en-US" sz="2000" b="1" dirty="0">
                <a:solidFill>
                  <a:schemeClr val="accent2">
                    <a:lumMod val="75000"/>
                  </a:schemeClr>
                </a:solidFill>
                <a:latin typeface="+mj-lt"/>
                <a:cs typeface="Trebuchet MS"/>
              </a:rPr>
              <a:t>SET </a:t>
            </a:r>
            <a:r>
              <a:rPr lang="en-US" sz="2000" dirty="0" err="1">
                <a:latin typeface="+mj-lt"/>
                <a:cs typeface="Trebuchet MS"/>
              </a:rPr>
              <a:t>join_collapse_limit</a:t>
            </a:r>
            <a:r>
              <a:rPr lang="en-US" sz="2000" dirty="0">
                <a:latin typeface="+mj-lt"/>
                <a:cs typeface="Trebuchet MS"/>
              </a:rPr>
              <a:t>  to 1</a:t>
            </a:r>
            <a:r>
              <a:rPr lang="en-US" sz="2400" dirty="0">
                <a:latin typeface="+mj-lt"/>
                <a:cs typeface="Trebuchet MS"/>
              </a:rPr>
              <a:t>;</a:t>
            </a:r>
          </a:p>
        </p:txBody>
      </p:sp>
      <p:sp>
        <p:nvSpPr>
          <p:cNvPr id="5" name="Rectangle 1">
            <a:extLst>
              <a:ext uri="{FF2B5EF4-FFF2-40B4-BE49-F238E27FC236}">
                <a16:creationId xmlns:a16="http://schemas.microsoft.com/office/drawing/2014/main" id="{3D46E6ED-B90F-4F77-B57F-69B80FC86590}"/>
              </a:ext>
            </a:extLst>
          </p:cNvPr>
          <p:cNvSpPr>
            <a:spLocks noChangeArrowheads="1"/>
          </p:cNvSpPr>
          <p:nvPr/>
        </p:nvSpPr>
        <p:spPr bwMode="auto">
          <a:xfrm>
            <a:off x="291078" y="1761305"/>
            <a:ext cx="243459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accent2">
                    <a:lumMod val="75000"/>
                  </a:schemeClr>
                </a:solidFill>
                <a:effectLst/>
                <a:latin typeface="Arial Unicode MS"/>
              </a:rPr>
              <a:t>SELECT</a:t>
            </a:r>
            <a:r>
              <a:rPr kumimoji="0" lang="en-US" altLang="en-US" sz="12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2">
                    <a:lumMod val="75000"/>
                  </a:schemeClr>
                </a:solidFill>
                <a:effectLst/>
                <a:latin typeface="Arial Unicode MS"/>
              </a:rPr>
              <a:t>FROM</a:t>
            </a:r>
            <a:r>
              <a:rPr kumimoji="0" lang="en-US" altLang="en-US" sz="12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a, b</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accent2">
                    <a:lumMod val="75000"/>
                  </a:schemeClr>
                </a:solidFill>
                <a:effectLst/>
                <a:latin typeface="Arial Unicode MS"/>
              </a:rPr>
              <a:t>WHERE</a:t>
            </a:r>
            <a:r>
              <a:rPr kumimoji="0" lang="en-US" altLang="en-US" sz="12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a.id = b.id;</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21E4AA0-5393-457A-9760-03C46C77FB84}"/>
              </a:ext>
            </a:extLst>
          </p:cNvPr>
          <p:cNvSpPr>
            <a:spLocks noChangeArrowheads="1"/>
          </p:cNvSpPr>
          <p:nvPr/>
        </p:nvSpPr>
        <p:spPr bwMode="auto">
          <a:xfrm>
            <a:off x="2894083" y="1727943"/>
            <a:ext cx="2686050"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accent2">
                    <a:lumMod val="75000"/>
                  </a:schemeClr>
                </a:solidFill>
                <a:effectLst/>
                <a:latin typeface="Arial Unicode MS"/>
              </a:rPr>
              <a:t>SELECT</a:t>
            </a:r>
            <a:r>
              <a:rPr kumimoji="0" lang="en-US" altLang="en-US" sz="12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a:t>
            </a:r>
            <a:endParaRPr lang="en-US" altLang="en-US" sz="12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2">
                    <a:lumMod val="75000"/>
                  </a:schemeClr>
                </a:solidFill>
                <a:effectLst/>
                <a:latin typeface="Arial Unicode MS"/>
              </a:rPr>
              <a:t>FROM</a:t>
            </a:r>
            <a:r>
              <a:rPr kumimoji="0" lang="en-US" altLang="en-US" sz="12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2">
                    <a:lumMod val="75000"/>
                  </a:schemeClr>
                </a:solidFill>
                <a:effectLst/>
                <a:latin typeface="Arial Unicode MS"/>
              </a:rPr>
              <a:t>JOIN</a:t>
            </a:r>
            <a:r>
              <a:rPr kumimoji="0" lang="en-US" altLang="en-US" sz="12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b </a:t>
            </a:r>
            <a:r>
              <a:rPr kumimoji="0" lang="en-US" altLang="en-US" sz="1600" b="0" i="0" u="none" strike="noStrike" cap="none" normalizeH="0" baseline="0" dirty="0">
                <a:ln>
                  <a:noFill/>
                </a:ln>
                <a:solidFill>
                  <a:schemeClr val="accent2">
                    <a:lumMod val="75000"/>
                  </a:schemeClr>
                </a:solidFill>
                <a:effectLst/>
                <a:latin typeface="Arial Unicode MS"/>
              </a:rPr>
              <a:t>ON</a:t>
            </a:r>
            <a:r>
              <a:rPr kumimoji="0" lang="en-US" altLang="en-US" sz="12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(a.id = b.id);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accent2">
                    <a:lumMod val="75000"/>
                  </a:schemeClr>
                </a:solidFill>
                <a:effectLst/>
                <a:latin typeface="Arial Unicode MS"/>
              </a:rPr>
              <a:t>SELECT</a:t>
            </a:r>
            <a:r>
              <a:rPr kumimoji="0" lang="en-US" altLang="en-US" sz="12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a:t>
            </a:r>
            <a:endParaRPr lang="en-US" altLang="en-US" sz="12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2">
                    <a:lumMod val="75000"/>
                  </a:schemeClr>
                </a:solidFill>
                <a:effectLst/>
                <a:latin typeface="Arial Unicode MS"/>
              </a:rPr>
              <a:t>FROM</a:t>
            </a:r>
            <a:r>
              <a:rPr kumimoji="0" lang="en-US" altLang="en-US" sz="12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2">
                    <a:lumMod val="75000"/>
                  </a:schemeClr>
                </a:solidFill>
                <a:effectLst/>
                <a:latin typeface="Arial Unicode MS"/>
              </a:rPr>
              <a:t>JOIN</a:t>
            </a:r>
            <a:r>
              <a:rPr kumimoji="0" lang="en-US" altLang="en-US" sz="12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b </a:t>
            </a:r>
            <a:r>
              <a:rPr kumimoji="0" lang="en-US" altLang="en-US" sz="1600" b="0" i="0" u="none" strike="noStrike" cap="none" normalizeH="0" baseline="0" dirty="0">
                <a:ln>
                  <a:noFill/>
                </a:ln>
                <a:solidFill>
                  <a:schemeClr val="accent2">
                    <a:lumMod val="75000"/>
                  </a:schemeClr>
                </a:solidFill>
                <a:effectLst/>
                <a:latin typeface="Arial Unicode MS"/>
              </a:rPr>
              <a:t>USING </a:t>
            </a:r>
            <a:r>
              <a:rPr kumimoji="0" lang="en-US" altLang="en-US" sz="12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(id);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C41B2F6C-AD18-457D-86FD-E90F099356F2}"/>
              </a:ext>
            </a:extLst>
          </p:cNvPr>
          <p:cNvSpPr txBox="1"/>
          <p:nvPr/>
        </p:nvSpPr>
        <p:spPr>
          <a:xfrm>
            <a:off x="291078" y="1186236"/>
            <a:ext cx="1555234" cy="369332"/>
          </a:xfrm>
          <a:prstGeom prst="rect">
            <a:avLst/>
          </a:prstGeom>
          <a:noFill/>
        </p:spPr>
        <p:txBody>
          <a:bodyPr wrap="none" rtlCol="0">
            <a:spAutoFit/>
          </a:bodyPr>
          <a:lstStyle/>
          <a:p>
            <a:r>
              <a:rPr lang="en-US" dirty="0"/>
              <a:t>IMPLICIT JOIN:</a:t>
            </a:r>
          </a:p>
        </p:txBody>
      </p:sp>
      <p:sp>
        <p:nvSpPr>
          <p:cNvPr id="9" name="TextBox 8">
            <a:extLst>
              <a:ext uri="{FF2B5EF4-FFF2-40B4-BE49-F238E27FC236}">
                <a16:creationId xmlns:a16="http://schemas.microsoft.com/office/drawing/2014/main" id="{0B630B9F-20D1-43FF-AE2A-A4501803BDE0}"/>
              </a:ext>
            </a:extLst>
          </p:cNvPr>
          <p:cNvSpPr txBox="1"/>
          <p:nvPr/>
        </p:nvSpPr>
        <p:spPr>
          <a:xfrm>
            <a:off x="2894083" y="1152423"/>
            <a:ext cx="1532792" cy="369332"/>
          </a:xfrm>
          <a:prstGeom prst="rect">
            <a:avLst/>
          </a:prstGeom>
          <a:noFill/>
        </p:spPr>
        <p:txBody>
          <a:bodyPr wrap="none" rtlCol="0">
            <a:spAutoFit/>
          </a:bodyPr>
          <a:lstStyle/>
          <a:p>
            <a:r>
              <a:rPr lang="en-US" dirty="0"/>
              <a:t>EXPLICIT JOIN:</a:t>
            </a:r>
          </a:p>
        </p:txBody>
      </p:sp>
      <p:pic>
        <p:nvPicPr>
          <p:cNvPr id="13" name="Picture 12">
            <a:extLst>
              <a:ext uri="{FF2B5EF4-FFF2-40B4-BE49-F238E27FC236}">
                <a16:creationId xmlns:a16="http://schemas.microsoft.com/office/drawing/2014/main" id="{A2366990-56EA-4509-BDA0-76A046EF32FD}"/>
              </a:ext>
            </a:extLst>
          </p:cNvPr>
          <p:cNvPicPr>
            <a:picLocks noChangeAspect="1"/>
          </p:cNvPicPr>
          <p:nvPr/>
        </p:nvPicPr>
        <p:blipFill>
          <a:blip r:embed="rId3"/>
          <a:stretch>
            <a:fillRect/>
          </a:stretch>
        </p:blipFill>
        <p:spPr>
          <a:xfrm>
            <a:off x="5411719" y="1668551"/>
            <a:ext cx="6570323" cy="3829279"/>
          </a:xfrm>
          <a:prstGeom prst="rect">
            <a:avLst/>
          </a:prstGeom>
        </p:spPr>
      </p:pic>
    </p:spTree>
    <p:extLst>
      <p:ext uri="{BB962C8B-B14F-4D97-AF65-F5344CB8AC3E}">
        <p14:creationId xmlns:p14="http://schemas.microsoft.com/office/powerpoint/2010/main" val="1370786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100" normalizeH="0" baseline="0" noProof="0" dirty="0">
                <a:ln>
                  <a:noFill/>
                </a:ln>
                <a:solidFill>
                  <a:srgbClr val="FFFFFF"/>
                </a:solidFill>
                <a:effectLst/>
                <a:uLnTx/>
                <a:uFillTx/>
                <a:latin typeface="Calibri Light"/>
                <a:ea typeface="+mj-ea"/>
                <a:cs typeface="+mj-cs"/>
              </a:rPr>
              <a:t>CTE</a:t>
            </a:r>
          </a:p>
        </p:txBody>
      </p:sp>
    </p:spTree>
    <p:extLst>
      <p:ext uri="{BB962C8B-B14F-4D97-AF65-F5344CB8AC3E}">
        <p14:creationId xmlns:p14="http://schemas.microsoft.com/office/powerpoint/2010/main" val="178069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ED57171-4179-499C-9B0F-1BCF38906DA9}"/>
              </a:ext>
            </a:extLst>
          </p:cNvPr>
          <p:cNvSpPr/>
          <p:nvPr/>
        </p:nvSpPr>
        <p:spPr>
          <a:xfrm>
            <a:off x="672465" y="2251779"/>
            <a:ext cx="5657850" cy="1276588"/>
          </a:xfrm>
          <a:prstGeom prst="rect">
            <a:avLst/>
          </a:prstGeom>
          <a:solidFill>
            <a:schemeClr val="accent2">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8CC36549-87A3-4202-8668-D53A83919B10}"/>
              </a:ext>
            </a:extLst>
          </p:cNvPr>
          <p:cNvSpPr>
            <a:spLocks noGrp="1"/>
          </p:cNvSpPr>
          <p:nvPr>
            <p:ph type="title"/>
          </p:nvPr>
        </p:nvSpPr>
        <p:spPr/>
        <p:txBody>
          <a:bodyPr/>
          <a:lstStyle/>
          <a:p>
            <a:r>
              <a:rPr lang="en-US" b="1" dirty="0"/>
              <a:t>Temporary Tables</a:t>
            </a:r>
          </a:p>
        </p:txBody>
      </p:sp>
      <p:pic>
        <p:nvPicPr>
          <p:cNvPr id="6" name="Picture 5">
            <a:extLst>
              <a:ext uri="{FF2B5EF4-FFF2-40B4-BE49-F238E27FC236}">
                <a16:creationId xmlns:a16="http://schemas.microsoft.com/office/drawing/2014/main" id="{71AB7252-5A7E-4FBB-AD97-E0B4791EBC77}"/>
              </a:ext>
            </a:extLst>
          </p:cNvPr>
          <p:cNvPicPr>
            <a:picLocks noChangeAspect="1"/>
          </p:cNvPicPr>
          <p:nvPr/>
        </p:nvPicPr>
        <p:blipFill>
          <a:blip r:embed="rId3"/>
          <a:stretch>
            <a:fillRect/>
          </a:stretch>
        </p:blipFill>
        <p:spPr>
          <a:xfrm>
            <a:off x="843544" y="2449622"/>
            <a:ext cx="847843" cy="362001"/>
          </a:xfrm>
          <a:prstGeom prst="rect">
            <a:avLst/>
          </a:prstGeom>
        </p:spPr>
      </p:pic>
      <p:pic>
        <p:nvPicPr>
          <p:cNvPr id="11" name="Picture 10">
            <a:extLst>
              <a:ext uri="{FF2B5EF4-FFF2-40B4-BE49-F238E27FC236}">
                <a16:creationId xmlns:a16="http://schemas.microsoft.com/office/drawing/2014/main" id="{74915780-845A-460E-B756-BF3E19809C8E}"/>
              </a:ext>
            </a:extLst>
          </p:cNvPr>
          <p:cNvPicPr>
            <a:picLocks noChangeAspect="1"/>
          </p:cNvPicPr>
          <p:nvPr/>
        </p:nvPicPr>
        <p:blipFill>
          <a:blip r:embed="rId4"/>
          <a:stretch>
            <a:fillRect/>
          </a:stretch>
        </p:blipFill>
        <p:spPr>
          <a:xfrm>
            <a:off x="1897418" y="2511543"/>
            <a:ext cx="1648055" cy="238158"/>
          </a:xfrm>
          <a:prstGeom prst="rect">
            <a:avLst/>
          </a:prstGeom>
        </p:spPr>
      </p:pic>
      <p:pic>
        <p:nvPicPr>
          <p:cNvPr id="14" name="Picture 13">
            <a:extLst>
              <a:ext uri="{FF2B5EF4-FFF2-40B4-BE49-F238E27FC236}">
                <a16:creationId xmlns:a16="http://schemas.microsoft.com/office/drawing/2014/main" id="{2475D1CD-932C-4548-904B-2B01B21ABF29}"/>
              </a:ext>
            </a:extLst>
          </p:cNvPr>
          <p:cNvPicPr>
            <a:picLocks noChangeAspect="1"/>
          </p:cNvPicPr>
          <p:nvPr/>
        </p:nvPicPr>
        <p:blipFill>
          <a:blip r:embed="rId5"/>
          <a:stretch>
            <a:fillRect/>
          </a:stretch>
        </p:blipFill>
        <p:spPr>
          <a:xfrm>
            <a:off x="3751504" y="2468674"/>
            <a:ext cx="666843" cy="323895"/>
          </a:xfrm>
          <a:prstGeom prst="rect">
            <a:avLst/>
          </a:prstGeom>
        </p:spPr>
      </p:pic>
      <p:pic>
        <p:nvPicPr>
          <p:cNvPr id="16" name="Picture 15">
            <a:extLst>
              <a:ext uri="{FF2B5EF4-FFF2-40B4-BE49-F238E27FC236}">
                <a16:creationId xmlns:a16="http://schemas.microsoft.com/office/drawing/2014/main" id="{95036B2D-8FA3-40C0-B44B-718A30666545}"/>
              </a:ext>
            </a:extLst>
          </p:cNvPr>
          <p:cNvPicPr>
            <a:picLocks noChangeAspect="1"/>
          </p:cNvPicPr>
          <p:nvPr/>
        </p:nvPicPr>
        <p:blipFill>
          <a:blip r:embed="rId6"/>
          <a:stretch>
            <a:fillRect/>
          </a:stretch>
        </p:blipFill>
        <p:spPr>
          <a:xfrm>
            <a:off x="4628188" y="2468675"/>
            <a:ext cx="1152686" cy="342948"/>
          </a:xfrm>
          <a:prstGeom prst="rect">
            <a:avLst/>
          </a:prstGeom>
        </p:spPr>
      </p:pic>
      <p:pic>
        <p:nvPicPr>
          <p:cNvPr id="18" name="Picture 17">
            <a:extLst>
              <a:ext uri="{FF2B5EF4-FFF2-40B4-BE49-F238E27FC236}">
                <a16:creationId xmlns:a16="http://schemas.microsoft.com/office/drawing/2014/main" id="{DB9096A9-77C8-41FF-B27E-FC8DEC167037}"/>
              </a:ext>
            </a:extLst>
          </p:cNvPr>
          <p:cNvPicPr>
            <a:picLocks noChangeAspect="1"/>
          </p:cNvPicPr>
          <p:nvPr/>
        </p:nvPicPr>
        <p:blipFill>
          <a:blip r:embed="rId7"/>
          <a:stretch>
            <a:fillRect/>
          </a:stretch>
        </p:blipFill>
        <p:spPr>
          <a:xfrm>
            <a:off x="843544" y="2999768"/>
            <a:ext cx="5315692" cy="295316"/>
          </a:xfrm>
          <a:prstGeom prst="rect">
            <a:avLst/>
          </a:prstGeom>
        </p:spPr>
      </p:pic>
      <p:sp>
        <p:nvSpPr>
          <p:cNvPr id="19" name="TextBox 18">
            <a:extLst>
              <a:ext uri="{FF2B5EF4-FFF2-40B4-BE49-F238E27FC236}">
                <a16:creationId xmlns:a16="http://schemas.microsoft.com/office/drawing/2014/main" id="{8E9DC312-58EB-419E-B7CF-FF215A05E754}"/>
              </a:ext>
            </a:extLst>
          </p:cNvPr>
          <p:cNvSpPr txBox="1"/>
          <p:nvPr/>
        </p:nvSpPr>
        <p:spPr>
          <a:xfrm>
            <a:off x="1104412" y="4148840"/>
            <a:ext cx="1586012" cy="369332"/>
          </a:xfrm>
          <a:prstGeom prst="rect">
            <a:avLst/>
          </a:prstGeom>
          <a:noFill/>
        </p:spPr>
        <p:txBody>
          <a:bodyPr wrap="none" rtlCol="0">
            <a:spAutoFit/>
          </a:bodyPr>
          <a:lstStyle/>
          <a:p>
            <a:r>
              <a:rPr lang="en-US" dirty="0"/>
              <a:t>List of columns</a:t>
            </a:r>
          </a:p>
        </p:txBody>
      </p:sp>
      <p:sp>
        <p:nvSpPr>
          <p:cNvPr id="20" name="TextBox 19">
            <a:extLst>
              <a:ext uri="{FF2B5EF4-FFF2-40B4-BE49-F238E27FC236}">
                <a16:creationId xmlns:a16="http://schemas.microsoft.com/office/drawing/2014/main" id="{ED024178-E424-43FC-8843-540789D07A7B}"/>
              </a:ext>
            </a:extLst>
          </p:cNvPr>
          <p:cNvSpPr txBox="1"/>
          <p:nvPr/>
        </p:nvSpPr>
        <p:spPr>
          <a:xfrm>
            <a:off x="4529474" y="4091690"/>
            <a:ext cx="1350113" cy="369332"/>
          </a:xfrm>
          <a:prstGeom prst="rect">
            <a:avLst/>
          </a:prstGeom>
          <a:noFill/>
        </p:spPr>
        <p:txBody>
          <a:bodyPr wrap="none" rtlCol="0">
            <a:spAutoFit/>
          </a:bodyPr>
          <a:lstStyle/>
          <a:p>
            <a:r>
              <a:rPr lang="en-US" dirty="0"/>
              <a:t>AS SELECT …</a:t>
            </a:r>
          </a:p>
        </p:txBody>
      </p:sp>
      <p:cxnSp>
        <p:nvCxnSpPr>
          <p:cNvPr id="26" name="Straight Arrow Connector 25">
            <a:extLst>
              <a:ext uri="{FF2B5EF4-FFF2-40B4-BE49-F238E27FC236}">
                <a16:creationId xmlns:a16="http://schemas.microsoft.com/office/drawing/2014/main" id="{E4BF66BD-9112-4ED3-BE29-B6FC97289B77}"/>
              </a:ext>
            </a:extLst>
          </p:cNvPr>
          <p:cNvCxnSpPr>
            <a:stCxn id="21" idx="2"/>
          </p:cNvCxnSpPr>
          <p:nvPr/>
        </p:nvCxnSpPr>
        <p:spPr>
          <a:xfrm>
            <a:off x="3501390" y="3528367"/>
            <a:ext cx="1445096" cy="563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4C448A0-34FC-41CE-B931-CBCEE7A4F3F3}"/>
              </a:ext>
            </a:extLst>
          </p:cNvPr>
          <p:cNvCxnSpPr>
            <a:cxnSpLocks/>
            <a:stCxn id="21" idx="2"/>
          </p:cNvCxnSpPr>
          <p:nvPr/>
        </p:nvCxnSpPr>
        <p:spPr>
          <a:xfrm flipH="1">
            <a:off x="2249006" y="3528367"/>
            <a:ext cx="1252384" cy="649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FFD9EC7-3058-406B-979F-490FB29AB7EB}"/>
              </a:ext>
            </a:extLst>
          </p:cNvPr>
          <p:cNvSpPr txBox="1"/>
          <p:nvPr/>
        </p:nvSpPr>
        <p:spPr>
          <a:xfrm>
            <a:off x="7332288" y="1684899"/>
            <a:ext cx="4554912" cy="2308324"/>
          </a:xfrm>
          <a:prstGeom prst="rect">
            <a:avLst/>
          </a:prstGeom>
          <a:noFill/>
        </p:spPr>
        <p:txBody>
          <a:bodyPr wrap="square" rtlCol="0">
            <a:spAutoFit/>
          </a:bodyPr>
          <a:lstStyle/>
          <a:p>
            <a:pPr marL="285750" indent="-285750">
              <a:buClr>
                <a:schemeClr val="accent2"/>
              </a:buClr>
              <a:buFont typeface="Wingdings" panose="05000000000000000000" pitchFamily="2" charset="2"/>
              <a:buChar char="§"/>
            </a:pPr>
            <a:r>
              <a:rPr lang="en-US" dirty="0"/>
              <a:t>Behave as regular tables</a:t>
            </a:r>
          </a:p>
          <a:p>
            <a:pPr marL="285750" indent="-285750">
              <a:buClr>
                <a:schemeClr val="accent2"/>
              </a:buClr>
              <a:buFont typeface="Wingdings" panose="05000000000000000000" pitchFamily="2" charset="2"/>
              <a:buChar char="§"/>
            </a:pPr>
            <a:r>
              <a:rPr lang="en-US" dirty="0"/>
              <a:t>Visible to the current session only</a:t>
            </a:r>
          </a:p>
          <a:p>
            <a:pPr marL="285750" indent="-285750">
              <a:buClr>
                <a:schemeClr val="accent2"/>
              </a:buClr>
              <a:buFont typeface="Wingdings" panose="05000000000000000000" pitchFamily="2" charset="2"/>
              <a:buChar char="§"/>
            </a:pPr>
            <a:r>
              <a:rPr lang="en-US" dirty="0"/>
              <a:t>Dropped when the session disconnect or explicitly before that</a:t>
            </a:r>
          </a:p>
          <a:p>
            <a:pPr marL="285750" indent="-285750">
              <a:buClr>
                <a:schemeClr val="accent2"/>
              </a:buClr>
              <a:buFont typeface="Wingdings" panose="05000000000000000000" pitchFamily="2" charset="2"/>
              <a:buChar char="§"/>
            </a:pPr>
            <a:r>
              <a:rPr lang="en-US" dirty="0"/>
              <a:t>Can be indexed</a:t>
            </a:r>
          </a:p>
          <a:p>
            <a:pPr marL="285750" indent="-285750">
              <a:buClr>
                <a:schemeClr val="accent2"/>
              </a:buClr>
              <a:buFont typeface="Wingdings" panose="05000000000000000000" pitchFamily="2" charset="2"/>
              <a:buChar char="§"/>
            </a:pPr>
            <a:r>
              <a:rPr lang="en-US" dirty="0"/>
              <a:t>Can be ANALIZED to use statistic</a:t>
            </a:r>
          </a:p>
          <a:p>
            <a:pPr marL="285750" indent="-285750">
              <a:buClr>
                <a:schemeClr val="accent2"/>
              </a:buClr>
              <a:buFont typeface="Wingdings" panose="05000000000000000000" pitchFamily="2" charset="2"/>
              <a:buChar char="§"/>
            </a:pPr>
            <a:r>
              <a:rPr lang="en-US" dirty="0"/>
              <a:t>Stored in temporary tablespace</a:t>
            </a:r>
          </a:p>
          <a:p>
            <a:endParaRPr lang="en-US" dirty="0"/>
          </a:p>
        </p:txBody>
      </p:sp>
      <p:sp>
        <p:nvSpPr>
          <p:cNvPr id="31" name="TextBox 30">
            <a:extLst>
              <a:ext uri="{FF2B5EF4-FFF2-40B4-BE49-F238E27FC236}">
                <a16:creationId xmlns:a16="http://schemas.microsoft.com/office/drawing/2014/main" id="{E18A6D0D-13DD-48CE-83BF-1840DD4DF2DD}"/>
              </a:ext>
            </a:extLst>
          </p:cNvPr>
          <p:cNvSpPr txBox="1"/>
          <p:nvPr/>
        </p:nvSpPr>
        <p:spPr>
          <a:xfrm>
            <a:off x="7646464" y="4386211"/>
            <a:ext cx="2922338" cy="584775"/>
          </a:xfrm>
          <a:prstGeom prst="rect">
            <a:avLst/>
          </a:prstGeom>
          <a:noFill/>
        </p:spPr>
        <p:txBody>
          <a:bodyPr wrap="none" rtlCol="0">
            <a:spAutoFit/>
          </a:bodyPr>
          <a:lstStyle/>
          <a:p>
            <a:r>
              <a:rPr lang="en-US" sz="1600" dirty="0">
                <a:solidFill>
                  <a:srgbClr val="FF0000"/>
                </a:solidFill>
              </a:rPr>
              <a:t>Keep temporary tables small</a:t>
            </a:r>
          </a:p>
          <a:p>
            <a:r>
              <a:rPr lang="en-US" sz="1600" dirty="0">
                <a:solidFill>
                  <a:srgbClr val="FF0000"/>
                </a:solidFill>
              </a:rPr>
              <a:t>Use when they are really needed</a:t>
            </a:r>
          </a:p>
        </p:txBody>
      </p:sp>
      <p:sp>
        <p:nvSpPr>
          <p:cNvPr id="32" name="Rectangle 31">
            <a:extLst>
              <a:ext uri="{FF2B5EF4-FFF2-40B4-BE49-F238E27FC236}">
                <a16:creationId xmlns:a16="http://schemas.microsoft.com/office/drawing/2014/main" id="{8DBF5E79-68C6-44D7-A253-50243E9E78DA}"/>
              </a:ext>
            </a:extLst>
          </p:cNvPr>
          <p:cNvSpPr/>
          <p:nvPr/>
        </p:nvSpPr>
        <p:spPr>
          <a:xfrm>
            <a:off x="7461514" y="4386211"/>
            <a:ext cx="93716" cy="5847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3305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C36549-87A3-4202-8668-D53A83919B10}"/>
              </a:ext>
            </a:extLst>
          </p:cNvPr>
          <p:cNvSpPr>
            <a:spLocks noGrp="1"/>
          </p:cNvSpPr>
          <p:nvPr>
            <p:ph type="title"/>
          </p:nvPr>
        </p:nvSpPr>
        <p:spPr/>
        <p:txBody>
          <a:bodyPr/>
          <a:lstStyle/>
          <a:p>
            <a:r>
              <a:rPr lang="en-US" b="1" dirty="0"/>
              <a:t>Common Table Expressions (CTE)</a:t>
            </a:r>
          </a:p>
        </p:txBody>
      </p:sp>
      <p:pic>
        <p:nvPicPr>
          <p:cNvPr id="6" name="Picture 5">
            <a:extLst>
              <a:ext uri="{FF2B5EF4-FFF2-40B4-BE49-F238E27FC236}">
                <a16:creationId xmlns:a16="http://schemas.microsoft.com/office/drawing/2014/main" id="{B1BF0B81-C5B9-450E-9C6B-A4D7E02911DF}"/>
              </a:ext>
            </a:extLst>
          </p:cNvPr>
          <p:cNvPicPr>
            <a:picLocks noChangeAspect="1"/>
          </p:cNvPicPr>
          <p:nvPr/>
        </p:nvPicPr>
        <p:blipFill>
          <a:blip r:embed="rId3"/>
          <a:stretch>
            <a:fillRect/>
          </a:stretch>
        </p:blipFill>
        <p:spPr>
          <a:xfrm>
            <a:off x="6378690" y="2350700"/>
            <a:ext cx="4706725" cy="1615509"/>
          </a:xfrm>
          <a:prstGeom prst="rect">
            <a:avLst/>
          </a:prstGeom>
        </p:spPr>
      </p:pic>
      <p:sp>
        <p:nvSpPr>
          <p:cNvPr id="10" name="TextBox 9">
            <a:extLst>
              <a:ext uri="{FF2B5EF4-FFF2-40B4-BE49-F238E27FC236}">
                <a16:creationId xmlns:a16="http://schemas.microsoft.com/office/drawing/2014/main" id="{5CA4FACF-E080-4FFF-94D9-D64B37BD6FF6}"/>
              </a:ext>
            </a:extLst>
          </p:cNvPr>
          <p:cNvSpPr txBox="1"/>
          <p:nvPr/>
        </p:nvSpPr>
        <p:spPr>
          <a:xfrm>
            <a:off x="868680" y="2350700"/>
            <a:ext cx="4583430" cy="2308324"/>
          </a:xfrm>
          <a:prstGeom prst="rect">
            <a:avLst/>
          </a:prstGeom>
          <a:noFill/>
        </p:spPr>
        <p:txBody>
          <a:bodyPr wrap="square" rtlCol="0">
            <a:spAutoFit/>
          </a:bodyPr>
          <a:lstStyle/>
          <a:p>
            <a:pPr marL="342900" indent="-342900">
              <a:buClr>
                <a:schemeClr val="accent2"/>
              </a:buClr>
              <a:buFont typeface="+mj-lt"/>
              <a:buAutoNum type="arabicPeriod"/>
            </a:pPr>
            <a:r>
              <a:rPr lang="en-US" dirty="0"/>
              <a:t> set the name of the CTE followed by an optional column list</a:t>
            </a:r>
          </a:p>
          <a:p>
            <a:pPr marL="342900" indent="-342900">
              <a:buClr>
                <a:schemeClr val="accent2"/>
              </a:buClr>
              <a:buFont typeface="+mj-lt"/>
              <a:buAutoNum type="arabicPeriod"/>
            </a:pPr>
            <a:r>
              <a:rPr lang="en-US" dirty="0"/>
              <a:t> specify a query that returns the result set within the body of WITH clause</a:t>
            </a:r>
          </a:p>
          <a:p>
            <a:pPr marL="342900" indent="-342900">
              <a:buClr>
                <a:schemeClr val="accent2"/>
              </a:buClr>
              <a:buFont typeface="+mj-lt"/>
              <a:buAutoNum type="arabicPeriod"/>
            </a:pPr>
            <a:r>
              <a:rPr lang="en-US" dirty="0"/>
              <a:t> use the CTE like a table or view in the statement which can be a SELECT, INSERT, UPDATE, or DELETE.</a:t>
            </a:r>
          </a:p>
          <a:p>
            <a:endParaRPr lang="en-US" dirty="0"/>
          </a:p>
        </p:txBody>
      </p:sp>
    </p:spTree>
    <p:extLst>
      <p:ext uri="{BB962C8B-B14F-4D97-AF65-F5344CB8AC3E}">
        <p14:creationId xmlns:p14="http://schemas.microsoft.com/office/powerpoint/2010/main" val="2618155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621" y="1883222"/>
            <a:ext cx="5754624" cy="660687"/>
          </a:xfrm>
        </p:spPr>
        <p:txBody>
          <a:bodyPr/>
          <a:lstStyle/>
          <a:p>
            <a:r>
              <a:rPr lang="en-US" sz="3200" b="1" dirty="0"/>
              <a:t>Agenda</a:t>
            </a:r>
          </a:p>
        </p:txBody>
      </p:sp>
      <p:sp>
        <p:nvSpPr>
          <p:cNvPr id="6" name="Content Placeholder 2">
            <a:extLst>
              <a:ext uri="{FF2B5EF4-FFF2-40B4-BE49-F238E27FC236}">
                <a16:creationId xmlns:a16="http://schemas.microsoft.com/office/drawing/2014/main" id="{73B4D983-5FF4-4D0C-83C4-E7A1CE480BA1}"/>
              </a:ext>
            </a:extLst>
          </p:cNvPr>
          <p:cNvSpPr>
            <a:spLocks noGrp="1"/>
          </p:cNvSpPr>
          <p:nvPr>
            <p:ph type="body" sz="quarter" idx="11"/>
          </p:nvPr>
        </p:nvSpPr>
        <p:spPr>
          <a:xfrm>
            <a:off x="708621" y="3242072"/>
            <a:ext cx="5754624" cy="2144040"/>
          </a:xfrm>
          <a:prstGeom prst="rect">
            <a:avLst/>
          </a:prstGeom>
        </p:spPr>
        <p:txBody>
          <a:bodyPr wrap="square" lIns="0" tIns="0" rIns="0" bIns="0" anchor="ctr">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380990" indent="-380990">
              <a:buChar char="•"/>
            </a:pPr>
            <a:r>
              <a:rPr lang="en-US" sz="2000" dirty="0">
                <a:solidFill>
                  <a:schemeClr val="bg1"/>
                </a:solidFill>
                <a:latin typeface="+mj-lt"/>
              </a:rPr>
              <a:t>Join overview</a:t>
            </a:r>
          </a:p>
          <a:p>
            <a:pPr marL="380990" indent="-380990">
              <a:buChar char="•"/>
            </a:pPr>
            <a:r>
              <a:rPr lang="en-US" sz="2000" dirty="0">
                <a:solidFill>
                  <a:schemeClr val="bg1"/>
                </a:solidFill>
                <a:latin typeface="+mj-lt"/>
              </a:rPr>
              <a:t>Join Strategies</a:t>
            </a:r>
          </a:p>
          <a:p>
            <a:pPr marL="380990" indent="-380990">
              <a:buChar char="•"/>
            </a:pPr>
            <a:r>
              <a:rPr lang="en-US" sz="2000" dirty="0">
                <a:solidFill>
                  <a:schemeClr val="bg1"/>
                </a:solidFill>
                <a:latin typeface="+mj-lt"/>
              </a:rPr>
              <a:t>Join Types</a:t>
            </a:r>
          </a:p>
          <a:p>
            <a:pPr marL="380990" indent="-380990">
              <a:buChar char="•"/>
            </a:pPr>
            <a:r>
              <a:rPr lang="en-US" sz="2000" dirty="0">
                <a:solidFill>
                  <a:schemeClr val="bg1"/>
                </a:solidFill>
                <a:latin typeface="+mj-lt"/>
              </a:rPr>
              <a:t>Join Order</a:t>
            </a:r>
          </a:p>
          <a:p>
            <a:pPr marL="380990" indent="-380990">
              <a:buChar char="•"/>
            </a:pPr>
            <a:r>
              <a:rPr lang="en-US" sz="2000" dirty="0">
                <a:solidFill>
                  <a:schemeClr val="bg1"/>
                </a:solidFill>
                <a:latin typeface="+mj-lt"/>
              </a:rPr>
              <a:t>CTE</a:t>
            </a:r>
          </a:p>
        </p:txBody>
      </p:sp>
    </p:spTree>
    <p:extLst>
      <p:ext uri="{BB962C8B-B14F-4D97-AF65-F5344CB8AC3E}">
        <p14:creationId xmlns:p14="http://schemas.microsoft.com/office/powerpoint/2010/main" val="790327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C36549-87A3-4202-8668-D53A83919B10}"/>
              </a:ext>
            </a:extLst>
          </p:cNvPr>
          <p:cNvSpPr>
            <a:spLocks noGrp="1"/>
          </p:cNvSpPr>
          <p:nvPr>
            <p:ph type="title"/>
          </p:nvPr>
        </p:nvSpPr>
        <p:spPr/>
        <p:txBody>
          <a:bodyPr/>
          <a:lstStyle/>
          <a:p>
            <a:r>
              <a:rPr lang="en-US" b="1" dirty="0"/>
              <a:t>Recursive CTE</a:t>
            </a:r>
          </a:p>
        </p:txBody>
      </p:sp>
      <p:pic>
        <p:nvPicPr>
          <p:cNvPr id="3" name="Picture 2">
            <a:extLst>
              <a:ext uri="{FF2B5EF4-FFF2-40B4-BE49-F238E27FC236}">
                <a16:creationId xmlns:a16="http://schemas.microsoft.com/office/drawing/2014/main" id="{0DCC5A69-BA08-4181-840B-B235075A9B3B}"/>
              </a:ext>
            </a:extLst>
          </p:cNvPr>
          <p:cNvPicPr>
            <a:picLocks noChangeAspect="1"/>
          </p:cNvPicPr>
          <p:nvPr/>
        </p:nvPicPr>
        <p:blipFill>
          <a:blip r:embed="rId3"/>
          <a:stretch>
            <a:fillRect/>
          </a:stretch>
        </p:blipFill>
        <p:spPr>
          <a:xfrm>
            <a:off x="3253449" y="2142595"/>
            <a:ext cx="6056491" cy="2572810"/>
          </a:xfrm>
          <a:prstGeom prst="rect">
            <a:avLst/>
          </a:prstGeom>
        </p:spPr>
      </p:pic>
      <p:cxnSp>
        <p:nvCxnSpPr>
          <p:cNvPr id="8" name="Straight Arrow Connector 7">
            <a:extLst>
              <a:ext uri="{FF2B5EF4-FFF2-40B4-BE49-F238E27FC236}">
                <a16:creationId xmlns:a16="http://schemas.microsoft.com/office/drawing/2014/main" id="{25DFED9F-105A-42EB-8FBB-A0697787056E}"/>
              </a:ext>
            </a:extLst>
          </p:cNvPr>
          <p:cNvCxnSpPr>
            <a:cxnSpLocks/>
          </p:cNvCxnSpPr>
          <p:nvPr/>
        </p:nvCxnSpPr>
        <p:spPr>
          <a:xfrm>
            <a:off x="2688865" y="2760875"/>
            <a:ext cx="1223010" cy="0"/>
          </a:xfrm>
          <a:prstGeom prst="straightConnector1">
            <a:avLst/>
          </a:prstGeom>
          <a:ln>
            <a:solidFill>
              <a:schemeClr val="accent6"/>
            </a:solidFill>
            <a:tailEnd type="triangle"/>
          </a:ln>
        </p:spPr>
        <p:style>
          <a:lnRef idx="1">
            <a:schemeClr val="accent3"/>
          </a:lnRef>
          <a:fillRef idx="0">
            <a:schemeClr val="accent3"/>
          </a:fillRef>
          <a:effectRef idx="0">
            <a:schemeClr val="accent3"/>
          </a:effectRef>
          <a:fontRef idx="minor">
            <a:schemeClr val="tx1"/>
          </a:fontRef>
        </p:style>
      </p:cxnSp>
      <p:sp>
        <p:nvSpPr>
          <p:cNvPr id="11" name="TextBox 10">
            <a:extLst>
              <a:ext uri="{FF2B5EF4-FFF2-40B4-BE49-F238E27FC236}">
                <a16:creationId xmlns:a16="http://schemas.microsoft.com/office/drawing/2014/main" id="{FA89C74B-8C5A-43D6-A04B-99ED67AE66C9}"/>
              </a:ext>
            </a:extLst>
          </p:cNvPr>
          <p:cNvSpPr txBox="1"/>
          <p:nvPr/>
        </p:nvSpPr>
        <p:spPr>
          <a:xfrm>
            <a:off x="685303" y="2543705"/>
            <a:ext cx="2003562" cy="369332"/>
          </a:xfrm>
          <a:prstGeom prst="rect">
            <a:avLst/>
          </a:prstGeom>
          <a:noFill/>
        </p:spPr>
        <p:txBody>
          <a:bodyPr wrap="none" rtlCol="0">
            <a:spAutoFit/>
          </a:bodyPr>
          <a:lstStyle/>
          <a:p>
            <a:r>
              <a:rPr lang="en-US" dirty="0">
                <a:solidFill>
                  <a:schemeClr val="accent2">
                    <a:lumMod val="75000"/>
                  </a:schemeClr>
                </a:solidFill>
              </a:rPr>
              <a:t>Non-recursive term</a:t>
            </a:r>
          </a:p>
        </p:txBody>
      </p:sp>
      <p:cxnSp>
        <p:nvCxnSpPr>
          <p:cNvPr id="12" name="Straight Arrow Connector 11">
            <a:extLst>
              <a:ext uri="{FF2B5EF4-FFF2-40B4-BE49-F238E27FC236}">
                <a16:creationId xmlns:a16="http://schemas.microsoft.com/office/drawing/2014/main" id="{5196619C-9E1A-4559-B626-6E3087F35DEE}"/>
              </a:ext>
            </a:extLst>
          </p:cNvPr>
          <p:cNvCxnSpPr>
            <a:cxnSpLocks/>
          </p:cNvCxnSpPr>
          <p:nvPr/>
        </p:nvCxnSpPr>
        <p:spPr>
          <a:xfrm>
            <a:off x="2643145" y="3587645"/>
            <a:ext cx="1223010" cy="0"/>
          </a:xfrm>
          <a:prstGeom prst="straightConnector1">
            <a:avLst/>
          </a:prstGeom>
          <a:ln>
            <a:solidFill>
              <a:schemeClr val="accent6"/>
            </a:solidFill>
            <a:tailEnd type="triangle"/>
          </a:ln>
        </p:spPr>
        <p:style>
          <a:lnRef idx="1">
            <a:schemeClr val="accent3"/>
          </a:lnRef>
          <a:fillRef idx="0">
            <a:schemeClr val="accent3"/>
          </a:fillRef>
          <a:effectRef idx="0">
            <a:schemeClr val="accent3"/>
          </a:effectRef>
          <a:fontRef idx="minor">
            <a:schemeClr val="tx1"/>
          </a:fontRef>
        </p:style>
      </p:cxnSp>
      <p:sp>
        <p:nvSpPr>
          <p:cNvPr id="13" name="TextBox 12">
            <a:extLst>
              <a:ext uri="{FF2B5EF4-FFF2-40B4-BE49-F238E27FC236}">
                <a16:creationId xmlns:a16="http://schemas.microsoft.com/office/drawing/2014/main" id="{1CFB25D7-9546-4CEE-89F3-3DBC38215253}"/>
              </a:ext>
            </a:extLst>
          </p:cNvPr>
          <p:cNvSpPr txBox="1"/>
          <p:nvPr/>
        </p:nvSpPr>
        <p:spPr>
          <a:xfrm>
            <a:off x="1073923" y="3370475"/>
            <a:ext cx="1584152" cy="369332"/>
          </a:xfrm>
          <a:prstGeom prst="rect">
            <a:avLst/>
          </a:prstGeom>
          <a:noFill/>
        </p:spPr>
        <p:txBody>
          <a:bodyPr wrap="none" rtlCol="0">
            <a:spAutoFit/>
          </a:bodyPr>
          <a:lstStyle/>
          <a:p>
            <a:r>
              <a:rPr lang="en-US" dirty="0">
                <a:solidFill>
                  <a:schemeClr val="accent2">
                    <a:lumMod val="75000"/>
                  </a:schemeClr>
                </a:solidFill>
              </a:rPr>
              <a:t>Recursive term</a:t>
            </a:r>
          </a:p>
        </p:txBody>
      </p:sp>
      <p:sp>
        <p:nvSpPr>
          <p:cNvPr id="14" name="Rectangle 13">
            <a:extLst>
              <a:ext uri="{FF2B5EF4-FFF2-40B4-BE49-F238E27FC236}">
                <a16:creationId xmlns:a16="http://schemas.microsoft.com/office/drawing/2014/main" id="{4F05827D-9A2D-4373-9076-4E9F673C3E6F}"/>
              </a:ext>
            </a:extLst>
          </p:cNvPr>
          <p:cNvSpPr/>
          <p:nvPr/>
        </p:nvSpPr>
        <p:spPr>
          <a:xfrm>
            <a:off x="7980955" y="3370475"/>
            <a:ext cx="1223010" cy="487679"/>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4860784D-3B2D-4B33-8C9F-A79D820BF6E7}"/>
              </a:ext>
            </a:extLst>
          </p:cNvPr>
          <p:cNvCxnSpPr>
            <a:cxnSpLocks/>
          </p:cNvCxnSpPr>
          <p:nvPr/>
        </p:nvCxnSpPr>
        <p:spPr>
          <a:xfrm flipH="1">
            <a:off x="9203965" y="3644795"/>
            <a:ext cx="662940" cy="0"/>
          </a:xfrm>
          <a:prstGeom prst="straightConnector1">
            <a:avLst/>
          </a:prstGeom>
          <a:ln>
            <a:solidFill>
              <a:schemeClr val="accent6"/>
            </a:solidFill>
            <a:tailEnd type="triangle"/>
          </a:ln>
        </p:spPr>
        <p:style>
          <a:lnRef idx="1">
            <a:schemeClr val="accent3"/>
          </a:lnRef>
          <a:fillRef idx="0">
            <a:schemeClr val="accent3"/>
          </a:fillRef>
          <a:effectRef idx="0">
            <a:schemeClr val="accent3"/>
          </a:effectRef>
          <a:fontRef idx="minor">
            <a:schemeClr val="tx1"/>
          </a:fontRef>
        </p:style>
      </p:cxnSp>
      <p:sp>
        <p:nvSpPr>
          <p:cNvPr id="19" name="TextBox 18">
            <a:extLst>
              <a:ext uri="{FF2B5EF4-FFF2-40B4-BE49-F238E27FC236}">
                <a16:creationId xmlns:a16="http://schemas.microsoft.com/office/drawing/2014/main" id="{6F85BAB6-E49F-4C8C-B953-D33F58D074B6}"/>
              </a:ext>
            </a:extLst>
          </p:cNvPr>
          <p:cNvSpPr txBox="1"/>
          <p:nvPr/>
        </p:nvSpPr>
        <p:spPr>
          <a:xfrm>
            <a:off x="9812860" y="3459717"/>
            <a:ext cx="1902893" cy="369332"/>
          </a:xfrm>
          <a:prstGeom prst="rect">
            <a:avLst/>
          </a:prstGeom>
          <a:noFill/>
        </p:spPr>
        <p:txBody>
          <a:bodyPr wrap="none" rtlCol="0">
            <a:spAutoFit/>
          </a:bodyPr>
          <a:lstStyle/>
          <a:p>
            <a:r>
              <a:rPr lang="en-US" dirty="0">
                <a:solidFill>
                  <a:schemeClr val="accent2">
                    <a:lumMod val="75000"/>
                  </a:schemeClr>
                </a:solidFill>
              </a:rPr>
              <a:t>Termination check</a:t>
            </a:r>
          </a:p>
        </p:txBody>
      </p:sp>
    </p:spTree>
    <p:extLst>
      <p:ext uri="{BB962C8B-B14F-4D97-AF65-F5344CB8AC3E}">
        <p14:creationId xmlns:p14="http://schemas.microsoft.com/office/powerpoint/2010/main" val="1928355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C36549-87A3-4202-8668-D53A83919B10}"/>
              </a:ext>
            </a:extLst>
          </p:cNvPr>
          <p:cNvSpPr>
            <a:spLocks noGrp="1"/>
          </p:cNvSpPr>
          <p:nvPr>
            <p:ph type="title"/>
          </p:nvPr>
        </p:nvSpPr>
        <p:spPr/>
        <p:txBody>
          <a:bodyPr/>
          <a:lstStyle/>
          <a:p>
            <a:r>
              <a:rPr lang="en-US" b="1" dirty="0"/>
              <a:t>Data-Modifying CTE</a:t>
            </a:r>
          </a:p>
        </p:txBody>
      </p:sp>
      <p:pic>
        <p:nvPicPr>
          <p:cNvPr id="5" name="Picture 4">
            <a:extLst>
              <a:ext uri="{FF2B5EF4-FFF2-40B4-BE49-F238E27FC236}">
                <a16:creationId xmlns:a16="http://schemas.microsoft.com/office/drawing/2014/main" id="{C0FE3882-36D1-49BE-BD2A-E423F6E9CA13}"/>
              </a:ext>
            </a:extLst>
          </p:cNvPr>
          <p:cNvPicPr>
            <a:picLocks noChangeAspect="1"/>
          </p:cNvPicPr>
          <p:nvPr/>
        </p:nvPicPr>
        <p:blipFill>
          <a:blip r:embed="rId3"/>
          <a:stretch>
            <a:fillRect/>
          </a:stretch>
        </p:blipFill>
        <p:spPr>
          <a:xfrm>
            <a:off x="3271584" y="1693384"/>
            <a:ext cx="5026596" cy="3192746"/>
          </a:xfrm>
          <a:prstGeom prst="rect">
            <a:avLst/>
          </a:prstGeom>
        </p:spPr>
      </p:pic>
    </p:spTree>
    <p:extLst>
      <p:ext uri="{BB962C8B-B14F-4D97-AF65-F5344CB8AC3E}">
        <p14:creationId xmlns:p14="http://schemas.microsoft.com/office/powerpoint/2010/main" val="4204939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021" y="2481048"/>
            <a:ext cx="5754624" cy="1895904"/>
          </a:xfrm>
        </p:spPr>
        <p:txBody>
          <a:bodyPr/>
          <a:lstStyle/>
          <a:p>
            <a:r>
              <a:rPr lang="en-US" sz="8800" b="1" dirty="0"/>
              <a:t>Q &amp; A</a:t>
            </a:r>
          </a:p>
        </p:txBody>
      </p:sp>
    </p:spTree>
    <p:extLst>
      <p:ext uri="{BB962C8B-B14F-4D97-AF65-F5344CB8AC3E}">
        <p14:creationId xmlns:p14="http://schemas.microsoft.com/office/powerpoint/2010/main" val="1939016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100" normalizeH="0" baseline="0" noProof="0" dirty="0">
                <a:ln>
                  <a:noFill/>
                </a:ln>
                <a:solidFill>
                  <a:srgbClr val="FFFFFF"/>
                </a:solidFill>
                <a:effectLst/>
                <a:uLnTx/>
                <a:uFillTx/>
                <a:latin typeface="Calibri Light"/>
                <a:ea typeface="+mj-ea"/>
                <a:cs typeface="+mj-cs"/>
              </a:rPr>
              <a:t>JOIN OVERVIEW</a:t>
            </a:r>
          </a:p>
        </p:txBody>
      </p:sp>
    </p:spTree>
    <p:extLst>
      <p:ext uri="{BB962C8B-B14F-4D97-AF65-F5344CB8AC3E}">
        <p14:creationId xmlns:p14="http://schemas.microsoft.com/office/powerpoint/2010/main" val="1613885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B79089-1784-4A6B-BA1C-831C7B2D8122}"/>
              </a:ext>
            </a:extLst>
          </p:cNvPr>
          <p:cNvSpPr>
            <a:spLocks noGrp="1"/>
          </p:cNvSpPr>
          <p:nvPr>
            <p:ph type="title"/>
          </p:nvPr>
        </p:nvSpPr>
        <p:spPr/>
        <p:txBody>
          <a:bodyPr/>
          <a:lstStyle/>
          <a:p>
            <a:r>
              <a:rPr lang="en-US" b="1" dirty="0"/>
              <a:t>What is a Join?</a:t>
            </a:r>
          </a:p>
        </p:txBody>
      </p:sp>
      <p:sp>
        <p:nvSpPr>
          <p:cNvPr id="3" name="Содержимое 4"/>
          <p:cNvSpPr txBox="1">
            <a:spLocks/>
          </p:cNvSpPr>
          <p:nvPr/>
        </p:nvSpPr>
        <p:spPr>
          <a:xfrm>
            <a:off x="7657488" y="1528008"/>
            <a:ext cx="4058265" cy="3801984"/>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a:buNone/>
            </a:pPr>
            <a:r>
              <a:rPr lang="en-US" sz="3200" dirty="0">
                <a:latin typeface="+mj-lt"/>
              </a:rPr>
              <a:t>A join combines the output from </a:t>
            </a:r>
            <a:r>
              <a:rPr lang="en-US" sz="3200" b="1" dirty="0">
                <a:latin typeface="+mj-lt"/>
              </a:rPr>
              <a:t>exactly</a:t>
            </a:r>
            <a:r>
              <a:rPr lang="en-US" sz="3200" dirty="0">
                <a:latin typeface="+mj-lt"/>
              </a:rPr>
              <a:t> </a:t>
            </a:r>
            <a:r>
              <a:rPr lang="en-US" sz="3200" b="1" dirty="0">
                <a:latin typeface="+mj-lt"/>
              </a:rPr>
              <a:t>two row sources</a:t>
            </a:r>
            <a:r>
              <a:rPr lang="en-US" sz="3200" dirty="0">
                <a:latin typeface="+mj-lt"/>
              </a:rPr>
              <a:t>, such as tables or views, and </a:t>
            </a:r>
            <a:r>
              <a:rPr lang="en-US" sz="3200" b="1" dirty="0">
                <a:latin typeface="+mj-lt"/>
              </a:rPr>
              <a:t>returns one row source</a:t>
            </a:r>
            <a:r>
              <a:rPr lang="en-US" sz="3200" dirty="0">
                <a:latin typeface="+mj-lt"/>
              </a:rPr>
              <a:t>. The returned row source is the data set.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523" y="1645087"/>
            <a:ext cx="5824782" cy="2917081"/>
          </a:xfrm>
          <a:prstGeom prst="rect">
            <a:avLst/>
          </a:prstGeom>
        </p:spPr>
      </p:pic>
    </p:spTree>
    <p:extLst>
      <p:ext uri="{BB962C8B-B14F-4D97-AF65-F5344CB8AC3E}">
        <p14:creationId xmlns:p14="http://schemas.microsoft.com/office/powerpoint/2010/main" val="1409494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1AAF93-1570-44DB-A040-CEE4E59FCCAC}"/>
              </a:ext>
            </a:extLst>
          </p:cNvPr>
          <p:cNvSpPr>
            <a:spLocks noGrp="1"/>
          </p:cNvSpPr>
          <p:nvPr>
            <p:ph type="title"/>
          </p:nvPr>
        </p:nvSpPr>
        <p:spPr/>
        <p:txBody>
          <a:bodyPr/>
          <a:lstStyle/>
          <a:p>
            <a:r>
              <a:rPr lang="en-US" b="1" dirty="0"/>
              <a:t>How the Optimizer Executes Join Statements</a:t>
            </a:r>
          </a:p>
        </p:txBody>
      </p:sp>
      <p:sp>
        <p:nvSpPr>
          <p:cNvPr id="3" name="Содержимое 4"/>
          <p:cNvSpPr txBox="1">
            <a:spLocks/>
          </p:cNvSpPr>
          <p:nvPr/>
        </p:nvSpPr>
        <p:spPr>
          <a:xfrm>
            <a:off x="480489" y="890477"/>
            <a:ext cx="11235264" cy="552450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4350" indent="-514350">
              <a:lnSpc>
                <a:spcPct val="150000"/>
              </a:lnSpc>
              <a:buFont typeface="+mj-lt"/>
              <a:buAutoNum type="arabicPeriod"/>
            </a:pPr>
            <a:r>
              <a:rPr lang="en-US" sz="2400" dirty="0">
                <a:latin typeface="+mj-lt"/>
              </a:rPr>
              <a:t>Access paths</a:t>
            </a:r>
          </a:p>
          <a:p>
            <a:pPr lvl="1">
              <a:lnSpc>
                <a:spcPct val="150000"/>
              </a:lnSpc>
              <a:buClr>
                <a:schemeClr val="accent2"/>
              </a:buClr>
              <a:buSzPct val="140000"/>
            </a:pPr>
            <a:r>
              <a:rPr lang="en-US" sz="2000" dirty="0">
                <a:solidFill>
                  <a:schemeClr val="tx1">
                    <a:lumMod val="75000"/>
                    <a:lumOff val="25000"/>
                  </a:schemeClr>
                </a:solidFill>
                <a:latin typeface="+mj-lt"/>
              </a:rPr>
              <a:t>The optimizer must choose an access path to retrieve data from each table in the join statement.</a:t>
            </a:r>
          </a:p>
          <a:p>
            <a:pPr marL="514350" indent="-514350">
              <a:lnSpc>
                <a:spcPct val="150000"/>
              </a:lnSpc>
              <a:buFont typeface="+mj-lt"/>
              <a:buAutoNum type="arabicPeriod"/>
            </a:pPr>
            <a:r>
              <a:rPr lang="en-US" sz="2400" dirty="0">
                <a:latin typeface="+mj-lt"/>
              </a:rPr>
              <a:t>Join strategies</a:t>
            </a:r>
          </a:p>
          <a:p>
            <a:pPr lvl="1">
              <a:lnSpc>
                <a:spcPct val="150000"/>
              </a:lnSpc>
              <a:buClr>
                <a:schemeClr val="accent2"/>
              </a:buClr>
              <a:buSzPct val="140000"/>
            </a:pPr>
            <a:r>
              <a:rPr lang="en-US" sz="2000" dirty="0">
                <a:solidFill>
                  <a:schemeClr val="tx1">
                    <a:lumMod val="75000"/>
                    <a:lumOff val="25000"/>
                  </a:schemeClr>
                </a:solidFill>
                <a:latin typeface="+mj-lt"/>
              </a:rPr>
              <a:t>The possible join strategy are nested loop, sort merge, and hash joins. Each join strategy has specific situations in which it is more suitable than the others.</a:t>
            </a:r>
          </a:p>
          <a:p>
            <a:pPr marL="514350" indent="-514350">
              <a:lnSpc>
                <a:spcPct val="150000"/>
              </a:lnSpc>
              <a:buFont typeface="+mj-lt"/>
              <a:buAutoNum type="arabicPeriod"/>
            </a:pPr>
            <a:r>
              <a:rPr lang="en-US" sz="2400" dirty="0">
                <a:latin typeface="+mj-lt"/>
              </a:rPr>
              <a:t>Join types</a:t>
            </a:r>
          </a:p>
          <a:p>
            <a:pPr lvl="1">
              <a:lnSpc>
                <a:spcPct val="150000"/>
              </a:lnSpc>
              <a:buClr>
                <a:schemeClr val="accent2"/>
              </a:buClr>
              <a:buSzPct val="140000"/>
            </a:pPr>
            <a:r>
              <a:rPr lang="en-US" sz="2000" dirty="0">
                <a:solidFill>
                  <a:schemeClr val="tx1">
                    <a:lumMod val="75000"/>
                    <a:lumOff val="25000"/>
                  </a:schemeClr>
                </a:solidFill>
                <a:latin typeface="+mj-lt"/>
              </a:rPr>
              <a:t>E.g. Inner, Outer…</a:t>
            </a:r>
          </a:p>
          <a:p>
            <a:pPr marL="514350" indent="-514350">
              <a:lnSpc>
                <a:spcPct val="150000"/>
              </a:lnSpc>
              <a:buFont typeface="+mj-lt"/>
              <a:buAutoNum type="arabicPeriod"/>
            </a:pPr>
            <a:r>
              <a:rPr lang="en-US" sz="2400" dirty="0">
                <a:latin typeface="+mj-lt"/>
              </a:rPr>
              <a:t>Join order</a:t>
            </a:r>
          </a:p>
          <a:p>
            <a:pPr lvl="1">
              <a:lnSpc>
                <a:spcPct val="150000"/>
              </a:lnSpc>
              <a:buClr>
                <a:schemeClr val="accent2"/>
              </a:buClr>
              <a:buSzPct val="140000"/>
            </a:pPr>
            <a:r>
              <a:rPr lang="en-US" sz="2000" dirty="0">
                <a:solidFill>
                  <a:schemeClr val="tx1">
                    <a:lumMod val="75000"/>
                    <a:lumOff val="25000"/>
                  </a:schemeClr>
                </a:solidFill>
                <a:latin typeface="+mj-lt"/>
              </a:rPr>
              <a:t>If more than two tables, PostgreSQL joins two of the tables and then joins the resulting row source to the next table. This process continues until all tables are joined into the result.</a:t>
            </a:r>
          </a:p>
        </p:txBody>
      </p:sp>
    </p:spTree>
    <p:extLst>
      <p:ext uri="{BB962C8B-B14F-4D97-AF65-F5344CB8AC3E}">
        <p14:creationId xmlns:p14="http://schemas.microsoft.com/office/powerpoint/2010/main" val="3584493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100" normalizeH="0" baseline="0" noProof="0" dirty="0">
                <a:ln>
                  <a:noFill/>
                </a:ln>
                <a:solidFill>
                  <a:srgbClr val="FFFFFF"/>
                </a:solidFill>
                <a:effectLst/>
                <a:uLnTx/>
                <a:uFillTx/>
                <a:latin typeface="Calibri Light"/>
                <a:ea typeface="+mj-ea"/>
                <a:cs typeface="+mj-cs"/>
              </a:rPr>
              <a:t>JOIN STRATEGIES</a:t>
            </a:r>
          </a:p>
        </p:txBody>
      </p:sp>
    </p:spTree>
    <p:extLst>
      <p:ext uri="{BB962C8B-B14F-4D97-AF65-F5344CB8AC3E}">
        <p14:creationId xmlns:p14="http://schemas.microsoft.com/office/powerpoint/2010/main" val="4058279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771BC5-F314-4AB7-A433-E36F9E27FADE}"/>
              </a:ext>
            </a:extLst>
          </p:cNvPr>
          <p:cNvSpPr>
            <a:spLocks noGrp="1"/>
          </p:cNvSpPr>
          <p:nvPr>
            <p:ph type="title"/>
          </p:nvPr>
        </p:nvSpPr>
        <p:spPr/>
        <p:txBody>
          <a:bodyPr/>
          <a:lstStyle/>
          <a:p>
            <a:r>
              <a:rPr lang="en-US" b="1" dirty="0"/>
              <a:t>Nested Loop Joins</a:t>
            </a:r>
          </a:p>
        </p:txBody>
      </p:sp>
      <p:graphicFrame>
        <p:nvGraphicFramePr>
          <p:cNvPr id="2" name="Table 1"/>
          <p:cNvGraphicFramePr>
            <a:graphicFrameLocks noGrp="1"/>
          </p:cNvGraphicFramePr>
          <p:nvPr>
            <p:extLst>
              <p:ext uri="{D42A27DB-BD31-4B8C-83A1-F6EECF244321}">
                <p14:modId xmlns:p14="http://schemas.microsoft.com/office/powerpoint/2010/main" val="3555624745"/>
              </p:ext>
            </p:extLst>
          </p:nvPr>
        </p:nvGraphicFramePr>
        <p:xfrm>
          <a:off x="344301" y="1760706"/>
          <a:ext cx="4675172" cy="3327651"/>
        </p:xfrm>
        <a:graphic>
          <a:graphicData uri="http://schemas.openxmlformats.org/drawingml/2006/table">
            <a:tbl>
              <a:tblPr firstRow="1" bandRow="1">
                <a:tableStyleId>{21E4AEA4-8DFA-4A89-87EB-49C32662AFE0}</a:tableStyleId>
              </a:tblPr>
              <a:tblGrid>
                <a:gridCol w="1168793">
                  <a:extLst>
                    <a:ext uri="{9D8B030D-6E8A-4147-A177-3AD203B41FA5}">
                      <a16:colId xmlns:a16="http://schemas.microsoft.com/office/drawing/2014/main" val="781205406"/>
                    </a:ext>
                  </a:extLst>
                </a:gridCol>
                <a:gridCol w="626991">
                  <a:extLst>
                    <a:ext uri="{9D8B030D-6E8A-4147-A177-3AD203B41FA5}">
                      <a16:colId xmlns:a16="http://schemas.microsoft.com/office/drawing/2014/main" val="3503030315"/>
                    </a:ext>
                  </a:extLst>
                </a:gridCol>
                <a:gridCol w="1702341">
                  <a:extLst>
                    <a:ext uri="{9D8B030D-6E8A-4147-A177-3AD203B41FA5}">
                      <a16:colId xmlns:a16="http://schemas.microsoft.com/office/drawing/2014/main" val="4144488422"/>
                    </a:ext>
                  </a:extLst>
                </a:gridCol>
                <a:gridCol w="1177047">
                  <a:extLst>
                    <a:ext uri="{9D8B030D-6E8A-4147-A177-3AD203B41FA5}">
                      <a16:colId xmlns:a16="http://schemas.microsoft.com/office/drawing/2014/main" val="3944449543"/>
                    </a:ext>
                  </a:extLst>
                </a:gridCol>
              </a:tblGrid>
              <a:tr h="369739">
                <a:tc>
                  <a:txBody>
                    <a:bodyPr/>
                    <a:lstStyle/>
                    <a:p>
                      <a:r>
                        <a:rPr lang="en-US" dirty="0"/>
                        <a:t>id</a:t>
                      </a:r>
                    </a:p>
                  </a:txBody>
                  <a:tcPr/>
                </a:tc>
                <a:tc>
                  <a:txBody>
                    <a:bodyPr/>
                    <a:lstStyle/>
                    <a:p>
                      <a:r>
                        <a:rPr lang="en-US" dirty="0"/>
                        <a:t>flag</a:t>
                      </a:r>
                    </a:p>
                  </a:txBody>
                  <a:tcPr/>
                </a:tc>
                <a:tc>
                  <a:txBody>
                    <a:bodyPr/>
                    <a:lstStyle/>
                    <a:p>
                      <a:r>
                        <a:rPr lang="en-US" dirty="0"/>
                        <a:t>name</a:t>
                      </a:r>
                    </a:p>
                  </a:txBody>
                  <a:tcPr/>
                </a:tc>
                <a:tc>
                  <a:txBody>
                    <a:bodyPr/>
                    <a:lstStyle/>
                    <a:p>
                      <a:r>
                        <a:rPr lang="en-US" dirty="0"/>
                        <a:t>category</a:t>
                      </a:r>
                    </a:p>
                  </a:txBody>
                  <a:tcPr/>
                </a:tc>
                <a:extLst>
                  <a:ext uri="{0D108BD9-81ED-4DB2-BD59-A6C34878D82A}">
                    <a16:rowId xmlns:a16="http://schemas.microsoft.com/office/drawing/2014/main" val="3254002137"/>
                  </a:ext>
                </a:extLst>
              </a:tr>
              <a:tr h="369739">
                <a:tc>
                  <a:txBody>
                    <a:bodyPr/>
                    <a:lstStyle/>
                    <a:p>
                      <a:r>
                        <a:rPr lang="en-US" dirty="0"/>
                        <a:t>123</a:t>
                      </a:r>
                    </a:p>
                  </a:txBody>
                  <a:tcPr/>
                </a:tc>
                <a:tc>
                  <a:txBody>
                    <a:bodyPr/>
                    <a:lstStyle/>
                    <a:p>
                      <a:r>
                        <a:rPr lang="en-US" dirty="0"/>
                        <a:t>Y</a:t>
                      </a:r>
                    </a:p>
                  </a:txBody>
                  <a:tcPr/>
                </a:tc>
                <a:tc>
                  <a:txBody>
                    <a:bodyPr/>
                    <a:lstStyle/>
                    <a:p>
                      <a:r>
                        <a:rPr lang="en-US" dirty="0"/>
                        <a:t>product1</a:t>
                      </a:r>
                    </a:p>
                  </a:txBody>
                  <a:tcPr/>
                </a:tc>
                <a:tc>
                  <a:txBody>
                    <a:bodyPr/>
                    <a:lstStyle/>
                    <a:p>
                      <a:r>
                        <a:rPr lang="en-US" dirty="0"/>
                        <a:t>meal</a:t>
                      </a:r>
                    </a:p>
                  </a:txBody>
                  <a:tcPr/>
                </a:tc>
                <a:extLst>
                  <a:ext uri="{0D108BD9-81ED-4DB2-BD59-A6C34878D82A}">
                    <a16:rowId xmlns:a16="http://schemas.microsoft.com/office/drawing/2014/main" val="4057532889"/>
                  </a:ext>
                </a:extLst>
              </a:tr>
              <a:tr h="369739">
                <a:tc>
                  <a:txBody>
                    <a:bodyPr/>
                    <a:lstStyle/>
                    <a:p>
                      <a:r>
                        <a:rPr lang="en-US" dirty="0"/>
                        <a:t>124</a:t>
                      </a:r>
                    </a:p>
                  </a:txBody>
                  <a:tcPr/>
                </a:tc>
                <a:tc>
                  <a:txBody>
                    <a:bodyPr/>
                    <a:lstStyle/>
                    <a:p>
                      <a:r>
                        <a:rPr lang="en-US"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product2</a:t>
                      </a:r>
                    </a:p>
                  </a:txBody>
                  <a:tcPr/>
                </a:tc>
                <a:tc>
                  <a:txBody>
                    <a:bodyPr/>
                    <a:lstStyle/>
                    <a:p>
                      <a:r>
                        <a:rPr lang="en-US" dirty="0"/>
                        <a:t>hardware</a:t>
                      </a:r>
                    </a:p>
                  </a:txBody>
                  <a:tcPr/>
                </a:tc>
                <a:extLst>
                  <a:ext uri="{0D108BD9-81ED-4DB2-BD59-A6C34878D82A}">
                    <a16:rowId xmlns:a16="http://schemas.microsoft.com/office/drawing/2014/main" val="2208340938"/>
                  </a:ext>
                </a:extLst>
              </a:tr>
              <a:tr h="369739">
                <a:tc>
                  <a:txBody>
                    <a:bodyPr/>
                    <a:lstStyle/>
                    <a:p>
                      <a:r>
                        <a:rPr lang="en-US" dirty="0"/>
                        <a:t>125</a:t>
                      </a:r>
                    </a:p>
                  </a:txBody>
                  <a:tcPr/>
                </a:tc>
                <a:tc>
                  <a:txBody>
                    <a:bodyPr/>
                    <a:lstStyle/>
                    <a:p>
                      <a:r>
                        <a:rPr lang="en-US"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meal</a:t>
                      </a:r>
                    </a:p>
                  </a:txBody>
                  <a:tcPr/>
                </a:tc>
                <a:extLst>
                  <a:ext uri="{0D108BD9-81ED-4DB2-BD59-A6C34878D82A}">
                    <a16:rowId xmlns:a16="http://schemas.microsoft.com/office/drawing/2014/main" val="2084597259"/>
                  </a:ext>
                </a:extLst>
              </a:tr>
              <a:tr h="369739">
                <a:tc>
                  <a:txBody>
                    <a:bodyPr/>
                    <a:lstStyle/>
                    <a:p>
                      <a:r>
                        <a:rPr lang="en-US" dirty="0"/>
                        <a:t>126</a:t>
                      </a:r>
                    </a:p>
                  </a:txBody>
                  <a:tcPr/>
                </a:tc>
                <a:tc>
                  <a:txBody>
                    <a:bodyPr/>
                    <a:lstStyle/>
                    <a:p>
                      <a:r>
                        <a:rPr lang="en-US" dirty="0"/>
                        <a:t>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product4</a:t>
                      </a:r>
                    </a:p>
                  </a:txBody>
                  <a:tcPr/>
                </a:tc>
                <a:tc>
                  <a:txBody>
                    <a:bodyPr/>
                    <a:lstStyle/>
                    <a:p>
                      <a:r>
                        <a:rPr lang="en-US" dirty="0"/>
                        <a:t>technics</a:t>
                      </a:r>
                    </a:p>
                  </a:txBody>
                  <a:tcPr/>
                </a:tc>
                <a:extLst>
                  <a:ext uri="{0D108BD9-81ED-4DB2-BD59-A6C34878D82A}">
                    <a16:rowId xmlns:a16="http://schemas.microsoft.com/office/drawing/2014/main" val="3365731612"/>
                  </a:ext>
                </a:extLst>
              </a:tr>
              <a:tr h="369739">
                <a:tc>
                  <a:txBody>
                    <a:bodyPr/>
                    <a:lstStyle/>
                    <a:p>
                      <a:r>
                        <a:rPr lang="en-US" dirty="0"/>
                        <a:t>127</a:t>
                      </a:r>
                    </a:p>
                  </a:txBody>
                  <a:tcPr/>
                </a:tc>
                <a:tc>
                  <a:txBody>
                    <a:bodyPr/>
                    <a:lstStyle/>
                    <a:p>
                      <a:r>
                        <a:rPr lang="en-US" dirty="0"/>
                        <a:t>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product5</a:t>
                      </a:r>
                    </a:p>
                  </a:txBody>
                  <a:tcPr/>
                </a:tc>
                <a:tc>
                  <a:txBody>
                    <a:bodyPr/>
                    <a:lstStyle/>
                    <a:p>
                      <a:r>
                        <a:rPr lang="en-US" dirty="0"/>
                        <a:t>hardware</a:t>
                      </a:r>
                    </a:p>
                  </a:txBody>
                  <a:tcPr/>
                </a:tc>
                <a:extLst>
                  <a:ext uri="{0D108BD9-81ED-4DB2-BD59-A6C34878D82A}">
                    <a16:rowId xmlns:a16="http://schemas.microsoft.com/office/drawing/2014/main" val="2128995684"/>
                  </a:ext>
                </a:extLst>
              </a:tr>
              <a:tr h="369739">
                <a:tc>
                  <a:txBody>
                    <a:bodyPr/>
                    <a:lstStyle/>
                    <a:p>
                      <a:r>
                        <a:rPr lang="en-US" dirty="0"/>
                        <a:t>128</a:t>
                      </a:r>
                    </a:p>
                  </a:txBody>
                  <a:tcPr/>
                </a:tc>
                <a:tc>
                  <a:txBody>
                    <a:bodyPr/>
                    <a:lstStyle/>
                    <a:p>
                      <a:r>
                        <a:rPr lang="en-US" dirty="0"/>
                        <a:t>Y</a:t>
                      </a:r>
                    </a:p>
                  </a:txBody>
                  <a:tcPr/>
                </a:tc>
                <a:tc>
                  <a:txBody>
                    <a:bodyPr/>
                    <a:lstStyle/>
                    <a:p>
                      <a:r>
                        <a:rPr lang="en-US" dirty="0"/>
                        <a:t>product6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software</a:t>
                      </a:r>
                    </a:p>
                  </a:txBody>
                  <a:tcPr/>
                </a:tc>
                <a:extLst>
                  <a:ext uri="{0D108BD9-81ED-4DB2-BD59-A6C34878D82A}">
                    <a16:rowId xmlns:a16="http://schemas.microsoft.com/office/drawing/2014/main" val="3600553852"/>
                  </a:ext>
                </a:extLst>
              </a:tr>
              <a:tr h="369739">
                <a:tc>
                  <a:txBody>
                    <a:bodyPr/>
                    <a:lstStyle/>
                    <a:p>
                      <a:r>
                        <a:rPr lang="en-US" dirty="0"/>
                        <a:t>129</a:t>
                      </a:r>
                    </a:p>
                  </a:txBody>
                  <a:tcPr/>
                </a:tc>
                <a:tc>
                  <a:txBody>
                    <a:bodyPr/>
                    <a:lstStyle/>
                    <a:p>
                      <a:r>
                        <a:rPr lang="en-US"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utilities</a:t>
                      </a:r>
                    </a:p>
                  </a:txBody>
                  <a:tcPr/>
                </a:tc>
                <a:extLst>
                  <a:ext uri="{0D108BD9-81ED-4DB2-BD59-A6C34878D82A}">
                    <a16:rowId xmlns:a16="http://schemas.microsoft.com/office/drawing/2014/main" val="677114317"/>
                  </a:ext>
                </a:extLst>
              </a:tr>
              <a:tr h="369739">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42055594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39696036"/>
              </p:ext>
            </p:extLst>
          </p:nvPr>
        </p:nvGraphicFramePr>
        <p:xfrm>
          <a:off x="7045395" y="707136"/>
          <a:ext cx="4870989" cy="5027749"/>
        </p:xfrm>
        <a:graphic>
          <a:graphicData uri="http://schemas.openxmlformats.org/drawingml/2006/table">
            <a:tbl>
              <a:tblPr firstRow="1" bandRow="1">
                <a:tableStyleId>{5C22544A-7EE6-4342-B048-85BDC9FD1C3A}</a:tableStyleId>
              </a:tblPr>
              <a:tblGrid>
                <a:gridCol w="2158321">
                  <a:extLst>
                    <a:ext uri="{9D8B030D-6E8A-4147-A177-3AD203B41FA5}">
                      <a16:colId xmlns:a16="http://schemas.microsoft.com/office/drawing/2014/main" val="3394701248"/>
                    </a:ext>
                  </a:extLst>
                </a:gridCol>
                <a:gridCol w="1089005">
                  <a:extLst>
                    <a:ext uri="{9D8B030D-6E8A-4147-A177-3AD203B41FA5}">
                      <a16:colId xmlns:a16="http://schemas.microsoft.com/office/drawing/2014/main" val="2427673157"/>
                    </a:ext>
                  </a:extLst>
                </a:gridCol>
                <a:gridCol w="1623663">
                  <a:extLst>
                    <a:ext uri="{9D8B030D-6E8A-4147-A177-3AD203B41FA5}">
                      <a16:colId xmlns:a16="http://schemas.microsoft.com/office/drawing/2014/main" val="551011851"/>
                    </a:ext>
                  </a:extLst>
                </a:gridCol>
              </a:tblGrid>
              <a:tr h="398879">
                <a:tc>
                  <a:txBody>
                    <a:bodyPr/>
                    <a:lstStyle/>
                    <a:p>
                      <a:r>
                        <a:rPr lang="en-US" dirty="0"/>
                        <a:t>category</a:t>
                      </a:r>
                    </a:p>
                  </a:txBody>
                  <a:tcPr/>
                </a:tc>
                <a:tc>
                  <a:txBody>
                    <a:bodyPr/>
                    <a:lstStyle/>
                    <a:p>
                      <a:r>
                        <a:rPr lang="en-US" dirty="0" err="1"/>
                        <a:t>Category_desc</a:t>
                      </a:r>
                      <a:endParaRPr lang="en-US" dirty="0"/>
                    </a:p>
                  </a:txBody>
                  <a:tcPr/>
                </a:tc>
                <a:tc>
                  <a:txBody>
                    <a:bodyPr/>
                    <a:lstStyle/>
                    <a:p>
                      <a:r>
                        <a:rPr lang="en-US" dirty="0"/>
                        <a:t>Activations _date</a:t>
                      </a:r>
                    </a:p>
                  </a:txBody>
                  <a:tcPr/>
                </a:tc>
                <a:extLst>
                  <a:ext uri="{0D108BD9-81ED-4DB2-BD59-A6C34878D82A}">
                    <a16:rowId xmlns:a16="http://schemas.microsoft.com/office/drawing/2014/main" val="4034149240"/>
                  </a:ext>
                </a:extLst>
              </a:tr>
              <a:tr h="398879">
                <a:tc>
                  <a:txBody>
                    <a:bodyPr/>
                    <a:lstStyle/>
                    <a:p>
                      <a:r>
                        <a:rPr lang="en-US" dirty="0"/>
                        <a:t>Toys</a:t>
                      </a:r>
                    </a:p>
                  </a:txBody>
                  <a:tcPr/>
                </a:tc>
                <a:tc>
                  <a:txBody>
                    <a:bodyPr/>
                    <a:lstStyle/>
                    <a:p>
                      <a:r>
                        <a:rPr lang="en-US" dirty="0"/>
                        <a:t>…..</a:t>
                      </a:r>
                    </a:p>
                  </a:txBody>
                  <a:tcPr/>
                </a:tc>
                <a:tc>
                  <a:txBody>
                    <a:bodyPr/>
                    <a:lstStyle/>
                    <a:p>
                      <a:r>
                        <a:rPr lang="en-US" dirty="0"/>
                        <a:t>2014-04-01</a:t>
                      </a:r>
                    </a:p>
                  </a:txBody>
                  <a:tcPr/>
                </a:tc>
                <a:extLst>
                  <a:ext uri="{0D108BD9-81ED-4DB2-BD59-A6C34878D82A}">
                    <a16:rowId xmlns:a16="http://schemas.microsoft.com/office/drawing/2014/main" val="3557275300"/>
                  </a:ext>
                </a:extLst>
              </a:tr>
              <a:tr h="398879">
                <a:tc>
                  <a:txBody>
                    <a:bodyPr/>
                    <a:lstStyle/>
                    <a:p>
                      <a:r>
                        <a:rPr lang="en-US" dirty="0"/>
                        <a:t>cosmetics</a:t>
                      </a:r>
                    </a:p>
                  </a:txBody>
                  <a:tcPr/>
                </a:tc>
                <a:tc>
                  <a:txBody>
                    <a:bodyPr/>
                    <a:lstStyle/>
                    <a:p>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2014-04-01</a:t>
                      </a:r>
                    </a:p>
                  </a:txBody>
                  <a:tcPr/>
                </a:tc>
                <a:extLst>
                  <a:ext uri="{0D108BD9-81ED-4DB2-BD59-A6C34878D82A}">
                    <a16:rowId xmlns:a16="http://schemas.microsoft.com/office/drawing/2014/main" val="414143321"/>
                  </a:ext>
                </a:extLst>
              </a:tr>
              <a:tr h="398879">
                <a:tc>
                  <a:txBody>
                    <a:bodyPr/>
                    <a:lstStyle/>
                    <a:p>
                      <a:r>
                        <a:rPr lang="en-US" dirty="0" err="1"/>
                        <a:t>sportwear</a:t>
                      </a:r>
                      <a:endParaRPr lang="en-US" dirty="0"/>
                    </a:p>
                  </a:txBody>
                  <a:tcPr/>
                </a:tc>
                <a:tc>
                  <a:txBody>
                    <a:bodyPr/>
                    <a:lstStyle/>
                    <a:p>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2014-04-01</a:t>
                      </a:r>
                    </a:p>
                  </a:txBody>
                  <a:tcPr/>
                </a:tc>
                <a:extLst>
                  <a:ext uri="{0D108BD9-81ED-4DB2-BD59-A6C34878D82A}">
                    <a16:rowId xmlns:a16="http://schemas.microsoft.com/office/drawing/2014/main" val="147670043"/>
                  </a:ext>
                </a:extLst>
              </a:tr>
              <a:tr h="398879">
                <a:tc>
                  <a:txBody>
                    <a:bodyPr/>
                    <a:lstStyle/>
                    <a:p>
                      <a:r>
                        <a:rPr lang="en-US" dirty="0"/>
                        <a:t>hardware</a:t>
                      </a:r>
                    </a:p>
                  </a:txBody>
                  <a:tcPr/>
                </a:tc>
                <a:tc>
                  <a:txBody>
                    <a:bodyPr/>
                    <a:lstStyle/>
                    <a:p>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2014-04-01</a:t>
                      </a:r>
                    </a:p>
                  </a:txBody>
                  <a:tcPr/>
                </a:tc>
                <a:extLst>
                  <a:ext uri="{0D108BD9-81ED-4DB2-BD59-A6C34878D82A}">
                    <a16:rowId xmlns:a16="http://schemas.microsoft.com/office/drawing/2014/main" val="2569646120"/>
                  </a:ext>
                </a:extLst>
              </a:tr>
              <a:tr h="398879">
                <a:tc>
                  <a:txBody>
                    <a:bodyPr/>
                    <a:lstStyle/>
                    <a:p>
                      <a:r>
                        <a:rPr lang="en-US" dirty="0"/>
                        <a:t>technics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2014-04-01</a:t>
                      </a:r>
                    </a:p>
                  </a:txBody>
                  <a:tcPr/>
                </a:tc>
                <a:extLst>
                  <a:ext uri="{0D108BD9-81ED-4DB2-BD59-A6C34878D82A}">
                    <a16:rowId xmlns:a16="http://schemas.microsoft.com/office/drawing/2014/main" val="2522217239"/>
                  </a:ext>
                </a:extLst>
              </a:tr>
              <a:tr h="398879">
                <a:tc>
                  <a:txBody>
                    <a:bodyPr/>
                    <a:lstStyle/>
                    <a:p>
                      <a:r>
                        <a:rPr lang="en-US" dirty="0"/>
                        <a:t>meal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2014-04-01</a:t>
                      </a:r>
                    </a:p>
                  </a:txBody>
                  <a:tcPr/>
                </a:tc>
                <a:extLst>
                  <a:ext uri="{0D108BD9-81ED-4DB2-BD59-A6C34878D82A}">
                    <a16:rowId xmlns:a16="http://schemas.microsoft.com/office/drawing/2014/main" val="1908310496"/>
                  </a:ext>
                </a:extLst>
              </a:tr>
              <a:tr h="398879">
                <a:tc>
                  <a:txBody>
                    <a:bodyPr/>
                    <a:lstStyle/>
                    <a:p>
                      <a:r>
                        <a:rPr lang="en-US" dirty="0"/>
                        <a:t>utilities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2014-04-01</a:t>
                      </a:r>
                    </a:p>
                  </a:txBody>
                  <a:tcPr/>
                </a:tc>
                <a:extLst>
                  <a:ext uri="{0D108BD9-81ED-4DB2-BD59-A6C34878D82A}">
                    <a16:rowId xmlns:a16="http://schemas.microsoft.com/office/drawing/2014/main" val="3821723916"/>
                  </a:ext>
                </a:extLst>
              </a:tr>
              <a:tr h="398879">
                <a:tc>
                  <a:txBody>
                    <a:bodyPr/>
                    <a:lstStyle/>
                    <a:p>
                      <a:r>
                        <a:rPr lang="en-US" dirty="0"/>
                        <a:t>software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2014-04-01</a:t>
                      </a:r>
                    </a:p>
                  </a:txBody>
                  <a:tcPr/>
                </a:tc>
                <a:extLst>
                  <a:ext uri="{0D108BD9-81ED-4DB2-BD59-A6C34878D82A}">
                    <a16:rowId xmlns:a16="http://schemas.microsoft.com/office/drawing/2014/main" val="659121412"/>
                  </a:ext>
                </a:extLst>
              </a:tr>
              <a:tr h="398879">
                <a:tc>
                  <a:txBody>
                    <a:bodyPr/>
                    <a:lstStyle/>
                    <a:p>
                      <a:r>
                        <a:rPr lang="en-US" baseline="0" dirty="0" err="1"/>
                        <a:t>sportfood</a:t>
                      </a:r>
                      <a:r>
                        <a:rPr lang="en-US" baseline="0" dirty="0"/>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2014-04-01</a:t>
                      </a:r>
                    </a:p>
                  </a:txBody>
                  <a:tcPr/>
                </a:tc>
                <a:extLst>
                  <a:ext uri="{0D108BD9-81ED-4DB2-BD59-A6C34878D82A}">
                    <a16:rowId xmlns:a16="http://schemas.microsoft.com/office/drawing/2014/main" val="1063576910"/>
                  </a:ext>
                </a:extLst>
              </a:tr>
              <a:tr h="398879">
                <a:tc>
                  <a:txBody>
                    <a:bodyPr/>
                    <a:lstStyle/>
                    <a:p>
                      <a:r>
                        <a:rPr lang="en-US" dirty="0"/>
                        <a:t>shoes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2014-04-01</a:t>
                      </a:r>
                    </a:p>
                  </a:txBody>
                  <a:tcPr/>
                </a:tc>
                <a:extLst>
                  <a:ext uri="{0D108BD9-81ED-4DB2-BD59-A6C34878D82A}">
                    <a16:rowId xmlns:a16="http://schemas.microsoft.com/office/drawing/2014/main" val="2856222642"/>
                  </a:ext>
                </a:extLst>
              </a:tr>
              <a:tr h="398879">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2218048735"/>
                  </a:ext>
                </a:extLst>
              </a:tr>
            </a:tbl>
          </a:graphicData>
        </a:graphic>
      </p:graphicFrame>
      <p:cxnSp>
        <p:nvCxnSpPr>
          <p:cNvPr id="9" name="Straight Arrow Connector 8"/>
          <p:cNvCxnSpPr>
            <a:cxnSpLocks/>
          </p:cNvCxnSpPr>
          <p:nvPr/>
        </p:nvCxnSpPr>
        <p:spPr>
          <a:xfrm flipV="1">
            <a:off x="5019473" y="1945911"/>
            <a:ext cx="1916348" cy="388727"/>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Arrow Connector 12"/>
          <p:cNvCxnSpPr>
            <a:cxnSpLocks/>
          </p:cNvCxnSpPr>
          <p:nvPr/>
        </p:nvCxnSpPr>
        <p:spPr>
          <a:xfrm>
            <a:off x="5029200" y="2334638"/>
            <a:ext cx="2016195" cy="1254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flipV="1">
            <a:off x="5029200" y="1546698"/>
            <a:ext cx="2006468" cy="787940"/>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Arrow Connector 16"/>
          <p:cNvCxnSpPr>
            <a:cxnSpLocks/>
          </p:cNvCxnSpPr>
          <p:nvPr/>
        </p:nvCxnSpPr>
        <p:spPr>
          <a:xfrm>
            <a:off x="5019473" y="2723365"/>
            <a:ext cx="2016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cxnSpLocks/>
          </p:cNvCxnSpPr>
          <p:nvPr/>
        </p:nvCxnSpPr>
        <p:spPr>
          <a:xfrm flipV="1">
            <a:off x="4919626" y="1546698"/>
            <a:ext cx="2116042" cy="1089498"/>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Arrow Connector 22"/>
          <p:cNvCxnSpPr>
            <a:cxnSpLocks/>
          </p:cNvCxnSpPr>
          <p:nvPr/>
        </p:nvCxnSpPr>
        <p:spPr>
          <a:xfrm flipV="1">
            <a:off x="5009746" y="1940668"/>
            <a:ext cx="2025922" cy="735594"/>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Arrow Connector 25"/>
          <p:cNvCxnSpPr>
            <a:cxnSpLocks/>
          </p:cNvCxnSpPr>
          <p:nvPr/>
        </p:nvCxnSpPr>
        <p:spPr>
          <a:xfrm>
            <a:off x="5019473" y="3024923"/>
            <a:ext cx="1916348" cy="56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p:cNvCxnSpPr>
          <p:nvPr/>
        </p:nvCxnSpPr>
        <p:spPr>
          <a:xfrm>
            <a:off x="4982353" y="4133868"/>
            <a:ext cx="2053315" cy="243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p:cNvCxnSpPr>
          <p:nvPr/>
        </p:nvCxnSpPr>
        <p:spPr>
          <a:xfrm flipV="1">
            <a:off x="5000913" y="3939681"/>
            <a:ext cx="2044482" cy="600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cxnSpLocks/>
          </p:cNvCxnSpPr>
          <p:nvPr/>
        </p:nvCxnSpPr>
        <p:spPr>
          <a:xfrm flipV="1">
            <a:off x="5064533" y="2350646"/>
            <a:ext cx="1990589" cy="31095"/>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Straight Arrow Connector 44"/>
          <p:cNvCxnSpPr>
            <a:cxnSpLocks/>
          </p:cNvCxnSpPr>
          <p:nvPr/>
        </p:nvCxnSpPr>
        <p:spPr>
          <a:xfrm>
            <a:off x="5009746" y="2321029"/>
            <a:ext cx="2025922" cy="392808"/>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Straight Arrow Connector 47"/>
          <p:cNvCxnSpPr>
            <a:cxnSpLocks/>
          </p:cNvCxnSpPr>
          <p:nvPr/>
        </p:nvCxnSpPr>
        <p:spPr>
          <a:xfrm>
            <a:off x="5029200" y="2332598"/>
            <a:ext cx="2006468" cy="756357"/>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 name="Straight Arrow Connector 53"/>
          <p:cNvCxnSpPr>
            <a:cxnSpLocks/>
          </p:cNvCxnSpPr>
          <p:nvPr/>
        </p:nvCxnSpPr>
        <p:spPr>
          <a:xfrm flipV="1">
            <a:off x="5000019" y="2439495"/>
            <a:ext cx="2035649" cy="250377"/>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95791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par>
                                <p:cTn id="18" presetID="10" presetClass="entr" presetSubtype="0" fill="hold" nodeType="with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10"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nodeType="with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500"/>
                                        <p:tgtEl>
                                          <p:spTgt spid="5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par>
                                <p:cTn id="52" presetID="10" presetClass="entr" presetSubtype="0"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par>
                                <p:cTn id="55" presetID="10" presetClass="entr" presetSubtype="0" fill="hold"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EB0BD2-429E-408B-A580-585B5F5084AC}"/>
              </a:ext>
            </a:extLst>
          </p:cNvPr>
          <p:cNvSpPr>
            <a:spLocks noGrp="1"/>
          </p:cNvSpPr>
          <p:nvPr>
            <p:ph type="title"/>
          </p:nvPr>
        </p:nvSpPr>
        <p:spPr/>
        <p:txBody>
          <a:bodyPr/>
          <a:lstStyle/>
          <a:p>
            <a:r>
              <a:rPr lang="en-US" b="1" dirty="0"/>
              <a:t>Merge Joins</a:t>
            </a:r>
          </a:p>
        </p:txBody>
      </p:sp>
      <p:graphicFrame>
        <p:nvGraphicFramePr>
          <p:cNvPr id="2" name="Table 1"/>
          <p:cNvGraphicFramePr>
            <a:graphicFrameLocks noGrp="1"/>
          </p:cNvGraphicFramePr>
          <p:nvPr>
            <p:extLst>
              <p:ext uri="{D42A27DB-BD31-4B8C-83A1-F6EECF244321}">
                <p14:modId xmlns:p14="http://schemas.microsoft.com/office/powerpoint/2010/main" val="1084998550"/>
              </p:ext>
            </p:extLst>
          </p:nvPr>
        </p:nvGraphicFramePr>
        <p:xfrm>
          <a:off x="1156763" y="1176866"/>
          <a:ext cx="3920061" cy="5044212"/>
        </p:xfrm>
        <a:graphic>
          <a:graphicData uri="http://schemas.openxmlformats.org/drawingml/2006/table">
            <a:tbl>
              <a:tblPr firstRow="1" bandRow="1">
                <a:tableStyleId>{00A15C55-8517-42AA-B614-E9B94910E393}</a:tableStyleId>
              </a:tblPr>
              <a:tblGrid>
                <a:gridCol w="1306687">
                  <a:extLst>
                    <a:ext uri="{9D8B030D-6E8A-4147-A177-3AD203B41FA5}">
                      <a16:colId xmlns:a16="http://schemas.microsoft.com/office/drawing/2014/main" val="2223830142"/>
                    </a:ext>
                  </a:extLst>
                </a:gridCol>
                <a:gridCol w="1306687">
                  <a:extLst>
                    <a:ext uri="{9D8B030D-6E8A-4147-A177-3AD203B41FA5}">
                      <a16:colId xmlns:a16="http://schemas.microsoft.com/office/drawing/2014/main" val="1526321991"/>
                    </a:ext>
                  </a:extLst>
                </a:gridCol>
                <a:gridCol w="1306687">
                  <a:extLst>
                    <a:ext uri="{9D8B030D-6E8A-4147-A177-3AD203B41FA5}">
                      <a16:colId xmlns:a16="http://schemas.microsoft.com/office/drawing/2014/main" val="2288252479"/>
                    </a:ext>
                  </a:extLst>
                </a:gridCol>
              </a:tblGrid>
              <a:tr h="420351">
                <a:tc>
                  <a:txBody>
                    <a:bodyPr/>
                    <a:lstStyle/>
                    <a:p>
                      <a:r>
                        <a:rPr lang="en-US" dirty="0"/>
                        <a:t>id</a:t>
                      </a:r>
                    </a:p>
                  </a:txBody>
                  <a:tcPr/>
                </a:tc>
                <a:tc>
                  <a:txBody>
                    <a:bodyPr/>
                    <a:lstStyle/>
                    <a:p>
                      <a:r>
                        <a:rPr lang="en-US" dirty="0"/>
                        <a:t>name</a:t>
                      </a:r>
                    </a:p>
                  </a:txBody>
                  <a:tcPr/>
                </a:tc>
                <a:tc>
                  <a:txBody>
                    <a:bodyPr/>
                    <a:lstStyle/>
                    <a:p>
                      <a:r>
                        <a:rPr lang="en-US" dirty="0" err="1"/>
                        <a:t>Job_id</a:t>
                      </a:r>
                      <a:endParaRPr lang="en-US" dirty="0"/>
                    </a:p>
                  </a:txBody>
                  <a:tcPr/>
                </a:tc>
                <a:extLst>
                  <a:ext uri="{0D108BD9-81ED-4DB2-BD59-A6C34878D82A}">
                    <a16:rowId xmlns:a16="http://schemas.microsoft.com/office/drawing/2014/main" val="370178988"/>
                  </a:ext>
                </a:extLst>
              </a:tr>
              <a:tr h="420351">
                <a:tc>
                  <a:txBody>
                    <a:bodyPr/>
                    <a:lstStyle/>
                    <a:p>
                      <a:endParaRPr lang="en-US"/>
                    </a:p>
                  </a:txBody>
                  <a:tcPr/>
                </a:tc>
                <a:tc>
                  <a:txBody>
                    <a:bodyPr/>
                    <a:lstStyle/>
                    <a:p>
                      <a:endParaRPr lang="en-US"/>
                    </a:p>
                  </a:txBody>
                  <a:tcPr/>
                </a:tc>
                <a:tc>
                  <a:txBody>
                    <a:bodyPr/>
                    <a:lstStyle/>
                    <a:p>
                      <a:r>
                        <a:rPr lang="en-US" dirty="0"/>
                        <a:t>1</a:t>
                      </a:r>
                    </a:p>
                  </a:txBody>
                  <a:tcPr/>
                </a:tc>
                <a:extLst>
                  <a:ext uri="{0D108BD9-81ED-4DB2-BD59-A6C34878D82A}">
                    <a16:rowId xmlns:a16="http://schemas.microsoft.com/office/drawing/2014/main" val="565073377"/>
                  </a:ext>
                </a:extLst>
              </a:tr>
              <a:tr h="420351">
                <a:tc>
                  <a:txBody>
                    <a:bodyPr/>
                    <a:lstStyle/>
                    <a:p>
                      <a:endParaRPr lang="en-US"/>
                    </a:p>
                  </a:txBody>
                  <a:tcPr/>
                </a:tc>
                <a:tc>
                  <a:txBody>
                    <a:bodyPr/>
                    <a:lstStyle/>
                    <a:p>
                      <a:endParaRPr lang="en-US"/>
                    </a:p>
                  </a:txBody>
                  <a:tcPr/>
                </a:tc>
                <a:tc>
                  <a:txBody>
                    <a:bodyPr/>
                    <a:lstStyle/>
                    <a:p>
                      <a:r>
                        <a:rPr lang="en-US" dirty="0"/>
                        <a:t>1</a:t>
                      </a:r>
                    </a:p>
                  </a:txBody>
                  <a:tcPr/>
                </a:tc>
                <a:extLst>
                  <a:ext uri="{0D108BD9-81ED-4DB2-BD59-A6C34878D82A}">
                    <a16:rowId xmlns:a16="http://schemas.microsoft.com/office/drawing/2014/main" val="3307062113"/>
                  </a:ext>
                </a:extLst>
              </a:tr>
              <a:tr h="420351">
                <a:tc>
                  <a:txBody>
                    <a:bodyPr/>
                    <a:lstStyle/>
                    <a:p>
                      <a:endParaRPr lang="en-US"/>
                    </a:p>
                  </a:txBody>
                  <a:tcPr/>
                </a:tc>
                <a:tc>
                  <a:txBody>
                    <a:bodyPr/>
                    <a:lstStyle/>
                    <a:p>
                      <a:endParaRPr lang="en-US"/>
                    </a:p>
                  </a:txBody>
                  <a:tcPr/>
                </a:tc>
                <a:tc>
                  <a:txBody>
                    <a:bodyPr/>
                    <a:lstStyle/>
                    <a:p>
                      <a:r>
                        <a:rPr lang="en-US" dirty="0"/>
                        <a:t>4</a:t>
                      </a:r>
                    </a:p>
                  </a:txBody>
                  <a:tcPr/>
                </a:tc>
                <a:extLst>
                  <a:ext uri="{0D108BD9-81ED-4DB2-BD59-A6C34878D82A}">
                    <a16:rowId xmlns:a16="http://schemas.microsoft.com/office/drawing/2014/main" val="1431096526"/>
                  </a:ext>
                </a:extLst>
              </a:tr>
              <a:tr h="420351">
                <a:tc>
                  <a:txBody>
                    <a:bodyPr/>
                    <a:lstStyle/>
                    <a:p>
                      <a:endParaRPr lang="en-US"/>
                    </a:p>
                  </a:txBody>
                  <a:tcPr/>
                </a:tc>
                <a:tc>
                  <a:txBody>
                    <a:bodyPr/>
                    <a:lstStyle/>
                    <a:p>
                      <a:endParaRPr lang="en-US"/>
                    </a:p>
                  </a:txBody>
                  <a:tcPr/>
                </a:tc>
                <a:tc>
                  <a:txBody>
                    <a:bodyPr/>
                    <a:lstStyle/>
                    <a:p>
                      <a:r>
                        <a:rPr lang="en-US" dirty="0"/>
                        <a:t>6</a:t>
                      </a:r>
                    </a:p>
                  </a:txBody>
                  <a:tcPr/>
                </a:tc>
                <a:extLst>
                  <a:ext uri="{0D108BD9-81ED-4DB2-BD59-A6C34878D82A}">
                    <a16:rowId xmlns:a16="http://schemas.microsoft.com/office/drawing/2014/main" val="2354098880"/>
                  </a:ext>
                </a:extLst>
              </a:tr>
              <a:tr h="420351">
                <a:tc>
                  <a:txBody>
                    <a:bodyPr/>
                    <a:lstStyle/>
                    <a:p>
                      <a:endParaRPr lang="en-US"/>
                    </a:p>
                  </a:txBody>
                  <a:tcPr/>
                </a:tc>
                <a:tc>
                  <a:txBody>
                    <a:bodyPr/>
                    <a:lstStyle/>
                    <a:p>
                      <a:endParaRPr lang="en-US"/>
                    </a:p>
                  </a:txBody>
                  <a:tcPr/>
                </a:tc>
                <a:tc>
                  <a:txBody>
                    <a:bodyPr/>
                    <a:lstStyle/>
                    <a:p>
                      <a:r>
                        <a:rPr lang="en-US" dirty="0"/>
                        <a:t>7</a:t>
                      </a:r>
                    </a:p>
                  </a:txBody>
                  <a:tcPr/>
                </a:tc>
                <a:extLst>
                  <a:ext uri="{0D108BD9-81ED-4DB2-BD59-A6C34878D82A}">
                    <a16:rowId xmlns:a16="http://schemas.microsoft.com/office/drawing/2014/main" val="2760948459"/>
                  </a:ext>
                </a:extLst>
              </a:tr>
              <a:tr h="420351">
                <a:tc>
                  <a:txBody>
                    <a:bodyPr/>
                    <a:lstStyle/>
                    <a:p>
                      <a:endParaRPr lang="en-US"/>
                    </a:p>
                  </a:txBody>
                  <a:tcPr/>
                </a:tc>
                <a:tc>
                  <a:txBody>
                    <a:bodyPr/>
                    <a:lstStyle/>
                    <a:p>
                      <a:endParaRPr lang="en-US"/>
                    </a:p>
                  </a:txBody>
                  <a:tcPr/>
                </a:tc>
                <a:tc>
                  <a:txBody>
                    <a:bodyPr/>
                    <a:lstStyle/>
                    <a:p>
                      <a:r>
                        <a:rPr lang="en-US" dirty="0"/>
                        <a:t>8</a:t>
                      </a:r>
                    </a:p>
                  </a:txBody>
                  <a:tcPr/>
                </a:tc>
                <a:extLst>
                  <a:ext uri="{0D108BD9-81ED-4DB2-BD59-A6C34878D82A}">
                    <a16:rowId xmlns:a16="http://schemas.microsoft.com/office/drawing/2014/main" val="556997665"/>
                  </a:ext>
                </a:extLst>
              </a:tr>
              <a:tr h="420351">
                <a:tc>
                  <a:txBody>
                    <a:bodyPr/>
                    <a:lstStyle/>
                    <a:p>
                      <a:endParaRPr lang="en-US"/>
                    </a:p>
                  </a:txBody>
                  <a:tcPr/>
                </a:tc>
                <a:tc>
                  <a:txBody>
                    <a:bodyPr/>
                    <a:lstStyle/>
                    <a:p>
                      <a:endParaRPr lang="en-US"/>
                    </a:p>
                  </a:txBody>
                  <a:tcPr/>
                </a:tc>
                <a:tc>
                  <a:txBody>
                    <a:bodyPr/>
                    <a:lstStyle/>
                    <a:p>
                      <a:r>
                        <a:rPr lang="en-US" dirty="0"/>
                        <a:t>8</a:t>
                      </a:r>
                    </a:p>
                  </a:txBody>
                  <a:tcPr/>
                </a:tc>
                <a:extLst>
                  <a:ext uri="{0D108BD9-81ED-4DB2-BD59-A6C34878D82A}">
                    <a16:rowId xmlns:a16="http://schemas.microsoft.com/office/drawing/2014/main" val="408318263"/>
                  </a:ext>
                </a:extLst>
              </a:tr>
              <a:tr h="420351">
                <a:tc>
                  <a:txBody>
                    <a:bodyPr/>
                    <a:lstStyle/>
                    <a:p>
                      <a:endParaRPr lang="en-US"/>
                    </a:p>
                  </a:txBody>
                  <a:tcPr/>
                </a:tc>
                <a:tc>
                  <a:txBody>
                    <a:bodyPr/>
                    <a:lstStyle/>
                    <a:p>
                      <a:endParaRPr lang="en-US"/>
                    </a:p>
                  </a:txBody>
                  <a:tcPr/>
                </a:tc>
                <a:tc>
                  <a:txBody>
                    <a:bodyPr/>
                    <a:lstStyle/>
                    <a:p>
                      <a:r>
                        <a:rPr lang="en-US" dirty="0"/>
                        <a:t>10</a:t>
                      </a:r>
                    </a:p>
                  </a:txBody>
                  <a:tcPr/>
                </a:tc>
                <a:extLst>
                  <a:ext uri="{0D108BD9-81ED-4DB2-BD59-A6C34878D82A}">
                    <a16:rowId xmlns:a16="http://schemas.microsoft.com/office/drawing/2014/main" val="516769391"/>
                  </a:ext>
                </a:extLst>
              </a:tr>
              <a:tr h="420351">
                <a:tc>
                  <a:txBody>
                    <a:bodyPr/>
                    <a:lstStyle/>
                    <a:p>
                      <a:endParaRPr lang="en-US"/>
                    </a:p>
                  </a:txBody>
                  <a:tcPr/>
                </a:tc>
                <a:tc>
                  <a:txBody>
                    <a:bodyPr/>
                    <a:lstStyle/>
                    <a:p>
                      <a:endParaRPr lang="en-US"/>
                    </a:p>
                  </a:txBody>
                  <a:tcPr/>
                </a:tc>
                <a:tc>
                  <a:txBody>
                    <a:bodyPr/>
                    <a:lstStyle/>
                    <a:p>
                      <a:r>
                        <a:rPr lang="en-US" dirty="0"/>
                        <a:t>10</a:t>
                      </a:r>
                    </a:p>
                  </a:txBody>
                  <a:tcPr/>
                </a:tc>
                <a:extLst>
                  <a:ext uri="{0D108BD9-81ED-4DB2-BD59-A6C34878D82A}">
                    <a16:rowId xmlns:a16="http://schemas.microsoft.com/office/drawing/2014/main" val="589965798"/>
                  </a:ext>
                </a:extLst>
              </a:tr>
              <a:tr h="420351">
                <a:tc>
                  <a:txBody>
                    <a:bodyPr/>
                    <a:lstStyle/>
                    <a:p>
                      <a:endParaRPr lang="en-US"/>
                    </a:p>
                  </a:txBody>
                  <a:tcPr/>
                </a:tc>
                <a:tc>
                  <a:txBody>
                    <a:bodyPr/>
                    <a:lstStyle/>
                    <a:p>
                      <a:endParaRPr lang="en-US"/>
                    </a:p>
                  </a:txBody>
                  <a:tcPr/>
                </a:tc>
                <a:tc>
                  <a:txBody>
                    <a:bodyPr/>
                    <a:lstStyle/>
                    <a:p>
                      <a:r>
                        <a:rPr lang="en-US" dirty="0"/>
                        <a:t>10</a:t>
                      </a:r>
                    </a:p>
                  </a:txBody>
                  <a:tcPr/>
                </a:tc>
                <a:extLst>
                  <a:ext uri="{0D108BD9-81ED-4DB2-BD59-A6C34878D82A}">
                    <a16:rowId xmlns:a16="http://schemas.microsoft.com/office/drawing/2014/main" val="1891349902"/>
                  </a:ext>
                </a:extLst>
              </a:tr>
              <a:tr h="420351">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329631559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06923703"/>
              </p:ext>
            </p:extLst>
          </p:nvPr>
        </p:nvGraphicFramePr>
        <p:xfrm>
          <a:off x="7118350" y="1269302"/>
          <a:ext cx="3530600" cy="4478340"/>
        </p:xfrm>
        <a:graphic>
          <a:graphicData uri="http://schemas.openxmlformats.org/drawingml/2006/table">
            <a:tbl>
              <a:tblPr firstRow="1" bandRow="1">
                <a:tableStyleId>{5C22544A-7EE6-4342-B048-85BDC9FD1C3A}</a:tableStyleId>
              </a:tblPr>
              <a:tblGrid>
                <a:gridCol w="1765300">
                  <a:extLst>
                    <a:ext uri="{9D8B030D-6E8A-4147-A177-3AD203B41FA5}">
                      <a16:colId xmlns:a16="http://schemas.microsoft.com/office/drawing/2014/main" val="3698253700"/>
                    </a:ext>
                  </a:extLst>
                </a:gridCol>
                <a:gridCol w="1765300">
                  <a:extLst>
                    <a:ext uri="{9D8B030D-6E8A-4147-A177-3AD203B41FA5}">
                      <a16:colId xmlns:a16="http://schemas.microsoft.com/office/drawing/2014/main" val="2163573464"/>
                    </a:ext>
                  </a:extLst>
                </a:gridCol>
              </a:tblGrid>
              <a:tr h="373195">
                <a:tc>
                  <a:txBody>
                    <a:bodyPr/>
                    <a:lstStyle/>
                    <a:p>
                      <a:r>
                        <a:rPr lang="en-US" dirty="0" err="1"/>
                        <a:t>Job_id</a:t>
                      </a:r>
                      <a:r>
                        <a:rPr lang="en-US" baseline="0" dirty="0"/>
                        <a:t> </a:t>
                      </a:r>
                      <a:endParaRPr lang="en-US" dirty="0"/>
                    </a:p>
                  </a:txBody>
                  <a:tcPr/>
                </a:tc>
                <a:tc>
                  <a:txBody>
                    <a:bodyPr/>
                    <a:lstStyle/>
                    <a:p>
                      <a:r>
                        <a:rPr lang="en-US" dirty="0" err="1"/>
                        <a:t>Job_name</a:t>
                      </a:r>
                      <a:endParaRPr lang="en-US" dirty="0"/>
                    </a:p>
                  </a:txBody>
                  <a:tcPr/>
                </a:tc>
                <a:extLst>
                  <a:ext uri="{0D108BD9-81ED-4DB2-BD59-A6C34878D82A}">
                    <a16:rowId xmlns:a16="http://schemas.microsoft.com/office/drawing/2014/main" val="1274379468"/>
                  </a:ext>
                </a:extLst>
              </a:tr>
              <a:tr h="373195">
                <a:tc>
                  <a:txBody>
                    <a:bodyPr/>
                    <a:lstStyle/>
                    <a:p>
                      <a:r>
                        <a:rPr lang="en-US" dirty="0"/>
                        <a:t>1</a:t>
                      </a:r>
                    </a:p>
                  </a:txBody>
                  <a:tcPr/>
                </a:tc>
                <a:tc>
                  <a:txBody>
                    <a:bodyPr/>
                    <a:lstStyle/>
                    <a:p>
                      <a:endParaRPr lang="en-US"/>
                    </a:p>
                  </a:txBody>
                  <a:tcPr/>
                </a:tc>
                <a:extLst>
                  <a:ext uri="{0D108BD9-81ED-4DB2-BD59-A6C34878D82A}">
                    <a16:rowId xmlns:a16="http://schemas.microsoft.com/office/drawing/2014/main" val="595781494"/>
                  </a:ext>
                </a:extLst>
              </a:tr>
              <a:tr h="373195">
                <a:tc>
                  <a:txBody>
                    <a:bodyPr/>
                    <a:lstStyle/>
                    <a:p>
                      <a:r>
                        <a:rPr lang="en-US" dirty="0"/>
                        <a:t>2</a:t>
                      </a:r>
                    </a:p>
                  </a:txBody>
                  <a:tcPr/>
                </a:tc>
                <a:tc>
                  <a:txBody>
                    <a:bodyPr/>
                    <a:lstStyle/>
                    <a:p>
                      <a:endParaRPr lang="en-US"/>
                    </a:p>
                  </a:txBody>
                  <a:tcPr/>
                </a:tc>
                <a:extLst>
                  <a:ext uri="{0D108BD9-81ED-4DB2-BD59-A6C34878D82A}">
                    <a16:rowId xmlns:a16="http://schemas.microsoft.com/office/drawing/2014/main" val="2455560603"/>
                  </a:ext>
                </a:extLst>
              </a:tr>
              <a:tr h="373195">
                <a:tc>
                  <a:txBody>
                    <a:bodyPr/>
                    <a:lstStyle/>
                    <a:p>
                      <a:r>
                        <a:rPr lang="en-US" dirty="0"/>
                        <a:t>3</a:t>
                      </a:r>
                    </a:p>
                  </a:txBody>
                  <a:tcPr/>
                </a:tc>
                <a:tc>
                  <a:txBody>
                    <a:bodyPr/>
                    <a:lstStyle/>
                    <a:p>
                      <a:endParaRPr lang="en-US"/>
                    </a:p>
                  </a:txBody>
                  <a:tcPr/>
                </a:tc>
                <a:extLst>
                  <a:ext uri="{0D108BD9-81ED-4DB2-BD59-A6C34878D82A}">
                    <a16:rowId xmlns:a16="http://schemas.microsoft.com/office/drawing/2014/main" val="179699682"/>
                  </a:ext>
                </a:extLst>
              </a:tr>
              <a:tr h="373195">
                <a:tc>
                  <a:txBody>
                    <a:bodyPr/>
                    <a:lstStyle/>
                    <a:p>
                      <a:r>
                        <a:rPr lang="en-US" dirty="0"/>
                        <a:t>4</a:t>
                      </a:r>
                    </a:p>
                  </a:txBody>
                  <a:tcPr/>
                </a:tc>
                <a:tc>
                  <a:txBody>
                    <a:bodyPr/>
                    <a:lstStyle/>
                    <a:p>
                      <a:endParaRPr lang="en-US"/>
                    </a:p>
                  </a:txBody>
                  <a:tcPr/>
                </a:tc>
                <a:extLst>
                  <a:ext uri="{0D108BD9-81ED-4DB2-BD59-A6C34878D82A}">
                    <a16:rowId xmlns:a16="http://schemas.microsoft.com/office/drawing/2014/main" val="2589886208"/>
                  </a:ext>
                </a:extLst>
              </a:tr>
              <a:tr h="373195">
                <a:tc>
                  <a:txBody>
                    <a:bodyPr/>
                    <a:lstStyle/>
                    <a:p>
                      <a:r>
                        <a:rPr lang="en-US" dirty="0"/>
                        <a:t>5</a:t>
                      </a:r>
                    </a:p>
                  </a:txBody>
                  <a:tcPr/>
                </a:tc>
                <a:tc>
                  <a:txBody>
                    <a:bodyPr/>
                    <a:lstStyle/>
                    <a:p>
                      <a:endParaRPr lang="en-US"/>
                    </a:p>
                  </a:txBody>
                  <a:tcPr/>
                </a:tc>
                <a:extLst>
                  <a:ext uri="{0D108BD9-81ED-4DB2-BD59-A6C34878D82A}">
                    <a16:rowId xmlns:a16="http://schemas.microsoft.com/office/drawing/2014/main" val="3744469491"/>
                  </a:ext>
                </a:extLst>
              </a:tr>
              <a:tr h="373195">
                <a:tc>
                  <a:txBody>
                    <a:bodyPr/>
                    <a:lstStyle/>
                    <a:p>
                      <a:r>
                        <a:rPr lang="en-US" dirty="0"/>
                        <a:t>6</a:t>
                      </a:r>
                    </a:p>
                  </a:txBody>
                  <a:tcPr/>
                </a:tc>
                <a:tc>
                  <a:txBody>
                    <a:bodyPr/>
                    <a:lstStyle/>
                    <a:p>
                      <a:endParaRPr lang="en-US"/>
                    </a:p>
                  </a:txBody>
                  <a:tcPr/>
                </a:tc>
                <a:extLst>
                  <a:ext uri="{0D108BD9-81ED-4DB2-BD59-A6C34878D82A}">
                    <a16:rowId xmlns:a16="http://schemas.microsoft.com/office/drawing/2014/main" val="3668979285"/>
                  </a:ext>
                </a:extLst>
              </a:tr>
              <a:tr h="373195">
                <a:tc>
                  <a:txBody>
                    <a:bodyPr/>
                    <a:lstStyle/>
                    <a:p>
                      <a:r>
                        <a:rPr lang="en-US" dirty="0"/>
                        <a:t>7</a:t>
                      </a:r>
                    </a:p>
                  </a:txBody>
                  <a:tcPr/>
                </a:tc>
                <a:tc>
                  <a:txBody>
                    <a:bodyPr/>
                    <a:lstStyle/>
                    <a:p>
                      <a:endParaRPr lang="en-US" dirty="0"/>
                    </a:p>
                  </a:txBody>
                  <a:tcPr/>
                </a:tc>
                <a:extLst>
                  <a:ext uri="{0D108BD9-81ED-4DB2-BD59-A6C34878D82A}">
                    <a16:rowId xmlns:a16="http://schemas.microsoft.com/office/drawing/2014/main" val="3670572816"/>
                  </a:ext>
                </a:extLst>
              </a:tr>
              <a:tr h="373195">
                <a:tc>
                  <a:txBody>
                    <a:bodyPr/>
                    <a:lstStyle/>
                    <a:p>
                      <a:r>
                        <a:rPr lang="en-US" dirty="0"/>
                        <a:t>8</a:t>
                      </a:r>
                    </a:p>
                  </a:txBody>
                  <a:tcPr/>
                </a:tc>
                <a:tc>
                  <a:txBody>
                    <a:bodyPr/>
                    <a:lstStyle/>
                    <a:p>
                      <a:endParaRPr lang="en-US" dirty="0"/>
                    </a:p>
                  </a:txBody>
                  <a:tcPr/>
                </a:tc>
                <a:extLst>
                  <a:ext uri="{0D108BD9-81ED-4DB2-BD59-A6C34878D82A}">
                    <a16:rowId xmlns:a16="http://schemas.microsoft.com/office/drawing/2014/main" val="1248473545"/>
                  </a:ext>
                </a:extLst>
              </a:tr>
              <a:tr h="373195">
                <a:tc>
                  <a:txBody>
                    <a:bodyPr/>
                    <a:lstStyle/>
                    <a:p>
                      <a:r>
                        <a:rPr lang="en-US" dirty="0"/>
                        <a:t>9</a:t>
                      </a:r>
                    </a:p>
                  </a:txBody>
                  <a:tcPr/>
                </a:tc>
                <a:tc>
                  <a:txBody>
                    <a:bodyPr/>
                    <a:lstStyle/>
                    <a:p>
                      <a:endParaRPr lang="en-US" dirty="0"/>
                    </a:p>
                  </a:txBody>
                  <a:tcPr/>
                </a:tc>
                <a:extLst>
                  <a:ext uri="{0D108BD9-81ED-4DB2-BD59-A6C34878D82A}">
                    <a16:rowId xmlns:a16="http://schemas.microsoft.com/office/drawing/2014/main" val="2511986848"/>
                  </a:ext>
                </a:extLst>
              </a:tr>
              <a:tr h="373195">
                <a:tc>
                  <a:txBody>
                    <a:bodyPr/>
                    <a:lstStyle/>
                    <a:p>
                      <a:r>
                        <a:rPr lang="en-US" dirty="0"/>
                        <a:t>10</a:t>
                      </a:r>
                    </a:p>
                  </a:txBody>
                  <a:tcPr/>
                </a:tc>
                <a:tc>
                  <a:txBody>
                    <a:bodyPr/>
                    <a:lstStyle/>
                    <a:p>
                      <a:endParaRPr lang="en-US" dirty="0"/>
                    </a:p>
                  </a:txBody>
                  <a:tcPr/>
                </a:tc>
                <a:extLst>
                  <a:ext uri="{0D108BD9-81ED-4DB2-BD59-A6C34878D82A}">
                    <a16:rowId xmlns:a16="http://schemas.microsoft.com/office/drawing/2014/main" val="783617362"/>
                  </a:ext>
                </a:extLst>
              </a:tr>
              <a:tr h="373195">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4130394899"/>
                  </a:ext>
                </a:extLst>
              </a:tr>
            </a:tbl>
          </a:graphicData>
        </a:graphic>
      </p:graphicFrame>
      <p:cxnSp>
        <p:nvCxnSpPr>
          <p:cNvPr id="8" name="Straight Arrow Connector 7"/>
          <p:cNvCxnSpPr/>
          <p:nvPr/>
        </p:nvCxnSpPr>
        <p:spPr>
          <a:xfrm flipV="1">
            <a:off x="5076824" y="1809751"/>
            <a:ext cx="2041526" cy="26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110162" y="1895475"/>
            <a:ext cx="2008188" cy="32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ight Arrow 11"/>
          <p:cNvSpPr/>
          <p:nvPr/>
        </p:nvSpPr>
        <p:spPr>
          <a:xfrm>
            <a:off x="552450" y="1695450"/>
            <a:ext cx="400050" cy="1238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1</a:t>
            </a:r>
          </a:p>
        </p:txBody>
      </p:sp>
      <p:sp>
        <p:nvSpPr>
          <p:cNvPr id="13" name="Right Arrow 12"/>
          <p:cNvSpPr/>
          <p:nvPr/>
        </p:nvSpPr>
        <p:spPr>
          <a:xfrm>
            <a:off x="552450" y="2157412"/>
            <a:ext cx="400050" cy="1238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2</a:t>
            </a:r>
          </a:p>
        </p:txBody>
      </p:sp>
      <p:sp>
        <p:nvSpPr>
          <p:cNvPr id="14" name="Right Arrow 13"/>
          <p:cNvSpPr/>
          <p:nvPr/>
        </p:nvSpPr>
        <p:spPr>
          <a:xfrm>
            <a:off x="541875" y="2557461"/>
            <a:ext cx="400050" cy="1238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3</a:t>
            </a:r>
          </a:p>
        </p:txBody>
      </p:sp>
      <p:sp>
        <p:nvSpPr>
          <p:cNvPr id="15" name="Right Arrow 14"/>
          <p:cNvSpPr/>
          <p:nvPr/>
        </p:nvSpPr>
        <p:spPr>
          <a:xfrm>
            <a:off x="552450" y="3019423"/>
            <a:ext cx="400050" cy="1238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7</a:t>
            </a:r>
          </a:p>
        </p:txBody>
      </p:sp>
      <p:sp>
        <p:nvSpPr>
          <p:cNvPr id="17" name="Right Arrow 16"/>
          <p:cNvSpPr/>
          <p:nvPr/>
        </p:nvSpPr>
        <p:spPr>
          <a:xfrm rot="10800000">
            <a:off x="10858503" y="2157411"/>
            <a:ext cx="400050" cy="1238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Right Arrow 17"/>
          <p:cNvSpPr/>
          <p:nvPr/>
        </p:nvSpPr>
        <p:spPr>
          <a:xfrm rot="10800000">
            <a:off x="10858503" y="2551554"/>
            <a:ext cx="400050" cy="1238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ight Arrow 18"/>
          <p:cNvSpPr/>
          <p:nvPr/>
        </p:nvSpPr>
        <p:spPr>
          <a:xfrm rot="10800000">
            <a:off x="10858503" y="2883783"/>
            <a:ext cx="400050" cy="1238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Right Arrow 19"/>
          <p:cNvSpPr/>
          <p:nvPr/>
        </p:nvSpPr>
        <p:spPr>
          <a:xfrm rot="10800000">
            <a:off x="10858503" y="3225532"/>
            <a:ext cx="400050" cy="1238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1" name="Straight Arrow Connector 20"/>
          <p:cNvCxnSpPr/>
          <p:nvPr/>
        </p:nvCxnSpPr>
        <p:spPr>
          <a:xfrm>
            <a:off x="5110162" y="2613467"/>
            <a:ext cx="2008188" cy="332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076824" y="3054134"/>
            <a:ext cx="2008188" cy="644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126831" y="3507861"/>
            <a:ext cx="1991519" cy="527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101827" y="3943182"/>
            <a:ext cx="1983185" cy="490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101827" y="4310292"/>
            <a:ext cx="1966516" cy="223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101827" y="4715020"/>
            <a:ext cx="1966516" cy="380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051820" y="5172076"/>
            <a:ext cx="2066530" cy="28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085158" y="5292693"/>
            <a:ext cx="1999854" cy="277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ight Arrow 46"/>
          <p:cNvSpPr/>
          <p:nvPr/>
        </p:nvSpPr>
        <p:spPr>
          <a:xfrm rot="10800000">
            <a:off x="10858503" y="1747838"/>
            <a:ext cx="400050" cy="1238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Right Arrow 47"/>
          <p:cNvSpPr/>
          <p:nvPr/>
        </p:nvSpPr>
        <p:spPr>
          <a:xfrm rot="10800000">
            <a:off x="10858503" y="3629356"/>
            <a:ext cx="400050" cy="1238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 name="Right Arrow 48"/>
          <p:cNvSpPr/>
          <p:nvPr/>
        </p:nvSpPr>
        <p:spPr>
          <a:xfrm rot="10800000">
            <a:off x="10858503" y="4033181"/>
            <a:ext cx="400050" cy="1238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0" name="Right Arrow 49"/>
          <p:cNvSpPr/>
          <p:nvPr/>
        </p:nvSpPr>
        <p:spPr>
          <a:xfrm>
            <a:off x="572044" y="3445948"/>
            <a:ext cx="400050" cy="1238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8</a:t>
            </a:r>
          </a:p>
        </p:txBody>
      </p:sp>
      <p:sp>
        <p:nvSpPr>
          <p:cNvPr id="51" name="Right Arrow 50"/>
          <p:cNvSpPr/>
          <p:nvPr/>
        </p:nvSpPr>
        <p:spPr>
          <a:xfrm>
            <a:off x="480488" y="3852079"/>
            <a:ext cx="491606" cy="9110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11</a:t>
            </a:r>
          </a:p>
        </p:txBody>
      </p:sp>
      <p:sp>
        <p:nvSpPr>
          <p:cNvPr id="52" name="TextBox 51"/>
          <p:cNvSpPr txBox="1"/>
          <p:nvPr/>
        </p:nvSpPr>
        <p:spPr>
          <a:xfrm>
            <a:off x="11258553" y="1614247"/>
            <a:ext cx="266700" cy="369332"/>
          </a:xfrm>
          <a:prstGeom prst="rect">
            <a:avLst/>
          </a:prstGeom>
          <a:noFill/>
        </p:spPr>
        <p:txBody>
          <a:bodyPr wrap="square" rtlCol="0">
            <a:spAutoFit/>
          </a:bodyPr>
          <a:lstStyle/>
          <a:p>
            <a:r>
              <a:rPr lang="en-US" dirty="0"/>
              <a:t>1</a:t>
            </a:r>
          </a:p>
        </p:txBody>
      </p:sp>
      <p:sp>
        <p:nvSpPr>
          <p:cNvPr id="53" name="TextBox 52"/>
          <p:cNvSpPr txBox="1"/>
          <p:nvPr/>
        </p:nvSpPr>
        <p:spPr>
          <a:xfrm>
            <a:off x="11258553" y="2042222"/>
            <a:ext cx="266700" cy="369332"/>
          </a:xfrm>
          <a:prstGeom prst="rect">
            <a:avLst/>
          </a:prstGeom>
          <a:noFill/>
        </p:spPr>
        <p:txBody>
          <a:bodyPr wrap="square" rtlCol="0">
            <a:spAutoFit/>
          </a:bodyPr>
          <a:lstStyle/>
          <a:p>
            <a:r>
              <a:rPr lang="en-US" dirty="0"/>
              <a:t>4</a:t>
            </a:r>
          </a:p>
        </p:txBody>
      </p:sp>
      <p:sp>
        <p:nvSpPr>
          <p:cNvPr id="54" name="TextBox 53"/>
          <p:cNvSpPr txBox="1"/>
          <p:nvPr/>
        </p:nvSpPr>
        <p:spPr>
          <a:xfrm>
            <a:off x="11249034" y="2410249"/>
            <a:ext cx="266700" cy="369332"/>
          </a:xfrm>
          <a:prstGeom prst="rect">
            <a:avLst/>
          </a:prstGeom>
          <a:noFill/>
        </p:spPr>
        <p:txBody>
          <a:bodyPr wrap="square" rtlCol="0">
            <a:spAutoFit/>
          </a:bodyPr>
          <a:lstStyle/>
          <a:p>
            <a:r>
              <a:rPr lang="en-US" dirty="0"/>
              <a:t>5</a:t>
            </a:r>
          </a:p>
        </p:txBody>
      </p:sp>
      <p:sp>
        <p:nvSpPr>
          <p:cNvPr id="55" name="TextBox 54"/>
          <p:cNvSpPr txBox="1"/>
          <p:nvPr/>
        </p:nvSpPr>
        <p:spPr>
          <a:xfrm>
            <a:off x="11249034" y="2779581"/>
            <a:ext cx="266700" cy="369332"/>
          </a:xfrm>
          <a:prstGeom prst="rect">
            <a:avLst/>
          </a:prstGeom>
          <a:noFill/>
        </p:spPr>
        <p:txBody>
          <a:bodyPr wrap="square" rtlCol="0">
            <a:spAutoFit/>
          </a:bodyPr>
          <a:lstStyle/>
          <a:p>
            <a:r>
              <a:rPr lang="en-US" dirty="0"/>
              <a:t>6</a:t>
            </a:r>
          </a:p>
        </p:txBody>
      </p:sp>
      <p:sp>
        <p:nvSpPr>
          <p:cNvPr id="56" name="TextBox 55"/>
          <p:cNvSpPr txBox="1"/>
          <p:nvPr/>
        </p:nvSpPr>
        <p:spPr>
          <a:xfrm>
            <a:off x="11249034" y="3111809"/>
            <a:ext cx="266700" cy="369332"/>
          </a:xfrm>
          <a:prstGeom prst="rect">
            <a:avLst/>
          </a:prstGeom>
          <a:noFill/>
        </p:spPr>
        <p:txBody>
          <a:bodyPr wrap="square" rtlCol="0">
            <a:spAutoFit/>
          </a:bodyPr>
          <a:lstStyle/>
          <a:p>
            <a:r>
              <a:rPr lang="en-US" dirty="0"/>
              <a:t>8</a:t>
            </a:r>
          </a:p>
        </p:txBody>
      </p:sp>
      <p:sp>
        <p:nvSpPr>
          <p:cNvPr id="57" name="TextBox 56"/>
          <p:cNvSpPr txBox="1"/>
          <p:nvPr/>
        </p:nvSpPr>
        <p:spPr>
          <a:xfrm>
            <a:off x="11258553" y="3514306"/>
            <a:ext cx="266700" cy="369332"/>
          </a:xfrm>
          <a:prstGeom prst="rect">
            <a:avLst/>
          </a:prstGeom>
          <a:noFill/>
        </p:spPr>
        <p:txBody>
          <a:bodyPr wrap="square" rtlCol="0">
            <a:spAutoFit/>
          </a:bodyPr>
          <a:lstStyle/>
          <a:p>
            <a:r>
              <a:rPr lang="en-US" dirty="0"/>
              <a:t>9</a:t>
            </a:r>
          </a:p>
        </p:txBody>
      </p:sp>
      <p:sp>
        <p:nvSpPr>
          <p:cNvPr id="58" name="TextBox 57"/>
          <p:cNvSpPr txBox="1"/>
          <p:nvPr/>
        </p:nvSpPr>
        <p:spPr>
          <a:xfrm>
            <a:off x="11258553" y="3901714"/>
            <a:ext cx="457200" cy="369332"/>
          </a:xfrm>
          <a:prstGeom prst="rect">
            <a:avLst/>
          </a:prstGeom>
          <a:noFill/>
        </p:spPr>
        <p:txBody>
          <a:bodyPr wrap="square" rtlCol="0">
            <a:spAutoFit/>
          </a:bodyPr>
          <a:lstStyle/>
          <a:p>
            <a:r>
              <a:rPr lang="en-US" dirty="0"/>
              <a:t>10</a:t>
            </a:r>
          </a:p>
        </p:txBody>
      </p:sp>
      <p:sp>
        <p:nvSpPr>
          <p:cNvPr id="59" name="Right Arrow 58"/>
          <p:cNvSpPr/>
          <p:nvPr/>
        </p:nvSpPr>
        <p:spPr>
          <a:xfrm rot="10800000">
            <a:off x="10848984" y="4409956"/>
            <a:ext cx="400050" cy="1238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0" name="Right Arrow 59"/>
          <p:cNvSpPr/>
          <p:nvPr/>
        </p:nvSpPr>
        <p:spPr>
          <a:xfrm rot="10800000">
            <a:off x="10848984" y="4689955"/>
            <a:ext cx="400050" cy="1238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1" name="Right Arrow 60"/>
          <p:cNvSpPr/>
          <p:nvPr/>
        </p:nvSpPr>
        <p:spPr>
          <a:xfrm rot="10800000">
            <a:off x="10848984" y="5049304"/>
            <a:ext cx="400050" cy="1238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2" name="Right Arrow 61"/>
          <p:cNvSpPr/>
          <p:nvPr/>
        </p:nvSpPr>
        <p:spPr>
          <a:xfrm>
            <a:off x="496097" y="4225489"/>
            <a:ext cx="491606" cy="9110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13</a:t>
            </a:r>
          </a:p>
        </p:txBody>
      </p:sp>
      <p:sp>
        <p:nvSpPr>
          <p:cNvPr id="63" name="Right Arrow 62"/>
          <p:cNvSpPr/>
          <p:nvPr/>
        </p:nvSpPr>
        <p:spPr>
          <a:xfrm>
            <a:off x="526266" y="4669468"/>
            <a:ext cx="491606" cy="9110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14</a:t>
            </a:r>
          </a:p>
        </p:txBody>
      </p:sp>
      <p:sp>
        <p:nvSpPr>
          <p:cNvPr id="64" name="Right Arrow 63"/>
          <p:cNvSpPr/>
          <p:nvPr/>
        </p:nvSpPr>
        <p:spPr>
          <a:xfrm>
            <a:off x="541875" y="5153025"/>
            <a:ext cx="491606" cy="13966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17</a:t>
            </a:r>
          </a:p>
        </p:txBody>
      </p:sp>
      <p:sp>
        <p:nvSpPr>
          <p:cNvPr id="65" name="Right Arrow 64"/>
          <p:cNvSpPr/>
          <p:nvPr/>
        </p:nvSpPr>
        <p:spPr>
          <a:xfrm>
            <a:off x="557738" y="5524724"/>
            <a:ext cx="491606" cy="9110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18</a:t>
            </a:r>
          </a:p>
        </p:txBody>
      </p:sp>
      <p:sp>
        <p:nvSpPr>
          <p:cNvPr id="66" name="TextBox 65"/>
          <p:cNvSpPr txBox="1"/>
          <p:nvPr/>
        </p:nvSpPr>
        <p:spPr>
          <a:xfrm>
            <a:off x="11258553" y="4288472"/>
            <a:ext cx="457200" cy="369332"/>
          </a:xfrm>
          <a:prstGeom prst="rect">
            <a:avLst/>
          </a:prstGeom>
          <a:noFill/>
        </p:spPr>
        <p:txBody>
          <a:bodyPr wrap="square" rtlCol="0">
            <a:spAutoFit/>
          </a:bodyPr>
          <a:lstStyle/>
          <a:p>
            <a:r>
              <a:rPr lang="en-US" dirty="0"/>
              <a:t>12</a:t>
            </a:r>
          </a:p>
        </p:txBody>
      </p:sp>
      <p:sp>
        <p:nvSpPr>
          <p:cNvPr id="67" name="TextBox 66"/>
          <p:cNvSpPr txBox="1"/>
          <p:nvPr/>
        </p:nvSpPr>
        <p:spPr>
          <a:xfrm>
            <a:off x="11220450" y="4587024"/>
            <a:ext cx="457200" cy="369332"/>
          </a:xfrm>
          <a:prstGeom prst="rect">
            <a:avLst/>
          </a:prstGeom>
          <a:noFill/>
        </p:spPr>
        <p:txBody>
          <a:bodyPr wrap="square" rtlCol="0">
            <a:spAutoFit/>
          </a:bodyPr>
          <a:lstStyle/>
          <a:p>
            <a:r>
              <a:rPr lang="en-US" dirty="0"/>
              <a:t>15</a:t>
            </a:r>
          </a:p>
        </p:txBody>
      </p:sp>
      <p:sp>
        <p:nvSpPr>
          <p:cNvPr id="68" name="TextBox 67"/>
          <p:cNvSpPr txBox="1"/>
          <p:nvPr/>
        </p:nvSpPr>
        <p:spPr>
          <a:xfrm>
            <a:off x="11258553" y="4923361"/>
            <a:ext cx="457200" cy="369332"/>
          </a:xfrm>
          <a:prstGeom prst="rect">
            <a:avLst/>
          </a:prstGeom>
          <a:noFill/>
        </p:spPr>
        <p:txBody>
          <a:bodyPr wrap="square" rtlCol="0">
            <a:spAutoFit/>
          </a:bodyPr>
          <a:lstStyle/>
          <a:p>
            <a:r>
              <a:rPr lang="en-US" dirty="0"/>
              <a:t>16</a:t>
            </a:r>
          </a:p>
        </p:txBody>
      </p:sp>
    </p:spTree>
    <p:extLst>
      <p:ext uri="{BB962C8B-B14F-4D97-AF65-F5344CB8AC3E}">
        <p14:creationId xmlns:p14="http://schemas.microsoft.com/office/powerpoint/2010/main" val="375653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0"/>
                                        <p:tgtEl>
                                          <p:spTgt spid="5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500"/>
                                        <p:tgtEl>
                                          <p:spTgt spid="5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500"/>
                                        <p:tgtEl>
                                          <p:spTgt spid="5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fade">
                                      <p:cBhvr>
                                        <p:cTn id="64" dur="500"/>
                                        <p:tgtEl>
                                          <p:spTgt spid="5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fade">
                                      <p:cBhvr>
                                        <p:cTn id="70" dur="500"/>
                                        <p:tgtEl>
                                          <p:spTgt spid="4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fade">
                                      <p:cBhvr>
                                        <p:cTn id="73" dur="500"/>
                                        <p:tgtEl>
                                          <p:spTgt spid="57"/>
                                        </p:tgtEl>
                                      </p:cBhvr>
                                    </p:animEffect>
                                  </p:childTnLst>
                                </p:cTn>
                              </p:par>
                              <p:par>
                                <p:cTn id="74" presetID="10" presetClass="entr" presetSubtype="0" fill="hold"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500"/>
                                        <p:tgtEl>
                                          <p:spTgt spid="24"/>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fade">
                                      <p:cBhvr>
                                        <p:cTn id="81" dur="500"/>
                                        <p:tgtEl>
                                          <p:spTgt spid="50"/>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fade">
                                      <p:cBhvr>
                                        <p:cTn id="84" dur="500"/>
                                        <p:tgtEl>
                                          <p:spTgt spid="51"/>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2"/>
                                        </p:tgtEl>
                                        <p:attrNameLst>
                                          <p:attrName>style.visibility</p:attrName>
                                        </p:attrNameLst>
                                      </p:cBhvr>
                                      <p:to>
                                        <p:strVal val="visible"/>
                                      </p:to>
                                    </p:set>
                                    <p:animEffect transition="in" filter="fade">
                                      <p:cBhvr>
                                        <p:cTn id="87" dur="500"/>
                                        <p:tgtEl>
                                          <p:spTgt spid="62"/>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3"/>
                                        </p:tgtEl>
                                        <p:attrNameLst>
                                          <p:attrName>style.visibility</p:attrName>
                                        </p:attrNameLst>
                                      </p:cBhvr>
                                      <p:to>
                                        <p:strVal val="visible"/>
                                      </p:to>
                                    </p:set>
                                    <p:animEffect transition="in" filter="fade">
                                      <p:cBhvr>
                                        <p:cTn id="90" dur="500"/>
                                        <p:tgtEl>
                                          <p:spTgt spid="6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64"/>
                                        </p:tgtEl>
                                        <p:attrNameLst>
                                          <p:attrName>style.visibility</p:attrName>
                                        </p:attrNameLst>
                                      </p:cBhvr>
                                      <p:to>
                                        <p:strVal val="visible"/>
                                      </p:to>
                                    </p:set>
                                    <p:animEffect transition="in" filter="fade">
                                      <p:cBhvr>
                                        <p:cTn id="93" dur="500"/>
                                        <p:tgtEl>
                                          <p:spTgt spid="64"/>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5"/>
                                        </p:tgtEl>
                                        <p:attrNameLst>
                                          <p:attrName>style.visibility</p:attrName>
                                        </p:attrNameLst>
                                      </p:cBhvr>
                                      <p:to>
                                        <p:strVal val="visible"/>
                                      </p:to>
                                    </p:set>
                                    <p:animEffect transition="in" filter="fade">
                                      <p:cBhvr>
                                        <p:cTn id="96" dur="500"/>
                                        <p:tgtEl>
                                          <p:spTgt spid="65"/>
                                        </p:tgtEl>
                                      </p:cBhvr>
                                    </p:animEffect>
                                  </p:childTnLst>
                                </p:cTn>
                              </p:par>
                              <p:par>
                                <p:cTn id="97" presetID="10" presetClass="entr" presetSubtype="0" fill="hold" nodeType="with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fade">
                                      <p:cBhvr>
                                        <p:cTn id="99" dur="500"/>
                                        <p:tgtEl>
                                          <p:spTgt spid="42"/>
                                        </p:tgtEl>
                                      </p:cBhvr>
                                    </p:animEffect>
                                  </p:childTnLst>
                                </p:cTn>
                              </p:par>
                              <p:par>
                                <p:cTn id="100" presetID="10" presetClass="entr" presetSubtype="0" fill="hold" nodeType="withEffect">
                                  <p:stCondLst>
                                    <p:cond delay="0"/>
                                  </p:stCondLst>
                                  <p:childTnLst>
                                    <p:set>
                                      <p:cBhvr>
                                        <p:cTn id="101" dur="1" fill="hold">
                                          <p:stCondLst>
                                            <p:cond delay="0"/>
                                          </p:stCondLst>
                                        </p:cTn>
                                        <p:tgtEl>
                                          <p:spTgt spid="39"/>
                                        </p:tgtEl>
                                        <p:attrNameLst>
                                          <p:attrName>style.visibility</p:attrName>
                                        </p:attrNameLst>
                                      </p:cBhvr>
                                      <p:to>
                                        <p:strVal val="visible"/>
                                      </p:to>
                                    </p:set>
                                    <p:animEffect transition="in" filter="fade">
                                      <p:cBhvr>
                                        <p:cTn id="102" dur="500"/>
                                        <p:tgtEl>
                                          <p:spTgt spid="39"/>
                                        </p:tgtEl>
                                      </p:cBhvr>
                                    </p:animEffect>
                                  </p:childTnLst>
                                </p:cTn>
                              </p:par>
                              <p:par>
                                <p:cTn id="103" presetID="10" presetClass="entr" presetSubtype="0" fill="hold" nodeType="with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fade">
                                      <p:cBhvr>
                                        <p:cTn id="105" dur="500"/>
                                        <p:tgtEl>
                                          <p:spTgt spid="36"/>
                                        </p:tgtEl>
                                      </p:cBhvr>
                                    </p:animEffect>
                                  </p:childTnLst>
                                </p:cTn>
                              </p:par>
                              <p:par>
                                <p:cTn id="106" presetID="10" presetClass="entr" presetSubtype="0" fill="hold" nodeType="withEffect">
                                  <p:stCondLst>
                                    <p:cond delay="0"/>
                                  </p:stCondLst>
                                  <p:childTnLst>
                                    <p:set>
                                      <p:cBhvr>
                                        <p:cTn id="107" dur="1" fill="hold">
                                          <p:stCondLst>
                                            <p:cond delay="0"/>
                                          </p:stCondLst>
                                        </p:cTn>
                                        <p:tgtEl>
                                          <p:spTgt spid="33"/>
                                        </p:tgtEl>
                                        <p:attrNameLst>
                                          <p:attrName>style.visibility</p:attrName>
                                        </p:attrNameLst>
                                      </p:cBhvr>
                                      <p:to>
                                        <p:strVal val="visible"/>
                                      </p:to>
                                    </p:set>
                                    <p:animEffect transition="in" filter="fade">
                                      <p:cBhvr>
                                        <p:cTn id="108" dur="500"/>
                                        <p:tgtEl>
                                          <p:spTgt spid="33"/>
                                        </p:tgtEl>
                                      </p:cBhvr>
                                    </p:animEffect>
                                  </p:childTnLst>
                                </p:cTn>
                              </p:par>
                              <p:par>
                                <p:cTn id="109" presetID="10" presetClass="entr" presetSubtype="0" fill="hold" nodeType="withEffect">
                                  <p:stCondLst>
                                    <p:cond delay="0"/>
                                  </p:stCondLst>
                                  <p:childTnLst>
                                    <p:set>
                                      <p:cBhvr>
                                        <p:cTn id="110" dur="1" fill="hold">
                                          <p:stCondLst>
                                            <p:cond delay="0"/>
                                          </p:stCondLst>
                                        </p:cTn>
                                        <p:tgtEl>
                                          <p:spTgt spid="30"/>
                                        </p:tgtEl>
                                        <p:attrNameLst>
                                          <p:attrName>style.visibility</p:attrName>
                                        </p:attrNameLst>
                                      </p:cBhvr>
                                      <p:to>
                                        <p:strVal val="visible"/>
                                      </p:to>
                                    </p:set>
                                    <p:animEffect transition="in" filter="fade">
                                      <p:cBhvr>
                                        <p:cTn id="111" dur="500"/>
                                        <p:tgtEl>
                                          <p:spTgt spid="30"/>
                                        </p:tgtEl>
                                      </p:cBhvr>
                                    </p:animEffect>
                                  </p:childTnLst>
                                </p:cTn>
                              </p:par>
                              <p:par>
                                <p:cTn id="112" presetID="10" presetClass="entr" presetSubtype="0" fill="hold" nodeType="withEffect">
                                  <p:stCondLst>
                                    <p:cond delay="0"/>
                                  </p:stCondLst>
                                  <p:childTnLst>
                                    <p:set>
                                      <p:cBhvr>
                                        <p:cTn id="113" dur="1" fill="hold">
                                          <p:stCondLst>
                                            <p:cond delay="0"/>
                                          </p:stCondLst>
                                        </p:cTn>
                                        <p:tgtEl>
                                          <p:spTgt spid="27"/>
                                        </p:tgtEl>
                                        <p:attrNameLst>
                                          <p:attrName>style.visibility</p:attrName>
                                        </p:attrNameLst>
                                      </p:cBhvr>
                                      <p:to>
                                        <p:strVal val="visible"/>
                                      </p:to>
                                    </p:set>
                                    <p:animEffect transition="in" filter="fade">
                                      <p:cBhvr>
                                        <p:cTn id="114" dur="500"/>
                                        <p:tgtEl>
                                          <p:spTgt spid="27"/>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9"/>
                                        </p:tgtEl>
                                        <p:attrNameLst>
                                          <p:attrName>style.visibility</p:attrName>
                                        </p:attrNameLst>
                                      </p:cBhvr>
                                      <p:to>
                                        <p:strVal val="visible"/>
                                      </p:to>
                                    </p:set>
                                    <p:animEffect transition="in" filter="fade">
                                      <p:cBhvr>
                                        <p:cTn id="117" dur="500"/>
                                        <p:tgtEl>
                                          <p:spTgt spid="49"/>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58"/>
                                        </p:tgtEl>
                                        <p:attrNameLst>
                                          <p:attrName>style.visibility</p:attrName>
                                        </p:attrNameLst>
                                      </p:cBhvr>
                                      <p:to>
                                        <p:strVal val="visible"/>
                                      </p:to>
                                    </p:set>
                                    <p:animEffect transition="in" filter="fade">
                                      <p:cBhvr>
                                        <p:cTn id="120" dur="500"/>
                                        <p:tgtEl>
                                          <p:spTgt spid="58"/>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59"/>
                                        </p:tgtEl>
                                        <p:attrNameLst>
                                          <p:attrName>style.visibility</p:attrName>
                                        </p:attrNameLst>
                                      </p:cBhvr>
                                      <p:to>
                                        <p:strVal val="visible"/>
                                      </p:to>
                                    </p:set>
                                    <p:animEffect transition="in" filter="fade">
                                      <p:cBhvr>
                                        <p:cTn id="123" dur="500"/>
                                        <p:tgtEl>
                                          <p:spTgt spid="59"/>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66"/>
                                        </p:tgtEl>
                                        <p:attrNameLst>
                                          <p:attrName>style.visibility</p:attrName>
                                        </p:attrNameLst>
                                      </p:cBhvr>
                                      <p:to>
                                        <p:strVal val="visible"/>
                                      </p:to>
                                    </p:set>
                                    <p:animEffect transition="in" filter="fade">
                                      <p:cBhvr>
                                        <p:cTn id="126" dur="500"/>
                                        <p:tgtEl>
                                          <p:spTgt spid="66"/>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60"/>
                                        </p:tgtEl>
                                        <p:attrNameLst>
                                          <p:attrName>style.visibility</p:attrName>
                                        </p:attrNameLst>
                                      </p:cBhvr>
                                      <p:to>
                                        <p:strVal val="visible"/>
                                      </p:to>
                                    </p:set>
                                    <p:animEffect transition="in" filter="fade">
                                      <p:cBhvr>
                                        <p:cTn id="129" dur="500"/>
                                        <p:tgtEl>
                                          <p:spTgt spid="60"/>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7"/>
                                        </p:tgtEl>
                                        <p:attrNameLst>
                                          <p:attrName>style.visibility</p:attrName>
                                        </p:attrNameLst>
                                      </p:cBhvr>
                                      <p:to>
                                        <p:strVal val="visible"/>
                                      </p:to>
                                    </p:set>
                                    <p:animEffect transition="in" filter="fade">
                                      <p:cBhvr>
                                        <p:cTn id="132" dur="500"/>
                                        <p:tgtEl>
                                          <p:spTgt spid="67"/>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fade">
                                      <p:cBhvr>
                                        <p:cTn id="135" dur="500"/>
                                        <p:tgtEl>
                                          <p:spTgt spid="61"/>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68"/>
                                        </p:tgtEl>
                                        <p:attrNameLst>
                                          <p:attrName>style.visibility</p:attrName>
                                        </p:attrNameLst>
                                      </p:cBhvr>
                                      <p:to>
                                        <p:strVal val="visible"/>
                                      </p:to>
                                    </p:set>
                                    <p:animEffect transition="in" filter="fade">
                                      <p:cBhvr>
                                        <p:cTn id="138"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18" grpId="0" animBg="1"/>
      <p:bldP spid="19" grpId="0" animBg="1"/>
      <p:bldP spid="20" grpId="0" animBg="1"/>
      <p:bldP spid="47" grpId="0" animBg="1"/>
      <p:bldP spid="48" grpId="0" animBg="1"/>
      <p:bldP spid="49" grpId="0" animBg="1"/>
      <p:bldP spid="50" grpId="0" animBg="1"/>
      <p:bldP spid="51" grpId="0" animBg="1"/>
      <p:bldP spid="52" grpId="0"/>
      <p:bldP spid="53" grpId="0"/>
      <p:bldP spid="54" grpId="0"/>
      <p:bldP spid="55" grpId="0"/>
      <p:bldP spid="56" grpId="0"/>
      <p:bldP spid="57" grpId="0"/>
      <p:bldP spid="58" grpId="0"/>
      <p:bldP spid="59" grpId="0" animBg="1"/>
      <p:bldP spid="60" grpId="0" animBg="1"/>
      <p:bldP spid="61" grpId="0" animBg="1"/>
      <p:bldP spid="62" grpId="0" animBg="1"/>
      <p:bldP spid="63" grpId="0" animBg="1"/>
      <p:bldP spid="64" grpId="0" animBg="1"/>
      <p:bldP spid="65" grpId="0" animBg="1"/>
      <p:bldP spid="66" grpId="0"/>
      <p:bldP spid="67" grpId="0"/>
      <p:bldP spid="6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7DBC57-2FEB-4EEE-93BB-9F5E8EC65143}"/>
              </a:ext>
            </a:extLst>
          </p:cNvPr>
          <p:cNvSpPr>
            <a:spLocks noGrp="1"/>
          </p:cNvSpPr>
          <p:nvPr>
            <p:ph type="title"/>
          </p:nvPr>
        </p:nvSpPr>
        <p:spPr/>
        <p:txBody>
          <a:bodyPr/>
          <a:lstStyle/>
          <a:p>
            <a:r>
              <a:rPr lang="en-US" b="1" dirty="0"/>
              <a:t>Hash Joins</a:t>
            </a:r>
            <a:endParaRPr lang="en-US" dirty="0"/>
          </a:p>
        </p:txBody>
      </p:sp>
      <p:pic>
        <p:nvPicPr>
          <p:cNvPr id="2050" name="Picture 2" descr="https://img-blog.csdn.net/20130604192538593"/>
          <p:cNvPicPr>
            <a:picLocks noChangeAspect="1" noChangeArrowheads="1"/>
          </p:cNvPicPr>
          <p:nvPr/>
        </p:nvPicPr>
        <p:blipFill rotWithShape="1">
          <a:blip r:embed="rId3">
            <a:extLst>
              <a:ext uri="{28A0092B-C50C-407E-A947-70E740481C1C}">
                <a14:useLocalDpi xmlns:a14="http://schemas.microsoft.com/office/drawing/2010/main" val="0"/>
              </a:ext>
            </a:extLst>
          </a:blip>
          <a:srcRect l="1712" t="3832" r="2206" b="4465"/>
          <a:stretch/>
        </p:blipFill>
        <p:spPr bwMode="auto">
          <a:xfrm>
            <a:off x="1809753" y="1274029"/>
            <a:ext cx="8042910" cy="4976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549950"/>
      </p:ext>
    </p:extLst>
  </p:cSld>
  <p:clrMapOvr>
    <a:masterClrMapping/>
  </p:clrMapOvr>
</p:sld>
</file>

<file path=ppt/theme/theme1.xml><?xml version="1.0" encoding="utf-8"?>
<a:theme xmlns:a="http://schemas.openxmlformats.org/drawingml/2006/main" name="Custom Design">
  <a:themeElements>
    <a:clrScheme name="EPAM">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Theme1">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B1030E66-D622-4A2C-A780-E8D0C5A75002}" vid="{EF2DDD0D-6367-4D3B-9AC8-9338D6E343E6}"/>
    </a:ext>
  </a:extLst>
</a:theme>
</file>

<file path=ppt/theme/theme3.xml><?xml version="1.0" encoding="utf-8"?>
<a:theme xmlns:a="http://schemas.openxmlformats.org/drawingml/2006/main" name="3_EPAM1">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1" id="{3043812C-3783-4862-B875-B3690480E19A}" vid="{FD22F7D5-DBED-44CA-80F0-2780F71C6B15}"/>
    </a:ext>
  </a:extLst>
</a:theme>
</file>

<file path=ppt/theme/theme4.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5.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5af1afe-24e9-4d9e-8b54-53f2032f41af">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F54897E54BA54408664CA011F7489F6" ma:contentTypeVersion="12" ma:contentTypeDescription="Create a new document." ma:contentTypeScope="" ma:versionID="a27d6dbaf3b81e28f02b064b4ca79c10">
  <xsd:schema xmlns:xsd="http://www.w3.org/2001/XMLSchema" xmlns:xs="http://www.w3.org/2001/XMLSchema" xmlns:p="http://schemas.microsoft.com/office/2006/metadata/properties" xmlns:ns2="59158387-0b2d-4d97-a983-e5561f7f08d0" xmlns:ns3="55af1afe-24e9-4d9e-8b54-53f2032f41af" targetNamespace="http://schemas.microsoft.com/office/2006/metadata/properties" ma:root="true" ma:fieldsID="37183ce83897060e9ae3fdc6567d7fdd" ns2:_="" ns3:_="">
    <xsd:import namespace="59158387-0b2d-4d97-a983-e5561f7f08d0"/>
    <xsd:import namespace="55af1afe-24e9-4d9e-8b54-53f2032f41a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158387-0b2d-4d97-a983-e5561f7f08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5af1afe-24e9-4d9e-8b54-53f2032f41a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E3C081-4081-47AD-A9A6-9F18F525DA1D}">
  <ds:schemaRefs>
    <ds:schemaRef ds:uri="http://schemas.microsoft.com/office/2006/metadata/properties"/>
    <ds:schemaRef ds:uri="http://schemas.microsoft.com/office/2006/documentManagement/types"/>
    <ds:schemaRef ds:uri="59158387-0b2d-4d97-a983-e5561f7f08d0"/>
    <ds:schemaRef ds:uri="http://purl.org/dc/dcmitype/"/>
    <ds:schemaRef ds:uri="http://schemas.microsoft.com/office/infopath/2007/PartnerControls"/>
    <ds:schemaRef ds:uri="55af1afe-24e9-4d9e-8b54-53f2032f41af"/>
    <ds:schemaRef ds:uri="http://www.w3.org/XML/1998/namespace"/>
    <ds:schemaRef ds:uri="http://purl.org/dc/term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242AFCD6-1FFE-4E46-A42A-F2BF9F525C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158387-0b2d-4d97-a983-e5561f7f08d0"/>
    <ds:schemaRef ds:uri="55af1afe-24e9-4d9e-8b54-53f2032f41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883F0F-DE57-4ECA-B9BB-F22E8C5B5D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25712</TotalTime>
  <Words>4714</Words>
  <Application>Microsoft Office PowerPoint</Application>
  <PresentationFormat>Widescreen</PresentationFormat>
  <Paragraphs>407</Paragraphs>
  <Slides>22</Slides>
  <Notes>14</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22</vt:i4>
      </vt:variant>
    </vt:vector>
  </HeadingPairs>
  <TitlesOfParts>
    <vt:vector size="39" baseType="lpstr">
      <vt:lpstr>Arial</vt:lpstr>
      <vt:lpstr>Arial Black</vt:lpstr>
      <vt:lpstr>Arial Unicode MS</vt:lpstr>
      <vt:lpstr>Calibri</vt:lpstr>
      <vt:lpstr>Calibri Light</vt:lpstr>
      <vt:lpstr>Symbol</vt:lpstr>
      <vt:lpstr>TheSansMonoConNormal4</vt:lpstr>
      <vt:lpstr>Times New Roman</vt:lpstr>
      <vt:lpstr>Trebuchet MS</vt:lpstr>
      <vt:lpstr>UtopiaStd-Italic4</vt:lpstr>
      <vt:lpstr>UtopiaStd-Regular4</vt:lpstr>
      <vt:lpstr>Wingdings</vt:lpstr>
      <vt:lpstr>Custom Design</vt:lpstr>
      <vt:lpstr>1_Theme1</vt:lpstr>
      <vt:lpstr>3_EPAM1</vt:lpstr>
      <vt:lpstr>Covers</vt:lpstr>
      <vt:lpstr>General</vt:lpstr>
      <vt:lpstr>PostgreSQL DB for DWH and ETL Building</vt:lpstr>
      <vt:lpstr>Agenda</vt:lpstr>
      <vt:lpstr>PowerPoint Presentation</vt:lpstr>
      <vt:lpstr>What is a Join?</vt:lpstr>
      <vt:lpstr>How the Optimizer Executes Join Statements</vt:lpstr>
      <vt:lpstr>PowerPoint Presentation</vt:lpstr>
      <vt:lpstr>Nested Loop Joins</vt:lpstr>
      <vt:lpstr>Merge Joins</vt:lpstr>
      <vt:lpstr>Hash Joins</vt:lpstr>
      <vt:lpstr>Join Strategies Summary</vt:lpstr>
      <vt:lpstr>PowerPoint Presentation</vt:lpstr>
      <vt:lpstr>Joins</vt:lpstr>
      <vt:lpstr>Lateral Joins</vt:lpstr>
      <vt:lpstr>PowerPoint Presentation</vt:lpstr>
      <vt:lpstr>Join pruning</vt:lpstr>
      <vt:lpstr>Join Order</vt:lpstr>
      <vt:lpstr>PowerPoint Presentation</vt:lpstr>
      <vt:lpstr>Temporary Tables</vt:lpstr>
      <vt:lpstr>Common Table Expressions (CTE)</vt:lpstr>
      <vt:lpstr>Recursive CTE</vt:lpstr>
      <vt:lpstr>Data-Modifying CTE</vt:lpstr>
      <vt:lpstr>Q &amp; A</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orgmarketingbrandbaselineteam@epam.com</dc:creator>
  <cp:lastModifiedBy>Tatsiana Verashchaka</cp:lastModifiedBy>
  <cp:revision>1306</cp:revision>
  <cp:lastPrinted>2014-07-09T13:30:36Z</cp:lastPrinted>
  <dcterms:created xsi:type="dcterms:W3CDTF">2014-07-08T13:27:24Z</dcterms:created>
  <dcterms:modified xsi:type="dcterms:W3CDTF">2021-10-18T14:24:24Z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0x0101002F54897E54BA54408664CA011F7489F6</vt:lpwstr>
  </property>
  <property fmtid="{D5CDD505-2E9C-101B-9397-08002B2CF9AE}" pid="3" name="Order">
    <vt:r8>986800</vt:r8>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ies>
</file>