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 id="2147483747" r:id="rId5"/>
    <p:sldMasterId id="2147483751" r:id="rId6"/>
    <p:sldMasterId id="2147483755" r:id="rId7"/>
    <p:sldMasterId id="2147483759" r:id="rId8"/>
  </p:sldMasterIdLst>
  <p:notesMasterIdLst>
    <p:notesMasterId r:id="rId44"/>
  </p:notesMasterIdLst>
  <p:handoutMasterIdLst>
    <p:handoutMasterId r:id="rId45"/>
  </p:handoutMasterIdLst>
  <p:sldIdLst>
    <p:sldId id="553" r:id="rId9"/>
    <p:sldId id="554" r:id="rId10"/>
    <p:sldId id="555" r:id="rId11"/>
    <p:sldId id="486" r:id="rId12"/>
    <p:sldId id="494" r:id="rId13"/>
    <p:sldId id="495" r:id="rId14"/>
    <p:sldId id="488" r:id="rId15"/>
    <p:sldId id="489" r:id="rId16"/>
    <p:sldId id="556" r:id="rId17"/>
    <p:sldId id="498" r:id="rId18"/>
    <p:sldId id="501" r:id="rId19"/>
    <p:sldId id="499" r:id="rId20"/>
    <p:sldId id="500" r:id="rId21"/>
    <p:sldId id="502" r:id="rId22"/>
    <p:sldId id="497" r:id="rId23"/>
    <p:sldId id="505" r:id="rId24"/>
    <p:sldId id="557" r:id="rId25"/>
    <p:sldId id="516" r:id="rId26"/>
    <p:sldId id="906" r:id="rId27"/>
    <p:sldId id="908" r:id="rId28"/>
    <p:sldId id="558" r:id="rId29"/>
    <p:sldId id="907" r:id="rId30"/>
    <p:sldId id="909" r:id="rId31"/>
    <p:sldId id="883" r:id="rId32"/>
    <p:sldId id="884" r:id="rId33"/>
    <p:sldId id="560" r:id="rId34"/>
    <p:sldId id="507" r:id="rId35"/>
    <p:sldId id="509" r:id="rId36"/>
    <p:sldId id="508" r:id="rId37"/>
    <p:sldId id="561" r:id="rId38"/>
    <p:sldId id="518" r:id="rId39"/>
    <p:sldId id="519" r:id="rId40"/>
    <p:sldId id="520" r:id="rId41"/>
    <p:sldId id="521" r:id="rId42"/>
    <p:sldId id="881"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1167" userDrawn="1">
          <p15:clr>
            <a:srgbClr val="A4A3A4"/>
          </p15:clr>
        </p15:guide>
        <p15:guide id="19" pos="3949" userDrawn="1">
          <p15:clr>
            <a:srgbClr val="A4A3A4"/>
          </p15:clr>
        </p15:guide>
        <p15:guide id="20" pos="344" userDrawn="1">
          <p15:clr>
            <a:srgbClr val="A4A3A4"/>
          </p15:clr>
        </p15:guide>
        <p15:guide id="21" pos="726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 id="3" name="Tatsiana Verashchaka" initials="TV" lastIdx="1" clrIdx="2">
    <p:extLst>
      <p:ext uri="{19B8F6BF-5375-455C-9EA6-DF929625EA0E}">
        <p15:presenceInfo xmlns:p15="http://schemas.microsoft.com/office/powerpoint/2012/main" userId="S::Tatsiana_Verashchaka@epam.com::f60b629c-cda6-4591-a771-ee3fa2504c0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547"/>
    <a:srgbClr val="666666"/>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68" autoAdjust="0"/>
    <p:restoredTop sz="85194" autoAdjust="0"/>
  </p:normalViewPr>
  <p:slideViewPr>
    <p:cSldViewPr snapToGrid="0">
      <p:cViewPr varScale="1">
        <p:scale>
          <a:sx n="77" d="100"/>
          <a:sy n="77" d="100"/>
        </p:scale>
        <p:origin x="941" y="72"/>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1167"/>
        <p:guide pos="3949"/>
        <p:guide pos="344"/>
        <p:guide pos="72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viewProps" Target="viewProp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commentAuthors" Target="commentAuthors.xml"/><Relationship Id="rId20" Type="http://schemas.openxmlformats.org/officeDocument/2006/relationships/slide" Target="slides/slide12.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11/25/2022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11/25/2022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postgresql.org/docs/13/runtime-config-query.html#GUC-ENABLE-PARTITION-PRUNIN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table size increases with data load, more data scanning, swapping pages to memory, and other table operation costs also increase. </a:t>
            </a:r>
          </a:p>
          <a:p>
            <a:r>
              <a:rPr lang="en-US" dirty="0"/>
              <a:t>Partitioning may be a good solution, as It can help divide a large table into smaller tables and thus reduce table scans and memory swap problems, which ultimately increases performance.</a:t>
            </a:r>
          </a:p>
          <a:p>
            <a:endParaRPr lang="en-US" dirty="0"/>
          </a:p>
          <a:p>
            <a:r>
              <a:rPr lang="en-US" dirty="0"/>
              <a:t>Partitioning helps to scale PostgreSQL by splitting large logical tables into smaller physical tables that can be stored on different storage media based on uses.</a:t>
            </a:r>
          </a:p>
          <a:p>
            <a:r>
              <a:rPr lang="en-US" dirty="0"/>
              <a:t> </a:t>
            </a:r>
          </a:p>
          <a:p>
            <a:r>
              <a:rPr lang="en-US" dirty="0"/>
              <a:t>A table can be partitioned according to the conditions you specify. Therefore, it is necessary to set optimum conditions considering the data characteristics and the purpose of use. With partitioning, the table is split into smaller groups based on the specified criteria, but can still be treated as one table from the application.</a:t>
            </a:r>
          </a:p>
          <a:p>
            <a:endParaRPr lang="en-US" dirty="0"/>
          </a:p>
          <a:p>
            <a:r>
              <a:rPr lang="en-US" dirty="0"/>
              <a:t>There is no real hardline rule for how big a table must be before partitioning is an option, but based on database access trends, database users and administrators will start to see performance on a specific table start to degrade as it gets bigger. In general, partitioning should only be considered when someone says “I can’t do X because the table is too big.” For some hosts, 200 GB could be the right time to partition, for others, it may be time to partition when it hits 1TB.</a:t>
            </a:r>
          </a:p>
        </p:txBody>
      </p:sp>
      <p:sp>
        <p:nvSpPr>
          <p:cNvPr id="4" name="Slide Number Placeholder 3"/>
          <p:cNvSpPr>
            <a:spLocks noGrp="1"/>
          </p:cNvSpPr>
          <p:nvPr>
            <p:ph type="sldNum" sz="quarter" idx="5"/>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4061667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possible to create additional partitions under a partition, as shown, to create a more detailed partition setup. </a:t>
            </a:r>
          </a:p>
          <a:p>
            <a:r>
              <a:rPr lang="en-US" dirty="0"/>
              <a:t>This setup is called a </a:t>
            </a:r>
            <a:r>
              <a:rPr lang="en-US" i="1" dirty="0"/>
              <a:t>composite partition</a:t>
            </a:r>
            <a:r>
              <a:rPr lang="en-US" dirty="0"/>
              <a:t>, or </a:t>
            </a:r>
            <a:r>
              <a:rPr lang="en-US" i="1" dirty="0" err="1"/>
              <a:t>subpartition</a:t>
            </a:r>
            <a:r>
              <a:rPr lang="en-US" dirty="0"/>
              <a:t>.</a:t>
            </a:r>
          </a:p>
          <a:p>
            <a:br>
              <a:rPr lang="en-US" dirty="0"/>
            </a:br>
            <a:r>
              <a:rPr lang="en-US" dirty="0"/>
              <a:t>For example, for the </a:t>
            </a:r>
            <a:r>
              <a:rPr lang="en-US" dirty="0" err="1"/>
              <a:t>part_table</a:t>
            </a:r>
            <a:r>
              <a:rPr lang="en-US" dirty="0"/>
              <a:t> (partition table), you can create a list partition divided by values like A, B, C, and underneath that, create a range partition divided by num. </a:t>
            </a:r>
          </a:p>
          <a:p>
            <a:r>
              <a:rPr lang="en-US" dirty="0"/>
              <a:t>Access performance is improved because you can narrow down the partitions to be searched, such as when you want to retrieve the A value data of a specific num range.</a:t>
            </a:r>
          </a:p>
          <a:p>
            <a:endParaRPr lang="en-US" dirty="0"/>
          </a:p>
          <a:p>
            <a:r>
              <a:rPr lang="en-US" dirty="0"/>
              <a:t>PostgreSQL does not create a system-defined </a:t>
            </a:r>
            <a:r>
              <a:rPr lang="en-US" dirty="0" err="1"/>
              <a:t>subpartition</a:t>
            </a:r>
            <a:r>
              <a:rPr lang="en-US" dirty="0"/>
              <a:t> when not given it explicitly, so if a </a:t>
            </a:r>
            <a:r>
              <a:rPr lang="en-US" dirty="0" err="1"/>
              <a:t>subpartition</a:t>
            </a:r>
            <a:r>
              <a:rPr lang="en-US" dirty="0"/>
              <a:t> is present at least one partition should be present to hold values.</a:t>
            </a:r>
          </a:p>
          <a:p>
            <a:endParaRPr lang="en-US" dirty="0"/>
          </a:p>
          <a:p>
            <a:r>
              <a:rPr lang="en-US" dirty="0"/>
              <a:t>In the case of HASH-LIST, HASH-RANGE, and HASH-HASH composite partitions, users need to make sure all partitions are present at the </a:t>
            </a:r>
            <a:r>
              <a:rPr lang="en-US" dirty="0" err="1"/>
              <a:t>subpartition</a:t>
            </a:r>
            <a:r>
              <a:rPr lang="en-US" dirty="0"/>
              <a:t> level as HASH can direct values at any partition based on hash value.</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1059018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managing huge amounts of data, it’s sometimes necessary to set up some sort of lifecycle policy. </a:t>
            </a:r>
          </a:p>
          <a:p>
            <a:r>
              <a:rPr lang="en-US" dirty="0"/>
              <a:t>Partitions makes it easier to maintain and implement such policies. </a:t>
            </a:r>
          </a:p>
          <a:p>
            <a:endParaRPr lang="en-US" dirty="0"/>
          </a:p>
          <a:p>
            <a:r>
              <a:rPr lang="en-US" dirty="0"/>
              <a:t>A useful feature is the ability to attach and detach partitions from a partitioned table. Managing a large table in small chunks makes it easier to implement data loading processes.</a:t>
            </a:r>
          </a:p>
          <a:p>
            <a:endParaRPr lang="en-US" dirty="0"/>
          </a:p>
          <a:p>
            <a:r>
              <a:rPr lang="en-US" dirty="0"/>
              <a:t>Using partitions, we can attach an existing table into a partitioned table via a single </a:t>
            </a:r>
            <a:r>
              <a:rPr lang="en-US" b="1" dirty="0">
                <a:solidFill>
                  <a:srgbClr val="000000"/>
                </a:solidFill>
                <a:effectLst/>
                <a:latin typeface="Courier New" panose="02070309020205020404" pitchFamily="49" charset="0"/>
              </a:rPr>
              <a:t>ATTACH PARTITION </a:t>
            </a:r>
            <a:r>
              <a:rPr lang="en-US" dirty="0"/>
              <a:t>command; </a:t>
            </a:r>
          </a:p>
          <a:p>
            <a:r>
              <a:rPr lang="en-US" dirty="0"/>
              <a:t>The benefit of this approach is that </a:t>
            </a:r>
            <a:r>
              <a:rPr lang="en-US" b="1" dirty="0">
                <a:solidFill>
                  <a:srgbClr val="D35400"/>
                </a:solidFill>
                <a:effectLst/>
                <a:latin typeface="Courier New" panose="02070309020205020404" pitchFamily="49" charset="0"/>
              </a:rPr>
              <a:t>ATTACH</a:t>
            </a:r>
            <a:r>
              <a:rPr lang="en-US" dirty="0"/>
              <a:t> is a DDL command. DDL commands manipulate table metadata, so they happen near instantly with minimal interference to ongoing queries on the table.</a:t>
            </a:r>
          </a:p>
          <a:p>
            <a:endParaRPr lang="en-US" dirty="0"/>
          </a:p>
          <a:p>
            <a:r>
              <a:rPr lang="en-US" dirty="0"/>
              <a:t>For example, old partitions can be detached by using </a:t>
            </a:r>
            <a:r>
              <a:rPr lang="en-US" b="1" dirty="0">
                <a:solidFill>
                  <a:srgbClr val="000000"/>
                </a:solidFill>
                <a:effectLst/>
                <a:latin typeface="Courier New" panose="02070309020205020404" pitchFamily="49" charset="0"/>
              </a:rPr>
              <a:t>DETACH PARTITION </a:t>
            </a:r>
            <a:r>
              <a:rPr lang="en-US" b="0" dirty="0">
                <a:solidFill>
                  <a:srgbClr val="000000"/>
                </a:solidFill>
                <a:effectLst/>
                <a:latin typeface="Courier New" panose="02070309020205020404" pitchFamily="49" charset="0"/>
              </a:rPr>
              <a:t>command </a:t>
            </a:r>
            <a:r>
              <a:rPr lang="en-US" dirty="0"/>
              <a:t>and deleted easily with </a:t>
            </a:r>
            <a:r>
              <a:rPr lang="en-US" sz="1200" b="1" kern="1200" dirty="0">
                <a:solidFill>
                  <a:srgbClr val="000000"/>
                </a:solidFill>
                <a:effectLst/>
                <a:latin typeface="Courier New" panose="02070309020205020404" pitchFamily="49" charset="0"/>
                <a:ea typeface="+mn-ea"/>
                <a:cs typeface="+mn-cs"/>
              </a:rPr>
              <a:t>DROP TABLE </a:t>
            </a:r>
            <a:r>
              <a:rPr lang="en-US" dirty="0"/>
              <a:t>command.</a:t>
            </a:r>
            <a:endParaRPr lang="en-US" b="0" dirty="0">
              <a:solidFill>
                <a:srgbClr val="000000"/>
              </a:solidFill>
              <a:effectLst/>
              <a:latin typeface="Courier New" panose="02070309020205020404" pitchFamily="49" charset="0"/>
            </a:endParaRPr>
          </a:p>
          <a:p>
            <a:pPr rtl="0"/>
            <a:r>
              <a:rPr lang="en-US" dirty="0"/>
              <a:t>Just like attaching a partition, detaching a partition is a DDL command which causes minimal interference to ongoing operations and happens near instantly. Also, removing this large chunk of the table will not cause any bloat because the data is dropped and not deleted.</a:t>
            </a:r>
          </a:p>
          <a:p>
            <a:pPr rtl="0"/>
            <a:endParaRPr lang="en-US" dirty="0"/>
          </a:p>
          <a:p>
            <a:pPr rtl="0"/>
            <a:r>
              <a:rPr lang="en-US" dirty="0"/>
              <a:t>Storage parameters can also be set at the partition level. For example, old partitions can be moved to tablespace using cheaper storage by </a:t>
            </a:r>
            <a:r>
              <a:rPr lang="en-US" sz="1200" b="1" kern="1200" dirty="0">
                <a:solidFill>
                  <a:srgbClr val="000000"/>
                </a:solidFill>
                <a:effectLst/>
                <a:latin typeface="Courier New" panose="02070309020205020404" pitchFamily="49" charset="0"/>
                <a:ea typeface="+mn-ea"/>
                <a:cs typeface="+mn-cs"/>
              </a:rPr>
              <a:t>SET TABLESPACE </a:t>
            </a:r>
            <a:r>
              <a:rPr lang="en-US" dirty="0"/>
              <a:t>command.</a:t>
            </a:r>
          </a:p>
          <a:p>
            <a:endParaRPr lang="en-US" b="0" dirty="0"/>
          </a:p>
        </p:txBody>
      </p:sp>
      <p:sp>
        <p:nvSpPr>
          <p:cNvPr id="4" name="Slide Number Placeholder 3"/>
          <p:cNvSpPr>
            <a:spLocks noGrp="1"/>
          </p:cNvSpPr>
          <p:nvPr>
            <p:ph type="sldNum" sz="quarter" idx="5"/>
          </p:nvPr>
        </p:nvSpPr>
        <p:spPr/>
        <p:txBody>
          <a:bodyPr/>
          <a:lstStyle/>
          <a:p>
            <a:fld id="{7AE90029-A909-AD4E-9775-A0D64990AD22}" type="slidenum">
              <a:rPr lang="en-US" smtClean="0"/>
              <a:t>15</a:t>
            </a:fld>
            <a:endParaRPr lang="en-US"/>
          </a:p>
        </p:txBody>
      </p:sp>
    </p:spTree>
    <p:extLst>
      <p:ext uri="{BB962C8B-B14F-4D97-AF65-F5344CB8AC3E}">
        <p14:creationId xmlns:p14="http://schemas.microsoft.com/office/powerpoint/2010/main" val="1854760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possible to create indexes on partitioned tables so that they are applied automatically to the entire hierarchy. This is very convenient, as not only will the existing partitions become indexed, but also any partitions that are created in the future will. </a:t>
            </a:r>
          </a:p>
          <a:p>
            <a:endParaRPr lang="en-US" dirty="0"/>
          </a:p>
          <a:p>
            <a:r>
              <a:rPr lang="en-US" dirty="0"/>
              <a:t>To avoid long lock times, it is possible to use CREATE INDEX ON ONLY the partitioned table; such an index is marked invalid, and the partitions do not get the index applied automatically. The indexes on partitions can be created individually and </a:t>
            </a:r>
            <a:r>
              <a:rPr lang="en-US" i="1" dirty="0"/>
              <a:t>attached</a:t>
            </a:r>
            <a:r>
              <a:rPr lang="en-US" dirty="0"/>
              <a:t> to the index on the parent using ALTER INDEX .. ATTACH PARTITION. </a:t>
            </a:r>
          </a:p>
          <a:p>
            <a:r>
              <a:rPr lang="en-US" dirty="0"/>
              <a:t>Once indexes for all partitions are attached to the parent index, the parent index is marked valid automatically.</a:t>
            </a:r>
          </a:p>
          <a:p>
            <a:endParaRPr lang="en-US" dirty="0"/>
          </a:p>
          <a:p>
            <a:r>
              <a:rPr lang="en-US" dirty="0"/>
              <a:t>This technique can be used with UNIQUE and PRIMARY KEY constraints too; the indexes are created implicitly when the constraint is created.</a:t>
            </a:r>
          </a:p>
          <a:p>
            <a:endParaRPr lang="en-US" dirty="0"/>
          </a:p>
          <a:p>
            <a:r>
              <a:rPr lang="en-US" sz="1800" dirty="0">
                <a:effectLst/>
                <a:latin typeface="Times New Roman" panose="02020603050405020304" pitchFamily="18" charset="0"/>
                <a:ea typeface="Times New Roman" panose="02020603050405020304" pitchFamily="18" charset="0"/>
              </a:rPr>
              <a:t>Unique constraints (and primary keys) on partitioned tables must include all the partition key columns. </a:t>
            </a:r>
          </a:p>
          <a:p>
            <a:endParaRPr lang="en-US" sz="1800" dirty="0">
              <a:effectLst/>
              <a:latin typeface="Times New Roman" panose="02020603050405020304" pitchFamily="18" charset="0"/>
              <a:ea typeface="Times New Roman" panose="02020603050405020304" pitchFamily="18" charset="0"/>
            </a:endParaRPr>
          </a:p>
          <a:p>
            <a:r>
              <a:rPr lang="en-US" sz="2800" dirty="0"/>
              <a:t>Primary key and unique constraints on partitioned tables cannot be referenced by foreign keys. In a data warehouse environment, partitioned tables are normally used for fact tables, which are usually not referenced by foreign key constraints.</a:t>
            </a: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422825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2800" b="0" i="0" dirty="0">
                <a:solidFill>
                  <a:srgbClr val="000000"/>
                </a:solidFill>
                <a:effectLst/>
              </a:rPr>
              <a:t>Before PostgreSQL 10, Postgres users partitioned their data using inheritance based partitioning. The method used constraints to define the partitions and rules or triggers to route the data to appropriate partition.</a:t>
            </a: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2800" dirty="0"/>
              <a:t>Table inheritance allows to extract a common set of columns into a parent, master table with children defining additional fields.</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This kind of partition allows for several features not supported by declarative partitioning, such as:</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For declarative partitioning, partitions must have exactly the same set of columns as the partitioned table, whereas with table inheritance, child tables may have extra columns not present in the parent.</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Table inheritance allows for multiple inheritance.</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Declarative partitioning only supports range, list and hash partitioning, whereas table inheritance allows data to be divided in a manner of the user's choosing.</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Some operations require a stronger lock when using declarative partitioning than when using table inheritance. </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18</a:t>
            </a:fld>
            <a:endParaRPr lang="en-US"/>
          </a:p>
        </p:txBody>
      </p:sp>
    </p:spTree>
    <p:extLst>
      <p:ext uri="{BB962C8B-B14F-4D97-AF65-F5344CB8AC3E}">
        <p14:creationId xmlns:p14="http://schemas.microsoft.com/office/powerpoint/2010/main" val="3412735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To create partitioning with table inheritance use the following steps:</a:t>
            </a:r>
          </a:p>
          <a:p>
            <a:endParaRPr lang="en-US" sz="1800" dirty="0">
              <a:effectLst/>
              <a:latin typeface="Times New Roman" panose="02020603050405020304" pitchFamily="18" charset="0"/>
              <a:ea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1. Create the "master" table, from which all of the “child” tables will inherit. This table will contain no data. Do not define any check constraints on this table, unless you intend them to be applied equally to all child tables. There is no point in defining any indexes or unique constraints on it, either. </a:t>
            </a:r>
          </a:p>
          <a:p>
            <a:endParaRPr lang="en-US" dirty="0"/>
          </a:p>
          <a:p>
            <a:r>
              <a:rPr lang="en-US" dirty="0"/>
              <a:t>2. </a:t>
            </a:r>
            <a:r>
              <a:rPr lang="en-US" sz="1800" dirty="0">
                <a:effectLst/>
                <a:latin typeface="Times New Roman" panose="02020603050405020304" pitchFamily="18" charset="0"/>
                <a:ea typeface="Times New Roman" panose="02020603050405020304" pitchFamily="18" charset="0"/>
              </a:rPr>
              <a:t>Create several "child" tables that each inherit from the master table. Normally, these tables will not add any columns to the set inherited from the master. Just as with declarative partitioning, these tables are in every way normal PostgreSQL tables. Add non-overlapping table constraints to the child tables to define the allowed key values in each. </a:t>
            </a:r>
          </a:p>
          <a:p>
            <a:endParaRPr lang="en-US" sz="1800" dirty="0">
              <a:effectLst/>
              <a:latin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rPr>
              <a:t>3. </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For each child table, create an index on the key column(s), as well as any other indexes you might want.</a:t>
            </a:r>
          </a:p>
          <a:p>
            <a:pPr marL="0" indent="0">
              <a:buNone/>
            </a:pPr>
            <a:endParaRPr lang="en-US" sz="1200" dirty="0">
              <a:effectLst/>
              <a:latin typeface="+mn-lt"/>
              <a:ea typeface="+mn-ea"/>
            </a:endParaRPr>
          </a:p>
          <a:p>
            <a:pPr marL="0" indent="0">
              <a:buNone/>
            </a:pPr>
            <a:r>
              <a:rPr lang="en-US" sz="1200" dirty="0">
                <a:effectLst/>
                <a:latin typeface="+mn-lt"/>
                <a:ea typeface="+mn-ea"/>
              </a:rPr>
              <a:t>4. </a:t>
            </a:r>
            <a:r>
              <a:rPr lang="en-US" sz="1800" dirty="0">
                <a:effectLst/>
                <a:latin typeface="Times New Roman" panose="02020603050405020304" pitchFamily="18" charset="0"/>
                <a:ea typeface="Times New Roman" panose="02020603050405020304" pitchFamily="18" charset="0"/>
              </a:rPr>
              <a:t>We want our application to be able to say INSERT INTO </a:t>
            </a:r>
            <a:r>
              <a:rPr lang="en-US" sz="1800" dirty="0" err="1">
                <a:effectLst/>
                <a:latin typeface="Times New Roman" panose="02020603050405020304" pitchFamily="18" charset="0"/>
                <a:ea typeface="Times New Roman" panose="02020603050405020304" pitchFamily="18" charset="0"/>
              </a:rPr>
              <a:t>part_table</a:t>
            </a:r>
            <a:r>
              <a:rPr lang="en-US" sz="1800" dirty="0">
                <a:effectLst/>
                <a:latin typeface="Times New Roman" panose="02020603050405020304" pitchFamily="18" charset="0"/>
                <a:ea typeface="Times New Roman" panose="02020603050405020304" pitchFamily="18" charset="0"/>
              </a:rPr>
              <a:t> ... and have the data be redirected into the appropriate child table. We can arrange that by attaching a suitable trigger function to the master table. </a:t>
            </a:r>
          </a:p>
          <a:p>
            <a:pPr marL="228600" indent="-228600">
              <a:buAutoNum type="arabicPeriod" startAt="4"/>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  </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After creating the function, we create a trigger which calls the trigger function. </a:t>
            </a:r>
          </a:p>
          <a:p>
            <a:pPr marL="0" indent="0">
              <a:buNone/>
            </a:pPr>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2606349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To remove old data quickly, simply drop the child table that is no longer necessary by using DROP TABLE command.</a:t>
            </a:r>
          </a:p>
          <a:p>
            <a:endParaRPr lang="en-US" b="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Use ALTER TABLE ... NO INHERIT... command to remove the child table from the inheritance hierarchy table but retain access to it as a table in its own right.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To add a new child table to handle new data, create an empty child table just as the original children were created before.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If you are using manual VACUUM or ANALYZE commands, don't forget that you need to run them on each child table individually.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r>
              <a:rPr lang="en-US" dirty="0"/>
              <a:t>The schemes shown here assume that the values of a row's key column(s) never change, or at least do not change enough to require it to move to another partition. </a:t>
            </a:r>
          </a:p>
          <a:p>
            <a:r>
              <a:rPr lang="en-US" dirty="0"/>
              <a:t>An UPDATE that attempts to do that will fail because of the CHECK constraints. If you need to handle such cases, you can put suitable update triggers on the child tables, but it makes management of the structure much more complicated.</a:t>
            </a:r>
            <a:endParaRPr lang="en-US" b="0" dirty="0"/>
          </a:p>
        </p:txBody>
      </p:sp>
      <p:sp>
        <p:nvSpPr>
          <p:cNvPr id="4" name="Slide Number Placeholder 3"/>
          <p:cNvSpPr>
            <a:spLocks noGrp="1"/>
          </p:cNvSpPr>
          <p:nvPr>
            <p:ph type="sldNum" sz="quarter" idx="5"/>
          </p:nvPr>
        </p:nvSpPr>
        <p:spPr/>
        <p:txBody>
          <a:bodyPr/>
          <a:lstStyle/>
          <a:p>
            <a:fld id="{7AE90029-A909-AD4E-9775-A0D64990AD22}" type="slidenum">
              <a:rPr lang="en-US" smtClean="0"/>
              <a:t>20</a:t>
            </a:fld>
            <a:endParaRPr lang="en-US"/>
          </a:p>
        </p:txBody>
      </p:sp>
    </p:spTree>
    <p:extLst>
      <p:ext uri="{BB962C8B-B14F-4D97-AF65-F5344CB8AC3E}">
        <p14:creationId xmlns:p14="http://schemas.microsoft.com/office/powerpoint/2010/main" val="3341904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PostgreSQL contains features to improve the performance of DML operations on partitioned tables by enhancing the planner and the executor to use partition metadata more effectively.</a:t>
            </a:r>
          </a:p>
          <a:p>
            <a:r>
              <a:rPr lang="en-US" dirty="0"/>
              <a:t>Those features include a new implementation of partition pruning, execution-time partition pruning (also known as dynamic pruning), partition-wise join and aggregation.</a:t>
            </a:r>
          </a:p>
        </p:txBody>
      </p:sp>
      <p:sp>
        <p:nvSpPr>
          <p:cNvPr id="4" name="Slide Number Placeholder 3"/>
          <p:cNvSpPr>
            <a:spLocks noGrp="1"/>
          </p:cNvSpPr>
          <p:nvPr>
            <p:ph type="sldNum" sz="quarter" idx="5"/>
          </p:nvPr>
        </p:nvSpPr>
        <p:spPr/>
        <p:txBody>
          <a:bodyPr/>
          <a:lstStyle/>
          <a:p>
            <a:fld id="{7AE90029-A909-AD4E-9775-A0D64990AD22}" type="slidenum">
              <a:rPr lang="en-US" smtClean="0"/>
              <a:t>21</a:t>
            </a:fld>
            <a:endParaRPr lang="en-US"/>
          </a:p>
        </p:txBody>
      </p:sp>
    </p:spTree>
    <p:extLst>
      <p:ext uri="{BB962C8B-B14F-4D97-AF65-F5344CB8AC3E}">
        <p14:creationId xmlns:p14="http://schemas.microsoft.com/office/powerpoint/2010/main" val="1740228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PostgreSQL 11 implements a new mechanism that analyzes query's conditions (including table join conditions, about which more below), extracts parameters that are compared with the partitioning column from such conditions, and determines partition bounds that satisfy the query by comparing the parameter values directly with them. For example, in this case, it will find the value of the smallest range bound that is greater than the value being searched (2018-11-05) by looking it up in the sorted array of upper bounds of all partitions using a binary search.</a:t>
            </a:r>
          </a:p>
          <a:p>
            <a:endParaRPr lang="en-US" dirty="0"/>
          </a:p>
          <a:p>
            <a:r>
              <a:rPr lang="en-US" dirty="0"/>
              <a:t>In other words, Partition pruning is the ability to skip scanning of partitions that would not contain data requested by queries.</a:t>
            </a:r>
          </a:p>
          <a:p>
            <a:endParaRPr lang="en-US" dirty="0"/>
          </a:p>
          <a:p>
            <a:r>
              <a:rPr lang="en-US" sz="1800" dirty="0">
                <a:effectLst/>
                <a:latin typeface="Times New Roman" panose="02020603050405020304" pitchFamily="18" charset="0"/>
                <a:ea typeface="Times New Roman" panose="02020603050405020304" pitchFamily="18" charset="0"/>
              </a:rPr>
              <a:t>With partition pruning enabled, the planner will examine the definition of each partition and prove that the partition need not be scanned because it could not contain any rows meeting the query's </a:t>
            </a:r>
            <a:r>
              <a:rPr lang="en-US" sz="1800" dirty="0">
                <a:effectLst/>
              </a:rPr>
              <a:t>WHERE</a:t>
            </a:r>
            <a:r>
              <a:rPr lang="en-US" sz="1800" dirty="0">
                <a:effectLst/>
                <a:latin typeface="Times New Roman" panose="02020603050405020304" pitchFamily="18" charset="0"/>
                <a:ea typeface="Times New Roman" panose="02020603050405020304" pitchFamily="18" charset="0"/>
              </a:rPr>
              <a:t> clause. When the planner can prove this, it excludes (</a:t>
            </a:r>
            <a:r>
              <a:rPr lang="en-US" sz="1800" i="1" dirty="0">
                <a:effectLst/>
                <a:latin typeface="Times New Roman" panose="02020603050405020304" pitchFamily="18" charset="0"/>
                <a:ea typeface="Times New Roman" panose="02020603050405020304" pitchFamily="18" charset="0"/>
              </a:rPr>
              <a:t>prunes</a:t>
            </a:r>
            <a:r>
              <a:rPr lang="en-US" sz="1800" dirty="0">
                <a:effectLst/>
                <a:latin typeface="Times New Roman" panose="02020603050405020304" pitchFamily="18" charset="0"/>
                <a:ea typeface="Times New Roman" panose="02020603050405020304" pitchFamily="18" charset="0"/>
              </a:rPr>
              <a:t>) the partition from the query plan</a:t>
            </a:r>
          </a:p>
          <a:p>
            <a:endParaRPr lang="en-US" sz="1800" dirty="0">
              <a:effectLst/>
              <a:latin typeface="Times New Roman" panose="02020603050405020304" pitchFamily="18" charset="0"/>
            </a:endParaRPr>
          </a:p>
          <a:p>
            <a:r>
              <a:rPr lang="en-US" dirty="0"/>
              <a:t>When querying a:</a:t>
            </a:r>
          </a:p>
          <a:p>
            <a:endParaRPr lang="en-US" dirty="0"/>
          </a:p>
          <a:p>
            <a:pPr>
              <a:buFont typeface="Arial" panose="020B0604020202020204" pitchFamily="34" charset="0"/>
              <a:buChar char="•"/>
            </a:pPr>
            <a:r>
              <a:rPr lang="en-US" dirty="0"/>
              <a:t> list-partitioned table, partition pruning is effective when the WHERE clause compares a literal value to the partitioning key using operators like equal (=) or AND.</a:t>
            </a:r>
          </a:p>
          <a:p>
            <a:pPr>
              <a:buFont typeface="Arial" panose="020B0604020202020204" pitchFamily="34" charset="0"/>
              <a:buChar char="•"/>
            </a:pPr>
            <a:r>
              <a:rPr lang="en-US" dirty="0"/>
              <a:t> range-partitioned table, partition pruning is effective when the WHERE clause compares a literal value to a partitioning key using operators such as equal (=), less than (&lt;), or greater than (&gt;).</a:t>
            </a:r>
          </a:p>
          <a:p>
            <a:pPr>
              <a:buFont typeface="Arial" panose="020B0604020202020204" pitchFamily="34" charset="0"/>
              <a:buChar char="•"/>
            </a:pPr>
            <a:r>
              <a:rPr lang="en-US" dirty="0"/>
              <a:t> hash-partitioned table, partition pruning is effective when the WHERE clause compares a literal value to the partitioning key using an operator such as equal (=).</a:t>
            </a:r>
          </a:p>
          <a:p>
            <a:pPr>
              <a:buFont typeface="Arial" panose="020B0604020202020204" pitchFamily="34" charset="0"/>
              <a:buChar char="•"/>
            </a:pPr>
            <a:endParaRPr lang="en-US" dirty="0"/>
          </a:p>
          <a:p>
            <a:r>
              <a:rPr lang="en-US" sz="1800" dirty="0">
                <a:effectLst/>
                <a:latin typeface="Times New Roman" panose="02020603050405020304" pitchFamily="18" charset="0"/>
                <a:ea typeface="Times New Roman" panose="02020603050405020304" pitchFamily="18" charset="0"/>
              </a:rPr>
              <a:t>Note that partition pruning is driven only by the constraints defined implicitly by the partition keys, not by the presence of indexes. Therefore it isn't necessary to define indexes on the key columns.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Partition pruning can be enabled/disabled using the </a:t>
            </a:r>
            <a:r>
              <a:rPr lang="en-US" sz="1800" u="sng"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hlinkClick r:id="rId3"/>
              </a:rPr>
              <a:t>enable_partition_pruning</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setting.</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22</a:t>
            </a:fld>
            <a:endParaRPr lang="en-US"/>
          </a:p>
        </p:txBody>
      </p:sp>
    </p:spTree>
    <p:extLst>
      <p:ext uri="{BB962C8B-B14F-4D97-AF65-F5344CB8AC3E}">
        <p14:creationId xmlns:p14="http://schemas.microsoft.com/office/powerpoint/2010/main" val="3639513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Older PostgreSQL versions (including 10) don't compare the values </a:t>
            </a:r>
            <a:r>
              <a:rPr lang="en-US" i="1" dirty="0"/>
              <a:t>directly</a:t>
            </a:r>
            <a:r>
              <a:rPr lang="en-US" dirty="0"/>
              <a:t> with the partition bounds. </a:t>
            </a:r>
          </a:p>
          <a:p>
            <a:endParaRPr lang="en-US" dirty="0"/>
          </a:p>
          <a:p>
            <a:r>
              <a:rPr lang="en-US" dirty="0"/>
              <a:t>Instead, it relies on a related optimization feature of PostgreSQL called </a:t>
            </a:r>
            <a:r>
              <a:rPr lang="en-US" i="1" dirty="0"/>
              <a:t>constraint exclusion</a:t>
            </a:r>
            <a:r>
              <a:rPr lang="en-US" dirty="0"/>
              <a:t>. </a:t>
            </a:r>
            <a:r>
              <a:rPr lang="en-US" sz="1800" i="1" dirty="0">
                <a:effectLst/>
                <a:latin typeface="Times New Roman" panose="02020603050405020304" pitchFamily="18" charset="0"/>
                <a:ea typeface="Times New Roman" panose="02020603050405020304" pitchFamily="18" charset="0"/>
              </a:rPr>
              <a:t>Constraint exclusion</a:t>
            </a:r>
            <a:r>
              <a:rPr lang="en-US" sz="1800" dirty="0">
                <a:effectLst/>
                <a:latin typeface="Times New Roman" panose="02020603050405020304" pitchFamily="18" charset="0"/>
                <a:ea typeface="Times New Roman" panose="02020603050405020304" pitchFamily="18" charset="0"/>
              </a:rPr>
              <a:t> is a query optimization technique similar to partition pruning. </a:t>
            </a:r>
            <a:endParaRPr lang="en-US" dirty="0"/>
          </a:p>
          <a:p>
            <a:r>
              <a:rPr lang="en-US" dirty="0"/>
              <a:t>Constraint exclusion compares query's conditions with partition's constraint (shaped like CHECK constraints) to mark partitions whose constraint contradicts the query conditions as </a:t>
            </a:r>
            <a:r>
              <a:rPr lang="en-US" i="1" dirty="0"/>
              <a:t>excluded</a:t>
            </a:r>
            <a:r>
              <a:rPr lang="en-US" dirty="0"/>
              <a:t>.</a:t>
            </a:r>
          </a:p>
          <a:p>
            <a:endParaRPr lang="en-US" dirty="0"/>
          </a:p>
          <a:p>
            <a:r>
              <a:rPr lang="en-US" dirty="0"/>
              <a:t>constraint exclusion needs to consider each partition individually and is itself computationally expensive, so it does not scale with the number of partitions.</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Constraint exclusion only works when the query's WHERE clause contains constants (or externally supplied parameters).</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23</a:t>
            </a:fld>
            <a:endParaRPr lang="en-US"/>
          </a:p>
        </p:txBody>
      </p:sp>
    </p:spTree>
    <p:extLst>
      <p:ext uri="{BB962C8B-B14F-4D97-AF65-F5344CB8AC3E}">
        <p14:creationId xmlns:p14="http://schemas.microsoft.com/office/powerpoint/2010/main" val="1772131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two partitioned tables are joined on their common partition key using an equality join condition, it makes sense to join their partitions which respectively contain same set of data, instead of joining them in whole.</a:t>
            </a:r>
          </a:p>
          <a:p>
            <a:endParaRPr lang="en-US" dirty="0"/>
          </a:p>
          <a:p>
            <a:r>
              <a:rPr lang="en-US" dirty="0"/>
              <a:t>From the Example it should be clear that any rows of the partition sales_1 won't match the rows of partitions on the other side sales_list_2 and sales_list_3. </a:t>
            </a:r>
          </a:p>
          <a:p>
            <a:r>
              <a:rPr lang="en-US" dirty="0"/>
              <a:t>So, it makes sense to join sales_1 to only sales_list_1, and similarly sales_2 to only sales_list_2 and sales_2 to only sales_list_3</a:t>
            </a:r>
          </a:p>
          <a:p>
            <a:endParaRPr lang="en-US" dirty="0"/>
          </a:p>
          <a:p>
            <a:r>
              <a:rPr lang="en-US" dirty="0"/>
              <a:t>PostgreSQL can create a plan of this shape using mechanism in the planner called </a:t>
            </a:r>
            <a:r>
              <a:rPr lang="en-US" dirty="0" err="1"/>
              <a:t>partitionwise</a:t>
            </a:r>
            <a:r>
              <a:rPr lang="en-US" dirty="0"/>
              <a:t> join. </a:t>
            </a:r>
          </a:p>
          <a:p>
            <a:r>
              <a:rPr lang="en-US" dirty="0"/>
              <a:t>The main advantage of being able to create a plan like this is that the planner can select a better join algorithm for individual pairs of partitions than it can for the whole table join (due to better accuracy of statistics on individual smaller partitions than on the whole table), resulting in an overall better plan. A major limitation currently is that both partitioned tables must have exactly matching partition bounds.</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24</a:t>
            </a:fld>
            <a:endParaRPr lang="en-US"/>
          </a:p>
        </p:txBody>
      </p:sp>
    </p:spTree>
    <p:extLst>
      <p:ext uri="{BB962C8B-B14F-4D97-AF65-F5344CB8AC3E}">
        <p14:creationId xmlns:p14="http://schemas.microsoft.com/office/powerpoint/2010/main" val="452714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Partitioning splits a table into multiple tables, and generally is done in a way that applications accessing the table don’t notice any difference, other than being faster to access the data that it needs.</a:t>
            </a:r>
          </a:p>
          <a:p>
            <a:endParaRPr lang="en-US" dirty="0"/>
          </a:p>
          <a:p>
            <a:r>
              <a:rPr lang="en-US" dirty="0"/>
              <a:t>With partitioning, the table is split into smaller groups based on the specified criteria, but can still be treated as one table from the application.</a:t>
            </a:r>
          </a:p>
          <a:p>
            <a:endParaRPr lang="en-US" dirty="0"/>
          </a:p>
          <a:p>
            <a:r>
              <a:rPr lang="en-US" dirty="0"/>
              <a:t>So:</a:t>
            </a:r>
          </a:p>
          <a:p>
            <a:pPr marL="457200" indent="-457200">
              <a:buFont typeface="+mj-lt"/>
              <a:buAutoNum type="arabicPeriod"/>
            </a:pPr>
            <a:r>
              <a:rPr lang="en-US" dirty="0">
                <a:latin typeface="+mj-lt"/>
              </a:rPr>
              <a:t>From the perspective of a </a:t>
            </a:r>
            <a:r>
              <a:rPr lang="en-US" b="1" dirty="0">
                <a:latin typeface="+mj-lt"/>
              </a:rPr>
              <a:t>database administrator</a:t>
            </a:r>
            <a:r>
              <a:rPr lang="en-US" dirty="0">
                <a:latin typeface="+mj-lt"/>
              </a:rPr>
              <a:t>, a partitioned object has </a:t>
            </a:r>
            <a:r>
              <a:rPr lang="en-US" i="1" dirty="0">
                <a:latin typeface="+mj-lt"/>
              </a:rPr>
              <a:t>multiple pieces</a:t>
            </a:r>
            <a:r>
              <a:rPr lang="en-US" dirty="0">
                <a:latin typeface="+mj-lt"/>
              </a:rPr>
              <a:t> that can be managed either collectively or individually. This gives an administrator considerable flexibility in managing partitioned objects. </a:t>
            </a:r>
          </a:p>
          <a:p>
            <a:pPr marL="457200" indent="-457200">
              <a:buFont typeface="+mj-lt"/>
              <a:buAutoNum type="arabicPeriod"/>
            </a:pPr>
            <a:r>
              <a:rPr lang="en-US" dirty="0">
                <a:latin typeface="+mj-lt"/>
              </a:rPr>
              <a:t>From the perspective of the </a:t>
            </a:r>
            <a:r>
              <a:rPr lang="en-US" b="1" dirty="0">
                <a:latin typeface="+mj-lt"/>
              </a:rPr>
              <a:t>application</a:t>
            </a:r>
            <a:r>
              <a:rPr lang="en-US" dirty="0">
                <a:latin typeface="+mj-lt"/>
              </a:rPr>
              <a:t>, a partitioned table is </a:t>
            </a:r>
            <a:r>
              <a:rPr lang="en-US" i="1" dirty="0">
                <a:latin typeface="+mj-lt"/>
              </a:rPr>
              <a:t>identical</a:t>
            </a:r>
            <a:r>
              <a:rPr lang="en-US" dirty="0">
                <a:latin typeface="+mj-lt"/>
              </a:rPr>
              <a:t> to a non-partitioned table; no modifications are necessary when accessing a partitioned table using SQL queries and DML statements.</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1774743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Aggregation is another operation for which it helps to divide it into smaller independent units. </a:t>
            </a:r>
          </a:p>
          <a:p>
            <a:r>
              <a:rPr lang="en-US" dirty="0"/>
              <a:t>For example, an aggregation step applied to a partitioned table can be divided into multiple aggregation steps, one for each of its partitions and their outputs combined if necessary. </a:t>
            </a:r>
          </a:p>
          <a:p>
            <a:endParaRPr lang="en-US" dirty="0"/>
          </a:p>
          <a:p>
            <a:r>
              <a:rPr lang="en-US" dirty="0"/>
              <a:t>for COUNT(*) PostgreSQL would first calculate the </a:t>
            </a:r>
            <a:r>
              <a:rPr lang="en-US" i="1" dirty="0"/>
              <a:t>partial</a:t>
            </a:r>
            <a:r>
              <a:rPr lang="en-US" dirty="0"/>
              <a:t> counts for individual partitions and </a:t>
            </a:r>
            <a:r>
              <a:rPr lang="en-US" i="1" dirty="0"/>
              <a:t>finalize</a:t>
            </a:r>
            <a:r>
              <a:rPr lang="en-US" dirty="0"/>
              <a:t> the count for the whole query once all partitions have been processed.</a:t>
            </a:r>
          </a:p>
          <a:p>
            <a:endParaRPr lang="en-US" dirty="0"/>
          </a:p>
          <a:p>
            <a:r>
              <a:rPr lang="en-US" dirty="0"/>
              <a:t>If the aggregation is </a:t>
            </a:r>
            <a:r>
              <a:rPr lang="en-US" i="1" dirty="0"/>
              <a:t>grouped</a:t>
            </a:r>
            <a:r>
              <a:rPr lang="en-US" dirty="0"/>
              <a:t> and the grouping key matches the partition key, then each partition's aggregation output is the final output for a given grouping key, because the same key cannot be present in more than one partition. </a:t>
            </a:r>
          </a:p>
          <a:p>
            <a:endParaRPr lang="en-US" dirty="0"/>
          </a:p>
          <a:p>
            <a:r>
              <a:rPr lang="en-US" dirty="0"/>
              <a:t>Similar to joins, the main advantage of planner's ability to apply a given aggregation operation to individual partitions is that it can make better decisions regarding the algorithm to use for aggregation. For example, it </a:t>
            </a:r>
            <a:r>
              <a:rPr lang="en-US" dirty="0" err="1"/>
              <a:t>it</a:t>
            </a:r>
            <a:r>
              <a:rPr lang="en-US" dirty="0"/>
              <a:t> can prefer </a:t>
            </a:r>
            <a:r>
              <a:rPr lang="en-US" i="1" dirty="0"/>
              <a:t>hash</a:t>
            </a:r>
            <a:r>
              <a:rPr lang="en-US" dirty="0"/>
              <a:t>-based aggregation over </a:t>
            </a:r>
            <a:r>
              <a:rPr lang="en-US" i="1" dirty="0"/>
              <a:t>sort</a:t>
            </a:r>
            <a:r>
              <a:rPr lang="en-US" dirty="0"/>
              <a:t>-based aggregation, because the former is cheaper but is only considered for smaller input sizes.</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25</a:t>
            </a:fld>
            <a:endParaRPr lang="en-US"/>
          </a:p>
        </p:txBody>
      </p:sp>
    </p:spTree>
    <p:extLst>
      <p:ext uri="{BB962C8B-B14F-4D97-AF65-F5344CB8AC3E}">
        <p14:creationId xmlns:p14="http://schemas.microsoft.com/office/powerpoint/2010/main" val="831311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Parallelism in PostgreSQL was introduced from version 9.6. </a:t>
            </a:r>
          </a:p>
          <a:p>
            <a:r>
              <a:rPr lang="en-US" dirty="0"/>
              <a:t>Parallelism is where a single process can have multiple </a:t>
            </a:r>
            <a:r>
              <a:rPr lang="en-US" b="1" dirty="0"/>
              <a:t>PROCESSES</a:t>
            </a:r>
            <a:r>
              <a:rPr lang="en-US" dirty="0"/>
              <a:t> (</a:t>
            </a:r>
            <a:r>
              <a:rPr lang="en-US" b="1" dirty="0"/>
              <a:t>not threads</a:t>
            </a:r>
            <a:r>
              <a:rPr lang="en-US" dirty="0"/>
              <a:t>). </a:t>
            </a:r>
            <a:r>
              <a:rPr lang="en-US" b="1" dirty="0"/>
              <a:t>PostgreSQL doesn’t support threads at all</a:t>
            </a:r>
            <a:r>
              <a:rPr lang="en-US" dirty="0"/>
              <a:t>. to query the system and utilize the multicore in a system.</a:t>
            </a:r>
          </a:p>
          <a:p>
            <a:endParaRPr lang="en-US" dirty="0"/>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Parallel execution can be viewed as yet another way to split up the query: </a:t>
            </a:r>
            <a:r>
              <a:rPr lang="en-US" sz="2800" dirty="0"/>
              <a:t>creating multiple query processes that divide the workload of a SQL statement and executing it in parallel or at the same time.</a:t>
            </a: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There are three important components of parallelism in PostgreSQL:</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-process itself (query), </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-gather, </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-workers. </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Without parallelism the process itself handles all the data, however, when planner decides that a query or part of it can be parallelized, it adds a Gather node within the parallelizable portion of the plan and makes a gather root node of that subtree.  </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Query execution starts at the process (leader) level and all the serial parts of the plan are run by the leader. Workers are the threads that run in parallel with part of the tree (partial-plan) that needs to be parallelized. The relation’s blocks are divided amongst threads such that the relation remains sequential. The workers coordinate/communicate using shared memory, and once workers have completed their work, the results are passed on to the leader for accumulation.</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Any parallel algorithm has a certain part that must be executed on a single unit. Also, additional overheads appear as a cost of synchronizations between parallel processes. For these reasons, parallel processing is mostly beneficial when bulk amounts of data are processed. </a:t>
            </a:r>
          </a:p>
          <a:p>
            <a:endParaRPr lang="en-US" dirty="0"/>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27</a:t>
            </a:fld>
            <a:endParaRPr lang="en-US"/>
          </a:p>
        </p:txBody>
      </p:sp>
    </p:spTree>
    <p:extLst>
      <p:ext uri="{BB962C8B-B14F-4D97-AF65-F5344CB8AC3E}">
        <p14:creationId xmlns:p14="http://schemas.microsoft.com/office/powerpoint/2010/main" val="2147641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When the optimizer determines that parallel query is the fastest execution strategy for a particular query, it will create a query plan which includes a </a:t>
            </a:r>
            <a:r>
              <a:rPr lang="en-US" sz="1800" i="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Gather</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or </a:t>
            </a:r>
            <a:r>
              <a:rPr lang="en-US" sz="1800" i="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Gather Merge</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node.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 gather node contains exactly one plan, which it divides amongst what are called workers. Each worker runs as separate backend processes, each process working on a portion of the overall query. The results of workers are collected by a worker acting as the leader. The leader does the same work as other workers but has the added responsibility of collecting all the answers from fellow workers. If the gather node is the root node of a plan, the whole query will be run in parallel. If it’s lower down, only the subplan it encompasses will be parallelized.</a:t>
            </a:r>
          </a:p>
          <a:p>
            <a:endParaRPr lang="en-US" sz="1800" dirty="0">
              <a:effectLst/>
              <a:latin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total number of background workers that can exist at any one time is limited by both </a:t>
            </a:r>
            <a:r>
              <a:rPr lang="en-US" sz="1800" b="1" dirty="0" err="1">
                <a:effectLst/>
                <a:latin typeface="Times New Roman" panose="02020603050405020304" pitchFamily="18" charset="0"/>
                <a:ea typeface="Times New Roman" panose="02020603050405020304" pitchFamily="18" charset="0"/>
              </a:rPr>
              <a:t>max_worker_processes</a:t>
            </a:r>
            <a:r>
              <a:rPr lang="en-US" sz="1800" dirty="0">
                <a:effectLst/>
                <a:latin typeface="Times New Roman" panose="02020603050405020304" pitchFamily="18" charset="0"/>
                <a:ea typeface="Times New Roman" panose="02020603050405020304" pitchFamily="18" charset="0"/>
              </a:rPr>
              <a:t> and </a:t>
            </a:r>
            <a:r>
              <a:rPr lang="en-US" sz="1800" b="1" dirty="0" err="1">
                <a:effectLst/>
                <a:latin typeface="Times New Roman" panose="02020603050405020304" pitchFamily="18" charset="0"/>
                <a:ea typeface="Times New Roman" panose="02020603050405020304" pitchFamily="18" charset="0"/>
              </a:rPr>
              <a:t>max_parallel_workers</a:t>
            </a:r>
            <a:r>
              <a:rPr lang="en-US" sz="1800" dirty="0">
                <a:effectLst/>
                <a:latin typeface="Times New Roman" panose="02020603050405020304" pitchFamily="18" charset="0"/>
                <a:ea typeface="Times New Roman" panose="02020603050405020304" pitchFamily="18" charset="0"/>
              </a:rPr>
              <a:t>. Therefore, it is possible for a parallel query to run with fewer workers than planned, or even with no workers at all.</a:t>
            </a:r>
          </a:p>
          <a:p>
            <a:endParaRPr lang="en-US" sz="1800" dirty="0">
              <a:effectLst/>
              <a:latin typeface="Times New Roman" panose="02020603050405020304" pitchFamily="18" charset="0"/>
            </a:endParaRP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 cost of organizing additional workers (even one) significantly increases the total time of the query.</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Generally, parallelization is rarely worthwhile for queries that finish in a few milliseconds. But for queries over a ginormous dataset that normally take seconds or minutes to complete, parallelization is worth the initial setup cost.</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28</a:t>
            </a:fld>
            <a:endParaRPr lang="en-US"/>
          </a:p>
        </p:txBody>
      </p:sp>
    </p:spTree>
    <p:extLst>
      <p:ext uri="{BB962C8B-B14F-4D97-AF65-F5344CB8AC3E}">
        <p14:creationId xmlns:p14="http://schemas.microsoft.com/office/powerpoint/2010/main" val="38711461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2800" dirty="0"/>
              <a:t>The planner classifies operations involved in a query as either </a:t>
            </a:r>
            <a:r>
              <a:rPr lang="en-US" sz="2800" i="1" dirty="0"/>
              <a:t>parallel safe</a:t>
            </a:r>
            <a:r>
              <a:rPr lang="en-US" sz="2800" dirty="0"/>
              <a:t>, </a:t>
            </a:r>
            <a:r>
              <a:rPr lang="en-US" sz="2800" i="1" dirty="0"/>
              <a:t>parallel restricted</a:t>
            </a:r>
            <a:r>
              <a:rPr lang="en-US" sz="2800" dirty="0"/>
              <a:t>, or </a:t>
            </a:r>
            <a:r>
              <a:rPr lang="en-US" sz="2800" i="1" dirty="0"/>
              <a:t>parallel unsafe</a:t>
            </a:r>
            <a:r>
              <a:rPr lang="en-US" sz="2800" dirty="0"/>
              <a:t>. A parallel safe operation is one which does not conflict with the use of parallel query. A parallel restricted operation is one which cannot be performed in a parallel worker, but which can be performed in the leader while parallel query is in use. When a query contains anything which is parallel unsafe, parallel query is completely disabled for that query. </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 following are the most important operations that can be done in parallel:</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sequential scans </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index scans (b-trees only)</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bitmap heap scans</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joins (all types of joins)</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b-tree creation (CREATE INDEX)</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aggregation</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append</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VACUUM</a:t>
            </a:r>
          </a:p>
          <a:p>
            <a:pPr marL="342900" marR="0" lvl="0" indent="-342900">
              <a:spcBef>
                <a:spcPts val="60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CREATE INDEX</a:t>
            </a:r>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29</a:t>
            </a:fld>
            <a:endParaRPr lang="en-US"/>
          </a:p>
        </p:txBody>
      </p:sp>
    </p:spTree>
    <p:extLst>
      <p:ext uri="{BB962C8B-B14F-4D97-AF65-F5344CB8AC3E}">
        <p14:creationId xmlns:p14="http://schemas.microsoft.com/office/powerpoint/2010/main" val="11675629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Because each worker executes the parallel portion of the plan to completion, it is not possible to simply take an ordinary query plan and run it using multiple workers. </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Each worker would produce a full copy of the output result set, so the query would not run any faster than normal but would produce incorrect results. </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Instead, the parallel portion of the plan must be what is known internally to the query optimizer as a </a:t>
            </a:r>
            <a:r>
              <a:rPr lang="en-US" sz="1800" i="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partial plan</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that is, it must be constructed so that each process which executes the plan will generate only a subset of the output rows in such a way that each required output row is guaranteed to be generated by exactly one of the processes. Generally, this means that the scan on the driving table of the query must be a parallel-aware scan.</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31</a:t>
            </a:fld>
            <a:endParaRPr lang="en-US"/>
          </a:p>
        </p:txBody>
      </p:sp>
    </p:spTree>
    <p:extLst>
      <p:ext uri="{BB962C8B-B14F-4D97-AF65-F5344CB8AC3E}">
        <p14:creationId xmlns:p14="http://schemas.microsoft.com/office/powerpoint/2010/main" val="31344184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The following types of parallel-aware table scans are currently supported:</a:t>
            </a:r>
          </a:p>
          <a:p>
            <a:endParaRPr lang="en-US" sz="1800" dirty="0">
              <a:effectLst/>
              <a:latin typeface="Times New Roman" panose="02020603050405020304" pitchFamily="18" charset="0"/>
              <a:ea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i="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parallel sequential scan</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the table's blocks will be divided among the workers. Blocks are handed out one at a time, so that access to the table remains sequential. </a:t>
            </a:r>
            <a:r>
              <a:rPr lang="en-US" sz="2800" dirty="0"/>
              <a:t>A sequential scan is a scan on a table in which a sequence of blocks is evaluated one after the other. This, by its very nature, allows parallelism.</a:t>
            </a: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i="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parallel index scan</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or </a:t>
            </a:r>
            <a:r>
              <a:rPr lang="en-US" sz="1800" i="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parallel index-only scan</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the workers take turns reading data from the index. Currently, parallel index scans are supported only for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btree</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indexes. </a:t>
            </a:r>
            <a:r>
              <a:rPr lang="en-US" sz="2800" dirty="0"/>
              <a:t>In a parallel version of B-Tree, a worker scans the B-Tree and when it reaches its leaf node, it then scans the block and triggers the blocked waiting worker to scan the next block</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The results of a parallel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btree</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scan are returned in sorted order within each worker process.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i="1" dirty="0">
                <a:effectLst/>
                <a:latin typeface="Times New Roman" panose="02020603050405020304" pitchFamily="18" charset="0"/>
                <a:ea typeface="Times New Roman" panose="02020603050405020304" pitchFamily="18" charset="0"/>
              </a:rPr>
              <a:t>parallel bitmap heap scan</a:t>
            </a:r>
            <a:r>
              <a:rPr lang="en-US" sz="1800" dirty="0">
                <a:effectLst/>
                <a:latin typeface="Times New Roman" panose="02020603050405020304" pitchFamily="18" charset="0"/>
                <a:ea typeface="Times New Roman" panose="02020603050405020304" pitchFamily="18" charset="0"/>
              </a:rPr>
              <a:t> - </a:t>
            </a:r>
            <a:r>
              <a:rPr lang="en-US" sz="2800" dirty="0"/>
              <a:t>to parallelize a bitmap heap scan, we need to be able to divide blocks among workers in a way very similar to parallel sequential scan. To do that, a scan on one or more indexes is done and a bitmap indicating which blocks are to be visited is created. This is done by a leader process, i.e. this part of the scan is run sequentially. However, the parallelism kicks in when the identified blocks are passed to workers, the same way as in a parallel sequential scan.</a:t>
            </a: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32</a:t>
            </a:fld>
            <a:endParaRPr lang="en-US"/>
          </a:p>
        </p:txBody>
      </p:sp>
    </p:spTree>
    <p:extLst>
      <p:ext uri="{BB962C8B-B14F-4D97-AF65-F5344CB8AC3E}">
        <p14:creationId xmlns:p14="http://schemas.microsoft.com/office/powerpoint/2010/main" val="1178012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Just as in a non-parallel plan, the driving table may be joined to one or more other tables using a nested loop, hash join, or merge join.</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Depending on the join type, the inner side may also be a parallel plan.</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In a </a:t>
            </a:r>
            <a:r>
              <a:rPr lang="en-US" sz="1800" i="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nested loop join</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the inner side is always non-parallel. Although it is executed in full, this is efficient if the inner side is an index scan, because the outer tuples and thus the loops that look up values in the index are divided over the workers.</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In a </a:t>
            </a:r>
            <a:r>
              <a:rPr lang="en-US" sz="1800" i="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merge join</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the inner side is always a non-parallel plan and therefore executed in full. This may be inefficient, especially if a sort must be performed, because the work and resulting data are duplicated in every worker.</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In a </a:t>
            </a:r>
            <a:r>
              <a:rPr lang="en-US" sz="1800" i="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hash join</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(without the "parallel" prefix), the inner side is executed in full by every worker to build identical copies of the hash table. This may be inefficient if the hash table is large or the plan is expensive. </a:t>
            </a:r>
          </a:p>
          <a:p>
            <a:pPr marL="0" marR="0" lvl="0" indent="0">
              <a:spcBef>
                <a:spcPts val="600"/>
              </a:spcBef>
              <a:spcAft>
                <a:spcPts val="0"/>
              </a:spcAft>
              <a:buFont typeface="Symbol" panose="05050102010706020507" pitchFamily="18" charset="2"/>
              <a:buNone/>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In a </a:t>
            </a:r>
            <a:r>
              <a:rPr lang="en-US" sz="1800" i="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parallel hash join</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the inner side is a </a:t>
            </a:r>
            <a:r>
              <a:rPr lang="en-US" sz="1800" i="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parallel hash</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that divides the work of building a shared hash table over the cooperating processes.</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33</a:t>
            </a:fld>
            <a:endParaRPr lang="en-US"/>
          </a:p>
        </p:txBody>
      </p:sp>
    </p:spTree>
    <p:extLst>
      <p:ext uri="{BB962C8B-B14F-4D97-AF65-F5344CB8AC3E}">
        <p14:creationId xmlns:p14="http://schemas.microsoft.com/office/powerpoint/2010/main" val="980268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databases, calculating aggregates are very expensive operations. When evaluated in a single process, these take a reasonably long time. </a:t>
            </a:r>
          </a:p>
          <a:p>
            <a:r>
              <a:rPr lang="en-US" dirty="0"/>
              <a:t>In PostgreSQL, the ability to calculate these in parallel was added by simply dividing these in chunks (a divide and conquer strategy). </a:t>
            </a:r>
          </a:p>
          <a:p>
            <a:r>
              <a:rPr lang="en-US" dirty="0"/>
              <a:t>This allowed multiple workers to calculate the part of aggregate before the final value(s) based on these calculations was calculated by the leader. </a:t>
            </a:r>
          </a:p>
          <a:p>
            <a:r>
              <a:rPr lang="en-US" dirty="0"/>
              <a:t>More technically speaking, Partial Aggregate nodes are added to a plan tree, and each Partial Aggregate node takes the output from one worker. </a:t>
            </a:r>
          </a:p>
          <a:p>
            <a:r>
              <a:rPr lang="en-US" dirty="0"/>
              <a:t>These outputs are then emitted to a Finalize Aggregate node that combines the aggregates from multiple (all) Partial Aggregate nodes. </a:t>
            </a:r>
          </a:p>
          <a:p>
            <a:r>
              <a:rPr lang="en-US" dirty="0"/>
              <a:t>So effectively, the parallel partial plan includes a Finalize Aggregate node at the root and a Gather node which will have Partial Aggregate nodes as children.</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34</a:t>
            </a:fld>
            <a:endParaRPr lang="en-US"/>
          </a:p>
        </p:txBody>
      </p:sp>
    </p:spTree>
    <p:extLst>
      <p:ext uri="{BB962C8B-B14F-4D97-AF65-F5344CB8AC3E}">
        <p14:creationId xmlns:p14="http://schemas.microsoft.com/office/powerpoint/2010/main" val="3559880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PostgreSQL offers a way to specify how to divide a </a:t>
            </a:r>
            <a:r>
              <a:rPr lang="en-US" b="1" dirty="0"/>
              <a:t>table</a:t>
            </a:r>
            <a:r>
              <a:rPr lang="en-US" dirty="0"/>
              <a:t> into pieces called partitions. </a:t>
            </a:r>
          </a:p>
          <a:p>
            <a:r>
              <a:rPr lang="en-US" dirty="0"/>
              <a:t>You need to specify the column (called </a:t>
            </a:r>
            <a:r>
              <a:rPr lang="en-US" i="1" dirty="0"/>
              <a:t>partition key</a:t>
            </a:r>
            <a:r>
              <a:rPr lang="en-US" dirty="0"/>
              <a:t>) to be used for partitioning – values in this column will be used to create partitions. </a:t>
            </a:r>
          </a:p>
          <a:p>
            <a:endParaRPr lang="en-US" dirty="0"/>
          </a:p>
          <a:p>
            <a:r>
              <a:rPr lang="en-US" dirty="0"/>
              <a:t>All rows inserted into a partitioned table will be routed to the appropriate one of the partitions based on the values of the partition key column(s). </a:t>
            </a:r>
          </a:p>
          <a:p>
            <a:endParaRPr lang="en-US" dirty="0"/>
          </a:p>
          <a:p>
            <a:r>
              <a:rPr lang="en-US" dirty="0"/>
              <a:t>Updating the partition key of a row will cause it to be moved into a different partition if it no longer satisfies the partition bounds of its original partition.</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How should a partitioning key for a table be selected?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Based on the preceding observation, the partitioning key should be chosen so that it is used by the search conditions in either a large enough number of queries or in the most critical queries.</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517316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we may need it:</a:t>
            </a:r>
          </a:p>
          <a:p>
            <a:endParaRPr lang="en-US" dirty="0"/>
          </a:p>
          <a:p>
            <a:r>
              <a:rPr lang="en-US" dirty="0"/>
              <a:t>1. For example if a lot of data is going to be written on a single table at some point, we need partitioning. </a:t>
            </a:r>
          </a:p>
          <a:p>
            <a:r>
              <a:rPr lang="en-US" dirty="0"/>
              <a:t>Apart from data, there may be other factors we should consider, like update frequency of the data, use of data over a time period, how small a range data can be divided, etc. </a:t>
            </a:r>
          </a:p>
          <a:p>
            <a:endParaRPr lang="en-US" dirty="0"/>
          </a:p>
          <a:p>
            <a:r>
              <a:rPr lang="en-US" dirty="0"/>
              <a:t>2. The partitioned table can be placed in different tablespaces on physical disks. This distributes disk I/O, with reads and writes being performed in parallel on different physical disks, thus improving performance.</a:t>
            </a:r>
          </a:p>
          <a:p>
            <a:endParaRPr lang="en-US" dirty="0"/>
          </a:p>
          <a:p>
            <a:r>
              <a:rPr lang="en-US" dirty="0"/>
              <a:t>3. By specifying the search condition in SQL, the access range can be narrowed down to a specific partition. It also makes it easier for frequently used parts of the partition to be cached in memory. In addition, this reduces disk I/O and improves access performance.</a:t>
            </a:r>
          </a:p>
          <a:p>
            <a:endParaRPr lang="en-US" dirty="0"/>
          </a:p>
          <a:p>
            <a:r>
              <a:rPr lang="en-US" dirty="0"/>
              <a:t>4. When using a system that retains events data for 5 years in monthly partitions, it is possible to create a new partition when the month changes, and delete the same month partition from 5 years ago.</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With good planning and taking all factors into consideration, table partitioning can give a great performance boost and scale your PostgreSQL to larger datasets.</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4046166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Some other benefits of partitioning:</a:t>
            </a:r>
          </a:p>
          <a:p>
            <a:endParaRPr lang="en-US" dirty="0"/>
          </a:p>
          <a:p>
            <a:pPr marL="228600" indent="-228600">
              <a:buAutoNum type="arabicPeriod"/>
            </a:pPr>
            <a:r>
              <a:rPr lang="en-US" dirty="0"/>
              <a:t>Query performance can be increased significantly compared to selecting from a single large table. </a:t>
            </a:r>
          </a:p>
          <a:p>
            <a:pPr marL="228600" indent="-228600">
              <a:buAutoNum type="arabicPeriod"/>
            </a:pPr>
            <a:r>
              <a:rPr lang="en-US" dirty="0"/>
              <a:t>Partition-wise-join and partition-wise-aggregate features increase complex query computation performance as well. </a:t>
            </a:r>
          </a:p>
          <a:p>
            <a:pPr marL="228600" marR="0" lvl="0" indent="-228600" algn="l" defTabSz="457200" rtl="0" eaLnBrk="1" fontAlgn="auto" latinLnBrk="0" hangingPunct="1">
              <a:lnSpc>
                <a:spcPct val="100000"/>
              </a:lnSpc>
              <a:spcBef>
                <a:spcPts val="0"/>
              </a:spcBef>
              <a:spcAft>
                <a:spcPts val="0"/>
              </a:spcAft>
              <a:buClrTx/>
              <a:buSzTx/>
              <a:buFontTx/>
              <a:buAutoNum type="arabicPeriod"/>
              <a:tabLst/>
              <a:defRPr/>
            </a:pPr>
            <a:r>
              <a:rPr lang="en-US" dirty="0"/>
              <a:t>Bulk loads and data deletion can be much faster, as based on user requirements these operations can be performed on individual partitions. </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Dropping an individual partition using DROP TABLE, or doing ALTER TABLE DETACH PARTITION, is far faster than a bulk operation. These commands also entirely avoid the VACUUM overhead caused by a bulk DELETE.</a:t>
            </a:r>
            <a:endParaRPr lang="en-US" dirty="0"/>
          </a:p>
          <a:p>
            <a:pPr marL="228600" indent="-228600">
              <a:buAutoNum type="arabicPeriod"/>
            </a:pPr>
            <a:r>
              <a:rPr lang="en-US" dirty="0"/>
              <a:t>Each partition can contain data based on its frequency of use and so can be stored on media that may be cheaper or slower for low-use data.</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These benefits will normally be worthwhile only when a table would otherwise be very large.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 exact point at which a table will benefit from partitioning depends on the application, although a rule of thumb is that the size of the table should exceed the physical memory of the database server.</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1661212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PostgreSQL allows you to declare that a table is divided into partitions. The table that is divided is referred to as a partitioned table. The declaration includes the partitioning method, plus a list of columns or expressions to be used as the partition key.</a:t>
            </a:r>
          </a:p>
          <a:p>
            <a:endParaRPr lang="en-US" sz="1800" dirty="0">
              <a:effectLst/>
              <a:latin typeface="Times New Roman" panose="02020603050405020304" pitchFamily="18" charset="0"/>
              <a:ea typeface="Times New Roman" panose="02020603050405020304" pitchFamily="18" charset="0"/>
            </a:endParaRPr>
          </a:p>
          <a:p>
            <a:pPr rtl="0"/>
            <a:r>
              <a:rPr lang="en-US" sz="2800" dirty="0"/>
              <a:t>Postgres provides three built-in partitioning methods:</a:t>
            </a:r>
          </a:p>
          <a:p>
            <a:pPr rtl="0"/>
            <a:endParaRPr lang="en-US" sz="2800" dirty="0"/>
          </a:p>
          <a:p>
            <a:pPr rtl="0">
              <a:buFont typeface="Arial" panose="020B0604020202020204" pitchFamily="34" charset="0"/>
              <a:buChar char="•"/>
            </a:pPr>
            <a:r>
              <a:rPr lang="en-US" sz="2800" b="1" dirty="0">
                <a:solidFill>
                  <a:srgbClr val="D35400"/>
                </a:solidFill>
                <a:effectLst/>
              </a:rPr>
              <a:t>List Partitioning:</a:t>
            </a:r>
            <a:r>
              <a:rPr lang="en-US" sz="2800" dirty="0">
                <a:solidFill>
                  <a:srgbClr val="D35400"/>
                </a:solidFill>
                <a:effectLst/>
              </a:rPr>
              <a:t> </a:t>
            </a:r>
            <a:r>
              <a:rPr lang="en-US" sz="2800" i="1" dirty="0"/>
              <a:t>Partition a table by a list of known values.</a:t>
            </a:r>
            <a:r>
              <a:rPr lang="en-US" sz="2800" dirty="0"/>
              <a:t> This is typically used when the partition key is a categorical value, e.g., a global sales table divided into regional partitions. The partition key in this case can be the region, country or city code, and each partition will define the list of codes that map to it.</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b="1" dirty="0">
                <a:solidFill>
                  <a:srgbClr val="D35400"/>
                </a:solidFill>
                <a:effectLst/>
              </a:rPr>
              <a:t>Range Partitioning:</a:t>
            </a:r>
            <a:r>
              <a:rPr lang="en-US" sz="2800" b="1" dirty="0"/>
              <a:t> </a:t>
            </a:r>
            <a:r>
              <a:rPr lang="en-US" sz="2800" i="1" dirty="0"/>
              <a:t>Partition a table by a range of values.</a:t>
            </a:r>
            <a:r>
              <a:rPr lang="en-US" sz="2800" dirty="0"/>
              <a:t> This is commonly used with date fields, e.g., a table containing sales data that is divided into monthly partitions according to the sale date.</a:t>
            </a:r>
          </a:p>
          <a:p>
            <a:pPr rtl="0">
              <a:buFont typeface="Arial" panose="020B0604020202020204" pitchFamily="34" charset="0"/>
              <a:buChar char="•"/>
            </a:pPr>
            <a:r>
              <a:rPr lang="en-US" sz="2800" b="1" dirty="0">
                <a:solidFill>
                  <a:srgbClr val="D35400"/>
                </a:solidFill>
                <a:effectLst/>
              </a:rPr>
              <a:t>Hash Partitioning: </a:t>
            </a:r>
            <a:r>
              <a:rPr lang="en-US" sz="2800" i="1" dirty="0"/>
              <a:t>Partition a table using a hash function on the partition key.</a:t>
            </a:r>
            <a:r>
              <a:rPr lang="en-US" sz="2800" dirty="0"/>
              <a:t> This is especially useful when there is no obvious way of dividing data into logically similar groups and is often used on categorical partitioning keys that are accessed individually. E.g., if a sales table is often accessed by product, the table might benefit from a hash partition on the product id.</a:t>
            </a: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All partitions must have the same columns as their partitioned parent, partitions may have their own indexes, constraints and default values, distinct from those of other partitions. </a:t>
            </a:r>
          </a:p>
          <a:p>
            <a:r>
              <a:rPr lang="en-US" sz="1800" dirty="0">
                <a:effectLst/>
                <a:latin typeface="Times New Roman" panose="02020603050405020304" pitchFamily="18" charset="0"/>
                <a:ea typeface="Times New Roman" panose="02020603050405020304" pitchFamily="18" charset="0"/>
              </a:rPr>
              <a:t>It is not possible to turn a regular table into a partitioned table or vice versa. However, it is possible to add an existing regular or partitioned table as a partition of a partitioned table, or remove a partition from a partitioned table turning it into a standalone table.</a:t>
            </a:r>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2431330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General algorithm of declarative partitioning: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Start by creating a table with PARTITION BY command.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Once the partitioned table is defined, you can start adding partitions to it.</a:t>
            </a:r>
          </a:p>
          <a:p>
            <a:pPr>
              <a:buFont typeface="Arial" panose="020B0604020202020204" pitchFamily="34" charset="0"/>
              <a:buNone/>
            </a:pPr>
            <a:endParaRPr lang="en-US" dirty="0"/>
          </a:p>
          <a:p>
            <a:pPr>
              <a:buFont typeface="Arial" panose="020B0604020202020204" pitchFamily="34" charset="0"/>
              <a:buNone/>
            </a:pPr>
            <a:r>
              <a:rPr lang="en-US" dirty="0"/>
              <a:t>In list partitioning data is partitioned according to the specified discrete values.</a:t>
            </a:r>
          </a:p>
          <a:p>
            <a:endParaRPr lang="en-US" sz="1200" dirty="0">
              <a:latin typeface="+mj-lt"/>
              <a:cs typeface="Arial" pitchFamily="34" charset="0"/>
            </a:endParaRPr>
          </a:p>
          <a:p>
            <a:r>
              <a:rPr lang="en-US" sz="1200" dirty="0">
                <a:latin typeface="+mj-lt"/>
                <a:cs typeface="Arial" pitchFamily="34" charset="0"/>
              </a:rPr>
              <a:t>The advantage of list partitioning is that you can group and organize unordered and unrelated sets of data in a </a:t>
            </a:r>
            <a:r>
              <a:rPr lang="en-US" sz="1200" b="1" dirty="0">
                <a:latin typeface="+mj-lt"/>
                <a:cs typeface="Arial" pitchFamily="34" charset="0"/>
              </a:rPr>
              <a:t>natural way - </a:t>
            </a:r>
            <a:r>
              <a:rPr lang="en-US" dirty="0"/>
              <a:t>group discrete data, such as regions and departments with arbitrary values.</a:t>
            </a:r>
            <a:endParaRPr lang="en-US" sz="1200" b="1" dirty="0">
              <a:latin typeface="+mj-lt"/>
              <a:cs typeface="Arial" pitchFamily="34" charset="0"/>
            </a:endParaRPr>
          </a:p>
          <a:p>
            <a:r>
              <a:rPr lang="en-US" sz="1200" dirty="0">
                <a:latin typeface="+mj-lt"/>
                <a:cs typeface="Arial" pitchFamily="34" charset="0"/>
              </a:rPr>
              <a:t>The </a:t>
            </a:r>
            <a:r>
              <a:rPr lang="en-US" sz="1200" b="1" dirty="0">
                <a:latin typeface="+mj-lt"/>
                <a:cs typeface="Arial" pitchFamily="34" charset="0"/>
              </a:rPr>
              <a:t>DEFAULT</a:t>
            </a:r>
            <a:r>
              <a:rPr lang="en-US" sz="1200" dirty="0">
                <a:latin typeface="+mj-lt"/>
                <a:cs typeface="Arial" pitchFamily="34" charset="0"/>
              </a:rPr>
              <a:t> partition enables you to avoid specifying all possible values for a list-partitioned table by using a default partition, so that all rows that do not map to any other partition do not generate an error.</a:t>
            </a:r>
          </a:p>
          <a:p>
            <a:endParaRPr lang="en-US" sz="1200" dirty="0">
              <a:latin typeface="+mj-lt"/>
              <a:cs typeface="Arial" pitchFamily="34" charset="0"/>
            </a:endParaRPr>
          </a:p>
          <a:p>
            <a:r>
              <a:rPr lang="en-US" dirty="0"/>
              <a:t>It’s not always useful to add a default partition. You may want to make sure that all rows are fitted nicely into the predefined partitions, as storing rows in the default partition can affect performance under some circumstances and can make maintenance more difficult.</a:t>
            </a:r>
            <a:endParaRPr lang="en-US" sz="1200" dirty="0">
              <a:latin typeface="+mj-lt"/>
              <a:cs typeface="Arial" pitchFamily="34" charset="0"/>
            </a:endParaRPr>
          </a:p>
        </p:txBody>
      </p:sp>
      <p:sp>
        <p:nvSpPr>
          <p:cNvPr id="4" name="Slide Number Placeholder 3"/>
          <p:cNvSpPr>
            <a:spLocks noGrp="1"/>
          </p:cNvSpPr>
          <p:nvPr>
            <p:ph type="sldNum" sz="quarter" idx="5"/>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818824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mj-lt"/>
                <a:cs typeface="Arial" pitchFamily="34" charset="0"/>
              </a:rPr>
              <a:t>In Range Partition </a:t>
            </a:r>
            <a:r>
              <a:rPr lang="en-US" dirty="0"/>
              <a:t>data is partitioned according to the specified range.</a:t>
            </a:r>
            <a:endParaRPr lang="en-US" sz="1200" dirty="0">
              <a:latin typeface="+mj-lt"/>
              <a:cs typeface="Arial" pitchFamily="34" charset="0"/>
            </a:endParaRPr>
          </a:p>
          <a:p>
            <a:endParaRPr lang="en-US" sz="1200" dirty="0">
              <a:latin typeface="+mj-lt"/>
              <a:cs typeface="Arial" pitchFamily="34" charset="0"/>
            </a:endParaRPr>
          </a:p>
          <a:p>
            <a:r>
              <a:rPr lang="en-US" dirty="0"/>
              <a:t>A range partition is created to hold values within a range provided on the partition key. Both minimum and maximum values of the range need to be specified, where minimum value is inclusive and maximum value is exclusive.</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For example, if one partition's range is from 1 to 100, and the next one's range is from 100 to 1000, then value 100 belongs to the second partition not the first.</a:t>
            </a:r>
          </a:p>
          <a:p>
            <a:endParaRPr lang="en-US" dirty="0"/>
          </a:p>
          <a:p>
            <a:r>
              <a:rPr lang="en-US" sz="1200" dirty="0">
                <a:latin typeface="+mj-lt"/>
                <a:cs typeface="Arial" pitchFamily="34" charset="0"/>
              </a:rPr>
              <a:t>A </a:t>
            </a:r>
            <a:r>
              <a:rPr lang="en-US" sz="1200" b="1" kern="1200" dirty="0">
                <a:solidFill>
                  <a:schemeClr val="tx1"/>
                </a:solidFill>
                <a:latin typeface="+mj-lt"/>
                <a:ea typeface="+mn-ea"/>
                <a:cs typeface="Arial" pitchFamily="34" charset="0"/>
              </a:rPr>
              <a:t>MINVALUE</a:t>
            </a:r>
            <a:r>
              <a:rPr lang="en-US" sz="1200" dirty="0">
                <a:latin typeface="+mj-lt"/>
                <a:cs typeface="Arial" pitchFamily="34" charset="0"/>
              </a:rPr>
              <a:t>/</a:t>
            </a:r>
            <a:r>
              <a:rPr lang="en-US" sz="1200" b="1" dirty="0">
                <a:latin typeface="+mj-lt"/>
                <a:cs typeface="Arial" pitchFamily="34" charset="0"/>
              </a:rPr>
              <a:t>MAXVALUE</a:t>
            </a:r>
            <a:r>
              <a:rPr lang="en-US" sz="1200" dirty="0">
                <a:latin typeface="+mj-lt"/>
                <a:cs typeface="Arial" pitchFamily="34" charset="0"/>
              </a:rPr>
              <a:t> literals can be defined for the lowest and highest partition.</a:t>
            </a:r>
          </a:p>
          <a:p>
            <a:endParaRPr lang="en-US" sz="1200" dirty="0">
              <a:latin typeface="+mj-lt"/>
              <a:cs typeface="Arial" pitchFamily="34" charset="0"/>
            </a:endParaRPr>
          </a:p>
          <a:p>
            <a:r>
              <a:rPr lang="en-US" dirty="0"/>
              <a:t>Range partition does not allow NULL values.</a:t>
            </a:r>
            <a:endParaRPr lang="en-US" sz="1200" dirty="0">
              <a:latin typeface="+mj-lt"/>
              <a:cs typeface="Arial" pitchFamily="34" charset="0"/>
            </a:endParaRPr>
          </a:p>
          <a:p>
            <a:endParaRPr lang="en-US" sz="1200" dirty="0">
              <a:latin typeface="+mj-lt"/>
              <a:cs typeface="Arial" pitchFamily="34" charset="0"/>
            </a:endParaRPr>
          </a:p>
          <a:p>
            <a:r>
              <a:rPr lang="en-US" dirty="0"/>
              <a:t>Effective when you want to access time-series data, by specifying date such as year and month.</a:t>
            </a:r>
          </a:p>
        </p:txBody>
      </p:sp>
      <p:sp>
        <p:nvSpPr>
          <p:cNvPr id="4" name="Slide Number Placeholder 3"/>
          <p:cNvSpPr>
            <a:spLocks noGrp="1"/>
          </p:cNvSpPr>
          <p:nvPr>
            <p:ph type="sldNum" sz="quarter" idx="5"/>
          </p:nvPr>
        </p:nvSpPr>
        <p:spPr/>
        <p:txBody>
          <a:bodyPr/>
          <a:lstStyle/>
          <a:p>
            <a:fld id="{7AE90029-A909-AD4E-9775-A0D64990AD22}" type="slidenum">
              <a:rPr lang="en-US" smtClean="0"/>
              <a:t>12</a:t>
            </a:fld>
            <a:endParaRPr lang="en-US"/>
          </a:p>
        </p:txBody>
      </p:sp>
    </p:spTree>
    <p:extLst>
      <p:ext uri="{BB962C8B-B14F-4D97-AF65-F5344CB8AC3E}">
        <p14:creationId xmlns:p14="http://schemas.microsoft.com/office/powerpoint/2010/main" val="3565051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Hash Partitioning data is partitioned by specifying a modulus and a remainder for each partition. </a:t>
            </a:r>
          </a:p>
          <a:p>
            <a:r>
              <a:rPr lang="en-US" dirty="0"/>
              <a:t>Each partition will hold the rows for which the hash value of the partition key divided by the modulus will produce the specified remainder.</a:t>
            </a:r>
          </a:p>
          <a:p>
            <a:endParaRPr lang="en-US" dirty="0"/>
          </a:p>
          <a:p>
            <a:r>
              <a:rPr lang="en-US" dirty="0"/>
              <a:t>Effective when you want to avoid access concentration to a specific table by distributing data almost evenly.</a:t>
            </a:r>
          </a:p>
          <a:p>
            <a:endParaRPr lang="en-US" dirty="0"/>
          </a:p>
          <a:p>
            <a:pPr>
              <a:buFont typeface="Arial" panose="020B0604020202020204" pitchFamily="34" charset="0"/>
              <a:buNone/>
            </a:pPr>
            <a:r>
              <a:rPr lang="en-US" dirty="0"/>
              <a:t>Example: Create a hash partition that evenly divides 1,000 pieces of data into 3 partitions. Split into 3 partitions </a:t>
            </a:r>
            <a:r>
              <a:rPr lang="en-US" dirty="0">
                <a:effectLst/>
              </a:rPr>
              <a:t>(n is the hash value created from the value in the partition key)</a:t>
            </a:r>
            <a:r>
              <a:rPr lang="en-US" dirty="0"/>
              <a:t> :</a:t>
            </a:r>
          </a:p>
          <a:p>
            <a:pPr>
              <a:buFont typeface="Arial" panose="020B0604020202020204" pitchFamily="34" charset="0"/>
              <a:buNone/>
            </a:pPr>
            <a:endParaRPr lang="en-US" dirty="0"/>
          </a:p>
          <a:p>
            <a:pPr>
              <a:buFont typeface="Arial" panose="020B0604020202020204" pitchFamily="34" charset="0"/>
              <a:buNone/>
            </a:pPr>
            <a:r>
              <a:rPr lang="en-US" dirty="0"/>
              <a:t>n % 3 = 0 → Allocates to partition 1</a:t>
            </a:r>
          </a:p>
          <a:p>
            <a:pPr>
              <a:buFont typeface="Arial" panose="020B0604020202020204" pitchFamily="34" charset="0"/>
              <a:buNone/>
            </a:pPr>
            <a:r>
              <a:rPr lang="en-US" dirty="0"/>
              <a:t>n % 3 = 1 → Allocates to partition 2</a:t>
            </a:r>
          </a:p>
          <a:p>
            <a:pPr>
              <a:buFont typeface="Arial" panose="020B0604020202020204" pitchFamily="34" charset="0"/>
              <a:buNone/>
            </a:pPr>
            <a:r>
              <a:rPr lang="en-US" dirty="0"/>
              <a:t>n% 3 = 2 → Allocates to partition 3</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52883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Subtitle 2"/>
          <p:cNvSpPr>
            <a:spLocks noGrp="1"/>
          </p:cNvSpPr>
          <p:nvPr>
            <p:ph type="subTitle" idx="1" hasCustomPrompt="1"/>
          </p:nvPr>
        </p:nvSpPr>
        <p:spPr>
          <a:xfrm>
            <a:off x="842433" y="5455612"/>
            <a:ext cx="8534400" cy="381000"/>
          </a:xfrm>
          <a:prstGeom prst="rect">
            <a:avLst/>
          </a:prstGeom>
        </p:spPr>
        <p:txBody>
          <a:bodyPr>
            <a:normAutofit/>
          </a:bodyPr>
          <a:lstStyle>
            <a:lvl1pPr marL="0" indent="0" algn="l">
              <a:buNone/>
              <a:defRPr sz="18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MONTH </a:t>
            </a:r>
            <a:r>
              <a:rPr lang="en-US" dirty="0" err="1"/>
              <a:t>DAte</a:t>
            </a:r>
            <a:r>
              <a:rPr lang="en-US" dirty="0"/>
              <a:t>, YEAR</a:t>
            </a:r>
          </a:p>
        </p:txBody>
      </p:sp>
      <p:sp>
        <p:nvSpPr>
          <p:cNvPr id="9" name="Text Placeholder 5"/>
          <p:cNvSpPr>
            <a:spLocks noGrp="1"/>
          </p:cNvSpPr>
          <p:nvPr>
            <p:ph type="body" sz="quarter" idx="11" hasCustomPrompt="1"/>
          </p:nvPr>
        </p:nvSpPr>
        <p:spPr>
          <a:xfrm>
            <a:off x="842434" y="4466210"/>
            <a:ext cx="3382786" cy="360099"/>
          </a:xfrm>
          <a:prstGeom prst="rect">
            <a:avLst/>
          </a:prstGeom>
          <a:solidFill>
            <a:schemeClr val="accent2"/>
          </a:solidFill>
        </p:spPr>
        <p:txBody>
          <a:bodyPr wrap="none" tIns="36576">
            <a:spAutoFit/>
          </a:bodyPr>
          <a:lstStyle>
            <a:lvl1pPr marL="0" indent="0">
              <a:spcBef>
                <a:spcPts val="0"/>
              </a:spcBef>
              <a:buFontTx/>
              <a:buNone/>
              <a:defRPr sz="1800" cap="all" baseline="0">
                <a:solidFill>
                  <a:srgbClr val="FFFFFF"/>
                </a:solidFill>
                <a:latin typeface="Arial Black"/>
                <a:cs typeface="Arial Black"/>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ADD SUBTITLE</a:t>
            </a:r>
          </a:p>
        </p:txBody>
      </p:sp>
      <p:sp>
        <p:nvSpPr>
          <p:cNvPr id="10" name="Picture Placeholder 2"/>
          <p:cNvSpPr>
            <a:spLocks noGrp="1"/>
          </p:cNvSpPr>
          <p:nvPr>
            <p:ph type="pic" sz="quarter" idx="18" hasCustomPrompt="1"/>
          </p:nvPr>
        </p:nvSpPr>
        <p:spPr>
          <a:xfrm>
            <a:off x="837173" y="504827"/>
            <a:ext cx="1658003" cy="458237"/>
          </a:xfrm>
          <a:prstGeom prst="rect">
            <a:avLst/>
          </a:prstGeom>
        </p:spPr>
        <p:txBody>
          <a:bodyPr vert="horz" lIns="68580" tIns="34290" rIns="68580" bIns="34290"/>
          <a:lstStyle>
            <a:lvl1pPr marL="0" indent="0" algn="ctr">
              <a:buNone/>
              <a:defRPr/>
            </a:lvl1pPr>
          </a:lstStyle>
          <a:p>
            <a:r>
              <a:rPr lang="en-US" dirty="0"/>
              <a:t>logo</a:t>
            </a:r>
          </a:p>
        </p:txBody>
      </p:sp>
      <p:sp>
        <p:nvSpPr>
          <p:cNvPr id="11" name="Picture Placeholder 2"/>
          <p:cNvSpPr>
            <a:spLocks noGrp="1"/>
          </p:cNvSpPr>
          <p:nvPr>
            <p:ph type="pic" sz="quarter" idx="19" hasCustomPrompt="1"/>
          </p:nvPr>
        </p:nvSpPr>
        <p:spPr>
          <a:xfrm>
            <a:off x="3048469" y="504826"/>
            <a:ext cx="1882121" cy="458881"/>
          </a:xfrm>
          <a:prstGeom prst="rect">
            <a:avLst/>
          </a:prstGeom>
        </p:spPr>
        <p:txBody>
          <a:bodyPr vert="horz" lIns="68580" tIns="34290" rIns="68580" bIns="34290"/>
          <a:lstStyle>
            <a:lvl1pPr marL="0" indent="0" algn="ctr">
              <a:buNone/>
              <a:defRPr/>
            </a:lvl1pPr>
          </a:lstStyle>
          <a:p>
            <a:r>
              <a:rPr lang="en-US" dirty="0"/>
              <a:t>logo</a:t>
            </a:r>
          </a:p>
        </p:txBody>
      </p:sp>
      <p:cxnSp>
        <p:nvCxnSpPr>
          <p:cNvPr id="12" name="Straight Connector 11"/>
          <p:cNvCxnSpPr/>
          <p:nvPr userDrawn="1"/>
        </p:nvCxnSpPr>
        <p:spPr>
          <a:xfrm>
            <a:off x="2764117"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Text Placeholder 4"/>
          <p:cNvSpPr>
            <a:spLocks noGrp="1"/>
          </p:cNvSpPr>
          <p:nvPr>
            <p:ph type="body" sz="quarter" idx="15" hasCustomPrompt="1"/>
          </p:nvPr>
        </p:nvSpPr>
        <p:spPr>
          <a:xfrm>
            <a:off x="842433" y="2075578"/>
            <a:ext cx="9213851" cy="618118"/>
          </a:xfrm>
          <a:prstGeom prst="rect">
            <a:avLst/>
          </a:prstGeom>
        </p:spPr>
        <p:txBody>
          <a:bodyPr>
            <a:spAutoFit/>
          </a:bodyPr>
          <a:lstStyle>
            <a:lvl1pPr marL="0" indent="0">
              <a:lnSpc>
                <a:spcPct val="80000"/>
              </a:lnSpc>
              <a:spcBef>
                <a:spcPts val="0"/>
              </a:spcBef>
              <a:buNone/>
              <a:defRPr sz="4100" spc="-200">
                <a:solidFill>
                  <a:schemeClr val="tx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Tree>
    <p:extLst>
      <p:ext uri="{BB962C8B-B14F-4D97-AF65-F5344CB8AC3E}">
        <p14:creationId xmlns:p14="http://schemas.microsoft.com/office/powerpoint/2010/main" val="2268741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sz="1800"/>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10"/>
            <a:ext cx="1188379" cy="421377"/>
          </a:xfrm>
          <a:prstGeom prst="rect">
            <a:avLst/>
          </a:prstGeom>
        </p:spPr>
      </p:pic>
    </p:spTree>
    <p:extLst>
      <p:ext uri="{BB962C8B-B14F-4D97-AF65-F5344CB8AC3E}">
        <p14:creationId xmlns:p14="http://schemas.microsoft.com/office/powerpoint/2010/main" val="4016462677"/>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10"/>
            <a:ext cx="1188379" cy="421377"/>
          </a:xfrm>
          <a:prstGeom prst="rect">
            <a:avLst/>
          </a:prstGeom>
        </p:spPr>
      </p:pic>
    </p:spTree>
    <p:extLst>
      <p:ext uri="{BB962C8B-B14F-4D97-AF65-F5344CB8AC3E}">
        <p14:creationId xmlns:p14="http://schemas.microsoft.com/office/powerpoint/2010/main" val="4250837802"/>
      </p:ext>
    </p:extLst>
  </p:cSld>
  <p:clrMapOvr>
    <a:masterClrMapping/>
  </p:clrMapOvr>
  <p:extLst>
    <p:ext uri="{DCECCB84-F9BA-43D5-87BE-67443E8EF086}">
      <p15:sldGuideLst xmlns:p15="http://schemas.microsoft.com/office/powerpoint/2012/main">
        <p15:guide id="1" pos="4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0549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3" y="1439334"/>
            <a:ext cx="11239500" cy="45296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951852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2" y="1439334"/>
            <a:ext cx="5314949" cy="45296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6400802" y="1439334"/>
            <a:ext cx="5314951" cy="45296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36991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476253" y="1896534"/>
            <a:ext cx="11239500" cy="40724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sp>
        <p:nvSpPr>
          <p:cNvPr id="5" name="Text Placeholder 4"/>
          <p:cNvSpPr>
            <a:spLocks noGrp="1"/>
          </p:cNvSpPr>
          <p:nvPr>
            <p:ph type="body" sz="quarter" idx="11" hasCustomPrompt="1"/>
          </p:nvPr>
        </p:nvSpPr>
        <p:spPr>
          <a:xfrm>
            <a:off x="476253" y="1439333"/>
            <a:ext cx="11239500"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6" name="Straight Connector 5"/>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917406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476254" y="1896534"/>
            <a:ext cx="5314948" cy="40724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476252" y="1439333"/>
            <a:ext cx="531494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6" name="Content Placeholder 5"/>
          <p:cNvSpPr>
            <a:spLocks noGrp="1"/>
          </p:cNvSpPr>
          <p:nvPr>
            <p:ph sz="quarter" idx="12" hasCustomPrompt="1"/>
          </p:nvPr>
        </p:nvSpPr>
        <p:spPr>
          <a:xfrm>
            <a:off x="6400801" y="1896534"/>
            <a:ext cx="5324476" cy="40724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6400798" y="1439333"/>
            <a:ext cx="532447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OTHER Highlight goes here</a:t>
            </a:r>
          </a:p>
        </p:txBody>
      </p:sp>
      <p:cxnSp>
        <p:nvCxnSpPr>
          <p:cNvPr id="8" name="Straight Connector 7"/>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41832780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4" y="1439334"/>
            <a:ext cx="5314948" cy="45296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5" name="Straight Connector 4"/>
          <p:cNvCxnSpPr/>
          <p:nvPr/>
        </p:nvCxnSpPr>
        <p:spPr>
          <a:xfrm>
            <a:off x="392547"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507531533"/>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2" y="1896534"/>
            <a:ext cx="5314949" cy="40724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476252" y="1439333"/>
            <a:ext cx="531494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7" name="Straight Connector 6"/>
          <p:cNvCxnSpPr/>
          <p:nvPr/>
        </p:nvCxnSpPr>
        <p:spPr>
          <a:xfrm>
            <a:off x="392547"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96787996"/>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7" name="Straight Connector 6"/>
          <p:cNvCxnSpPr/>
          <p:nvPr/>
        </p:nvCxnSpPr>
        <p:spPr>
          <a:xfrm>
            <a:off x="392547"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476251" y="1456655"/>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947963" y="1456655"/>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476251" y="5493512"/>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476251" y="2264027"/>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476251" y="3071399"/>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476251" y="3878771"/>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476251" y="4686143"/>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947963" y="2263477"/>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947963" y="3070300"/>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947963" y="3877123"/>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947963" y="4683945"/>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947963" y="5490769"/>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822992981"/>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9"/>
          </p:nvPr>
        </p:nvSpPr>
        <p:spPr>
          <a:xfrm>
            <a:off x="0" y="0"/>
            <a:ext cx="12192000" cy="6858000"/>
          </a:xfrm>
          <a:prstGeom prst="rect">
            <a:avLst/>
          </a:prstGeom>
        </p:spPr>
        <p:txBody>
          <a:bodyPr vert="horz" anchor="t"/>
          <a:lstStyle>
            <a:lvl1pPr marL="0" indent="0" algn="ctr">
              <a:buNone/>
              <a:defRPr baseline="0"/>
            </a:lvl1pPr>
          </a:lstStyle>
          <a:p>
            <a:endParaRPr lang="en-US" dirty="0"/>
          </a:p>
          <a:p>
            <a:r>
              <a:rPr lang="en-US" dirty="0"/>
              <a:t>Background Image</a:t>
            </a:r>
          </a:p>
        </p:txBody>
      </p:sp>
      <p:sp>
        <p:nvSpPr>
          <p:cNvPr id="6" name="Text Placeholder 4"/>
          <p:cNvSpPr>
            <a:spLocks noGrp="1"/>
          </p:cNvSpPr>
          <p:nvPr>
            <p:ph type="body" sz="quarter" idx="15" hasCustomPrompt="1"/>
          </p:nvPr>
        </p:nvSpPr>
        <p:spPr>
          <a:xfrm>
            <a:off x="842433" y="2075578"/>
            <a:ext cx="9213851" cy="618118"/>
          </a:xfrm>
          <a:prstGeom prst="rect">
            <a:avLst/>
          </a:prstGeom>
        </p:spPr>
        <p:txBody>
          <a:bodyPr>
            <a:spAutoFit/>
          </a:bodyPr>
          <a:lstStyle>
            <a:lvl1pPr marL="0" indent="0">
              <a:lnSpc>
                <a:spcPct val="80000"/>
              </a:lnSpc>
              <a:spcBef>
                <a:spcPts val="0"/>
              </a:spcBef>
              <a:buNone/>
              <a:defRPr sz="4100"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
        <p:nvSpPr>
          <p:cNvPr id="10" name="Text Placeholder 7"/>
          <p:cNvSpPr>
            <a:spLocks noGrp="1"/>
          </p:cNvSpPr>
          <p:nvPr>
            <p:ph type="body" sz="quarter" idx="16" hasCustomPrompt="1"/>
          </p:nvPr>
        </p:nvSpPr>
        <p:spPr>
          <a:xfrm>
            <a:off x="842434" y="4453468"/>
            <a:ext cx="8650817" cy="374904"/>
          </a:xfrm>
          <a:prstGeom prst="rect">
            <a:avLst/>
          </a:prstGeom>
        </p:spPr>
        <p:txBody>
          <a:bodyPr>
            <a:spAutoFit/>
          </a:bodyPr>
          <a:lstStyle>
            <a:lvl1pPr marL="0" indent="0">
              <a:lnSpc>
                <a:spcPct val="100000"/>
              </a:lnSpc>
              <a:spcBef>
                <a:spcPts val="0"/>
              </a:spcBef>
              <a:buFontTx/>
              <a:buNone/>
              <a:defRPr sz="1800">
                <a:solidFill>
                  <a:schemeClr val="bg1"/>
                </a:solidFill>
                <a:latin typeface="Arial Black"/>
                <a:cs typeface="Arial Black"/>
              </a:defRPr>
            </a:lvl1pPr>
          </a:lstStyle>
          <a:p>
            <a:pPr lvl="0"/>
            <a:r>
              <a:rPr lang="en-US" dirty="0"/>
              <a:t>CLICK TO ADD SUBTITLE</a:t>
            </a:r>
          </a:p>
        </p:txBody>
      </p:sp>
      <p:sp>
        <p:nvSpPr>
          <p:cNvPr id="11" name="Text Placeholder 11"/>
          <p:cNvSpPr>
            <a:spLocks noGrp="1"/>
          </p:cNvSpPr>
          <p:nvPr>
            <p:ph type="body" sz="quarter" idx="17" hasCustomPrompt="1"/>
          </p:nvPr>
        </p:nvSpPr>
        <p:spPr>
          <a:xfrm>
            <a:off x="842433" y="5459484"/>
            <a:ext cx="4866216" cy="373063"/>
          </a:xfrm>
          <a:prstGeom prst="rect">
            <a:avLst/>
          </a:prstGeom>
        </p:spPr>
        <p:txBody>
          <a:bodyPr>
            <a:normAutofit/>
          </a:bodyPr>
          <a:lstStyle>
            <a:lvl1pPr marL="0" indent="0">
              <a:buNone/>
              <a:defRPr sz="1800" baseline="0">
                <a:solidFill>
                  <a:schemeClr val="accent2"/>
                </a:solidFill>
              </a:defRPr>
            </a:lvl1pPr>
          </a:lstStyle>
          <a:p>
            <a:pPr lvl="0"/>
            <a:r>
              <a:rPr lang="en-US" dirty="0"/>
              <a:t>MONTH DATE, YEAR</a:t>
            </a:r>
          </a:p>
        </p:txBody>
      </p:sp>
      <p:sp>
        <p:nvSpPr>
          <p:cNvPr id="12" name="Picture Placeholder 2"/>
          <p:cNvSpPr>
            <a:spLocks noGrp="1"/>
          </p:cNvSpPr>
          <p:nvPr>
            <p:ph type="pic" sz="quarter" idx="18" hasCustomPrompt="1"/>
          </p:nvPr>
        </p:nvSpPr>
        <p:spPr>
          <a:xfrm>
            <a:off x="837173" y="504827"/>
            <a:ext cx="1658003"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6900829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898527" y="2373859"/>
            <a:ext cx="5314948" cy="359514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898524" y="1439333"/>
            <a:ext cx="531494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11"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
        <p:nvSpPr>
          <p:cNvPr id="12" name="Text Placeholder 4"/>
          <p:cNvSpPr>
            <a:spLocks noGrp="1"/>
          </p:cNvSpPr>
          <p:nvPr>
            <p:ph type="body" sz="quarter" idx="15" hasCustomPrompt="1"/>
          </p:nvPr>
        </p:nvSpPr>
        <p:spPr>
          <a:xfrm>
            <a:off x="898524" y="1916660"/>
            <a:ext cx="5314949" cy="4572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3" name="Rectangle 12"/>
          <p:cNvSpPr/>
          <p:nvPr/>
        </p:nvSpPr>
        <p:spPr>
          <a:xfrm>
            <a:off x="7112001" y="2"/>
            <a:ext cx="5080001" cy="64355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Oval 13"/>
          <p:cNvSpPr/>
          <p:nvPr/>
        </p:nvSpPr>
        <p:spPr>
          <a:xfrm>
            <a:off x="8305208" y="1870969"/>
            <a:ext cx="2693581" cy="2693581"/>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5" name="Picture Placeholder 11"/>
          <p:cNvSpPr>
            <a:spLocks noGrp="1"/>
          </p:cNvSpPr>
          <p:nvPr>
            <p:ph type="pic" sz="quarter" idx="14" hasCustomPrompt="1"/>
          </p:nvPr>
        </p:nvSpPr>
        <p:spPr>
          <a:xfrm>
            <a:off x="8542527" y="2108287"/>
            <a:ext cx="2218944" cy="2218944"/>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330547765"/>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5973763" y="2373859"/>
            <a:ext cx="5324476" cy="359514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5973763" y="1439333"/>
            <a:ext cx="5314951"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Please put name here</a:t>
            </a:r>
          </a:p>
        </p:txBody>
      </p:sp>
      <p:sp>
        <p:nvSpPr>
          <p:cNvPr id="9" name="Rectangle 8"/>
          <p:cNvSpPr/>
          <p:nvPr/>
        </p:nvSpPr>
        <p:spPr>
          <a:xfrm>
            <a:off x="-1" y="2"/>
            <a:ext cx="5080001" cy="64355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Oval 9"/>
          <p:cNvSpPr/>
          <p:nvPr/>
        </p:nvSpPr>
        <p:spPr>
          <a:xfrm>
            <a:off x="1193208" y="1870969"/>
            <a:ext cx="2693581" cy="2693581"/>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Picture Placeholder 11"/>
          <p:cNvSpPr>
            <a:spLocks noGrp="1"/>
          </p:cNvSpPr>
          <p:nvPr>
            <p:ph type="pic" sz="quarter" idx="14" hasCustomPrompt="1"/>
          </p:nvPr>
        </p:nvSpPr>
        <p:spPr>
          <a:xfrm>
            <a:off x="1430527" y="2108287"/>
            <a:ext cx="2218944" cy="2218944"/>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5973761" y="1916660"/>
            <a:ext cx="5324723" cy="4572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586400065"/>
      </p:ext>
    </p:extLst>
  </p:cSld>
  <p:clrMapOvr>
    <a:masterClrMapping/>
  </p:clrMapOvr>
  <p:extLst>
    <p:ext uri="{DCECCB84-F9BA-43D5-87BE-67443E8EF086}">
      <p15:sldGuideLst xmlns:p15="http://schemas.microsoft.com/office/powerpoint/2012/main">
        <p15:guide id="1" pos="3200">
          <p15:clr>
            <a:srgbClr val="FBAE40"/>
          </p15:clr>
        </p15:guide>
        <p15:guide id="2" orient="horz" pos="152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476253" y="1439334"/>
            <a:ext cx="11239500" cy="45296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234125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3" name="Content Placeholder 5"/>
          <p:cNvSpPr>
            <a:spLocks noGrp="1"/>
          </p:cNvSpPr>
          <p:nvPr>
            <p:ph sz="quarter" idx="10" hasCustomPrompt="1"/>
          </p:nvPr>
        </p:nvSpPr>
        <p:spPr>
          <a:xfrm>
            <a:off x="476254" y="1896534"/>
            <a:ext cx="5314948" cy="4072467"/>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476252" y="1439333"/>
            <a:ext cx="5314949" cy="4572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Highlight goes here</a:t>
            </a:r>
          </a:p>
        </p:txBody>
      </p:sp>
      <p:sp>
        <p:nvSpPr>
          <p:cNvPr id="6" name="Content Placeholder 5"/>
          <p:cNvSpPr>
            <a:spLocks noGrp="1"/>
          </p:cNvSpPr>
          <p:nvPr>
            <p:ph sz="quarter" idx="12" hasCustomPrompt="1"/>
          </p:nvPr>
        </p:nvSpPr>
        <p:spPr>
          <a:xfrm>
            <a:off x="6400801" y="1896534"/>
            <a:ext cx="5324476" cy="4072467"/>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6400799" y="1439333"/>
            <a:ext cx="5314952" cy="4572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OTHER Highlight goes here</a:t>
            </a:r>
          </a:p>
        </p:txBody>
      </p:sp>
      <p:cxnSp>
        <p:nvCxnSpPr>
          <p:cNvPr id="8" name="Straight Connector 7"/>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7437100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502900" y="1651445"/>
            <a:ext cx="3072384" cy="3871384"/>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7647668"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4" name="Title Placeholder 2"/>
          <p:cNvSpPr>
            <a:spLocks noGrp="1"/>
          </p:cNvSpPr>
          <p:nvPr>
            <p:ph type="body" sz="quarter" idx="10" hasCustomPrompt="1"/>
          </p:nvPr>
        </p:nvSpPr>
        <p:spPr>
          <a:xfrm>
            <a:off x="4575284"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6" name="Title Placeholder 1"/>
          <p:cNvSpPr>
            <a:spLocks noGrp="1"/>
          </p:cNvSpPr>
          <p:nvPr>
            <p:ph type="body" sz="quarter" idx="12" hasCustomPrompt="1"/>
          </p:nvPr>
        </p:nvSpPr>
        <p:spPr>
          <a:xfrm>
            <a:off x="1502900"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3"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
        <p:nvSpPr>
          <p:cNvPr id="16" name="Content Placeholder 14"/>
          <p:cNvSpPr>
            <a:spLocks noGrp="1"/>
          </p:cNvSpPr>
          <p:nvPr>
            <p:ph sz="quarter" idx="17" hasCustomPrompt="1"/>
          </p:nvPr>
        </p:nvSpPr>
        <p:spPr>
          <a:xfrm>
            <a:off x="7647668" y="1651445"/>
            <a:ext cx="3072384" cy="3871384"/>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4575284" y="1651445"/>
            <a:ext cx="3072384" cy="3871384"/>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32030692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2374606" y="2797813"/>
            <a:ext cx="7442791" cy="783184"/>
          </a:xfrm>
          <a:prstGeom prst="rect">
            <a:avLst/>
          </a:prstGeom>
        </p:spPr>
        <p:txBody>
          <a:bodyPr anchor="ctr"/>
          <a:lstStyle>
            <a:lvl1pPr marL="0" indent="0" algn="ctr">
              <a:lnSpc>
                <a:spcPts val="2400"/>
              </a:lnSpc>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dirty="0">
                <a:solidFill>
                  <a:schemeClr val="bg1"/>
                </a:solidFill>
                <a:latin typeface="+mj-lt"/>
              </a:rPr>
              <a:t>Please add call out or quote here</a:t>
            </a:r>
            <a:br>
              <a:rPr lang="en-US" sz="1600" baseline="0" dirty="0">
                <a:solidFill>
                  <a:schemeClr val="bg1"/>
                </a:solidFill>
                <a:latin typeface="+mj-lt"/>
              </a:rPr>
            </a:br>
            <a:r>
              <a:rPr lang="en-US" sz="1600" baseline="0" dirty="0">
                <a:solidFill>
                  <a:schemeClr val="bg1"/>
                </a:solidFill>
                <a:latin typeface="+mj-lt"/>
              </a:rPr>
              <a:t>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consectetur</a:t>
            </a:r>
            <a:r>
              <a:rPr lang="en-US" sz="1600" baseline="0" dirty="0">
                <a:solidFill>
                  <a:schemeClr val="bg1"/>
                </a:solidFill>
                <a:latin typeface="+mj-lt"/>
              </a:rPr>
              <a:t> </a:t>
            </a:r>
            <a:r>
              <a:rPr lang="en-US" sz="1600" baseline="0" dirty="0" err="1">
                <a:solidFill>
                  <a:schemeClr val="bg1"/>
                </a:solidFill>
                <a:latin typeface="+mj-lt"/>
              </a:rPr>
              <a:t>adipiscing</a:t>
            </a:r>
            <a:r>
              <a:rPr lang="en-US" sz="1600" baseline="0" dirty="0">
                <a:solidFill>
                  <a:schemeClr val="bg1"/>
                </a:solidFill>
                <a:latin typeface="+mj-lt"/>
              </a:rPr>
              <a:t> </a:t>
            </a:r>
            <a:r>
              <a:rPr lang="en-US" sz="1600" baseline="0" dirty="0" err="1">
                <a:solidFill>
                  <a:schemeClr val="bg1"/>
                </a:solidFill>
                <a:latin typeface="+mj-lt"/>
              </a:rPr>
              <a:t>elit</a:t>
            </a:r>
            <a:r>
              <a:rPr lang="en-US" sz="1600" baseline="0" dirty="0">
                <a:solidFill>
                  <a:schemeClr val="bg1"/>
                </a:solidFill>
                <a:latin typeface="+mj-lt"/>
              </a:rPr>
              <a:t>. </a:t>
            </a:r>
            <a:r>
              <a:rPr lang="en-US" sz="1600" baseline="0" dirty="0" err="1">
                <a:solidFill>
                  <a:schemeClr val="bg1"/>
                </a:solidFill>
                <a:latin typeface="+mj-lt"/>
              </a:rPr>
              <a:t>Sed</a:t>
            </a:r>
            <a:r>
              <a:rPr lang="en-US" sz="1600" baseline="0" dirty="0">
                <a:solidFill>
                  <a:schemeClr val="bg1"/>
                </a:solidFill>
                <a:latin typeface="+mj-lt"/>
              </a:rPr>
              <a:t> </a:t>
            </a:r>
            <a:r>
              <a:rPr lang="en-US" sz="1600" baseline="0" dirty="0" err="1">
                <a:solidFill>
                  <a:schemeClr val="bg1"/>
                </a:solidFill>
                <a:latin typeface="+mj-lt"/>
              </a:rPr>
              <a:t>nec</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gravida, </a:t>
            </a:r>
            <a:r>
              <a:rPr lang="en-US" sz="1600" baseline="0" dirty="0" err="1">
                <a:solidFill>
                  <a:schemeClr val="bg1"/>
                </a:solidFill>
                <a:latin typeface="+mj-lt"/>
              </a:rPr>
              <a:t>dapibus</a:t>
            </a:r>
            <a:r>
              <a:rPr lang="en-US" sz="1600" baseline="0" dirty="0">
                <a:solidFill>
                  <a:schemeClr val="bg1"/>
                </a:solidFill>
                <a:latin typeface="+mj-lt"/>
              </a:rPr>
              <a:t> </a:t>
            </a:r>
            <a:r>
              <a:rPr lang="en-US" sz="1600" baseline="0" dirty="0" err="1">
                <a:solidFill>
                  <a:schemeClr val="bg1"/>
                </a:solidFill>
                <a:latin typeface="+mj-lt"/>
              </a:rPr>
              <a:t>turpis</a:t>
            </a:r>
            <a:r>
              <a:rPr lang="en-US" sz="1600" baseline="0" dirty="0">
                <a:solidFill>
                  <a:schemeClr val="bg1"/>
                </a:solidFill>
                <a:latin typeface="+mj-lt"/>
              </a:rPr>
              <a:t> </a:t>
            </a:r>
            <a:r>
              <a:rPr lang="en-US" sz="1600" baseline="0" dirty="0" err="1">
                <a:solidFill>
                  <a:schemeClr val="bg1"/>
                </a:solidFill>
                <a:latin typeface="+mj-lt"/>
              </a:rPr>
              <a:t>porttitor</a:t>
            </a:r>
            <a:r>
              <a:rPr lang="en-US" sz="1600" baseline="0" dirty="0">
                <a:solidFill>
                  <a:schemeClr val="bg1"/>
                </a:solidFill>
                <a:latin typeface="+mj-lt"/>
              </a:rPr>
              <a:t>, </a:t>
            </a:r>
            <a:r>
              <a:rPr lang="en-US" sz="1600" baseline="0" dirty="0" err="1">
                <a:solidFill>
                  <a:schemeClr val="bg1"/>
                </a:solidFill>
                <a:latin typeface="+mj-lt"/>
              </a:rPr>
              <a:t>tincidunt</a:t>
            </a:r>
            <a:r>
              <a:rPr lang="en-US" sz="1600" baseline="0" dirty="0">
                <a:solidFill>
                  <a:schemeClr val="bg1"/>
                </a:solidFill>
                <a:latin typeface="+mj-lt"/>
              </a:rPr>
              <a:t> </a:t>
            </a:r>
            <a:r>
              <a:rPr lang="en-US" sz="1600" baseline="0" dirty="0" err="1">
                <a:solidFill>
                  <a:schemeClr val="bg1"/>
                </a:solidFill>
                <a:latin typeface="+mj-lt"/>
              </a:rPr>
              <a:t>nibh</a:t>
            </a:r>
            <a:r>
              <a:rPr lang="en-US" sz="1600" baseline="0" dirty="0">
                <a:solidFill>
                  <a:schemeClr val="bg1"/>
                </a:solidFill>
                <a:latin typeface="+mj-lt"/>
              </a:rPr>
              <a:t>. </a:t>
            </a:r>
            <a:r>
              <a:rPr lang="en-US" sz="1600" baseline="0" dirty="0" err="1">
                <a:solidFill>
                  <a:schemeClr val="bg1"/>
                </a:solidFill>
                <a:latin typeface="+mj-lt"/>
              </a:rPr>
              <a:t>Orci</a:t>
            </a:r>
            <a:r>
              <a:rPr lang="en-US" sz="1600" baseline="0" dirty="0">
                <a:solidFill>
                  <a:schemeClr val="bg1"/>
                </a:solidFill>
                <a:latin typeface="+mj-lt"/>
              </a:rPr>
              <a:t> </a:t>
            </a:r>
            <a:r>
              <a:rPr lang="en-US" sz="1600" baseline="0" dirty="0" err="1">
                <a:solidFill>
                  <a:schemeClr val="bg1"/>
                </a:solidFill>
                <a:latin typeface="+mj-lt"/>
              </a:rPr>
              <a:t>varius</a:t>
            </a:r>
            <a:r>
              <a:rPr lang="en-US" sz="1600" baseline="0" dirty="0">
                <a:solidFill>
                  <a:schemeClr val="bg1"/>
                </a:solidFill>
                <a:latin typeface="+mj-lt"/>
              </a:rPr>
              <a:t> </a:t>
            </a:r>
            <a:r>
              <a:rPr lang="en-US" sz="1600" baseline="0" dirty="0" err="1">
                <a:solidFill>
                  <a:schemeClr val="bg1"/>
                </a:solidFill>
                <a:latin typeface="+mj-lt"/>
              </a:rPr>
              <a:t>natoque</a:t>
            </a:r>
            <a:r>
              <a:rPr lang="en-US" sz="1600" baseline="0" dirty="0">
                <a:solidFill>
                  <a:schemeClr val="bg1"/>
                </a:solidFill>
                <a:latin typeface="+mj-lt"/>
              </a:rPr>
              <a:t> </a:t>
            </a:r>
            <a:r>
              <a:rPr lang="en-US" sz="1600" baseline="0" dirty="0" err="1">
                <a:solidFill>
                  <a:schemeClr val="bg1"/>
                </a:solidFill>
                <a:latin typeface="+mj-lt"/>
              </a:rPr>
              <a:t>penatibus</a:t>
            </a:r>
            <a:r>
              <a:rPr lang="en-US" sz="1600" baseline="0" dirty="0">
                <a:solidFill>
                  <a:schemeClr val="bg1"/>
                </a:solidFill>
                <a:latin typeface="+mj-lt"/>
              </a:rPr>
              <a:t> et </a:t>
            </a:r>
            <a:r>
              <a:rPr lang="en-US" sz="1600" baseline="0" dirty="0" err="1">
                <a:solidFill>
                  <a:schemeClr val="bg1"/>
                </a:solidFill>
                <a:latin typeface="+mj-lt"/>
              </a:rPr>
              <a:t>magnis</a:t>
            </a:r>
            <a:r>
              <a:rPr lang="en-US" sz="1600" baseline="0" dirty="0">
                <a:solidFill>
                  <a:schemeClr val="bg1"/>
                </a:solidFill>
                <a:latin typeface="+mj-lt"/>
              </a:rPr>
              <a:t> dis parturient </a:t>
            </a:r>
            <a:r>
              <a:rPr lang="en-US" sz="1600" baseline="0" dirty="0" err="1">
                <a:solidFill>
                  <a:schemeClr val="bg1"/>
                </a:solidFill>
                <a:latin typeface="+mj-lt"/>
              </a:rPr>
              <a:t>montes</a:t>
            </a:r>
            <a:r>
              <a:rPr lang="en-US" sz="1600" baseline="0" dirty="0">
                <a:solidFill>
                  <a:schemeClr val="bg1"/>
                </a:solidFill>
                <a:latin typeface="+mj-lt"/>
              </a:rPr>
              <a:t>, </a:t>
            </a:r>
            <a:r>
              <a:rPr lang="en-US" sz="1600" baseline="0" dirty="0" err="1">
                <a:solidFill>
                  <a:schemeClr val="bg1"/>
                </a:solidFill>
                <a:latin typeface="+mj-lt"/>
              </a:rPr>
              <a:t>nascetur</a:t>
            </a:r>
            <a:r>
              <a:rPr lang="en-US" sz="1600" baseline="0" dirty="0">
                <a:solidFill>
                  <a:schemeClr val="bg1"/>
                </a:solidFill>
                <a:latin typeface="+mj-lt"/>
              </a:rPr>
              <a:t> </a:t>
            </a:r>
            <a:r>
              <a:rPr lang="en-US" sz="1600" baseline="0" dirty="0" err="1">
                <a:solidFill>
                  <a:schemeClr val="bg1"/>
                </a:solidFill>
                <a:latin typeface="+mj-lt"/>
              </a:rPr>
              <a:t>ridiculus</a:t>
            </a:r>
            <a:r>
              <a:rPr lang="en-US" sz="1600" baseline="0" dirty="0">
                <a:solidFill>
                  <a:schemeClr val="bg1"/>
                </a:solidFill>
                <a:latin typeface="+mj-lt"/>
              </a:rPr>
              <a:t> mus. Nam </a:t>
            </a:r>
            <a:r>
              <a:rPr lang="en-US" sz="1600" baseline="0" dirty="0" err="1">
                <a:solidFill>
                  <a:schemeClr val="bg1"/>
                </a:solidFill>
                <a:latin typeface="+mj-lt"/>
              </a:rPr>
              <a:t>eget</a:t>
            </a:r>
            <a:r>
              <a:rPr lang="en-US" sz="1600" baseline="0" dirty="0">
                <a:solidFill>
                  <a:schemeClr val="bg1"/>
                </a:solidFill>
                <a:latin typeface="+mj-lt"/>
              </a:rPr>
              <a:t> </a:t>
            </a:r>
            <a:r>
              <a:rPr lang="en-US" sz="1600" baseline="0" dirty="0" err="1">
                <a:solidFill>
                  <a:schemeClr val="bg1"/>
                </a:solidFill>
                <a:latin typeface="+mj-lt"/>
              </a:rPr>
              <a:t>enim</a:t>
            </a:r>
            <a:r>
              <a:rPr lang="en-US" sz="1600" baseline="0" dirty="0">
                <a:solidFill>
                  <a:schemeClr val="bg1"/>
                </a:solidFill>
                <a:latin typeface="+mj-lt"/>
              </a:rPr>
              <a:t> </a:t>
            </a:r>
            <a:r>
              <a:rPr lang="en-US" sz="1600" baseline="0" dirty="0" err="1">
                <a:solidFill>
                  <a:schemeClr val="bg1"/>
                </a:solidFill>
                <a:latin typeface="+mj-lt"/>
              </a:rPr>
              <a:t>mauris</a:t>
            </a:r>
            <a:r>
              <a:rPr lang="en-US" sz="1600" baseline="0" dirty="0">
                <a:solidFill>
                  <a:schemeClr val="bg1"/>
                </a:solidFill>
                <a:latin typeface="+mj-lt"/>
              </a:rPr>
              <a:t>. </a:t>
            </a:r>
            <a:r>
              <a:rPr lang="en-US" sz="1600" baseline="0" dirty="0" err="1">
                <a:solidFill>
                  <a:schemeClr val="bg1"/>
                </a:solidFill>
                <a:latin typeface="+mj-lt"/>
              </a:rPr>
              <a:t>Vivamus</a:t>
            </a:r>
            <a:r>
              <a:rPr lang="en-US" sz="1600" baseline="0" dirty="0">
                <a:solidFill>
                  <a:schemeClr val="bg1"/>
                </a:solidFill>
                <a:latin typeface="+mj-lt"/>
              </a:rPr>
              <a:t> 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congue</a:t>
            </a:r>
            <a:r>
              <a:rPr lang="en-US" sz="1600" baseline="0" dirty="0">
                <a:solidFill>
                  <a:schemeClr val="bg1"/>
                </a:solidFill>
                <a:latin typeface="+mj-lt"/>
              </a:rPr>
              <a:t> </a:t>
            </a:r>
            <a:r>
              <a:rPr lang="en-US" sz="1600" baseline="0" dirty="0" err="1">
                <a:solidFill>
                  <a:schemeClr val="bg1"/>
                </a:solidFill>
                <a:latin typeface="+mj-lt"/>
              </a:rPr>
              <a:t>nunc</a:t>
            </a:r>
            <a:r>
              <a:rPr lang="en-US" sz="1600" baseline="0" dirty="0">
                <a:solidFill>
                  <a:schemeClr val="bg1"/>
                </a:solidFill>
                <a:latin typeface="+mj-lt"/>
              </a:rPr>
              <a:t>. </a:t>
            </a:r>
            <a:r>
              <a:rPr lang="en-US" sz="1600" baseline="0" dirty="0" err="1">
                <a:solidFill>
                  <a:schemeClr val="bg1"/>
                </a:solidFill>
                <a:latin typeface="+mj-lt"/>
              </a:rPr>
              <a:t>Duis</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t>
            </a:r>
            <a:r>
              <a:rPr lang="en-US" sz="1600" baseline="0" dirty="0" err="1">
                <a:solidFill>
                  <a:schemeClr val="bg1"/>
                </a:solidFill>
                <a:latin typeface="+mj-lt"/>
              </a:rPr>
              <a:t>posuere</a:t>
            </a:r>
            <a:r>
              <a:rPr lang="en-US" sz="1600" baseline="0" dirty="0">
                <a:solidFill>
                  <a:schemeClr val="bg1"/>
                </a:solidFill>
                <a:latin typeface="+mj-lt"/>
              </a:rPr>
              <a:t> </a:t>
            </a:r>
            <a:r>
              <a:rPr lang="en-US" sz="1600" baseline="0" dirty="0" err="1">
                <a:solidFill>
                  <a:schemeClr val="bg1"/>
                </a:solidFill>
                <a:latin typeface="+mj-lt"/>
              </a:rPr>
              <a:t>rutrum</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ac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quis</a:t>
            </a:r>
            <a:r>
              <a:rPr lang="en-US" sz="1600" baseline="0" dirty="0">
                <a:solidFill>
                  <a:schemeClr val="bg1"/>
                </a:solidFill>
                <a:latin typeface="+mj-lt"/>
              </a:rPr>
              <a:t> </a:t>
            </a:r>
            <a:r>
              <a:rPr lang="en-US" sz="1600" baseline="0" dirty="0" err="1">
                <a:solidFill>
                  <a:schemeClr val="bg1"/>
                </a:solidFill>
                <a:latin typeface="+mj-lt"/>
              </a:rPr>
              <a:t>justo</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porta. </a:t>
            </a:r>
            <a:r>
              <a:rPr lang="en-US" sz="1600" baseline="0" dirty="0" err="1">
                <a:solidFill>
                  <a:schemeClr val="bg1"/>
                </a:solidFill>
                <a:latin typeface="+mj-lt"/>
              </a:rPr>
              <a:t>Phasellus</a:t>
            </a:r>
            <a:r>
              <a:rPr lang="en-US" sz="1600" baseline="0" dirty="0">
                <a:solidFill>
                  <a:schemeClr val="bg1"/>
                </a:solidFill>
                <a:latin typeface="+mj-lt"/>
              </a:rPr>
              <a:t> </a:t>
            </a:r>
            <a:r>
              <a:rPr lang="en-US" sz="1600" baseline="0" dirty="0" err="1">
                <a:solidFill>
                  <a:schemeClr val="bg1"/>
                </a:solidFill>
                <a:latin typeface="+mj-lt"/>
              </a:rPr>
              <a:t>bibendum</a:t>
            </a:r>
            <a:r>
              <a:rPr lang="en-US" sz="1600" baseline="0" dirty="0">
                <a:solidFill>
                  <a:schemeClr val="bg1"/>
                </a:solidFill>
                <a:latin typeface="+mj-lt"/>
              </a:rPr>
              <a:t> </a:t>
            </a:r>
            <a:r>
              <a:rPr lang="en-US" sz="1600" baseline="0" dirty="0" err="1">
                <a:solidFill>
                  <a:schemeClr val="bg1"/>
                </a:solidFill>
                <a:latin typeface="+mj-lt"/>
              </a:rPr>
              <a:t>vehicula</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id </a:t>
            </a:r>
            <a:r>
              <a:rPr lang="en-US" sz="1600" baseline="0" dirty="0" err="1">
                <a:solidFill>
                  <a:schemeClr val="bg1"/>
                </a:solidFill>
                <a:latin typeface="+mj-lt"/>
              </a:rPr>
              <a:t>ornare</a:t>
            </a:r>
            <a:r>
              <a:rPr lang="en-US" sz="1600" baseline="0" dirty="0">
                <a:solidFill>
                  <a:schemeClr val="bg1"/>
                </a:solidFill>
                <a:latin typeface="+mj-lt"/>
              </a:rPr>
              <a:t>. Nam </a:t>
            </a:r>
            <a:r>
              <a:rPr lang="en-US" sz="1600" baseline="0" dirty="0" err="1">
                <a:solidFill>
                  <a:schemeClr val="bg1"/>
                </a:solidFill>
                <a:latin typeface="+mj-lt"/>
              </a:rPr>
              <a:t>commodo</a:t>
            </a:r>
            <a:r>
              <a:rPr lang="en-US" sz="1600" baseline="0" dirty="0">
                <a:solidFill>
                  <a:schemeClr val="bg1"/>
                </a:solidFill>
                <a:latin typeface="+mj-lt"/>
              </a:rPr>
              <a:t> ac </a:t>
            </a:r>
            <a:r>
              <a:rPr lang="en-US" sz="1600" baseline="0" dirty="0" err="1">
                <a:solidFill>
                  <a:schemeClr val="bg1"/>
                </a:solidFill>
                <a:latin typeface="+mj-lt"/>
              </a:rPr>
              <a:t>purus</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porta. </a:t>
            </a:r>
            <a:r>
              <a:rPr lang="en-US" sz="1600" baseline="0" dirty="0" err="1">
                <a:solidFill>
                  <a:schemeClr val="bg1"/>
                </a:solidFill>
                <a:latin typeface="+mj-lt"/>
              </a:rPr>
              <a:t>Proin</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a:t>
            </a:r>
            <a:r>
              <a:rPr lang="en-US" sz="1600" baseline="0" dirty="0" err="1">
                <a:solidFill>
                  <a:schemeClr val="bg1"/>
                </a:solidFill>
                <a:latin typeface="+mj-lt"/>
              </a:rPr>
              <a:t>lectus</a:t>
            </a:r>
            <a:r>
              <a:rPr lang="en-US" sz="1600" baseline="0" dirty="0">
                <a:solidFill>
                  <a:schemeClr val="bg1"/>
                </a:solidFill>
                <a:latin typeface="+mj-lt"/>
              </a:rPr>
              <a:t> </a:t>
            </a:r>
            <a:r>
              <a:rPr lang="en-US" sz="1600" baseline="0" dirty="0" err="1">
                <a:solidFill>
                  <a:schemeClr val="bg1"/>
                </a:solidFill>
                <a:latin typeface="+mj-lt"/>
              </a:rPr>
              <a:t>leo</a:t>
            </a:r>
            <a:r>
              <a:rPr lang="en-US" sz="1600" baseline="0" dirty="0">
                <a:solidFill>
                  <a:schemeClr val="bg1"/>
                </a:solidFill>
                <a:latin typeface="+mj-lt"/>
              </a:rPr>
              <a:t>, in </a:t>
            </a:r>
            <a:r>
              <a:rPr lang="en-US" sz="1600" baseline="0" dirty="0" err="1">
                <a:solidFill>
                  <a:schemeClr val="bg1"/>
                </a:solidFill>
                <a:latin typeface="+mj-lt"/>
              </a:rPr>
              <a:t>lacinia</a:t>
            </a:r>
            <a:r>
              <a:rPr lang="en-US" sz="1600" baseline="0" dirty="0">
                <a:solidFill>
                  <a:schemeClr val="bg1"/>
                </a:solidFill>
                <a:latin typeface="+mj-lt"/>
              </a:rPr>
              <a:t>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convallis. </a:t>
            </a:r>
            <a:endParaRPr lang="en-US" sz="1600" b="1" spc="200" baseline="0" dirty="0">
              <a:solidFill>
                <a:schemeClr val="bg1"/>
              </a:solidFill>
              <a:latin typeface="+mj-lt"/>
              <a:ea typeface="Calibri" charset="0"/>
              <a:cs typeface="Calibri" charset="0"/>
            </a:endParaRPr>
          </a:p>
        </p:txBody>
      </p:sp>
      <p:pic>
        <p:nvPicPr>
          <p:cNvPr id="3" name="Picture 2"/>
          <p:cNvPicPr>
            <a:picLocks noChangeAspect="1"/>
          </p:cNvPicPr>
          <p:nvPr/>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2" y="-163253"/>
            <a:ext cx="2064269" cy="1583263"/>
          </a:xfrm>
          <a:prstGeom prst="rect">
            <a:avLst/>
          </a:prstGeom>
        </p:spPr>
      </p:pic>
      <p:pic>
        <p:nvPicPr>
          <p:cNvPr id="4" name="Picture 3"/>
          <p:cNvPicPr>
            <a:picLocks noChangeAspect="1"/>
          </p:cNvPicPr>
          <p:nvPr/>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10127731" y="4909147"/>
            <a:ext cx="2064269" cy="1583263"/>
          </a:xfrm>
          <a:prstGeom prst="rect">
            <a:avLst/>
          </a:prstGeom>
        </p:spPr>
      </p:pic>
      <p:sp>
        <p:nvSpPr>
          <p:cNvPr id="7"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777216062"/>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9858109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cxnSp>
        <p:nvCxnSpPr>
          <p:cNvPr id="5" name="Straight Connector 4">
            <a:extLst>
              <a:ext uri="{FF2B5EF4-FFF2-40B4-BE49-F238E27FC236}">
                <a16:creationId xmlns:a16="http://schemas.microsoft.com/office/drawing/2014/main" id="{03040C60-A39E-8442-A520-BA092303AC98}"/>
              </a:ext>
            </a:extLst>
          </p:cNvPr>
          <p:cNvCxnSpPr/>
          <p:nvPr/>
        </p:nvCxnSpPr>
        <p:spPr>
          <a:xfrm flipV="1">
            <a:off x="7981952" y="937626"/>
            <a:ext cx="0" cy="5497895"/>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948969"/>
            <a:ext cx="7981952" cy="5453324"/>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p:nvSpPr>
        <p:spPr>
          <a:xfrm>
            <a:off x="7981952" y="948970"/>
            <a:ext cx="4210048" cy="691457"/>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dirty="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7981952" y="1025995"/>
            <a:ext cx="4210049" cy="585216"/>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8257618" y="2363053"/>
            <a:ext cx="3541837" cy="4072467"/>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8257618" y="1905852"/>
            <a:ext cx="3541837"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Tree>
    <p:extLst>
      <p:ext uri="{BB962C8B-B14F-4D97-AF65-F5344CB8AC3E}">
        <p14:creationId xmlns:p14="http://schemas.microsoft.com/office/powerpoint/2010/main" val="1265033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2384836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667"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469964" y="1438656"/>
            <a:ext cx="11119104" cy="4511040"/>
          </a:xfrm>
          <a:prstGeom prst="rect">
            <a:avLst/>
          </a:prstGeom>
        </p:spPr>
        <p:txBody>
          <a:bodyPr vert="horz" lIns="68580" tIns="34290" rIns="68580" bIns="34290" rtlCol="0">
            <a:normAutofit/>
          </a:bodyPr>
          <a:lstStyle>
            <a:lvl1pPr marL="0" indent="0">
              <a:lnSpc>
                <a:spcPct val="120000"/>
              </a:lnSpc>
              <a:spcBef>
                <a:spcPts val="0"/>
              </a:spcBef>
              <a:buNone/>
              <a:defRPr sz="1867"/>
            </a:lvl1pPr>
            <a:lvl2pPr>
              <a:defRPr sz="1600"/>
            </a:lvl2pPr>
            <a:lvl3pPr>
              <a:defRPr sz="1467"/>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Tree>
    <p:extLst>
      <p:ext uri="{BB962C8B-B14F-4D97-AF65-F5344CB8AC3E}">
        <p14:creationId xmlns:p14="http://schemas.microsoft.com/office/powerpoint/2010/main" val="3732224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5348455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12192000" cy="914400"/>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475488" y="1435607"/>
            <a:ext cx="11241024" cy="4572000"/>
          </a:xfrm>
          <a:prstGeom prst="rect">
            <a:avLst/>
          </a:prstGeom>
        </p:spPr>
        <p:txBody>
          <a:bodyPr vert="horz" lIns="91440" tIns="45720" rIns="91440" bIns="45720" rtlCol="0">
            <a:normAutofit/>
          </a:bodyPr>
          <a:lstStyle>
            <a:lvl1pPr marL="0" indent="0">
              <a:lnSpc>
                <a:spcPct val="120000"/>
              </a:lnSpc>
              <a:spcBef>
                <a:spcPts val="0"/>
              </a:spcBef>
              <a:buNone/>
              <a:defRPr sz="1600"/>
            </a:lvl1pPr>
            <a:lvl2pPr>
              <a:defRPr sz="1600"/>
            </a:lvl2pPr>
            <a:lvl3pPr>
              <a:defRPr sz="1400"/>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
        <p:nvSpPr>
          <p:cNvPr id="4"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648729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12192000" cy="914400"/>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475488" y="1435607"/>
            <a:ext cx="11241024" cy="4572000"/>
          </a:xfrm>
          <a:prstGeom prst="rect">
            <a:avLst/>
          </a:prstGeom>
        </p:spPr>
        <p:txBody>
          <a:bodyPr vert="horz" lIns="91440" tIns="45720" rIns="91440" bIns="45720" rtlCol="0">
            <a:normAutofit/>
          </a:bodyPr>
          <a:lstStyle>
            <a:lvl1pPr marL="0" indent="0">
              <a:lnSpc>
                <a:spcPct val="120000"/>
              </a:lnSpc>
              <a:spcBef>
                <a:spcPts val="0"/>
              </a:spcBef>
              <a:buNone/>
              <a:defRPr sz="1600"/>
            </a:lvl1pPr>
            <a:lvl2pPr>
              <a:defRPr sz="1600"/>
            </a:lvl2pPr>
            <a:lvl3pPr>
              <a:defRPr sz="1400"/>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
        <p:nvSpPr>
          <p:cNvPr id="4"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23783559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7_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12192000" cy="914400"/>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475488" y="1435607"/>
            <a:ext cx="11241024" cy="4572000"/>
          </a:xfrm>
          <a:prstGeom prst="rect">
            <a:avLst/>
          </a:prstGeom>
        </p:spPr>
        <p:txBody>
          <a:bodyPr vert="horz" lIns="91440" tIns="45720" rIns="91440" bIns="45720" rtlCol="0">
            <a:normAutofit/>
          </a:bodyPr>
          <a:lstStyle>
            <a:lvl1pPr marL="0" indent="0">
              <a:lnSpc>
                <a:spcPct val="120000"/>
              </a:lnSpc>
              <a:spcBef>
                <a:spcPts val="0"/>
              </a:spcBef>
              <a:buNone/>
              <a:defRPr sz="1600"/>
            </a:lvl1pPr>
            <a:lvl2pPr>
              <a:defRPr sz="1600"/>
            </a:lvl2pPr>
            <a:lvl3pPr>
              <a:defRPr sz="1400"/>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
        <p:nvSpPr>
          <p:cNvPr id="4"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995680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pic>
        <p:nvPicPr>
          <p:cNvPr id="10" name="Picture Placeholder 6">
            <a:extLst>
              <a:ext uri="{FF2B5EF4-FFF2-40B4-BE49-F238E27FC236}">
                <a16:creationId xmlns:a16="http://schemas.microsoft.com/office/drawing/2014/main" id="{226699CC-5B2D-4992-A312-36959D399EE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11" name="Rectangle 10">
            <a:extLst>
              <a:ext uri="{FF2B5EF4-FFF2-40B4-BE49-F238E27FC236}">
                <a16:creationId xmlns:a16="http://schemas.microsoft.com/office/drawing/2014/main" id="{984A109E-F9A8-4A73-9BD7-C812C1726AD2}"/>
              </a:ext>
            </a:extLst>
          </p:cNvPr>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12" name="Picture 11">
            <a:extLst>
              <a:ext uri="{FF2B5EF4-FFF2-40B4-BE49-F238E27FC236}">
                <a16:creationId xmlns:a16="http://schemas.microsoft.com/office/drawing/2014/main" id="{39083CED-91E3-434D-9562-26B5A7DB2E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13" name="Picture 12">
            <a:extLst>
              <a:ext uri="{FF2B5EF4-FFF2-40B4-BE49-F238E27FC236}">
                <a16:creationId xmlns:a16="http://schemas.microsoft.com/office/drawing/2014/main" id="{32BE1E2F-7986-41DC-A6FC-B325405AB53F}"/>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95468629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pic>
        <p:nvPicPr>
          <p:cNvPr id="9" name="Picture 8">
            <a:extLst>
              <a:ext uri="{FF2B5EF4-FFF2-40B4-BE49-F238E27FC236}">
                <a16:creationId xmlns:a16="http://schemas.microsoft.com/office/drawing/2014/main" id="{58FA0150-90C8-4E4A-B446-72B94B5D58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275591713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1670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pic>
        <p:nvPicPr>
          <p:cNvPr id="10" name="Picture Placeholder 6">
            <a:extLst>
              <a:ext uri="{FF2B5EF4-FFF2-40B4-BE49-F238E27FC236}">
                <a16:creationId xmlns:a16="http://schemas.microsoft.com/office/drawing/2014/main" id="{F08493D2-0C14-4403-A7EC-7CF0C1467A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11" name="Rectangle 10">
            <a:extLst>
              <a:ext uri="{FF2B5EF4-FFF2-40B4-BE49-F238E27FC236}">
                <a16:creationId xmlns:a16="http://schemas.microsoft.com/office/drawing/2014/main" id="{782E0E8A-B210-4375-8C34-6AF0FDDBC8C2}"/>
              </a:ext>
            </a:extLst>
          </p:cNvPr>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12" name="Picture 11">
            <a:extLst>
              <a:ext uri="{FF2B5EF4-FFF2-40B4-BE49-F238E27FC236}">
                <a16:creationId xmlns:a16="http://schemas.microsoft.com/office/drawing/2014/main" id="{DC91570C-AC2E-4D59-B487-9550C7A243FA}"/>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13" name="Picture 12">
            <a:extLst>
              <a:ext uri="{FF2B5EF4-FFF2-40B4-BE49-F238E27FC236}">
                <a16:creationId xmlns:a16="http://schemas.microsoft.com/office/drawing/2014/main" id="{5E8ECF8E-6CC7-4650-B602-F168C844C3D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270839918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a:xfrm>
            <a:off x="708621" y="5125025"/>
            <a:ext cx="2593768" cy="532608"/>
          </a:xfrm>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p:nvSpPr>
        <p:spPr>
          <a:xfrm>
            <a:off x="561867"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33" dirty="0">
                <a:solidFill>
                  <a:schemeClr val="bg1"/>
                </a:solidFill>
                <a:latin typeface="+mj-lt"/>
              </a:rPr>
              <a:t>CONFIDENTIAL  |  </a:t>
            </a:r>
            <a:r>
              <a:rPr lang="en-US" sz="933" b="0" i="0" u="none" strike="noStrike" kern="1200" baseline="0" dirty="0">
                <a:solidFill>
                  <a:schemeClr val="bg1"/>
                </a:solidFill>
                <a:effectLst/>
                <a:latin typeface="+mj-lt"/>
                <a:ea typeface="+mn-ea"/>
                <a:cs typeface="+mn-cs"/>
              </a:rPr>
              <a:t>© 2019 EPAM Systems, Inc.</a:t>
            </a:r>
            <a:endParaRPr lang="en-US" sz="933" dirty="0">
              <a:latin typeface="+mj-lt"/>
            </a:endParaRPr>
          </a:p>
        </p:txBody>
      </p:sp>
      <p:pic>
        <p:nvPicPr>
          <p:cNvPr id="10" name="Picture 9">
            <a:extLst>
              <a:ext uri="{FF2B5EF4-FFF2-40B4-BE49-F238E27FC236}">
                <a16:creationId xmlns:a16="http://schemas.microsoft.com/office/drawing/2014/main" id="{D8545F6D-643E-4BDA-ABB7-90E4B8DDA8C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293325394"/>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p:nvSpPr>
        <p:spPr>
          <a:xfrm>
            <a:off x="174378"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33" dirty="0">
                <a:solidFill>
                  <a:schemeClr val="bg1"/>
                </a:solidFill>
                <a:latin typeface="+mj-lt"/>
              </a:rPr>
              <a:t>CONFIDENTIAL  |  </a:t>
            </a:r>
            <a:r>
              <a:rPr lang="en-US" sz="933" b="0" i="0" u="none" strike="noStrike" kern="1200" baseline="0" dirty="0">
                <a:solidFill>
                  <a:schemeClr val="bg1"/>
                </a:solidFill>
                <a:effectLst/>
                <a:latin typeface="+mj-lt"/>
                <a:ea typeface="+mn-ea"/>
                <a:cs typeface="+mn-cs"/>
              </a:rPr>
              <a:t>© 2019 EPAM Systems, Inc.</a:t>
            </a:r>
            <a:endParaRPr lang="en-US" sz="933" dirty="0">
              <a:latin typeface="+mj-lt"/>
            </a:endParaRPr>
          </a:p>
        </p:txBody>
      </p:sp>
    </p:spTree>
    <p:extLst>
      <p:ext uri="{BB962C8B-B14F-4D97-AF65-F5344CB8AC3E}">
        <p14:creationId xmlns:p14="http://schemas.microsoft.com/office/powerpoint/2010/main" val="15448585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heme" Target="../theme/theme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image" Target="../media/image5.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41666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40"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600" b="1" cap="all" baseline="0">
                <a:solidFill>
                  <a:schemeClr val="bg1"/>
                </a:solidFill>
              </a:defRPr>
            </a:lvl1pPr>
          </a:lstStyle>
          <a:p>
            <a:endParaRPr lang="en-US" dirty="0"/>
          </a:p>
        </p:txBody>
      </p:sp>
      <p:sp>
        <p:nvSpPr>
          <p:cNvPr id="5" name="Title Placeholder 1">
            <a:extLst>
              <a:ext uri="{FF2B5EF4-FFF2-40B4-BE49-F238E27FC236}">
                <a16:creationId xmlns:a16="http://schemas.microsoft.com/office/drawing/2014/main" id="{07702BB8-BCC8-4CC3-A905-7819EABA8D8A}"/>
              </a:ext>
            </a:extLst>
          </p:cNvPr>
          <p:cNvSpPr>
            <a:spLocks noGrp="1"/>
          </p:cNvSpPr>
          <p:nvPr>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6" name="Date Placeholder 3">
            <a:extLst>
              <a:ext uri="{FF2B5EF4-FFF2-40B4-BE49-F238E27FC236}">
                <a16:creationId xmlns:a16="http://schemas.microsoft.com/office/drawing/2014/main" id="{A0FFA68F-8DE0-4C3F-8627-4D4DB9AEEBBF}"/>
              </a:ext>
            </a:extLst>
          </p:cNvPr>
          <p:cNvSpPr>
            <a:spLocks noGrp="1"/>
          </p:cNvSpPr>
          <p:nvPr>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600" b="1" cap="all" baseline="0">
                <a:solidFill>
                  <a:schemeClr val="bg1"/>
                </a:solidFill>
              </a:defRPr>
            </a:lvl1pPr>
          </a:lstStyle>
          <a:p>
            <a:endParaRPr lang="en-US" dirty="0"/>
          </a:p>
        </p:txBody>
      </p:sp>
    </p:spTree>
    <p:extLst>
      <p:ext uri="{BB962C8B-B14F-4D97-AF65-F5344CB8AC3E}">
        <p14:creationId xmlns:p14="http://schemas.microsoft.com/office/powerpoint/2010/main" val="218465438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Lst>
  <p:hf sldNum="0" hdr="0" dt="0"/>
  <p:txStyles>
    <p:titleStyle>
      <a:lvl1pPr algn="l" defTabSz="914377" rtl="0" eaLnBrk="1" latinLnBrk="0" hangingPunct="1">
        <a:lnSpc>
          <a:spcPct val="90000"/>
        </a:lnSpc>
        <a:spcBef>
          <a:spcPct val="0"/>
        </a:spcBef>
        <a:buNone/>
        <a:defRPr sz="6400" kern="1200" baseline="0">
          <a:solidFill>
            <a:schemeClr val="bg1"/>
          </a:solidFill>
          <a:latin typeface="+mj-lt"/>
          <a:ea typeface="+mj-ea"/>
          <a:cs typeface="+mj-cs"/>
        </a:defRPr>
      </a:lvl1pPr>
    </p:titleStyle>
    <p:bodyStyle>
      <a:lvl1pPr marL="0" indent="0" algn="l" defTabSz="914377" rtl="0" eaLnBrk="1" latinLnBrk="0" hangingPunct="1">
        <a:lnSpc>
          <a:spcPct val="90000"/>
        </a:lnSpc>
        <a:spcBef>
          <a:spcPts val="1000"/>
        </a:spcBef>
        <a:buFont typeface="Arial" panose="020B0604020202020204" pitchFamily="34" charset="0"/>
        <a:buNone/>
        <a:defRPr sz="2133" b="1" kern="1200" baseline="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600" b="1" cap="all" baseline="0">
                <a:solidFill>
                  <a:schemeClr val="bg1"/>
                </a:solidFill>
              </a:defRPr>
            </a:lvl1pPr>
          </a:lstStyle>
          <a:p>
            <a:endParaRPr lang="en-US" dirty="0"/>
          </a:p>
        </p:txBody>
      </p:sp>
    </p:spTree>
    <p:extLst>
      <p:ext uri="{BB962C8B-B14F-4D97-AF65-F5344CB8AC3E}">
        <p14:creationId xmlns:p14="http://schemas.microsoft.com/office/powerpoint/2010/main" val="3068121623"/>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Lst>
  <p:hf hdr="0" dt="0"/>
  <p:txStyles>
    <p:titleStyle>
      <a:lvl1pPr algn="l" defTabSz="914377" rtl="0" eaLnBrk="1" latinLnBrk="0" hangingPunct="1">
        <a:lnSpc>
          <a:spcPct val="90000"/>
        </a:lnSpc>
        <a:spcBef>
          <a:spcPct val="0"/>
        </a:spcBef>
        <a:buNone/>
        <a:defRPr sz="6400" kern="1200" baseline="0">
          <a:solidFill>
            <a:schemeClr val="bg1"/>
          </a:solidFill>
          <a:latin typeface="+mj-lt"/>
          <a:ea typeface="+mj-ea"/>
          <a:cs typeface="+mj-cs"/>
        </a:defRPr>
      </a:lvl1pPr>
    </p:titleStyle>
    <p:bodyStyle>
      <a:lvl1pPr marL="0" indent="0" algn="l" defTabSz="914377" rtl="0" eaLnBrk="1" latinLnBrk="0" hangingPunct="1">
        <a:lnSpc>
          <a:spcPct val="90000"/>
        </a:lnSpc>
        <a:spcBef>
          <a:spcPts val="1000"/>
        </a:spcBef>
        <a:buFont typeface="Arial" panose="020B0604020202020204" pitchFamily="34" charset="0"/>
        <a:buNone/>
        <a:defRPr sz="2133" b="1" kern="1200" baseline="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userDrawn="1">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dirty="0"/>
          </a:p>
        </p:txBody>
      </p:sp>
    </p:spTree>
    <p:extLst>
      <p:ext uri="{BB962C8B-B14F-4D97-AF65-F5344CB8AC3E}">
        <p14:creationId xmlns:p14="http://schemas.microsoft.com/office/powerpoint/2010/main" val="1370909055"/>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Lst>
  <p:hf hdr="0" ftr="0" dt="0"/>
  <p:txStyles>
    <p:titleStyle>
      <a:lvl1pPr algn="l" defTabSz="685783"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783"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892"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783"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675"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566"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48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35520"/>
            <a:ext cx="12192000" cy="422483"/>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480488" y="1439334"/>
            <a:ext cx="11235265" cy="4529667"/>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pic>
        <p:nvPicPr>
          <p:cNvPr id="8" name="Picture 7"/>
          <p:cNvPicPr>
            <a:picLocks noChangeAspect="1"/>
          </p:cNvPicPr>
          <p:nvPr/>
        </p:nvPicPr>
        <p:blipFill>
          <a:blip r:embed="rId22" cstate="screen">
            <a:extLst>
              <a:ext uri="{28A0092B-C50C-407E-A947-70E740481C1C}">
                <a14:useLocalDpi xmlns:a14="http://schemas.microsoft.com/office/drawing/2010/main"/>
              </a:ext>
            </a:extLst>
          </a:blip>
          <a:stretch>
            <a:fillRect/>
          </a:stretch>
        </p:blipFill>
        <p:spPr>
          <a:xfrm>
            <a:off x="480485" y="6549298"/>
            <a:ext cx="627880" cy="222635"/>
          </a:xfrm>
          <a:prstGeom prst="rect">
            <a:avLst/>
          </a:prstGeom>
        </p:spPr>
      </p:pic>
      <p:sp>
        <p:nvSpPr>
          <p:cNvPr id="4" name="Title Placeholder 3"/>
          <p:cNvSpPr>
            <a:spLocks noGrp="1"/>
          </p:cNvSpPr>
          <p:nvPr>
            <p:ph type="title"/>
          </p:nvPr>
        </p:nvSpPr>
        <p:spPr>
          <a:xfrm>
            <a:off x="480488" y="304800"/>
            <a:ext cx="11235265" cy="402336"/>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300438060"/>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7" r:id="rId17"/>
    <p:sldLayoutId id="2147483778" r:id="rId18"/>
    <p:sldLayoutId id="2147483780" r:id="rId19"/>
    <p:sldLayoutId id="2147483784" r:id="rId20"/>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26B43"/>
          </p15:clr>
        </p15:guide>
        <p15:guide id="2" orient="horz" pos="338">
          <p15:clr>
            <a:srgbClr val="F26B43"/>
          </p15:clr>
        </p15:guide>
        <p15:guide id="3" orient="horz" pos="680">
          <p15:clr>
            <a:srgbClr val="F26B43"/>
          </p15:clr>
        </p15:guide>
        <p15:guide id="4" orient="horz" pos="2820">
          <p15:clr>
            <a:srgbClr val="F26B43"/>
          </p15:clr>
        </p15:guide>
        <p15:guide id="5" pos="301">
          <p15:clr>
            <a:srgbClr val="F26B43"/>
          </p15:clr>
        </p15:guide>
        <p15:guide id="6" pos="7380">
          <p15:clr>
            <a:srgbClr val="F26B43"/>
          </p15:clr>
        </p15:guide>
        <p15:guide id="7" orient="horz" pos="896">
          <p15:clr>
            <a:srgbClr val="F26B43"/>
          </p15:clr>
        </p15:guide>
        <p15:guide id="8" pos="3648">
          <p15:clr>
            <a:srgbClr val="F26B43"/>
          </p15:clr>
        </p15:guide>
        <p15:guide id="9" pos="4032">
          <p15:clr>
            <a:srgbClr val="F26B43"/>
          </p15:clr>
        </p15:guide>
        <p15:guide id="10" orient="horz" pos="3036">
          <p15:clr>
            <a:srgbClr val="F26B43"/>
          </p15:clr>
        </p15:guide>
        <p15:guide id="11" orient="horz" pos="3084">
          <p15:clr>
            <a:srgbClr val="F26B43"/>
          </p15:clr>
        </p15:guide>
        <p15:guide id="12" orient="horz" pos="31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800" dirty="0"/>
              <a:t>PostgreSQL DB for DWH and ETL Building</a:t>
            </a:r>
          </a:p>
        </p:txBody>
      </p:sp>
      <p:sp>
        <p:nvSpPr>
          <p:cNvPr id="7" name="Text Placeholder 6"/>
          <p:cNvSpPr>
            <a:spLocks noGrp="1"/>
          </p:cNvSpPr>
          <p:nvPr>
            <p:ph type="body" sz="quarter" idx="11"/>
          </p:nvPr>
        </p:nvSpPr>
        <p:spPr>
          <a:xfrm>
            <a:off x="692855" y="3779125"/>
            <a:ext cx="5754624" cy="581871"/>
          </a:xfrm>
        </p:spPr>
        <p:txBody>
          <a:bodyPr/>
          <a:lstStyle/>
          <a:p>
            <a:pPr>
              <a:lnSpc>
                <a:spcPct val="100000"/>
              </a:lnSpc>
              <a:spcBef>
                <a:spcPts val="0"/>
              </a:spcBef>
            </a:pPr>
            <a:r>
              <a:rPr lang="en-US" sz="1600" dirty="0"/>
              <a:t>Partitioning and Parallel Execution</a:t>
            </a:r>
          </a:p>
        </p:txBody>
      </p:sp>
      <p:sp>
        <p:nvSpPr>
          <p:cNvPr id="4" name="Picture Placeholder 3">
            <a:extLst>
              <a:ext uri="{FF2B5EF4-FFF2-40B4-BE49-F238E27FC236}">
                <a16:creationId xmlns:a16="http://schemas.microsoft.com/office/drawing/2014/main" id="{3E27577D-F355-4112-8A70-06987E030FCE}"/>
              </a:ext>
            </a:extLst>
          </p:cNvPr>
          <p:cNvSpPr>
            <a:spLocks noGrp="1"/>
          </p:cNvSpPr>
          <p:nvPr>
            <p:ph type="pic" sz="quarter" idx="12"/>
          </p:nvPr>
        </p:nvSpPr>
        <p:spPr/>
      </p:sp>
      <p:sp>
        <p:nvSpPr>
          <p:cNvPr id="5" name="Text Placeholder 4">
            <a:extLst>
              <a:ext uri="{FF2B5EF4-FFF2-40B4-BE49-F238E27FC236}">
                <a16:creationId xmlns:a16="http://schemas.microsoft.com/office/drawing/2014/main" id="{56B52211-E810-480A-894E-063A39FAF750}"/>
              </a:ext>
            </a:extLst>
          </p:cNvPr>
          <p:cNvSpPr>
            <a:spLocks noGrp="1"/>
          </p:cNvSpPr>
          <p:nvPr>
            <p:ph type="body" sz="quarter" idx="13"/>
          </p:nvPr>
        </p:nvSpPr>
        <p:spPr/>
        <p:txBody>
          <a:bodyPr/>
          <a:lstStyle/>
          <a:p>
            <a:endParaRPr lang="en-US"/>
          </a:p>
        </p:txBody>
      </p:sp>
      <p:pic>
        <p:nvPicPr>
          <p:cNvPr id="8" name="Picture Placeholder 7">
            <a:extLst>
              <a:ext uri="{FF2B5EF4-FFF2-40B4-BE49-F238E27FC236}">
                <a16:creationId xmlns:a16="http://schemas.microsoft.com/office/drawing/2014/main" id="{E58571C8-85D4-4141-91F8-3743633C98F0}"/>
              </a:ext>
            </a:extLst>
          </p:cNvPr>
          <p:cNvPicPr>
            <a:picLocks noChangeAspect="1"/>
          </p:cNvPicPr>
          <p:nvPr/>
        </p:nvPicPr>
        <p:blipFill>
          <a:blip r:embed="rId2">
            <a:extLst>
              <a:ext uri="{28A0092B-C50C-407E-A947-70E740481C1C}">
                <a14:useLocalDpi xmlns:a14="http://schemas.microsoft.com/office/drawing/2010/main" val="0"/>
              </a:ext>
            </a:extLst>
          </a:blip>
          <a:srcRect l="15645" r="15645"/>
          <a:stretch>
            <a:fillRect/>
          </a:stretch>
        </p:blipFill>
        <p:spPr>
          <a:xfrm>
            <a:off x="7471834" y="0"/>
            <a:ext cx="4720167" cy="6858000"/>
          </a:xfrm>
          <a:prstGeom prst="rect">
            <a:avLst/>
          </a:prstGeom>
          <a:solidFill>
            <a:srgbClr val="FFFFFF"/>
          </a:solidFill>
          <a:ln>
            <a:noFill/>
          </a:ln>
        </p:spPr>
      </p:pic>
    </p:spTree>
    <p:extLst>
      <p:ext uri="{BB962C8B-B14F-4D97-AF65-F5344CB8AC3E}">
        <p14:creationId xmlns:p14="http://schemas.microsoft.com/office/powerpoint/2010/main" val="539089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2F41CE-C236-487E-9A3E-762A80219224}"/>
              </a:ext>
            </a:extLst>
          </p:cNvPr>
          <p:cNvSpPr>
            <a:spLocks noGrp="1"/>
          </p:cNvSpPr>
          <p:nvPr>
            <p:ph type="title"/>
          </p:nvPr>
        </p:nvSpPr>
        <p:spPr/>
        <p:txBody>
          <a:bodyPr/>
          <a:lstStyle/>
          <a:p>
            <a:r>
              <a:rPr lang="en-US" b="1" dirty="0"/>
              <a:t>Strategies</a:t>
            </a:r>
          </a:p>
        </p:txBody>
      </p:sp>
      <p:pic>
        <p:nvPicPr>
          <p:cNvPr id="3" name="Picture 2" descr="Description of Figure 2-2 follows"/>
          <p:cNvPicPr>
            <a:picLocks noChangeAspect="1" noChangeArrowheads="1"/>
          </p:cNvPicPr>
          <p:nvPr/>
        </p:nvPicPr>
        <p:blipFill>
          <a:blip r:embed="rId3"/>
          <a:srcRect/>
          <a:stretch>
            <a:fillRect/>
          </a:stretch>
        </p:blipFill>
        <p:spPr bwMode="auto">
          <a:xfrm>
            <a:off x="2053683" y="1524000"/>
            <a:ext cx="8084633" cy="3810000"/>
          </a:xfrm>
          <a:prstGeom prst="rect">
            <a:avLst/>
          </a:prstGeom>
          <a:noFill/>
        </p:spPr>
      </p:pic>
    </p:spTree>
    <p:extLst>
      <p:ext uri="{BB962C8B-B14F-4D97-AF65-F5344CB8AC3E}">
        <p14:creationId xmlns:p14="http://schemas.microsoft.com/office/powerpoint/2010/main" val="1084413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6E9EF6-B9F9-4139-ADB1-0A89475FAD89}"/>
              </a:ext>
            </a:extLst>
          </p:cNvPr>
          <p:cNvSpPr>
            <a:spLocks noGrp="1"/>
          </p:cNvSpPr>
          <p:nvPr>
            <p:ph type="title"/>
          </p:nvPr>
        </p:nvSpPr>
        <p:spPr/>
        <p:txBody>
          <a:bodyPr/>
          <a:lstStyle/>
          <a:p>
            <a:r>
              <a:rPr lang="en-US" b="1" dirty="0"/>
              <a:t>List Partitioning</a:t>
            </a:r>
          </a:p>
        </p:txBody>
      </p:sp>
      <p:sp>
        <p:nvSpPr>
          <p:cNvPr id="3" name="Содержимое 4"/>
          <p:cNvSpPr txBox="1">
            <a:spLocks/>
          </p:cNvSpPr>
          <p:nvPr/>
        </p:nvSpPr>
        <p:spPr>
          <a:xfrm>
            <a:off x="2438400" y="1061110"/>
            <a:ext cx="7315200" cy="3897751"/>
          </a:xfrm>
          <a:prstGeom prst="rect">
            <a:avLst/>
          </a:prstGeom>
          <a:solidFill>
            <a:schemeClr val="bg1">
              <a:lumMod val="95000"/>
            </a:schemeClr>
          </a:solidFill>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en-US" sz="1400" dirty="0">
                <a:latin typeface="Consolas" pitchFamily="49" charset="0"/>
                <a:cs typeface="Consolas" pitchFamily="49" charset="0"/>
              </a:rPr>
              <a:t>CREATE TABLE </a:t>
            </a:r>
            <a:r>
              <a:rPr lang="en-US" sz="1400" dirty="0" err="1">
                <a:latin typeface="Consolas" pitchFamily="49" charset="0"/>
                <a:cs typeface="Consolas" pitchFamily="49" charset="0"/>
              </a:rPr>
              <a:t>part_table</a:t>
            </a:r>
            <a:r>
              <a:rPr lang="en-US" sz="1400" dirty="0">
                <a:latin typeface="Consolas" pitchFamily="49" charset="0"/>
                <a:cs typeface="Consolas" pitchFamily="49" charset="0"/>
              </a:rPr>
              <a:t> (</a:t>
            </a:r>
          </a:p>
          <a:p>
            <a:pPr indent="0">
              <a:buNone/>
            </a:pPr>
            <a:r>
              <a:rPr lang="en-US" sz="1400" dirty="0">
                <a:latin typeface="Consolas" pitchFamily="49" charset="0"/>
                <a:cs typeface="Consolas" pitchFamily="49" charset="0"/>
              </a:rPr>
              <a:t>id INTEGER, </a:t>
            </a:r>
          </a:p>
          <a:p>
            <a:pPr indent="0">
              <a:buNone/>
            </a:pPr>
            <a:r>
              <a:rPr lang="en-US" sz="1400" dirty="0" err="1">
                <a:latin typeface="Consolas" pitchFamily="49" charset="0"/>
                <a:cs typeface="Consolas" pitchFamily="49" charset="0"/>
              </a:rPr>
              <a:t>val</a:t>
            </a:r>
            <a:r>
              <a:rPr lang="en-US" sz="1400" dirty="0">
                <a:latin typeface="Consolas" pitchFamily="49" charset="0"/>
                <a:cs typeface="Consolas" pitchFamily="49" charset="0"/>
              </a:rPr>
              <a:t> TEXT, </a:t>
            </a:r>
          </a:p>
          <a:p>
            <a:pPr indent="0">
              <a:buNone/>
            </a:pPr>
            <a:r>
              <a:rPr lang="en-US" sz="1400" dirty="0">
                <a:latin typeface="Consolas" pitchFamily="49" charset="0"/>
                <a:cs typeface="Consolas" pitchFamily="49" charset="0"/>
              </a:rPr>
              <a:t>num NUMERIC) </a:t>
            </a:r>
          </a:p>
          <a:p>
            <a:pPr indent="0">
              <a:buNone/>
            </a:pPr>
            <a:r>
              <a:rPr lang="en-US" sz="1400" dirty="0">
                <a:latin typeface="Consolas" pitchFamily="49" charset="0"/>
                <a:cs typeface="Consolas" pitchFamily="49" charset="0"/>
              </a:rPr>
              <a:t>PARTITION BY LIST(</a:t>
            </a:r>
            <a:r>
              <a:rPr lang="en-US" sz="1400" dirty="0" err="1">
                <a:latin typeface="Consolas" pitchFamily="49" charset="0"/>
                <a:cs typeface="Consolas" pitchFamily="49" charset="0"/>
              </a:rPr>
              <a:t>val</a:t>
            </a:r>
            <a:r>
              <a:rPr lang="en-US" sz="1400" dirty="0">
                <a:latin typeface="Consolas" pitchFamily="49" charset="0"/>
                <a:cs typeface="Consolas" pitchFamily="49" charset="0"/>
              </a:rPr>
              <a:t>);</a:t>
            </a:r>
          </a:p>
          <a:p>
            <a:pPr indent="0">
              <a:buNone/>
            </a:pPr>
            <a:endParaRPr lang="en-US" sz="1400" dirty="0">
              <a:latin typeface="Consolas" pitchFamily="49" charset="0"/>
              <a:cs typeface="Consolas" pitchFamily="49" charset="0"/>
            </a:endParaRPr>
          </a:p>
          <a:p>
            <a:pPr indent="0">
              <a:buNone/>
            </a:pPr>
            <a:r>
              <a:rPr lang="en-US" sz="1400" dirty="0">
                <a:latin typeface="Consolas" pitchFamily="49" charset="0"/>
                <a:cs typeface="Consolas" pitchFamily="49" charset="0"/>
              </a:rPr>
              <a:t>CREATE TABLE </a:t>
            </a:r>
            <a:r>
              <a:rPr lang="en-US" sz="1400" dirty="0" err="1">
                <a:latin typeface="Consolas" pitchFamily="49" charset="0"/>
                <a:cs typeface="Consolas" pitchFamily="49" charset="0"/>
              </a:rPr>
              <a:t>part_table_a</a:t>
            </a:r>
            <a:r>
              <a:rPr lang="en-US" sz="1400" dirty="0">
                <a:latin typeface="Consolas" pitchFamily="49" charset="0"/>
                <a:cs typeface="Consolas" pitchFamily="49" charset="0"/>
              </a:rPr>
              <a:t> </a:t>
            </a:r>
          </a:p>
          <a:p>
            <a:pPr indent="0">
              <a:buNone/>
            </a:pPr>
            <a:r>
              <a:rPr lang="en-US" sz="1400" dirty="0">
                <a:latin typeface="Consolas" pitchFamily="49" charset="0"/>
                <a:cs typeface="Consolas" pitchFamily="49" charset="0"/>
              </a:rPr>
              <a:t>PARTITION OF </a:t>
            </a:r>
            <a:r>
              <a:rPr lang="en-US" sz="1400" dirty="0" err="1">
                <a:latin typeface="Consolas" pitchFamily="49" charset="0"/>
                <a:cs typeface="Consolas" pitchFamily="49" charset="0"/>
              </a:rPr>
              <a:t>part_table</a:t>
            </a:r>
            <a:r>
              <a:rPr lang="en-US" sz="1400" dirty="0">
                <a:latin typeface="Consolas" pitchFamily="49" charset="0"/>
                <a:cs typeface="Consolas" pitchFamily="49" charset="0"/>
              </a:rPr>
              <a:t> FOR VALUES IN ('A’);</a:t>
            </a:r>
          </a:p>
          <a:p>
            <a:pPr indent="0">
              <a:buNone/>
            </a:pPr>
            <a:endParaRPr lang="en-US" sz="1400" dirty="0">
              <a:latin typeface="Consolas" pitchFamily="49" charset="0"/>
              <a:cs typeface="Consolas" pitchFamily="49" charset="0"/>
            </a:endParaRPr>
          </a:p>
          <a:p>
            <a:pPr indent="0">
              <a:buNone/>
            </a:pPr>
            <a:r>
              <a:rPr lang="en-US" sz="1400" dirty="0">
                <a:latin typeface="Consolas" pitchFamily="49" charset="0"/>
                <a:cs typeface="Consolas" pitchFamily="49" charset="0"/>
              </a:rPr>
              <a:t>CREATE TABLE </a:t>
            </a:r>
            <a:r>
              <a:rPr lang="en-US" sz="1400" dirty="0" err="1">
                <a:latin typeface="Consolas" pitchFamily="49" charset="0"/>
                <a:cs typeface="Consolas" pitchFamily="49" charset="0"/>
              </a:rPr>
              <a:t>part_table_b</a:t>
            </a:r>
            <a:r>
              <a:rPr lang="en-US" sz="1400" dirty="0">
                <a:latin typeface="Consolas" pitchFamily="49" charset="0"/>
                <a:cs typeface="Consolas" pitchFamily="49" charset="0"/>
              </a:rPr>
              <a:t> </a:t>
            </a:r>
          </a:p>
          <a:p>
            <a:pPr indent="0">
              <a:buNone/>
            </a:pPr>
            <a:r>
              <a:rPr lang="en-US" sz="1400" dirty="0">
                <a:latin typeface="Consolas" pitchFamily="49" charset="0"/>
                <a:cs typeface="Consolas" pitchFamily="49" charset="0"/>
              </a:rPr>
              <a:t>PARTITION OF </a:t>
            </a:r>
            <a:r>
              <a:rPr lang="en-US" sz="1400" dirty="0" err="1">
                <a:latin typeface="Consolas" pitchFamily="49" charset="0"/>
                <a:cs typeface="Consolas" pitchFamily="49" charset="0"/>
              </a:rPr>
              <a:t>part_table</a:t>
            </a:r>
            <a:r>
              <a:rPr lang="en-US" sz="1400" dirty="0">
                <a:latin typeface="Consolas" pitchFamily="49" charset="0"/>
                <a:cs typeface="Consolas" pitchFamily="49" charset="0"/>
              </a:rPr>
              <a:t> FOR VALUES IN ('B’);</a:t>
            </a:r>
          </a:p>
          <a:p>
            <a:pPr indent="0">
              <a:buNone/>
            </a:pPr>
            <a:endParaRPr lang="en-US" sz="1400" dirty="0">
              <a:latin typeface="Consolas" pitchFamily="49" charset="0"/>
              <a:cs typeface="Consolas" pitchFamily="49" charset="0"/>
            </a:endParaRPr>
          </a:p>
          <a:p>
            <a:pPr indent="0">
              <a:buNone/>
            </a:pPr>
            <a:r>
              <a:rPr lang="en-US" sz="1400" dirty="0">
                <a:latin typeface="Consolas" pitchFamily="49" charset="0"/>
                <a:cs typeface="Consolas" pitchFamily="49" charset="0"/>
              </a:rPr>
              <a:t>CREATE TABLE </a:t>
            </a:r>
            <a:r>
              <a:rPr lang="en-US" sz="1400" dirty="0" err="1">
                <a:latin typeface="Consolas" pitchFamily="49" charset="0"/>
                <a:cs typeface="Consolas" pitchFamily="49" charset="0"/>
              </a:rPr>
              <a:t>part_table_def</a:t>
            </a:r>
            <a:r>
              <a:rPr lang="en-US" sz="1400" dirty="0">
                <a:latin typeface="Consolas" pitchFamily="49" charset="0"/>
                <a:cs typeface="Consolas" pitchFamily="49" charset="0"/>
              </a:rPr>
              <a:t> </a:t>
            </a:r>
          </a:p>
          <a:p>
            <a:pPr indent="0">
              <a:buNone/>
            </a:pPr>
            <a:r>
              <a:rPr lang="en-US" sz="1400" dirty="0">
                <a:latin typeface="Consolas" pitchFamily="49" charset="0"/>
                <a:cs typeface="Consolas" pitchFamily="49" charset="0"/>
              </a:rPr>
              <a:t>PARTITION OF </a:t>
            </a:r>
            <a:r>
              <a:rPr lang="en-US" sz="1400" dirty="0" err="1">
                <a:latin typeface="Consolas" pitchFamily="49" charset="0"/>
                <a:cs typeface="Consolas" pitchFamily="49" charset="0"/>
              </a:rPr>
              <a:t>part_table</a:t>
            </a:r>
            <a:r>
              <a:rPr lang="en-US" sz="1400" dirty="0">
                <a:latin typeface="Consolas" pitchFamily="49" charset="0"/>
                <a:cs typeface="Consolas" pitchFamily="49" charset="0"/>
              </a:rPr>
              <a:t> DEFAULT;</a:t>
            </a:r>
          </a:p>
        </p:txBody>
      </p:sp>
      <p:sp>
        <p:nvSpPr>
          <p:cNvPr id="2" name="TextBox 1">
            <a:extLst>
              <a:ext uri="{FF2B5EF4-FFF2-40B4-BE49-F238E27FC236}">
                <a16:creationId xmlns:a16="http://schemas.microsoft.com/office/drawing/2014/main" id="{C7405D9C-D2D5-48C8-A219-2F8069A2E3EF}"/>
              </a:ext>
            </a:extLst>
          </p:cNvPr>
          <p:cNvSpPr txBox="1"/>
          <p:nvPr/>
        </p:nvSpPr>
        <p:spPr>
          <a:xfrm>
            <a:off x="1768164" y="5455328"/>
            <a:ext cx="8988166" cy="677108"/>
          </a:xfrm>
          <a:prstGeom prst="rect">
            <a:avLst/>
          </a:prstGeom>
          <a:noFill/>
        </p:spPr>
        <p:txBody>
          <a:bodyPr wrap="none" rtlCol="0">
            <a:spAutoFit/>
          </a:bodyPr>
          <a:lstStyle/>
          <a:p>
            <a:r>
              <a:rPr lang="en-US" sz="2000" dirty="0">
                <a:latin typeface="+mj-lt"/>
                <a:cs typeface="Arial" pitchFamily="34" charset="0"/>
              </a:rPr>
              <a:t>The table is partitioned by </a:t>
            </a:r>
            <a:r>
              <a:rPr lang="en-US" sz="2000" b="1" dirty="0">
                <a:latin typeface="+mj-lt"/>
                <a:cs typeface="Arial" pitchFamily="34" charset="0"/>
              </a:rPr>
              <a:t>explicitly listing </a:t>
            </a:r>
            <a:r>
              <a:rPr lang="en-US" sz="2000" dirty="0">
                <a:latin typeface="+mj-lt"/>
                <a:cs typeface="Arial" pitchFamily="34" charset="0"/>
              </a:rPr>
              <a:t>which </a:t>
            </a:r>
            <a:r>
              <a:rPr lang="en-US" sz="2000" b="1" dirty="0">
                <a:latin typeface="+mj-lt"/>
                <a:cs typeface="Arial" pitchFamily="34" charset="0"/>
              </a:rPr>
              <a:t>key value(s) </a:t>
            </a:r>
            <a:r>
              <a:rPr lang="en-US" sz="2000" dirty="0">
                <a:latin typeface="+mj-lt"/>
                <a:cs typeface="Arial" pitchFamily="34" charset="0"/>
              </a:rPr>
              <a:t>appear in each partition.</a:t>
            </a:r>
          </a:p>
          <a:p>
            <a:endParaRPr lang="en-US" dirty="0"/>
          </a:p>
        </p:txBody>
      </p:sp>
      <p:cxnSp>
        <p:nvCxnSpPr>
          <p:cNvPr id="8" name="Connector: Elbow 7">
            <a:extLst>
              <a:ext uri="{FF2B5EF4-FFF2-40B4-BE49-F238E27FC236}">
                <a16:creationId xmlns:a16="http://schemas.microsoft.com/office/drawing/2014/main" id="{112FF8ED-E6A6-4528-82DF-F3BB94267BC2}"/>
              </a:ext>
            </a:extLst>
          </p:cNvPr>
          <p:cNvCxnSpPr>
            <a:cxnSpLocks/>
          </p:cNvCxnSpPr>
          <p:nvPr/>
        </p:nvCxnSpPr>
        <p:spPr>
          <a:xfrm rot="10800000" flipV="1">
            <a:off x="1066800" y="1121842"/>
            <a:ext cx="1539240" cy="642479"/>
          </a:xfrm>
          <a:prstGeom prst="bentConnector3">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60737017-E3A0-47BD-9C3B-C821E644401E}"/>
              </a:ext>
            </a:extLst>
          </p:cNvPr>
          <p:cNvCxnSpPr>
            <a:cxnSpLocks/>
          </p:cNvCxnSpPr>
          <p:nvPr/>
        </p:nvCxnSpPr>
        <p:spPr>
          <a:xfrm rot="10800000">
            <a:off x="1066800" y="1759784"/>
            <a:ext cx="1539240" cy="549076"/>
          </a:xfrm>
          <a:prstGeom prst="bentConnector3">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89685972-B898-4D6D-AB38-4B05681F41BD}"/>
              </a:ext>
            </a:extLst>
          </p:cNvPr>
          <p:cNvCxnSpPr>
            <a:cxnSpLocks/>
          </p:cNvCxnSpPr>
          <p:nvPr/>
        </p:nvCxnSpPr>
        <p:spPr>
          <a:xfrm rot="10800000" flipV="1">
            <a:off x="1066800" y="2723566"/>
            <a:ext cx="1539243" cy="972134"/>
          </a:xfrm>
          <a:prstGeom prst="bentConnector3">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6E56CB09-AAE2-40EC-8EE6-48B38CCB3473}"/>
              </a:ext>
            </a:extLst>
          </p:cNvPr>
          <p:cNvCxnSpPr>
            <a:cxnSpLocks/>
          </p:cNvCxnSpPr>
          <p:nvPr/>
        </p:nvCxnSpPr>
        <p:spPr>
          <a:xfrm rot="10800000">
            <a:off x="1066799" y="3695700"/>
            <a:ext cx="1539240" cy="900684"/>
          </a:xfrm>
          <a:prstGeom prst="bentConnector3">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5B9DA9F-93EE-4B77-8865-1CC8B568C0C3}"/>
              </a:ext>
            </a:extLst>
          </p:cNvPr>
          <p:cNvSpPr txBox="1"/>
          <p:nvPr/>
        </p:nvSpPr>
        <p:spPr>
          <a:xfrm>
            <a:off x="945176" y="1398417"/>
            <a:ext cx="772071" cy="369332"/>
          </a:xfrm>
          <a:prstGeom prst="rect">
            <a:avLst/>
          </a:prstGeom>
          <a:noFill/>
        </p:spPr>
        <p:txBody>
          <a:bodyPr wrap="none" rtlCol="0">
            <a:spAutoFit/>
          </a:bodyPr>
          <a:lstStyle/>
          <a:p>
            <a:r>
              <a:rPr lang="en-US" dirty="0"/>
              <a:t>Step 1</a:t>
            </a:r>
          </a:p>
        </p:txBody>
      </p:sp>
      <p:sp>
        <p:nvSpPr>
          <p:cNvPr id="21" name="TextBox 20">
            <a:extLst>
              <a:ext uri="{FF2B5EF4-FFF2-40B4-BE49-F238E27FC236}">
                <a16:creationId xmlns:a16="http://schemas.microsoft.com/office/drawing/2014/main" id="{AEC6FFDA-87C4-48A2-9EF6-FE804DDA7E1E}"/>
              </a:ext>
            </a:extLst>
          </p:cNvPr>
          <p:cNvSpPr txBox="1"/>
          <p:nvPr/>
        </p:nvSpPr>
        <p:spPr>
          <a:xfrm>
            <a:off x="975921" y="3322942"/>
            <a:ext cx="772071" cy="369332"/>
          </a:xfrm>
          <a:prstGeom prst="rect">
            <a:avLst/>
          </a:prstGeom>
          <a:noFill/>
        </p:spPr>
        <p:txBody>
          <a:bodyPr wrap="none" rtlCol="0">
            <a:spAutoFit/>
          </a:bodyPr>
          <a:lstStyle/>
          <a:p>
            <a:r>
              <a:rPr lang="en-US" dirty="0"/>
              <a:t>Step 2</a:t>
            </a:r>
          </a:p>
        </p:txBody>
      </p:sp>
      <p:sp>
        <p:nvSpPr>
          <p:cNvPr id="22" name="TextBox 21">
            <a:extLst>
              <a:ext uri="{FF2B5EF4-FFF2-40B4-BE49-F238E27FC236}">
                <a16:creationId xmlns:a16="http://schemas.microsoft.com/office/drawing/2014/main" id="{FEB9BE7C-D72A-4EA7-8221-907E2B1B5224}"/>
              </a:ext>
            </a:extLst>
          </p:cNvPr>
          <p:cNvSpPr txBox="1"/>
          <p:nvPr/>
        </p:nvSpPr>
        <p:spPr>
          <a:xfrm>
            <a:off x="975921" y="1759783"/>
            <a:ext cx="741326" cy="523220"/>
          </a:xfrm>
          <a:prstGeom prst="rect">
            <a:avLst/>
          </a:prstGeom>
          <a:noFill/>
        </p:spPr>
        <p:txBody>
          <a:bodyPr wrap="square" rtlCol="0">
            <a:spAutoFit/>
          </a:bodyPr>
          <a:lstStyle/>
          <a:p>
            <a:r>
              <a:rPr lang="en-US" sz="1400" dirty="0">
                <a:latin typeface="+mj-lt"/>
                <a:cs typeface="Arial" pitchFamily="34" charset="0"/>
              </a:rPr>
              <a:t>Create</a:t>
            </a:r>
          </a:p>
          <a:p>
            <a:r>
              <a:rPr lang="en-US" sz="1400" dirty="0">
                <a:latin typeface="+mj-lt"/>
                <a:cs typeface="Arial" pitchFamily="34" charset="0"/>
              </a:rPr>
              <a:t> a table</a:t>
            </a:r>
          </a:p>
        </p:txBody>
      </p:sp>
      <p:sp>
        <p:nvSpPr>
          <p:cNvPr id="23" name="TextBox 22">
            <a:extLst>
              <a:ext uri="{FF2B5EF4-FFF2-40B4-BE49-F238E27FC236}">
                <a16:creationId xmlns:a16="http://schemas.microsoft.com/office/drawing/2014/main" id="{D2D796A4-4639-4B03-BA9E-4E37CDC7209A}"/>
              </a:ext>
            </a:extLst>
          </p:cNvPr>
          <p:cNvSpPr txBox="1"/>
          <p:nvPr/>
        </p:nvSpPr>
        <p:spPr>
          <a:xfrm>
            <a:off x="975921" y="3699127"/>
            <a:ext cx="878767" cy="523220"/>
          </a:xfrm>
          <a:prstGeom prst="rect">
            <a:avLst/>
          </a:prstGeom>
          <a:noFill/>
        </p:spPr>
        <p:txBody>
          <a:bodyPr wrap="none" rtlCol="0">
            <a:spAutoFit/>
          </a:bodyPr>
          <a:lstStyle/>
          <a:p>
            <a:r>
              <a:rPr lang="en-US" sz="1400" dirty="0">
                <a:latin typeface="+mj-lt"/>
                <a:cs typeface="Arial" pitchFamily="34" charset="0"/>
              </a:rPr>
              <a:t>Add </a:t>
            </a:r>
          </a:p>
          <a:p>
            <a:r>
              <a:rPr lang="en-US" sz="1400" dirty="0">
                <a:latin typeface="+mj-lt"/>
                <a:cs typeface="Arial" pitchFamily="34" charset="0"/>
              </a:rPr>
              <a:t>partitions</a:t>
            </a:r>
          </a:p>
        </p:txBody>
      </p:sp>
    </p:spTree>
    <p:extLst>
      <p:ext uri="{BB962C8B-B14F-4D97-AF65-F5344CB8AC3E}">
        <p14:creationId xmlns:p14="http://schemas.microsoft.com/office/powerpoint/2010/main" val="1786723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27CDC1-A9F9-4C25-8AE2-6F078DBC5956}"/>
              </a:ext>
            </a:extLst>
          </p:cNvPr>
          <p:cNvSpPr>
            <a:spLocks noGrp="1"/>
          </p:cNvSpPr>
          <p:nvPr>
            <p:ph type="title"/>
          </p:nvPr>
        </p:nvSpPr>
        <p:spPr/>
        <p:txBody>
          <a:bodyPr/>
          <a:lstStyle/>
          <a:p>
            <a:r>
              <a:rPr lang="en-US" b="1" dirty="0"/>
              <a:t>Range Partitioning</a:t>
            </a:r>
          </a:p>
        </p:txBody>
      </p:sp>
      <p:sp>
        <p:nvSpPr>
          <p:cNvPr id="3" name="Содержимое 4"/>
          <p:cNvSpPr txBox="1">
            <a:spLocks/>
          </p:cNvSpPr>
          <p:nvPr/>
        </p:nvSpPr>
        <p:spPr>
          <a:xfrm>
            <a:off x="2384186" y="1153169"/>
            <a:ext cx="7271228" cy="3942706"/>
          </a:xfrm>
          <a:prstGeom prst="rect">
            <a:avLst/>
          </a:prstGeom>
          <a:solidFill>
            <a:schemeClr val="bg1">
              <a:lumMod val="95000"/>
            </a:schemeClr>
          </a:solidFill>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en-US" sz="1400" dirty="0">
                <a:latin typeface="Consolas" pitchFamily="49" charset="0"/>
                <a:cs typeface="Consolas" pitchFamily="49" charset="0"/>
              </a:rPr>
              <a:t>CREATE TABLE </a:t>
            </a:r>
            <a:r>
              <a:rPr lang="en-US" sz="1400" dirty="0" err="1">
                <a:latin typeface="Consolas" pitchFamily="49" charset="0"/>
                <a:cs typeface="Consolas" pitchFamily="49" charset="0"/>
              </a:rPr>
              <a:t>part_table</a:t>
            </a:r>
            <a:r>
              <a:rPr lang="en-US" sz="1400" dirty="0">
                <a:latin typeface="Consolas" pitchFamily="49" charset="0"/>
                <a:cs typeface="Consolas" pitchFamily="49" charset="0"/>
              </a:rPr>
              <a:t> (</a:t>
            </a:r>
          </a:p>
          <a:p>
            <a:pPr indent="0">
              <a:buNone/>
            </a:pPr>
            <a:r>
              <a:rPr lang="en-US" sz="1400" dirty="0">
                <a:latin typeface="Consolas" pitchFamily="49" charset="0"/>
                <a:cs typeface="Consolas" pitchFamily="49" charset="0"/>
              </a:rPr>
              <a:t>id INTEGER, </a:t>
            </a:r>
          </a:p>
          <a:p>
            <a:pPr indent="0">
              <a:buNone/>
            </a:pPr>
            <a:r>
              <a:rPr lang="en-US" sz="1400" dirty="0" err="1">
                <a:latin typeface="Consolas" pitchFamily="49" charset="0"/>
                <a:cs typeface="Consolas" pitchFamily="49" charset="0"/>
              </a:rPr>
              <a:t>val</a:t>
            </a:r>
            <a:r>
              <a:rPr lang="en-US" sz="1400" dirty="0">
                <a:latin typeface="Consolas" pitchFamily="49" charset="0"/>
                <a:cs typeface="Consolas" pitchFamily="49" charset="0"/>
              </a:rPr>
              <a:t> TEXT, </a:t>
            </a:r>
          </a:p>
          <a:p>
            <a:pPr indent="0">
              <a:buNone/>
            </a:pPr>
            <a:r>
              <a:rPr lang="en-US" sz="1400" dirty="0">
                <a:latin typeface="Consolas" pitchFamily="49" charset="0"/>
                <a:cs typeface="Consolas" pitchFamily="49" charset="0"/>
              </a:rPr>
              <a:t>num NUMERIC) </a:t>
            </a:r>
          </a:p>
          <a:p>
            <a:pPr indent="0">
              <a:buNone/>
            </a:pPr>
            <a:r>
              <a:rPr lang="en-US" sz="1400" dirty="0">
                <a:latin typeface="Consolas" pitchFamily="49" charset="0"/>
                <a:cs typeface="Consolas" pitchFamily="49" charset="0"/>
              </a:rPr>
              <a:t>PARTITION BY RANGE(num);</a:t>
            </a:r>
          </a:p>
          <a:p>
            <a:pPr indent="0">
              <a:buNone/>
            </a:pPr>
            <a:endParaRPr lang="en-US" sz="1400" dirty="0">
              <a:latin typeface="Consolas" pitchFamily="49" charset="0"/>
              <a:cs typeface="Consolas" pitchFamily="49" charset="0"/>
            </a:endParaRPr>
          </a:p>
          <a:p>
            <a:pPr indent="0">
              <a:buNone/>
            </a:pPr>
            <a:r>
              <a:rPr lang="en-US" sz="1400" dirty="0">
                <a:latin typeface="Consolas" pitchFamily="49" charset="0"/>
                <a:cs typeface="Consolas" pitchFamily="49" charset="0"/>
              </a:rPr>
              <a:t>CREATE TABLE </a:t>
            </a:r>
            <a:r>
              <a:rPr lang="en-US" sz="1400" dirty="0" err="1">
                <a:latin typeface="Consolas" pitchFamily="49" charset="0"/>
                <a:cs typeface="Consolas" pitchFamily="49" charset="0"/>
              </a:rPr>
              <a:t>part_table_s</a:t>
            </a:r>
            <a:r>
              <a:rPr lang="en-US" sz="1400" dirty="0">
                <a:latin typeface="Consolas" pitchFamily="49" charset="0"/>
                <a:cs typeface="Consolas" pitchFamily="49" charset="0"/>
              </a:rPr>
              <a:t> </a:t>
            </a:r>
          </a:p>
          <a:p>
            <a:pPr indent="0">
              <a:buNone/>
            </a:pPr>
            <a:r>
              <a:rPr lang="en-US" sz="1400" dirty="0">
                <a:latin typeface="Consolas" pitchFamily="49" charset="0"/>
                <a:cs typeface="Consolas" pitchFamily="49" charset="0"/>
              </a:rPr>
              <a:t>PARTITION OF </a:t>
            </a:r>
            <a:r>
              <a:rPr lang="en-US" sz="1400" dirty="0" err="1">
                <a:latin typeface="Consolas" pitchFamily="49" charset="0"/>
                <a:cs typeface="Consolas" pitchFamily="49" charset="0"/>
              </a:rPr>
              <a:t>part_table</a:t>
            </a:r>
            <a:r>
              <a:rPr lang="en-US" sz="1400" dirty="0">
                <a:latin typeface="Consolas" pitchFamily="49" charset="0"/>
                <a:cs typeface="Consolas" pitchFamily="49" charset="0"/>
              </a:rPr>
              <a:t> FOR VALUES FROM (MINVALUE) TO (100);</a:t>
            </a:r>
          </a:p>
          <a:p>
            <a:pPr indent="0">
              <a:buNone/>
            </a:pPr>
            <a:endParaRPr lang="en-US" sz="1400" dirty="0">
              <a:latin typeface="Consolas" pitchFamily="49" charset="0"/>
              <a:cs typeface="Consolas" pitchFamily="49" charset="0"/>
            </a:endParaRPr>
          </a:p>
          <a:p>
            <a:pPr indent="0">
              <a:buNone/>
            </a:pPr>
            <a:r>
              <a:rPr lang="en-US" sz="1400" dirty="0">
                <a:latin typeface="Consolas" pitchFamily="49" charset="0"/>
                <a:cs typeface="Consolas" pitchFamily="49" charset="0"/>
              </a:rPr>
              <a:t>CREATE TABLE </a:t>
            </a:r>
            <a:r>
              <a:rPr lang="en-US" sz="1400" dirty="0" err="1">
                <a:latin typeface="Consolas" pitchFamily="49" charset="0"/>
                <a:cs typeface="Consolas" pitchFamily="49" charset="0"/>
              </a:rPr>
              <a:t>part_table_l</a:t>
            </a:r>
            <a:r>
              <a:rPr lang="en-US" sz="1400" dirty="0">
                <a:latin typeface="Consolas" pitchFamily="49" charset="0"/>
                <a:cs typeface="Consolas" pitchFamily="49" charset="0"/>
              </a:rPr>
              <a:t> </a:t>
            </a:r>
          </a:p>
          <a:p>
            <a:pPr indent="0">
              <a:buNone/>
            </a:pPr>
            <a:r>
              <a:rPr lang="en-US" sz="1400" dirty="0">
                <a:latin typeface="Consolas" pitchFamily="49" charset="0"/>
                <a:cs typeface="Consolas" pitchFamily="49" charset="0"/>
              </a:rPr>
              <a:t>PARTITION OF </a:t>
            </a:r>
            <a:r>
              <a:rPr lang="en-US" sz="1400" dirty="0" err="1">
                <a:latin typeface="Consolas" pitchFamily="49" charset="0"/>
                <a:cs typeface="Consolas" pitchFamily="49" charset="0"/>
              </a:rPr>
              <a:t>part_table</a:t>
            </a:r>
            <a:r>
              <a:rPr lang="en-US" sz="1400" dirty="0">
                <a:latin typeface="Consolas" pitchFamily="49" charset="0"/>
                <a:cs typeface="Consolas" pitchFamily="49" charset="0"/>
              </a:rPr>
              <a:t> FOR VALUES FROM (100) TO (1000);</a:t>
            </a:r>
          </a:p>
          <a:p>
            <a:pPr indent="0">
              <a:buNone/>
            </a:pPr>
            <a:endParaRPr lang="en-US" sz="1400" dirty="0">
              <a:latin typeface="Consolas" pitchFamily="49" charset="0"/>
              <a:cs typeface="Consolas" pitchFamily="49" charset="0"/>
            </a:endParaRPr>
          </a:p>
          <a:p>
            <a:pPr indent="0">
              <a:buNone/>
            </a:pPr>
            <a:r>
              <a:rPr lang="en-US" sz="1400" dirty="0">
                <a:latin typeface="Consolas" pitchFamily="49" charset="0"/>
                <a:cs typeface="Consolas" pitchFamily="49" charset="0"/>
              </a:rPr>
              <a:t>CREATE TABLE </a:t>
            </a:r>
            <a:r>
              <a:rPr lang="en-US" sz="1400" dirty="0" err="1">
                <a:latin typeface="Consolas" pitchFamily="49" charset="0"/>
                <a:cs typeface="Consolas" pitchFamily="49" charset="0"/>
              </a:rPr>
              <a:t>part_table_xl</a:t>
            </a:r>
            <a:r>
              <a:rPr lang="en-US" sz="1400" dirty="0">
                <a:latin typeface="Consolas" pitchFamily="49" charset="0"/>
                <a:cs typeface="Consolas" pitchFamily="49" charset="0"/>
              </a:rPr>
              <a:t> </a:t>
            </a:r>
          </a:p>
          <a:p>
            <a:pPr indent="0">
              <a:buNone/>
            </a:pPr>
            <a:r>
              <a:rPr lang="en-US" sz="1400" dirty="0">
                <a:latin typeface="Consolas" pitchFamily="49" charset="0"/>
                <a:cs typeface="Consolas" pitchFamily="49" charset="0"/>
              </a:rPr>
              <a:t>PARTITION OF </a:t>
            </a:r>
            <a:r>
              <a:rPr lang="en-US" sz="1400" dirty="0" err="1">
                <a:latin typeface="Consolas" pitchFamily="49" charset="0"/>
                <a:cs typeface="Consolas" pitchFamily="49" charset="0"/>
              </a:rPr>
              <a:t>part_table</a:t>
            </a:r>
            <a:r>
              <a:rPr lang="en-US" sz="1400" dirty="0">
                <a:latin typeface="Consolas" pitchFamily="49" charset="0"/>
                <a:cs typeface="Consolas" pitchFamily="49" charset="0"/>
              </a:rPr>
              <a:t> FOR VALUES FROM (1000) TO (MAXVALUE);</a:t>
            </a:r>
            <a:endParaRPr lang="en-US" sz="1600" dirty="0">
              <a:latin typeface="Consolas" pitchFamily="49" charset="0"/>
              <a:cs typeface="Consolas" pitchFamily="49" charset="0"/>
            </a:endParaRPr>
          </a:p>
        </p:txBody>
      </p:sp>
      <p:sp>
        <p:nvSpPr>
          <p:cNvPr id="4" name="TextBox 3"/>
          <p:cNvSpPr txBox="1"/>
          <p:nvPr/>
        </p:nvSpPr>
        <p:spPr>
          <a:xfrm>
            <a:off x="2384186" y="5411811"/>
            <a:ext cx="7271228" cy="400110"/>
          </a:xfrm>
          <a:prstGeom prst="rect">
            <a:avLst/>
          </a:prstGeom>
          <a:noFill/>
        </p:spPr>
        <p:txBody>
          <a:bodyPr wrap="square" rtlCol="0">
            <a:spAutoFit/>
          </a:bodyPr>
          <a:lstStyle/>
          <a:p>
            <a:r>
              <a:rPr lang="en-US" sz="2000" dirty="0">
                <a:latin typeface="+mj-lt"/>
                <a:cs typeface="Arial" pitchFamily="34" charset="0"/>
              </a:rPr>
              <a:t>Data is partitioned according to the </a:t>
            </a:r>
            <a:r>
              <a:rPr lang="en-US" sz="2000" b="1" dirty="0">
                <a:latin typeface="+mj-lt"/>
                <a:cs typeface="Arial" pitchFamily="34" charset="0"/>
              </a:rPr>
              <a:t>specified range</a:t>
            </a:r>
            <a:r>
              <a:rPr lang="en-US" sz="2000" dirty="0">
                <a:latin typeface="+mj-lt"/>
                <a:cs typeface="Arial" pitchFamily="34" charset="0"/>
              </a:rPr>
              <a:t>.</a:t>
            </a:r>
          </a:p>
        </p:txBody>
      </p:sp>
    </p:spTree>
    <p:extLst>
      <p:ext uri="{BB962C8B-B14F-4D97-AF65-F5344CB8AC3E}">
        <p14:creationId xmlns:p14="http://schemas.microsoft.com/office/powerpoint/2010/main" val="1996183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452242-F6BB-429B-A903-B73994623145}"/>
              </a:ext>
            </a:extLst>
          </p:cNvPr>
          <p:cNvSpPr>
            <a:spLocks noGrp="1"/>
          </p:cNvSpPr>
          <p:nvPr>
            <p:ph type="title"/>
          </p:nvPr>
        </p:nvSpPr>
        <p:spPr/>
        <p:txBody>
          <a:bodyPr/>
          <a:lstStyle/>
          <a:p>
            <a:r>
              <a:rPr lang="en-US" b="1" dirty="0"/>
              <a:t>Hash Partitioning</a:t>
            </a:r>
          </a:p>
        </p:txBody>
      </p:sp>
      <p:sp>
        <p:nvSpPr>
          <p:cNvPr id="3" name="Содержимое 4"/>
          <p:cNvSpPr txBox="1">
            <a:spLocks/>
          </p:cNvSpPr>
          <p:nvPr/>
        </p:nvSpPr>
        <p:spPr>
          <a:xfrm>
            <a:off x="2514600" y="1051690"/>
            <a:ext cx="7315200" cy="3650818"/>
          </a:xfrm>
          <a:prstGeom prst="rect">
            <a:avLst/>
          </a:prstGeom>
          <a:solidFill>
            <a:schemeClr val="bg1">
              <a:lumMod val="95000"/>
            </a:schemeClr>
          </a:solidFill>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en-US" sz="1400" dirty="0">
                <a:latin typeface="Consolas" pitchFamily="49" charset="0"/>
                <a:cs typeface="Consolas" pitchFamily="49" charset="0"/>
              </a:rPr>
              <a:t>CREATE TABLE </a:t>
            </a:r>
            <a:r>
              <a:rPr lang="en-US" sz="1400" dirty="0" err="1">
                <a:latin typeface="Consolas" pitchFamily="49" charset="0"/>
                <a:cs typeface="Consolas" pitchFamily="49" charset="0"/>
              </a:rPr>
              <a:t>part_table</a:t>
            </a:r>
            <a:r>
              <a:rPr lang="en-US" sz="1400" dirty="0">
                <a:latin typeface="Consolas" pitchFamily="49" charset="0"/>
                <a:cs typeface="Consolas" pitchFamily="49" charset="0"/>
              </a:rPr>
              <a:t> (</a:t>
            </a:r>
          </a:p>
          <a:p>
            <a:pPr indent="0">
              <a:buNone/>
            </a:pPr>
            <a:r>
              <a:rPr lang="en-US" sz="1400" dirty="0">
                <a:latin typeface="Consolas" pitchFamily="49" charset="0"/>
                <a:cs typeface="Consolas" pitchFamily="49" charset="0"/>
              </a:rPr>
              <a:t>id INTEGER, </a:t>
            </a:r>
          </a:p>
          <a:p>
            <a:pPr indent="0">
              <a:buNone/>
            </a:pPr>
            <a:r>
              <a:rPr lang="en-US" sz="1400" dirty="0" err="1">
                <a:latin typeface="Consolas" pitchFamily="49" charset="0"/>
                <a:cs typeface="Consolas" pitchFamily="49" charset="0"/>
              </a:rPr>
              <a:t>val</a:t>
            </a:r>
            <a:r>
              <a:rPr lang="en-US" sz="1400" dirty="0">
                <a:latin typeface="Consolas" pitchFamily="49" charset="0"/>
                <a:cs typeface="Consolas" pitchFamily="49" charset="0"/>
              </a:rPr>
              <a:t> TEXT, </a:t>
            </a:r>
          </a:p>
          <a:p>
            <a:pPr indent="0">
              <a:buNone/>
            </a:pPr>
            <a:r>
              <a:rPr lang="en-US" sz="1400" dirty="0">
                <a:latin typeface="Consolas" pitchFamily="49" charset="0"/>
                <a:cs typeface="Consolas" pitchFamily="49" charset="0"/>
              </a:rPr>
              <a:t>num NUMERIC) </a:t>
            </a:r>
          </a:p>
          <a:p>
            <a:pPr indent="0">
              <a:buNone/>
            </a:pPr>
            <a:r>
              <a:rPr lang="en-US" sz="1400" dirty="0">
                <a:latin typeface="Consolas" pitchFamily="49" charset="0"/>
                <a:cs typeface="Consolas" pitchFamily="49" charset="0"/>
              </a:rPr>
              <a:t>PARTITION BY HASH(id);</a:t>
            </a:r>
          </a:p>
          <a:p>
            <a:pPr indent="0">
              <a:buNone/>
            </a:pPr>
            <a:endParaRPr lang="en-US" sz="1400" dirty="0">
              <a:latin typeface="Consolas" pitchFamily="49" charset="0"/>
              <a:cs typeface="Consolas" pitchFamily="49" charset="0"/>
            </a:endParaRPr>
          </a:p>
          <a:p>
            <a:pPr indent="0">
              <a:buNone/>
            </a:pPr>
            <a:r>
              <a:rPr lang="en-US" sz="1400" dirty="0">
                <a:latin typeface="Consolas" pitchFamily="49" charset="0"/>
                <a:cs typeface="Consolas" pitchFamily="49" charset="0"/>
              </a:rPr>
              <a:t>CREATE TABLE part_table_p1 </a:t>
            </a:r>
          </a:p>
          <a:p>
            <a:pPr indent="0">
              <a:buNone/>
            </a:pPr>
            <a:r>
              <a:rPr lang="en-US" sz="1400" dirty="0">
                <a:latin typeface="Consolas" pitchFamily="49" charset="0"/>
                <a:cs typeface="Consolas" pitchFamily="49" charset="0"/>
              </a:rPr>
              <a:t>PARTITION OF </a:t>
            </a:r>
            <a:r>
              <a:rPr lang="en-US" sz="1400" dirty="0" err="1">
                <a:latin typeface="Consolas" pitchFamily="49" charset="0"/>
                <a:cs typeface="Consolas" pitchFamily="49" charset="0"/>
              </a:rPr>
              <a:t>part_table</a:t>
            </a:r>
            <a:r>
              <a:rPr lang="en-US" sz="1400" dirty="0">
                <a:latin typeface="Consolas" pitchFamily="49" charset="0"/>
                <a:cs typeface="Consolas" pitchFamily="49" charset="0"/>
              </a:rPr>
              <a:t> FOR VALUES WITH (MODULUS 3, REMAINDER 0);</a:t>
            </a:r>
          </a:p>
          <a:p>
            <a:pPr indent="0">
              <a:buNone/>
            </a:pPr>
            <a:r>
              <a:rPr lang="en-US" sz="1400" dirty="0">
                <a:latin typeface="Consolas" pitchFamily="49" charset="0"/>
                <a:cs typeface="Consolas" pitchFamily="49" charset="0"/>
              </a:rPr>
              <a:t>CREATE TABLE part_table_p2 </a:t>
            </a:r>
          </a:p>
          <a:p>
            <a:pPr indent="0">
              <a:buNone/>
            </a:pPr>
            <a:endParaRPr lang="en-US" sz="1400" dirty="0">
              <a:latin typeface="Consolas" pitchFamily="49" charset="0"/>
              <a:cs typeface="Consolas" pitchFamily="49" charset="0"/>
            </a:endParaRPr>
          </a:p>
          <a:p>
            <a:pPr indent="0">
              <a:buNone/>
            </a:pPr>
            <a:r>
              <a:rPr lang="en-US" sz="1400" dirty="0">
                <a:latin typeface="Consolas" pitchFamily="49" charset="0"/>
                <a:cs typeface="Consolas" pitchFamily="49" charset="0"/>
              </a:rPr>
              <a:t>PARTITION OF </a:t>
            </a:r>
            <a:r>
              <a:rPr lang="en-US" sz="1400" dirty="0" err="1">
                <a:latin typeface="Consolas" pitchFamily="49" charset="0"/>
                <a:cs typeface="Consolas" pitchFamily="49" charset="0"/>
              </a:rPr>
              <a:t>part_table</a:t>
            </a:r>
            <a:r>
              <a:rPr lang="en-US" sz="1400" dirty="0">
                <a:latin typeface="Consolas" pitchFamily="49" charset="0"/>
                <a:cs typeface="Consolas" pitchFamily="49" charset="0"/>
              </a:rPr>
              <a:t> FOR VALUES WITH (MODULUS 3, REMAINDER 1);</a:t>
            </a:r>
          </a:p>
          <a:p>
            <a:pPr indent="0">
              <a:buNone/>
            </a:pPr>
            <a:endParaRPr lang="en-US" sz="1400" dirty="0">
              <a:latin typeface="Consolas" pitchFamily="49" charset="0"/>
              <a:cs typeface="Consolas" pitchFamily="49" charset="0"/>
            </a:endParaRPr>
          </a:p>
          <a:p>
            <a:pPr indent="0">
              <a:buNone/>
            </a:pPr>
            <a:r>
              <a:rPr lang="en-US" sz="1400" dirty="0">
                <a:latin typeface="Consolas" pitchFamily="49" charset="0"/>
                <a:cs typeface="Consolas" pitchFamily="49" charset="0"/>
              </a:rPr>
              <a:t>CREATE TABLE part_table_p3 </a:t>
            </a:r>
          </a:p>
          <a:p>
            <a:pPr indent="0">
              <a:buNone/>
            </a:pPr>
            <a:r>
              <a:rPr lang="en-US" sz="1400" dirty="0">
                <a:latin typeface="Consolas" pitchFamily="49" charset="0"/>
                <a:cs typeface="Consolas" pitchFamily="49" charset="0"/>
              </a:rPr>
              <a:t>PARTITION OF </a:t>
            </a:r>
            <a:r>
              <a:rPr lang="en-US" sz="1400" dirty="0" err="1">
                <a:latin typeface="Consolas" pitchFamily="49" charset="0"/>
                <a:cs typeface="Consolas" pitchFamily="49" charset="0"/>
              </a:rPr>
              <a:t>part_table</a:t>
            </a:r>
            <a:r>
              <a:rPr lang="en-US" sz="1400" dirty="0">
                <a:latin typeface="Consolas" pitchFamily="49" charset="0"/>
                <a:cs typeface="Consolas" pitchFamily="49" charset="0"/>
              </a:rPr>
              <a:t> FOR VALUES WITH (MODULUS 3, REMAINDER 2);</a:t>
            </a:r>
          </a:p>
        </p:txBody>
      </p:sp>
      <p:sp>
        <p:nvSpPr>
          <p:cNvPr id="4" name="TextBox 3"/>
          <p:cNvSpPr txBox="1"/>
          <p:nvPr/>
        </p:nvSpPr>
        <p:spPr>
          <a:xfrm>
            <a:off x="2438400" y="4807283"/>
            <a:ext cx="7315200" cy="1323439"/>
          </a:xfrm>
          <a:prstGeom prst="rect">
            <a:avLst/>
          </a:prstGeom>
          <a:noFill/>
        </p:spPr>
        <p:txBody>
          <a:bodyPr wrap="square" rtlCol="0">
            <a:spAutoFit/>
          </a:bodyPr>
          <a:lstStyle/>
          <a:p>
            <a:r>
              <a:rPr lang="en-US" sz="2000" dirty="0">
                <a:latin typeface="+mj-lt"/>
                <a:cs typeface="Arial" pitchFamily="34" charset="0"/>
              </a:rPr>
              <a:t>Data is partitioned by </a:t>
            </a:r>
            <a:r>
              <a:rPr lang="en-US" sz="2000" b="1" dirty="0">
                <a:latin typeface="+mj-lt"/>
                <a:cs typeface="Arial" pitchFamily="34" charset="0"/>
              </a:rPr>
              <a:t>specifying a modulus</a:t>
            </a:r>
            <a:r>
              <a:rPr lang="en-US" sz="2000" dirty="0">
                <a:latin typeface="+mj-lt"/>
                <a:cs typeface="Arial" pitchFamily="34" charset="0"/>
              </a:rPr>
              <a:t> and a </a:t>
            </a:r>
            <a:r>
              <a:rPr lang="en-US" sz="2000" b="1" dirty="0">
                <a:latin typeface="+mj-lt"/>
                <a:cs typeface="Arial" pitchFamily="34" charset="0"/>
              </a:rPr>
              <a:t>remainder</a:t>
            </a:r>
            <a:r>
              <a:rPr lang="en-US" sz="2000" dirty="0">
                <a:latin typeface="+mj-lt"/>
                <a:cs typeface="Arial" pitchFamily="34" charset="0"/>
              </a:rPr>
              <a:t> for each partition. Each partition will hold the rows for which the </a:t>
            </a:r>
            <a:r>
              <a:rPr lang="en-US" sz="2000" b="1" dirty="0">
                <a:latin typeface="+mj-lt"/>
                <a:cs typeface="Arial" pitchFamily="34" charset="0"/>
              </a:rPr>
              <a:t>hash value of the partition key divided by the modulus</a:t>
            </a:r>
            <a:r>
              <a:rPr lang="en-US" sz="2000" dirty="0">
                <a:latin typeface="+mj-lt"/>
                <a:cs typeface="Arial" pitchFamily="34" charset="0"/>
              </a:rPr>
              <a:t> will produce the specified remainder.</a:t>
            </a:r>
          </a:p>
        </p:txBody>
      </p:sp>
    </p:spTree>
    <p:extLst>
      <p:ext uri="{BB962C8B-B14F-4D97-AF65-F5344CB8AC3E}">
        <p14:creationId xmlns:p14="http://schemas.microsoft.com/office/powerpoint/2010/main" val="3439683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9C8E69-A1CE-45C3-9B6E-D454B921B493}"/>
              </a:ext>
            </a:extLst>
          </p:cNvPr>
          <p:cNvSpPr>
            <a:spLocks noGrp="1"/>
          </p:cNvSpPr>
          <p:nvPr>
            <p:ph type="title"/>
          </p:nvPr>
        </p:nvSpPr>
        <p:spPr/>
        <p:txBody>
          <a:bodyPr/>
          <a:lstStyle/>
          <a:p>
            <a:r>
              <a:rPr lang="en-US" b="1" dirty="0"/>
              <a:t>Composite Partitioning</a:t>
            </a:r>
          </a:p>
        </p:txBody>
      </p:sp>
      <p:sp>
        <p:nvSpPr>
          <p:cNvPr id="3" name="Содержимое 4"/>
          <p:cNvSpPr txBox="1">
            <a:spLocks/>
          </p:cNvSpPr>
          <p:nvPr/>
        </p:nvSpPr>
        <p:spPr>
          <a:xfrm>
            <a:off x="2161847" y="1258088"/>
            <a:ext cx="8135006" cy="4341823"/>
          </a:xfrm>
          <a:prstGeom prst="rect">
            <a:avLst/>
          </a:prstGeom>
          <a:solidFill>
            <a:schemeClr val="bg1">
              <a:lumMod val="95000"/>
            </a:schemeClr>
          </a:solidFill>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endParaRPr lang="en-US" sz="1400" dirty="0">
              <a:latin typeface="Consolas" pitchFamily="49" charset="0"/>
              <a:cs typeface="Consolas" pitchFamily="49" charset="0"/>
            </a:endParaRPr>
          </a:p>
          <a:p>
            <a:pPr indent="0">
              <a:buNone/>
            </a:pPr>
            <a:r>
              <a:rPr lang="en-US" sz="1400" dirty="0">
                <a:latin typeface="Consolas" pitchFamily="49" charset="0"/>
                <a:cs typeface="Consolas" pitchFamily="49" charset="0"/>
              </a:rPr>
              <a:t>CREATE TABLE </a:t>
            </a:r>
            <a:r>
              <a:rPr lang="en-US" sz="1400" dirty="0" err="1">
                <a:latin typeface="Consolas" pitchFamily="49" charset="0"/>
                <a:cs typeface="Consolas" pitchFamily="49" charset="0"/>
              </a:rPr>
              <a:t>part_table</a:t>
            </a:r>
            <a:r>
              <a:rPr lang="en-US" sz="1400" dirty="0">
                <a:latin typeface="Consolas" pitchFamily="49" charset="0"/>
                <a:cs typeface="Consolas" pitchFamily="49" charset="0"/>
              </a:rPr>
              <a:t> (</a:t>
            </a:r>
          </a:p>
          <a:p>
            <a:pPr indent="0">
              <a:buNone/>
            </a:pPr>
            <a:r>
              <a:rPr lang="en-US" sz="1400" dirty="0">
                <a:latin typeface="Consolas" pitchFamily="49" charset="0"/>
                <a:cs typeface="Consolas" pitchFamily="49" charset="0"/>
              </a:rPr>
              <a:t>id INTEGER, </a:t>
            </a:r>
          </a:p>
          <a:p>
            <a:pPr indent="0">
              <a:buNone/>
            </a:pPr>
            <a:r>
              <a:rPr lang="en-US" sz="1400" dirty="0" err="1">
                <a:latin typeface="Consolas" pitchFamily="49" charset="0"/>
                <a:cs typeface="Consolas" pitchFamily="49" charset="0"/>
              </a:rPr>
              <a:t>val</a:t>
            </a:r>
            <a:r>
              <a:rPr lang="en-US" sz="1400" dirty="0">
                <a:latin typeface="Consolas" pitchFamily="49" charset="0"/>
                <a:cs typeface="Consolas" pitchFamily="49" charset="0"/>
              </a:rPr>
              <a:t> TEXT, </a:t>
            </a:r>
          </a:p>
          <a:p>
            <a:pPr indent="0">
              <a:buNone/>
            </a:pPr>
            <a:r>
              <a:rPr lang="en-US" sz="1400" dirty="0">
                <a:latin typeface="Consolas" pitchFamily="49" charset="0"/>
                <a:cs typeface="Consolas" pitchFamily="49" charset="0"/>
              </a:rPr>
              <a:t>num NUMERIC) </a:t>
            </a:r>
          </a:p>
          <a:p>
            <a:pPr indent="0">
              <a:buNone/>
            </a:pPr>
            <a:r>
              <a:rPr lang="en-US" sz="1400" dirty="0">
                <a:latin typeface="Consolas" pitchFamily="49" charset="0"/>
                <a:cs typeface="Consolas" pitchFamily="49" charset="0"/>
              </a:rPr>
              <a:t>PARTITION BY LIST(</a:t>
            </a:r>
            <a:r>
              <a:rPr lang="en-US" sz="1400" dirty="0" err="1">
                <a:latin typeface="Consolas" pitchFamily="49" charset="0"/>
                <a:cs typeface="Consolas" pitchFamily="49" charset="0"/>
              </a:rPr>
              <a:t>val</a:t>
            </a:r>
            <a:r>
              <a:rPr lang="en-US" sz="1400" dirty="0">
                <a:latin typeface="Consolas" pitchFamily="49" charset="0"/>
                <a:cs typeface="Consolas" pitchFamily="49" charset="0"/>
              </a:rPr>
              <a:t>);</a:t>
            </a:r>
          </a:p>
          <a:p>
            <a:pPr indent="0">
              <a:buNone/>
            </a:pPr>
            <a:endParaRPr lang="en-US" sz="1400" dirty="0">
              <a:latin typeface="Consolas" pitchFamily="49" charset="0"/>
              <a:cs typeface="Consolas" pitchFamily="49" charset="0"/>
            </a:endParaRPr>
          </a:p>
          <a:p>
            <a:pPr indent="0">
              <a:buNone/>
            </a:pPr>
            <a:r>
              <a:rPr lang="en-US" sz="1400" dirty="0">
                <a:latin typeface="Consolas" pitchFamily="49" charset="0"/>
                <a:cs typeface="Consolas" pitchFamily="49" charset="0"/>
              </a:rPr>
              <a:t>CREATE TABLE </a:t>
            </a:r>
            <a:r>
              <a:rPr lang="en-US" sz="1400" dirty="0" err="1">
                <a:latin typeface="Consolas" pitchFamily="49" charset="0"/>
                <a:cs typeface="Consolas" pitchFamily="49" charset="0"/>
              </a:rPr>
              <a:t>part_table_a</a:t>
            </a:r>
            <a:r>
              <a:rPr lang="en-US" sz="1400" dirty="0">
                <a:latin typeface="Consolas" pitchFamily="49" charset="0"/>
                <a:cs typeface="Consolas" pitchFamily="49" charset="0"/>
              </a:rPr>
              <a:t> </a:t>
            </a:r>
          </a:p>
          <a:p>
            <a:pPr indent="0">
              <a:buNone/>
            </a:pPr>
            <a:r>
              <a:rPr lang="en-US" sz="1400" dirty="0">
                <a:latin typeface="Consolas" pitchFamily="49" charset="0"/>
                <a:cs typeface="Consolas" pitchFamily="49" charset="0"/>
              </a:rPr>
              <a:t>PARTITION OF </a:t>
            </a:r>
            <a:r>
              <a:rPr lang="en-US" sz="1400" dirty="0" err="1">
                <a:latin typeface="Consolas" pitchFamily="49" charset="0"/>
                <a:cs typeface="Consolas" pitchFamily="49" charset="0"/>
              </a:rPr>
              <a:t>part_table</a:t>
            </a:r>
            <a:r>
              <a:rPr lang="en-US" sz="1400" dirty="0">
                <a:latin typeface="Consolas" pitchFamily="49" charset="0"/>
                <a:cs typeface="Consolas" pitchFamily="49" charset="0"/>
              </a:rPr>
              <a:t> FOR VALUES IN (‘A’) </a:t>
            </a:r>
          </a:p>
          <a:p>
            <a:pPr indent="0">
              <a:buNone/>
            </a:pPr>
            <a:r>
              <a:rPr lang="en-US" sz="1400" dirty="0">
                <a:latin typeface="Consolas" pitchFamily="49" charset="0"/>
                <a:cs typeface="Consolas" pitchFamily="49" charset="0"/>
              </a:rPr>
              <a:t>PARTITIONED BY RANGE(num);</a:t>
            </a:r>
          </a:p>
          <a:p>
            <a:pPr indent="0">
              <a:buNone/>
            </a:pPr>
            <a:endParaRPr lang="en-US" sz="1400" dirty="0">
              <a:latin typeface="Consolas" pitchFamily="49" charset="0"/>
              <a:cs typeface="Consolas" pitchFamily="49" charset="0"/>
            </a:endParaRPr>
          </a:p>
          <a:p>
            <a:pPr indent="0">
              <a:buNone/>
            </a:pPr>
            <a:r>
              <a:rPr lang="en-US" sz="1400" dirty="0">
                <a:latin typeface="Consolas" pitchFamily="49" charset="0"/>
                <a:cs typeface="Consolas" pitchFamily="49" charset="0"/>
              </a:rPr>
              <a:t>CREATE TABLE </a:t>
            </a:r>
            <a:r>
              <a:rPr lang="en-US" sz="1400" dirty="0" err="1">
                <a:latin typeface="Consolas" pitchFamily="49" charset="0"/>
                <a:cs typeface="Consolas" pitchFamily="49" charset="0"/>
              </a:rPr>
              <a:t>part_table_a_s</a:t>
            </a:r>
            <a:r>
              <a:rPr lang="en-US" sz="1400" dirty="0">
                <a:latin typeface="Consolas" pitchFamily="49" charset="0"/>
                <a:cs typeface="Consolas" pitchFamily="49" charset="0"/>
              </a:rPr>
              <a:t> </a:t>
            </a:r>
          </a:p>
          <a:p>
            <a:pPr indent="0">
              <a:buNone/>
            </a:pPr>
            <a:r>
              <a:rPr lang="en-US" sz="1400" dirty="0">
                <a:latin typeface="Consolas" pitchFamily="49" charset="0"/>
                <a:cs typeface="Consolas" pitchFamily="49" charset="0"/>
              </a:rPr>
              <a:t>PARTITION OF </a:t>
            </a:r>
            <a:r>
              <a:rPr lang="en-US" sz="1400" dirty="0" err="1">
                <a:latin typeface="Consolas" pitchFamily="49" charset="0"/>
                <a:cs typeface="Consolas" pitchFamily="49" charset="0"/>
              </a:rPr>
              <a:t>part_table_a</a:t>
            </a:r>
            <a:r>
              <a:rPr lang="en-US" sz="1400" dirty="0">
                <a:latin typeface="Consolas" pitchFamily="49" charset="0"/>
                <a:cs typeface="Consolas" pitchFamily="49" charset="0"/>
              </a:rPr>
              <a:t> FOR VALUES FROM (MINVALUE) TO (100);</a:t>
            </a:r>
          </a:p>
          <a:p>
            <a:pPr indent="0">
              <a:buNone/>
            </a:pPr>
            <a:endParaRPr lang="en-US" sz="1400" dirty="0">
              <a:latin typeface="Consolas" pitchFamily="49" charset="0"/>
              <a:cs typeface="Consolas" pitchFamily="49" charset="0"/>
            </a:endParaRPr>
          </a:p>
          <a:p>
            <a:pPr indent="0">
              <a:buNone/>
            </a:pPr>
            <a:r>
              <a:rPr lang="en-US" sz="1400" dirty="0">
                <a:latin typeface="Consolas" pitchFamily="49" charset="0"/>
                <a:cs typeface="Consolas" pitchFamily="49" charset="0"/>
              </a:rPr>
              <a:t>CREATE TABLE </a:t>
            </a:r>
            <a:r>
              <a:rPr lang="en-US" sz="1400" dirty="0" err="1">
                <a:latin typeface="Consolas" pitchFamily="49" charset="0"/>
                <a:cs typeface="Consolas" pitchFamily="49" charset="0"/>
              </a:rPr>
              <a:t>part_table_a_xl</a:t>
            </a:r>
            <a:r>
              <a:rPr lang="en-US" sz="1400" dirty="0">
                <a:latin typeface="Consolas" pitchFamily="49" charset="0"/>
                <a:cs typeface="Consolas" pitchFamily="49" charset="0"/>
              </a:rPr>
              <a:t> </a:t>
            </a:r>
          </a:p>
          <a:p>
            <a:pPr indent="0">
              <a:buNone/>
            </a:pPr>
            <a:r>
              <a:rPr lang="en-US" sz="1400" dirty="0">
                <a:latin typeface="Consolas" pitchFamily="49" charset="0"/>
                <a:cs typeface="Consolas" pitchFamily="49" charset="0"/>
              </a:rPr>
              <a:t>PARTITION OF </a:t>
            </a:r>
            <a:r>
              <a:rPr lang="en-US" sz="1400" dirty="0" err="1">
                <a:latin typeface="Consolas" pitchFamily="49" charset="0"/>
                <a:cs typeface="Consolas" pitchFamily="49" charset="0"/>
              </a:rPr>
              <a:t>part_table_a</a:t>
            </a:r>
            <a:r>
              <a:rPr lang="en-US" sz="1400" dirty="0">
                <a:latin typeface="Consolas" pitchFamily="49" charset="0"/>
                <a:cs typeface="Consolas" pitchFamily="49" charset="0"/>
              </a:rPr>
              <a:t> FOR VALUES FROM (100) TO (MAXVALUE);</a:t>
            </a:r>
            <a:endParaRPr lang="en-US" sz="1600" dirty="0">
              <a:latin typeface="Consolas" pitchFamily="49" charset="0"/>
              <a:cs typeface="Consolas" pitchFamily="49" charset="0"/>
            </a:endParaRPr>
          </a:p>
          <a:p>
            <a:pPr indent="0">
              <a:buNone/>
            </a:pPr>
            <a:endParaRPr lang="en-US" sz="1400" dirty="0">
              <a:latin typeface="Consolas" pitchFamily="49" charset="0"/>
              <a:cs typeface="Consolas" pitchFamily="49" charset="0"/>
            </a:endParaRPr>
          </a:p>
          <a:p>
            <a:pPr indent="0">
              <a:buNone/>
            </a:pPr>
            <a:endParaRPr lang="en-US" sz="1400" dirty="0">
              <a:latin typeface="Consolas" pitchFamily="49" charset="0"/>
              <a:cs typeface="Consolas" pitchFamily="49" charset="0"/>
            </a:endParaRPr>
          </a:p>
          <a:p>
            <a:pPr indent="0">
              <a:buNone/>
            </a:pPr>
            <a:endParaRPr lang="en-US" sz="1400" dirty="0">
              <a:latin typeface="Consolas" pitchFamily="49" charset="0"/>
              <a:cs typeface="Consolas" pitchFamily="49" charset="0"/>
            </a:endParaRPr>
          </a:p>
          <a:p>
            <a:pPr indent="0">
              <a:buNone/>
            </a:pPr>
            <a:endParaRPr lang="en-US" sz="1400" dirty="0">
              <a:latin typeface="Consolas" pitchFamily="49" charset="0"/>
              <a:cs typeface="Consolas" pitchFamily="49" charset="0"/>
            </a:endParaRPr>
          </a:p>
          <a:p>
            <a:pPr indent="0">
              <a:buNone/>
            </a:pPr>
            <a:endParaRPr lang="en-US" sz="1400" dirty="0">
              <a:latin typeface="Consolas" pitchFamily="49" charset="0"/>
              <a:cs typeface="Consolas" pitchFamily="49" charset="0"/>
            </a:endParaRPr>
          </a:p>
        </p:txBody>
      </p:sp>
    </p:spTree>
    <p:extLst>
      <p:ext uri="{BB962C8B-B14F-4D97-AF65-F5344CB8AC3E}">
        <p14:creationId xmlns:p14="http://schemas.microsoft.com/office/powerpoint/2010/main" val="1292796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632C6F-AD00-4464-944B-791187E08F12}"/>
              </a:ext>
            </a:extLst>
          </p:cNvPr>
          <p:cNvSpPr>
            <a:spLocks noGrp="1"/>
          </p:cNvSpPr>
          <p:nvPr>
            <p:ph type="title"/>
          </p:nvPr>
        </p:nvSpPr>
        <p:spPr/>
        <p:txBody>
          <a:bodyPr/>
          <a:lstStyle/>
          <a:p>
            <a:r>
              <a:rPr lang="en-US" b="1" dirty="0"/>
              <a:t>Partition Maintenance</a:t>
            </a:r>
          </a:p>
        </p:txBody>
      </p:sp>
      <p:sp>
        <p:nvSpPr>
          <p:cNvPr id="5" name="Содержимое 4">
            <a:extLst>
              <a:ext uri="{FF2B5EF4-FFF2-40B4-BE49-F238E27FC236}">
                <a16:creationId xmlns:a16="http://schemas.microsoft.com/office/drawing/2014/main" id="{1524287E-CD3B-4CA4-902B-8C87AF817474}"/>
              </a:ext>
            </a:extLst>
          </p:cNvPr>
          <p:cNvSpPr txBox="1">
            <a:spLocks/>
          </p:cNvSpPr>
          <p:nvPr/>
        </p:nvSpPr>
        <p:spPr>
          <a:xfrm>
            <a:off x="1542721" y="3517300"/>
            <a:ext cx="3581728" cy="341041"/>
          </a:xfrm>
          <a:prstGeom prst="rect">
            <a:avLst/>
          </a:prstGeom>
          <a:solidFill>
            <a:schemeClr val="bg1">
              <a:lumMod val="95000"/>
            </a:schemeClr>
          </a:solidFill>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en-US" sz="1600" b="1" dirty="0">
                <a:solidFill>
                  <a:srgbClr val="D35400"/>
                </a:solidFill>
                <a:latin typeface="Courier New" panose="02070309020205020404" pitchFamily="49" charset="0"/>
              </a:rPr>
              <a:t>DROP TABLE </a:t>
            </a:r>
            <a:r>
              <a:rPr lang="en-US" sz="1400" dirty="0" err="1">
                <a:latin typeface="Consolas" pitchFamily="49" charset="0"/>
                <a:cs typeface="Consolas" pitchFamily="49" charset="0"/>
              </a:rPr>
              <a:t>part_table_a</a:t>
            </a:r>
            <a:r>
              <a:rPr lang="en-US" sz="1400" dirty="0">
                <a:latin typeface="Consolas" pitchFamily="49" charset="0"/>
                <a:cs typeface="Consolas" pitchFamily="49" charset="0"/>
              </a:rPr>
              <a:t>;</a:t>
            </a:r>
          </a:p>
        </p:txBody>
      </p:sp>
      <p:sp>
        <p:nvSpPr>
          <p:cNvPr id="6" name="Содержимое 4">
            <a:extLst>
              <a:ext uri="{FF2B5EF4-FFF2-40B4-BE49-F238E27FC236}">
                <a16:creationId xmlns:a16="http://schemas.microsoft.com/office/drawing/2014/main" id="{C22D9EEF-AB47-47DB-BCAD-284DAD84BC07}"/>
              </a:ext>
            </a:extLst>
          </p:cNvPr>
          <p:cNvSpPr txBox="1">
            <a:spLocks/>
          </p:cNvSpPr>
          <p:nvPr/>
        </p:nvSpPr>
        <p:spPr>
          <a:xfrm>
            <a:off x="1542722" y="2822402"/>
            <a:ext cx="6563052" cy="341041"/>
          </a:xfrm>
          <a:prstGeom prst="rect">
            <a:avLst/>
          </a:prstGeom>
          <a:solidFill>
            <a:schemeClr val="bg1">
              <a:lumMod val="95000"/>
            </a:schemeClr>
          </a:solidFill>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en-US" sz="1600" b="1" dirty="0">
                <a:solidFill>
                  <a:srgbClr val="D35400"/>
                </a:solidFill>
                <a:latin typeface="Courier New" panose="02070309020205020404" pitchFamily="49" charset="0"/>
              </a:rPr>
              <a:t>ALTER TABLE </a:t>
            </a:r>
            <a:r>
              <a:rPr lang="en-US" sz="1400" dirty="0" err="1">
                <a:latin typeface="Consolas" pitchFamily="49" charset="0"/>
                <a:cs typeface="Consolas" pitchFamily="49" charset="0"/>
              </a:rPr>
              <a:t>part_table</a:t>
            </a:r>
            <a:r>
              <a:rPr lang="en-US" sz="1400" dirty="0">
                <a:latin typeface="Consolas" pitchFamily="49" charset="0"/>
                <a:cs typeface="Consolas" pitchFamily="49" charset="0"/>
              </a:rPr>
              <a:t> </a:t>
            </a:r>
            <a:r>
              <a:rPr lang="en-US" sz="1600" b="1" dirty="0">
                <a:solidFill>
                  <a:srgbClr val="D35400"/>
                </a:solidFill>
                <a:latin typeface="Courier New" panose="02070309020205020404" pitchFamily="49" charset="0"/>
              </a:rPr>
              <a:t>DETACH PARTITION </a:t>
            </a:r>
            <a:r>
              <a:rPr lang="en-US" sz="1400" dirty="0" err="1">
                <a:latin typeface="Consolas" pitchFamily="49" charset="0"/>
                <a:cs typeface="Consolas" pitchFamily="49" charset="0"/>
              </a:rPr>
              <a:t>part_table_a</a:t>
            </a:r>
            <a:r>
              <a:rPr lang="en-US" sz="1400" dirty="0">
                <a:latin typeface="Consolas" pitchFamily="49" charset="0"/>
                <a:cs typeface="Consolas" pitchFamily="49" charset="0"/>
              </a:rPr>
              <a:t>;</a:t>
            </a:r>
          </a:p>
        </p:txBody>
      </p:sp>
      <p:sp>
        <p:nvSpPr>
          <p:cNvPr id="8" name="Содержимое 4">
            <a:extLst>
              <a:ext uri="{FF2B5EF4-FFF2-40B4-BE49-F238E27FC236}">
                <a16:creationId xmlns:a16="http://schemas.microsoft.com/office/drawing/2014/main" id="{D1B97193-7CCD-4D2B-9A77-EC4AAA03B3C1}"/>
              </a:ext>
            </a:extLst>
          </p:cNvPr>
          <p:cNvSpPr txBox="1">
            <a:spLocks/>
          </p:cNvSpPr>
          <p:nvPr/>
        </p:nvSpPr>
        <p:spPr>
          <a:xfrm>
            <a:off x="1542721" y="1845554"/>
            <a:ext cx="6563053" cy="573796"/>
          </a:xfrm>
          <a:prstGeom prst="rect">
            <a:avLst/>
          </a:prstGeom>
          <a:solidFill>
            <a:schemeClr val="bg1">
              <a:lumMod val="95000"/>
            </a:schemeClr>
          </a:solidFill>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en-US" sz="1600" b="1" dirty="0">
                <a:solidFill>
                  <a:srgbClr val="D35400"/>
                </a:solidFill>
                <a:latin typeface="Courier New" panose="02070309020205020404" pitchFamily="49" charset="0"/>
              </a:rPr>
              <a:t>ALTER TABLE </a:t>
            </a:r>
            <a:r>
              <a:rPr lang="en-US" sz="1400" dirty="0" err="1">
                <a:latin typeface="Consolas" pitchFamily="49" charset="0"/>
                <a:cs typeface="Consolas" pitchFamily="49" charset="0"/>
              </a:rPr>
              <a:t>part_table</a:t>
            </a:r>
            <a:r>
              <a:rPr lang="en-US" sz="1400" dirty="0">
                <a:latin typeface="Consolas" pitchFamily="49" charset="0"/>
                <a:cs typeface="Consolas" pitchFamily="49" charset="0"/>
              </a:rPr>
              <a:t> </a:t>
            </a:r>
            <a:r>
              <a:rPr lang="en-US" sz="1600" b="1" dirty="0">
                <a:solidFill>
                  <a:srgbClr val="D35400"/>
                </a:solidFill>
                <a:latin typeface="Courier New" panose="02070309020205020404" pitchFamily="49" charset="0"/>
              </a:rPr>
              <a:t>ATTACH PARTITION </a:t>
            </a:r>
            <a:r>
              <a:rPr lang="en-US" sz="1400" dirty="0" err="1">
                <a:latin typeface="Consolas" pitchFamily="49" charset="0"/>
                <a:cs typeface="Consolas" pitchFamily="49" charset="0"/>
              </a:rPr>
              <a:t>part_table_x</a:t>
            </a:r>
            <a:endParaRPr lang="en-US" sz="1400" dirty="0">
              <a:latin typeface="Consolas" pitchFamily="49" charset="0"/>
              <a:cs typeface="Consolas" pitchFamily="49" charset="0"/>
            </a:endParaRPr>
          </a:p>
          <a:p>
            <a:pPr indent="0">
              <a:buNone/>
            </a:pPr>
            <a:r>
              <a:rPr lang="en-US" sz="1400" dirty="0">
                <a:latin typeface="Consolas" pitchFamily="49" charset="0"/>
                <a:cs typeface="Consolas" pitchFamily="49" charset="0"/>
              </a:rPr>
              <a:t>	</a:t>
            </a:r>
            <a:r>
              <a:rPr lang="en-US" sz="1600" b="1" dirty="0">
                <a:solidFill>
                  <a:srgbClr val="D35400"/>
                </a:solidFill>
                <a:latin typeface="Courier New" panose="02070309020205020404" pitchFamily="49" charset="0"/>
              </a:rPr>
              <a:t>FOR VALUES</a:t>
            </a:r>
            <a:r>
              <a:rPr lang="en-US" sz="1400" dirty="0">
                <a:latin typeface="Consolas" pitchFamily="49" charset="0"/>
                <a:cs typeface="Consolas" pitchFamily="49" charset="0"/>
              </a:rPr>
              <a:t>(‘X’);</a:t>
            </a:r>
          </a:p>
        </p:txBody>
      </p:sp>
      <p:sp>
        <p:nvSpPr>
          <p:cNvPr id="10" name="Содержимое 4">
            <a:extLst>
              <a:ext uri="{FF2B5EF4-FFF2-40B4-BE49-F238E27FC236}">
                <a16:creationId xmlns:a16="http://schemas.microsoft.com/office/drawing/2014/main" id="{1C31615A-4CA3-4E46-A5B8-36E589E04B6B}"/>
              </a:ext>
            </a:extLst>
          </p:cNvPr>
          <p:cNvSpPr txBox="1">
            <a:spLocks/>
          </p:cNvSpPr>
          <p:nvPr/>
        </p:nvSpPr>
        <p:spPr>
          <a:xfrm>
            <a:off x="1542720" y="4272351"/>
            <a:ext cx="6563052" cy="490150"/>
          </a:xfrm>
          <a:prstGeom prst="rect">
            <a:avLst/>
          </a:prstGeom>
          <a:solidFill>
            <a:schemeClr val="bg1">
              <a:lumMod val="95000"/>
            </a:schemeClr>
          </a:solidFill>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en-US" sz="1600" b="1" dirty="0">
                <a:solidFill>
                  <a:srgbClr val="D35400"/>
                </a:solidFill>
                <a:latin typeface="Courier New" panose="02070309020205020404" pitchFamily="49" charset="0"/>
              </a:rPr>
              <a:t>ALTER TABLE </a:t>
            </a:r>
            <a:r>
              <a:rPr lang="en-US" sz="1200" dirty="0" err="1">
                <a:latin typeface="Consolas" pitchFamily="49" charset="0"/>
                <a:cs typeface="Consolas" pitchFamily="49" charset="0"/>
              </a:rPr>
              <a:t>part_table_x</a:t>
            </a:r>
            <a:r>
              <a:rPr lang="en-US" sz="1200" b="1" dirty="0">
                <a:solidFill>
                  <a:srgbClr val="D35400"/>
                </a:solidFill>
                <a:effectLst/>
                <a:latin typeface="Courier New" panose="02070309020205020404" pitchFamily="49" charset="0"/>
              </a:rPr>
              <a:t> </a:t>
            </a:r>
            <a:r>
              <a:rPr lang="en-US" sz="1600" b="1" dirty="0">
                <a:solidFill>
                  <a:srgbClr val="D35400"/>
                </a:solidFill>
                <a:latin typeface="Courier New" panose="02070309020205020404" pitchFamily="49" charset="0"/>
              </a:rPr>
              <a:t>SET</a:t>
            </a:r>
            <a:r>
              <a:rPr lang="en-US" sz="1200" b="1" dirty="0">
                <a:solidFill>
                  <a:srgbClr val="D35400"/>
                </a:solidFill>
                <a:effectLst/>
                <a:latin typeface="Courier New" panose="02070309020205020404" pitchFamily="49" charset="0"/>
              </a:rPr>
              <a:t> </a:t>
            </a:r>
            <a:r>
              <a:rPr lang="en-US" sz="1600" b="1" dirty="0">
                <a:solidFill>
                  <a:srgbClr val="D35400"/>
                </a:solidFill>
                <a:latin typeface="Courier New" panose="02070309020205020404" pitchFamily="49" charset="0"/>
              </a:rPr>
              <a:t>TABLESPACE</a:t>
            </a:r>
            <a:r>
              <a:rPr lang="en-US" sz="1400" dirty="0">
                <a:latin typeface="Consolas" pitchFamily="49" charset="0"/>
              </a:rPr>
              <a:t> </a:t>
            </a:r>
            <a:r>
              <a:rPr lang="en-US" sz="1400" dirty="0" err="1">
                <a:latin typeface="Consolas" pitchFamily="49" charset="0"/>
              </a:rPr>
              <a:t>cheap_tbs</a:t>
            </a:r>
            <a:r>
              <a:rPr lang="en-US" sz="1400" dirty="0">
                <a:latin typeface="Consolas" pitchFamily="49" charset="0"/>
              </a:rPr>
              <a:t>;</a:t>
            </a:r>
          </a:p>
        </p:txBody>
      </p:sp>
    </p:spTree>
    <p:extLst>
      <p:ext uri="{BB962C8B-B14F-4D97-AF65-F5344CB8AC3E}">
        <p14:creationId xmlns:p14="http://schemas.microsoft.com/office/powerpoint/2010/main" val="1341250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F6FD00-6CB1-4D97-965B-6D5659826F88}"/>
              </a:ext>
            </a:extLst>
          </p:cNvPr>
          <p:cNvSpPr>
            <a:spLocks noGrp="1"/>
          </p:cNvSpPr>
          <p:nvPr>
            <p:ph type="title"/>
          </p:nvPr>
        </p:nvSpPr>
        <p:spPr/>
        <p:txBody>
          <a:bodyPr/>
          <a:lstStyle/>
          <a:p>
            <a:r>
              <a:rPr lang="en-US" b="1" dirty="0"/>
              <a:t>Partitioned Indexes</a:t>
            </a:r>
          </a:p>
        </p:txBody>
      </p:sp>
      <p:sp>
        <p:nvSpPr>
          <p:cNvPr id="4" name="TextBox 3"/>
          <p:cNvSpPr txBox="1"/>
          <p:nvPr/>
        </p:nvSpPr>
        <p:spPr>
          <a:xfrm>
            <a:off x="3152775" y="4598057"/>
            <a:ext cx="5715000" cy="1323439"/>
          </a:xfrm>
          <a:prstGeom prst="rect">
            <a:avLst/>
          </a:prstGeom>
          <a:noFill/>
        </p:spPr>
        <p:txBody>
          <a:bodyPr wrap="square" rtlCol="0">
            <a:spAutoFit/>
          </a:bodyPr>
          <a:lstStyle/>
          <a:p>
            <a:pPr marL="342900" indent="-342900">
              <a:buClr>
                <a:schemeClr val="accent2"/>
              </a:buClr>
              <a:buFont typeface="Wingdings" panose="05000000000000000000" pitchFamily="2" charset="2"/>
              <a:buChar char="§"/>
            </a:pPr>
            <a:r>
              <a:rPr lang="en-US" sz="2000" dirty="0">
                <a:latin typeface="+mj-lt"/>
                <a:cs typeface="Arial" pitchFamily="34" charset="0"/>
              </a:rPr>
              <a:t> Any index created on a partition table will be created as well on each existing child tables.</a:t>
            </a:r>
          </a:p>
          <a:p>
            <a:pPr marL="342900" indent="-342900">
              <a:buClr>
                <a:schemeClr val="accent2"/>
              </a:buClr>
              <a:buFont typeface="Wingdings" panose="05000000000000000000" pitchFamily="2" charset="2"/>
              <a:buChar char="§"/>
            </a:pPr>
            <a:r>
              <a:rPr lang="en-US" sz="2000" dirty="0">
                <a:latin typeface="+mj-lt"/>
                <a:cs typeface="Arial" pitchFamily="34" charset="0"/>
              </a:rPr>
              <a:t> Any future partition added will gain the same index as well.</a:t>
            </a:r>
          </a:p>
        </p:txBody>
      </p:sp>
      <p:pic>
        <p:nvPicPr>
          <p:cNvPr id="7" name="Picture 6">
            <a:extLst>
              <a:ext uri="{FF2B5EF4-FFF2-40B4-BE49-F238E27FC236}">
                <a16:creationId xmlns:a16="http://schemas.microsoft.com/office/drawing/2014/main" id="{A98A60CD-B0CF-46DD-B58F-FFBFA3F16468}"/>
              </a:ext>
            </a:extLst>
          </p:cNvPr>
          <p:cNvPicPr>
            <a:picLocks noChangeAspect="1"/>
          </p:cNvPicPr>
          <p:nvPr/>
        </p:nvPicPr>
        <p:blipFill>
          <a:blip r:embed="rId3"/>
          <a:stretch>
            <a:fillRect/>
          </a:stretch>
        </p:blipFill>
        <p:spPr>
          <a:xfrm>
            <a:off x="480488" y="1630753"/>
            <a:ext cx="4778381" cy="2705407"/>
          </a:xfrm>
          <a:prstGeom prst="rect">
            <a:avLst/>
          </a:prstGeom>
        </p:spPr>
      </p:pic>
      <p:sp>
        <p:nvSpPr>
          <p:cNvPr id="8" name="Содержимое 4">
            <a:extLst>
              <a:ext uri="{FF2B5EF4-FFF2-40B4-BE49-F238E27FC236}">
                <a16:creationId xmlns:a16="http://schemas.microsoft.com/office/drawing/2014/main" id="{E7540238-3293-47B4-8B49-91FA33477E83}"/>
              </a:ext>
            </a:extLst>
          </p:cNvPr>
          <p:cNvSpPr txBox="1">
            <a:spLocks/>
          </p:cNvSpPr>
          <p:nvPr/>
        </p:nvSpPr>
        <p:spPr>
          <a:xfrm>
            <a:off x="6196547" y="2388803"/>
            <a:ext cx="5342456" cy="1189306"/>
          </a:xfrm>
          <a:prstGeom prst="rect">
            <a:avLst/>
          </a:prstGeom>
          <a:solidFill>
            <a:schemeClr val="bg1">
              <a:lumMod val="95000"/>
            </a:schemeClr>
          </a:solidFill>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en-US" sz="1400" dirty="0">
                <a:latin typeface="Consolas" pitchFamily="49" charset="0"/>
                <a:cs typeface="Consolas" pitchFamily="49" charset="0"/>
              </a:rPr>
              <a:t>CREATE INDEX </a:t>
            </a:r>
            <a:r>
              <a:rPr lang="en-US" sz="1400" dirty="0" err="1">
                <a:latin typeface="Consolas" pitchFamily="49" charset="0"/>
                <a:cs typeface="Consolas" pitchFamily="49" charset="0"/>
              </a:rPr>
              <a:t>p_t_idx</a:t>
            </a:r>
            <a:r>
              <a:rPr lang="en-US" sz="1400" dirty="0">
                <a:latin typeface="Consolas" pitchFamily="49" charset="0"/>
                <a:cs typeface="Consolas" pitchFamily="49" charset="0"/>
              </a:rPr>
              <a:t> ON ONLY </a:t>
            </a:r>
            <a:r>
              <a:rPr lang="en-US" sz="1400" dirty="0" err="1">
                <a:latin typeface="Consolas" pitchFamily="49" charset="0"/>
                <a:cs typeface="Consolas" pitchFamily="49" charset="0"/>
              </a:rPr>
              <a:t>p_t</a:t>
            </a:r>
            <a:r>
              <a:rPr lang="en-US" sz="1400" dirty="0">
                <a:latin typeface="Consolas" pitchFamily="49" charset="0"/>
                <a:cs typeface="Consolas" pitchFamily="49" charset="0"/>
              </a:rPr>
              <a:t>(column);</a:t>
            </a:r>
          </a:p>
          <a:p>
            <a:pPr indent="0">
              <a:buNone/>
            </a:pPr>
            <a:endParaRPr lang="en-US" sz="1400" dirty="0">
              <a:latin typeface="Consolas" pitchFamily="49" charset="0"/>
              <a:cs typeface="Consolas" pitchFamily="49" charset="0"/>
            </a:endParaRPr>
          </a:p>
          <a:p>
            <a:pPr indent="0">
              <a:buNone/>
            </a:pPr>
            <a:r>
              <a:rPr lang="en-US" sz="1400" dirty="0">
                <a:latin typeface="Consolas" pitchFamily="49" charset="0"/>
                <a:cs typeface="Consolas" pitchFamily="49" charset="0"/>
              </a:rPr>
              <a:t>CREATE INDEX p_t_1_idx ON p_t_1(column);</a:t>
            </a:r>
          </a:p>
          <a:p>
            <a:pPr indent="0">
              <a:buNone/>
            </a:pPr>
            <a:r>
              <a:rPr lang="en-US" sz="1400" dirty="0">
                <a:latin typeface="Consolas" pitchFamily="49" charset="0"/>
                <a:cs typeface="Consolas" pitchFamily="49" charset="0"/>
              </a:rPr>
              <a:t>ALTER INDEX </a:t>
            </a:r>
            <a:r>
              <a:rPr lang="en-US" sz="1400" dirty="0" err="1">
                <a:latin typeface="Consolas" pitchFamily="49" charset="0"/>
                <a:cs typeface="Consolas" pitchFamily="49" charset="0"/>
              </a:rPr>
              <a:t>p_t_idx</a:t>
            </a:r>
            <a:r>
              <a:rPr lang="en-US" sz="1400" dirty="0">
                <a:latin typeface="Consolas" pitchFamily="49" charset="0"/>
                <a:cs typeface="Consolas" pitchFamily="49" charset="0"/>
              </a:rPr>
              <a:t> ATTACH PARTITION p_t_1_idx;</a:t>
            </a:r>
          </a:p>
        </p:txBody>
      </p:sp>
    </p:spTree>
    <p:extLst>
      <p:ext uri="{BB962C8B-B14F-4D97-AF65-F5344CB8AC3E}">
        <p14:creationId xmlns:p14="http://schemas.microsoft.com/office/powerpoint/2010/main" val="2659686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100" normalizeH="0" baseline="0" noProof="0" dirty="0">
                <a:ln>
                  <a:noFill/>
                </a:ln>
                <a:solidFill>
                  <a:srgbClr val="FFFFFF"/>
                </a:solidFill>
                <a:effectLst/>
                <a:uLnTx/>
                <a:uFillTx/>
                <a:latin typeface="Calibri Light"/>
                <a:ea typeface="+mj-ea"/>
                <a:cs typeface="+mj-cs"/>
              </a:rPr>
              <a:t>PARTITIONING USING INHERITANCE</a:t>
            </a:r>
          </a:p>
        </p:txBody>
      </p:sp>
    </p:spTree>
    <p:extLst>
      <p:ext uri="{BB962C8B-B14F-4D97-AF65-F5344CB8AC3E}">
        <p14:creationId xmlns:p14="http://schemas.microsoft.com/office/powerpoint/2010/main" val="3682569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D54805-1FAC-44A0-81E7-F1B25C18603D}"/>
              </a:ext>
            </a:extLst>
          </p:cNvPr>
          <p:cNvSpPr>
            <a:spLocks noGrp="1"/>
          </p:cNvSpPr>
          <p:nvPr>
            <p:ph type="title"/>
          </p:nvPr>
        </p:nvSpPr>
        <p:spPr/>
        <p:txBody>
          <a:bodyPr/>
          <a:lstStyle/>
          <a:p>
            <a:r>
              <a:rPr lang="en-US" b="1" dirty="0"/>
              <a:t>Partitioning Using Inheritance</a:t>
            </a:r>
          </a:p>
        </p:txBody>
      </p:sp>
      <p:pic>
        <p:nvPicPr>
          <p:cNvPr id="5" name="Picture 4">
            <a:extLst>
              <a:ext uri="{FF2B5EF4-FFF2-40B4-BE49-F238E27FC236}">
                <a16:creationId xmlns:a16="http://schemas.microsoft.com/office/drawing/2014/main" id="{EF0EB726-7949-415E-AC84-F79652EAC2F3}"/>
              </a:ext>
            </a:extLst>
          </p:cNvPr>
          <p:cNvPicPr>
            <a:picLocks noChangeAspect="1"/>
          </p:cNvPicPr>
          <p:nvPr/>
        </p:nvPicPr>
        <p:blipFill>
          <a:blip r:embed="rId3"/>
          <a:stretch>
            <a:fillRect/>
          </a:stretch>
        </p:blipFill>
        <p:spPr>
          <a:xfrm>
            <a:off x="656859" y="1080815"/>
            <a:ext cx="5949998" cy="4424635"/>
          </a:xfrm>
          <a:prstGeom prst="rect">
            <a:avLst/>
          </a:prstGeom>
        </p:spPr>
      </p:pic>
      <p:sp>
        <p:nvSpPr>
          <p:cNvPr id="8" name="Содержимое 4">
            <a:extLst>
              <a:ext uri="{FF2B5EF4-FFF2-40B4-BE49-F238E27FC236}">
                <a16:creationId xmlns:a16="http://schemas.microsoft.com/office/drawing/2014/main" id="{54FD0F56-E1CF-4C28-975E-EBBE65FEAB81}"/>
              </a:ext>
            </a:extLst>
          </p:cNvPr>
          <p:cNvSpPr txBox="1">
            <a:spLocks/>
          </p:cNvSpPr>
          <p:nvPr/>
        </p:nvSpPr>
        <p:spPr>
          <a:xfrm>
            <a:off x="7606247" y="1227456"/>
            <a:ext cx="2547402" cy="954472"/>
          </a:xfrm>
          <a:prstGeom prst="rect">
            <a:avLst/>
          </a:prstGeom>
          <a:solidFill>
            <a:schemeClr val="bg1">
              <a:lumMod val="95000"/>
            </a:schemeClr>
          </a:solidFill>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en-US" sz="1100" dirty="0">
                <a:latin typeface="Consolas" pitchFamily="49" charset="0"/>
                <a:cs typeface="Consolas" pitchFamily="49" charset="0"/>
              </a:rPr>
              <a:t>CREATE TABLE </a:t>
            </a:r>
            <a:r>
              <a:rPr lang="en-US" sz="1100" dirty="0" err="1">
                <a:latin typeface="Consolas" pitchFamily="49" charset="0"/>
                <a:cs typeface="Consolas" pitchFamily="49" charset="0"/>
              </a:rPr>
              <a:t>part_table</a:t>
            </a:r>
            <a:r>
              <a:rPr lang="en-US" sz="1100" dirty="0">
                <a:latin typeface="Consolas" pitchFamily="49" charset="0"/>
                <a:cs typeface="Consolas" pitchFamily="49" charset="0"/>
              </a:rPr>
              <a:t> </a:t>
            </a:r>
          </a:p>
          <a:p>
            <a:pPr indent="0">
              <a:buNone/>
            </a:pPr>
            <a:r>
              <a:rPr lang="en-US" sz="1100" dirty="0">
                <a:latin typeface="Consolas" pitchFamily="49" charset="0"/>
                <a:cs typeface="Consolas" pitchFamily="49" charset="0"/>
              </a:rPr>
              <a:t>(id INTEGER, </a:t>
            </a:r>
          </a:p>
          <a:p>
            <a:pPr indent="0">
              <a:buNone/>
            </a:pPr>
            <a:r>
              <a:rPr lang="en-US" sz="1100" dirty="0" err="1">
                <a:latin typeface="Consolas" pitchFamily="49" charset="0"/>
                <a:cs typeface="Consolas" pitchFamily="49" charset="0"/>
              </a:rPr>
              <a:t>val</a:t>
            </a:r>
            <a:r>
              <a:rPr lang="en-US" sz="1100" dirty="0">
                <a:latin typeface="Consolas" pitchFamily="49" charset="0"/>
                <a:cs typeface="Consolas" pitchFamily="49" charset="0"/>
              </a:rPr>
              <a:t> TEXT, </a:t>
            </a:r>
          </a:p>
          <a:p>
            <a:pPr indent="0">
              <a:buNone/>
            </a:pPr>
            <a:r>
              <a:rPr lang="en-US" sz="1100" dirty="0">
                <a:latin typeface="Consolas" pitchFamily="49" charset="0"/>
                <a:cs typeface="Consolas" pitchFamily="49" charset="0"/>
              </a:rPr>
              <a:t>num NUMERIC);</a:t>
            </a:r>
          </a:p>
        </p:txBody>
      </p:sp>
      <p:sp>
        <p:nvSpPr>
          <p:cNvPr id="9" name="Содержимое 4">
            <a:extLst>
              <a:ext uri="{FF2B5EF4-FFF2-40B4-BE49-F238E27FC236}">
                <a16:creationId xmlns:a16="http://schemas.microsoft.com/office/drawing/2014/main" id="{8E38A341-E12E-4072-86CA-8DC4214FA503}"/>
              </a:ext>
            </a:extLst>
          </p:cNvPr>
          <p:cNvSpPr txBox="1">
            <a:spLocks/>
          </p:cNvSpPr>
          <p:nvPr/>
        </p:nvSpPr>
        <p:spPr>
          <a:xfrm>
            <a:off x="7606248" y="3202120"/>
            <a:ext cx="3595150" cy="725559"/>
          </a:xfrm>
          <a:prstGeom prst="rect">
            <a:avLst/>
          </a:prstGeom>
          <a:solidFill>
            <a:schemeClr val="bg1">
              <a:lumMod val="95000"/>
            </a:schemeClr>
          </a:solidFill>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en-US" sz="1100" dirty="0">
                <a:latin typeface="Consolas" pitchFamily="49" charset="0"/>
                <a:cs typeface="Consolas" pitchFamily="49" charset="0"/>
              </a:rPr>
              <a:t>CREATE TABLE </a:t>
            </a:r>
            <a:r>
              <a:rPr lang="en-US" sz="1100" dirty="0" err="1">
                <a:latin typeface="Consolas" pitchFamily="49" charset="0"/>
                <a:cs typeface="Consolas" pitchFamily="49" charset="0"/>
              </a:rPr>
              <a:t>part_table_s</a:t>
            </a:r>
            <a:r>
              <a:rPr lang="en-US" sz="1100" dirty="0">
                <a:latin typeface="Consolas" pitchFamily="49" charset="0"/>
                <a:cs typeface="Consolas" pitchFamily="49" charset="0"/>
              </a:rPr>
              <a:t> (</a:t>
            </a:r>
          </a:p>
          <a:p>
            <a:pPr indent="0">
              <a:buNone/>
            </a:pPr>
            <a:r>
              <a:rPr lang="en-US" sz="1100" dirty="0">
                <a:latin typeface="Consolas" pitchFamily="49" charset="0"/>
                <a:cs typeface="Consolas" pitchFamily="49" charset="0"/>
              </a:rPr>
              <a:t>	CHECK (num &gt;= MINVALUE and num &lt; 100)</a:t>
            </a:r>
          </a:p>
          <a:p>
            <a:pPr indent="0">
              <a:buNone/>
            </a:pPr>
            <a:r>
              <a:rPr lang="en-US" sz="1100" dirty="0">
                <a:latin typeface="Consolas" pitchFamily="49" charset="0"/>
                <a:cs typeface="Consolas" pitchFamily="49" charset="0"/>
              </a:rPr>
              <a:t>) INHERITS (</a:t>
            </a:r>
            <a:r>
              <a:rPr lang="en-US" sz="1100" dirty="0" err="1">
                <a:latin typeface="Consolas" pitchFamily="49" charset="0"/>
                <a:cs typeface="Consolas" pitchFamily="49" charset="0"/>
              </a:rPr>
              <a:t>part_table</a:t>
            </a:r>
            <a:r>
              <a:rPr lang="en-US" sz="1100" dirty="0">
                <a:latin typeface="Consolas" pitchFamily="49" charset="0"/>
                <a:cs typeface="Consolas" pitchFamily="49" charset="0"/>
              </a:rPr>
              <a:t>);</a:t>
            </a:r>
          </a:p>
        </p:txBody>
      </p:sp>
      <p:sp>
        <p:nvSpPr>
          <p:cNvPr id="11" name="Содержимое 4">
            <a:extLst>
              <a:ext uri="{FF2B5EF4-FFF2-40B4-BE49-F238E27FC236}">
                <a16:creationId xmlns:a16="http://schemas.microsoft.com/office/drawing/2014/main" id="{56DFBDFD-1446-436D-8686-0CDBF4108C25}"/>
              </a:ext>
            </a:extLst>
          </p:cNvPr>
          <p:cNvSpPr txBox="1">
            <a:spLocks/>
          </p:cNvSpPr>
          <p:nvPr/>
        </p:nvSpPr>
        <p:spPr>
          <a:xfrm>
            <a:off x="7606247" y="4126874"/>
            <a:ext cx="3595151" cy="725558"/>
          </a:xfrm>
          <a:prstGeom prst="rect">
            <a:avLst/>
          </a:prstGeom>
          <a:solidFill>
            <a:schemeClr val="bg1">
              <a:lumMod val="95000"/>
            </a:schemeClr>
          </a:solidFill>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en-US" sz="1100" dirty="0">
                <a:latin typeface="Consolas" pitchFamily="49" charset="0"/>
                <a:cs typeface="Consolas" pitchFamily="49" charset="0"/>
              </a:rPr>
              <a:t>CREATE TABLE </a:t>
            </a:r>
            <a:r>
              <a:rPr lang="en-US" sz="1100" dirty="0" err="1">
                <a:latin typeface="Consolas" pitchFamily="49" charset="0"/>
                <a:cs typeface="Consolas" pitchFamily="49" charset="0"/>
              </a:rPr>
              <a:t>part_table_m</a:t>
            </a:r>
            <a:r>
              <a:rPr lang="en-US" sz="1100" dirty="0">
                <a:latin typeface="Consolas" pitchFamily="49" charset="0"/>
                <a:cs typeface="Consolas" pitchFamily="49" charset="0"/>
              </a:rPr>
              <a:t> (</a:t>
            </a:r>
          </a:p>
          <a:p>
            <a:pPr indent="0">
              <a:buNone/>
            </a:pPr>
            <a:r>
              <a:rPr lang="en-US" sz="1100" dirty="0">
                <a:latin typeface="Consolas" pitchFamily="49" charset="0"/>
                <a:cs typeface="Consolas" pitchFamily="49" charset="0"/>
              </a:rPr>
              <a:t>	CHECK (num &gt;= 100 and num &lt; 1000)</a:t>
            </a:r>
          </a:p>
          <a:p>
            <a:pPr indent="0">
              <a:buNone/>
            </a:pPr>
            <a:r>
              <a:rPr lang="en-US" sz="1100" dirty="0">
                <a:latin typeface="Consolas" pitchFamily="49" charset="0"/>
                <a:cs typeface="Consolas" pitchFamily="49" charset="0"/>
              </a:rPr>
              <a:t>) INHERITS (</a:t>
            </a:r>
            <a:r>
              <a:rPr lang="en-US" sz="1100" dirty="0" err="1">
                <a:latin typeface="Consolas" pitchFamily="49" charset="0"/>
                <a:cs typeface="Consolas" pitchFamily="49" charset="0"/>
              </a:rPr>
              <a:t>part_table</a:t>
            </a:r>
            <a:r>
              <a:rPr lang="en-US" sz="1100" dirty="0">
                <a:latin typeface="Consolas" pitchFamily="49" charset="0"/>
                <a:cs typeface="Consolas" pitchFamily="49" charset="0"/>
              </a:rPr>
              <a:t>);</a:t>
            </a:r>
          </a:p>
        </p:txBody>
      </p:sp>
      <p:sp>
        <p:nvSpPr>
          <p:cNvPr id="12" name="Содержимое 4">
            <a:extLst>
              <a:ext uri="{FF2B5EF4-FFF2-40B4-BE49-F238E27FC236}">
                <a16:creationId xmlns:a16="http://schemas.microsoft.com/office/drawing/2014/main" id="{BB8E75EC-F54D-498D-8A59-32E8F663B349}"/>
              </a:ext>
            </a:extLst>
          </p:cNvPr>
          <p:cNvSpPr txBox="1">
            <a:spLocks/>
          </p:cNvSpPr>
          <p:nvPr/>
        </p:nvSpPr>
        <p:spPr>
          <a:xfrm>
            <a:off x="7606247" y="5051627"/>
            <a:ext cx="3595151" cy="725558"/>
          </a:xfrm>
          <a:prstGeom prst="rect">
            <a:avLst/>
          </a:prstGeom>
          <a:solidFill>
            <a:schemeClr val="bg1">
              <a:lumMod val="95000"/>
            </a:schemeClr>
          </a:solidFill>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en-US" sz="1100" dirty="0">
                <a:latin typeface="Consolas" pitchFamily="49" charset="0"/>
                <a:cs typeface="Consolas" pitchFamily="49" charset="0"/>
              </a:rPr>
              <a:t>CREATE TABLE </a:t>
            </a:r>
            <a:r>
              <a:rPr lang="en-US" sz="1100" dirty="0" err="1">
                <a:latin typeface="Consolas" pitchFamily="49" charset="0"/>
                <a:cs typeface="Consolas" pitchFamily="49" charset="0"/>
              </a:rPr>
              <a:t>part_table_l</a:t>
            </a:r>
            <a:r>
              <a:rPr lang="en-US" sz="1100" dirty="0">
                <a:latin typeface="Consolas" pitchFamily="49" charset="0"/>
                <a:cs typeface="Consolas" pitchFamily="49" charset="0"/>
              </a:rPr>
              <a:t>(</a:t>
            </a:r>
          </a:p>
          <a:p>
            <a:pPr indent="0">
              <a:buNone/>
            </a:pPr>
            <a:r>
              <a:rPr lang="en-US" sz="1100" dirty="0">
                <a:latin typeface="Consolas" pitchFamily="49" charset="0"/>
                <a:cs typeface="Consolas" pitchFamily="49" charset="0"/>
              </a:rPr>
              <a:t>	CHECK (num &gt;= 1000 and num &lt; MAXVALUE)</a:t>
            </a:r>
          </a:p>
          <a:p>
            <a:pPr indent="0">
              <a:buNone/>
            </a:pPr>
            <a:r>
              <a:rPr lang="en-US" sz="1100" dirty="0">
                <a:latin typeface="Consolas" pitchFamily="49" charset="0"/>
                <a:cs typeface="Consolas" pitchFamily="49" charset="0"/>
              </a:rPr>
              <a:t>) INHERITS (</a:t>
            </a:r>
            <a:r>
              <a:rPr lang="en-US" sz="1100" dirty="0" err="1">
                <a:latin typeface="Consolas" pitchFamily="49" charset="0"/>
                <a:cs typeface="Consolas" pitchFamily="49" charset="0"/>
              </a:rPr>
              <a:t>part_table</a:t>
            </a:r>
            <a:r>
              <a:rPr lang="en-US" sz="1100" dirty="0">
                <a:latin typeface="Consolas" pitchFamily="49" charset="0"/>
                <a:cs typeface="Consolas" pitchFamily="49" charset="0"/>
              </a:rPr>
              <a:t>);</a:t>
            </a:r>
          </a:p>
        </p:txBody>
      </p:sp>
    </p:spTree>
    <p:extLst>
      <p:ext uri="{BB962C8B-B14F-4D97-AF65-F5344CB8AC3E}">
        <p14:creationId xmlns:p14="http://schemas.microsoft.com/office/powerpoint/2010/main" val="2027069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D54805-1FAC-44A0-81E7-F1B25C18603D}"/>
              </a:ext>
            </a:extLst>
          </p:cNvPr>
          <p:cNvSpPr>
            <a:spLocks noGrp="1"/>
          </p:cNvSpPr>
          <p:nvPr>
            <p:ph type="title"/>
          </p:nvPr>
        </p:nvSpPr>
        <p:spPr/>
        <p:txBody>
          <a:bodyPr/>
          <a:lstStyle/>
          <a:p>
            <a:r>
              <a:rPr lang="en-US" b="1" dirty="0"/>
              <a:t>How to Partition a Table</a:t>
            </a:r>
          </a:p>
        </p:txBody>
      </p:sp>
      <p:sp>
        <p:nvSpPr>
          <p:cNvPr id="3" name="TextBox 2">
            <a:extLst>
              <a:ext uri="{FF2B5EF4-FFF2-40B4-BE49-F238E27FC236}">
                <a16:creationId xmlns:a16="http://schemas.microsoft.com/office/drawing/2014/main" id="{387757CD-55D6-408F-ABD9-84C4FFAA44AB}"/>
              </a:ext>
            </a:extLst>
          </p:cNvPr>
          <p:cNvSpPr txBox="1"/>
          <p:nvPr/>
        </p:nvSpPr>
        <p:spPr>
          <a:xfrm>
            <a:off x="1652063" y="1690062"/>
            <a:ext cx="9332594" cy="3477875"/>
          </a:xfrm>
          <a:prstGeom prst="rect">
            <a:avLst/>
          </a:prstGeom>
          <a:noFill/>
        </p:spPr>
        <p:txBody>
          <a:bodyPr wrap="square" rtlCol="0">
            <a:spAutoFit/>
          </a:bodyPr>
          <a:lstStyle/>
          <a:p>
            <a:r>
              <a:rPr lang="en-US" sz="2000" b="1" dirty="0">
                <a:solidFill>
                  <a:schemeClr val="accent2">
                    <a:lumMod val="50000"/>
                  </a:schemeClr>
                </a:solidFill>
                <a:latin typeface="+mj-lt"/>
                <a:cs typeface="Arial" pitchFamily="34" charset="0"/>
              </a:rPr>
              <a:t>Step 1</a:t>
            </a:r>
            <a:r>
              <a:rPr lang="en-US" sz="2000" dirty="0">
                <a:latin typeface="+mj-lt"/>
                <a:cs typeface="Arial" pitchFamily="34" charset="0"/>
              </a:rPr>
              <a:t>: Create parent table </a:t>
            </a:r>
          </a:p>
          <a:p>
            <a:endParaRPr lang="en-US" sz="2000" dirty="0">
              <a:latin typeface="+mj-lt"/>
              <a:cs typeface="Arial" pitchFamily="34" charset="0"/>
            </a:endParaRPr>
          </a:p>
          <a:p>
            <a:r>
              <a:rPr lang="en-US" sz="2000" b="1" dirty="0">
                <a:solidFill>
                  <a:schemeClr val="accent2">
                    <a:lumMod val="50000"/>
                  </a:schemeClr>
                </a:solidFill>
                <a:latin typeface="+mj-lt"/>
                <a:cs typeface="Arial" pitchFamily="34" charset="0"/>
              </a:rPr>
              <a:t>Step 2</a:t>
            </a:r>
            <a:r>
              <a:rPr lang="en-US" sz="2000" dirty="0">
                <a:latin typeface="+mj-lt"/>
                <a:cs typeface="Arial" pitchFamily="34" charset="0"/>
              </a:rPr>
              <a:t>: Create child tables that each inherit from the parent table. Add non-overlapping CHECK constraints to the child tables to define the allowed key values in each. </a:t>
            </a:r>
          </a:p>
          <a:p>
            <a:endParaRPr lang="en-US" sz="2000" dirty="0">
              <a:latin typeface="+mj-lt"/>
              <a:cs typeface="Arial" pitchFamily="34" charset="0"/>
            </a:endParaRPr>
          </a:p>
          <a:p>
            <a:r>
              <a:rPr lang="en-US" sz="2000" b="1" dirty="0">
                <a:solidFill>
                  <a:schemeClr val="accent2">
                    <a:lumMod val="50000"/>
                  </a:schemeClr>
                </a:solidFill>
                <a:latin typeface="+mj-lt"/>
                <a:cs typeface="Arial" pitchFamily="34" charset="0"/>
              </a:rPr>
              <a:t>Step 3</a:t>
            </a:r>
            <a:r>
              <a:rPr lang="en-US" sz="2000" dirty="0">
                <a:latin typeface="+mj-lt"/>
                <a:cs typeface="Arial" pitchFamily="34" charset="0"/>
              </a:rPr>
              <a:t>: For each child table, create an index on the key column(s), as well as any other indexes you might want</a:t>
            </a:r>
          </a:p>
          <a:p>
            <a:endParaRPr lang="en-US" sz="2000" dirty="0">
              <a:latin typeface="+mj-lt"/>
              <a:cs typeface="Arial" pitchFamily="34" charset="0"/>
            </a:endParaRPr>
          </a:p>
          <a:p>
            <a:r>
              <a:rPr lang="en-US" sz="2000" b="1" dirty="0">
                <a:solidFill>
                  <a:schemeClr val="accent2">
                    <a:lumMod val="50000"/>
                  </a:schemeClr>
                </a:solidFill>
                <a:latin typeface="+mj-lt"/>
                <a:cs typeface="Arial" pitchFamily="34" charset="0"/>
              </a:rPr>
              <a:t>Step 4</a:t>
            </a:r>
            <a:r>
              <a:rPr lang="en-US" sz="2000" dirty="0">
                <a:latin typeface="+mj-lt"/>
                <a:cs typeface="Arial" pitchFamily="34" charset="0"/>
              </a:rPr>
              <a:t>: Create partition function that will hold logic of “on-insert” trigger</a:t>
            </a:r>
          </a:p>
          <a:p>
            <a:endParaRPr lang="en-US" sz="2000" dirty="0">
              <a:latin typeface="+mj-lt"/>
              <a:cs typeface="Arial" pitchFamily="34" charset="0"/>
            </a:endParaRPr>
          </a:p>
          <a:p>
            <a:r>
              <a:rPr lang="en-US" sz="2000" b="1" dirty="0">
                <a:solidFill>
                  <a:schemeClr val="accent2">
                    <a:lumMod val="50000"/>
                  </a:schemeClr>
                </a:solidFill>
                <a:latin typeface="+mj-lt"/>
                <a:cs typeface="Arial" pitchFamily="34" charset="0"/>
              </a:rPr>
              <a:t>Step 5</a:t>
            </a:r>
            <a:r>
              <a:rPr lang="en-US" sz="2000" dirty="0">
                <a:latin typeface="+mj-lt"/>
                <a:cs typeface="Arial" pitchFamily="34" charset="0"/>
              </a:rPr>
              <a:t>: Create trigger and attach it to the parent table to be partitioned</a:t>
            </a:r>
          </a:p>
        </p:txBody>
      </p:sp>
    </p:spTree>
    <p:extLst>
      <p:ext uri="{BB962C8B-B14F-4D97-AF65-F5344CB8AC3E}">
        <p14:creationId xmlns:p14="http://schemas.microsoft.com/office/powerpoint/2010/main" val="3285675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621" y="1883222"/>
            <a:ext cx="5754624" cy="660687"/>
          </a:xfrm>
        </p:spPr>
        <p:txBody>
          <a:bodyPr/>
          <a:lstStyle/>
          <a:p>
            <a:r>
              <a:rPr lang="en-US" sz="3200" b="1" dirty="0"/>
              <a:t>Agenda</a:t>
            </a:r>
          </a:p>
        </p:txBody>
      </p:sp>
      <p:sp>
        <p:nvSpPr>
          <p:cNvPr id="6" name="Content Placeholder 2">
            <a:extLst>
              <a:ext uri="{FF2B5EF4-FFF2-40B4-BE49-F238E27FC236}">
                <a16:creationId xmlns:a16="http://schemas.microsoft.com/office/drawing/2014/main" id="{73B4D983-5FF4-4D0C-83C4-E7A1CE480BA1}"/>
              </a:ext>
            </a:extLst>
          </p:cNvPr>
          <p:cNvSpPr>
            <a:spLocks noGrp="1"/>
          </p:cNvSpPr>
          <p:nvPr>
            <p:ph type="body" sz="quarter" idx="11"/>
          </p:nvPr>
        </p:nvSpPr>
        <p:spPr>
          <a:xfrm>
            <a:off x="708621" y="2833687"/>
            <a:ext cx="5754624" cy="3193418"/>
          </a:xfrm>
          <a:prstGeom prst="rect">
            <a:avLst/>
          </a:prstGeom>
        </p:spPr>
        <p:txBody>
          <a:bodyPr wrap="square" lIns="0" tIns="0" rIns="0" bIns="0" anchor="ctr">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380990" indent="-380990">
              <a:buChar char="•"/>
            </a:pPr>
            <a:r>
              <a:rPr lang="en-US" sz="2000" dirty="0">
                <a:solidFill>
                  <a:schemeClr val="bg1"/>
                </a:solidFill>
                <a:latin typeface="+mj-lt"/>
              </a:rPr>
              <a:t>Partitioning Overview</a:t>
            </a:r>
          </a:p>
          <a:p>
            <a:pPr marL="380990" indent="-380990">
              <a:buChar char="•"/>
            </a:pPr>
            <a:r>
              <a:rPr lang="en-US" sz="2000" dirty="0">
                <a:solidFill>
                  <a:schemeClr val="bg1"/>
                </a:solidFill>
                <a:latin typeface="+mj-lt"/>
              </a:rPr>
              <a:t>Declarative Partitioning</a:t>
            </a:r>
          </a:p>
          <a:p>
            <a:pPr marL="380990" indent="-380990">
              <a:buChar char="•"/>
            </a:pPr>
            <a:r>
              <a:rPr lang="en-US" sz="2000" dirty="0">
                <a:solidFill>
                  <a:schemeClr val="bg1"/>
                </a:solidFill>
                <a:latin typeface="+mj-lt"/>
              </a:rPr>
              <a:t>Partitioning Using Inheritance</a:t>
            </a:r>
          </a:p>
          <a:p>
            <a:pPr marL="380990" indent="-380990">
              <a:buChar char="•"/>
            </a:pPr>
            <a:r>
              <a:rPr lang="en-US" sz="2000" dirty="0">
                <a:solidFill>
                  <a:schemeClr val="bg1"/>
                </a:solidFill>
                <a:latin typeface="+mj-lt"/>
              </a:rPr>
              <a:t>New Partitioning Features</a:t>
            </a:r>
          </a:p>
          <a:p>
            <a:pPr marL="380990" indent="-380990">
              <a:buChar char="•"/>
            </a:pPr>
            <a:r>
              <a:rPr lang="en-US" sz="2000" dirty="0">
                <a:solidFill>
                  <a:schemeClr val="bg1"/>
                </a:solidFill>
                <a:latin typeface="+mj-lt"/>
              </a:rPr>
              <a:t>Parallel Execution</a:t>
            </a:r>
          </a:p>
          <a:p>
            <a:pPr marL="380990" indent="-380990">
              <a:buChar char="•"/>
            </a:pPr>
            <a:r>
              <a:rPr lang="en-US" sz="2000" dirty="0">
                <a:solidFill>
                  <a:schemeClr val="bg1"/>
                </a:solidFill>
                <a:latin typeface="+mj-lt"/>
              </a:rPr>
              <a:t>Parallel Plans</a:t>
            </a:r>
          </a:p>
        </p:txBody>
      </p:sp>
    </p:spTree>
    <p:extLst>
      <p:ext uri="{BB962C8B-B14F-4D97-AF65-F5344CB8AC3E}">
        <p14:creationId xmlns:p14="http://schemas.microsoft.com/office/powerpoint/2010/main" val="1876590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632C6F-AD00-4464-944B-791187E08F12}"/>
              </a:ext>
            </a:extLst>
          </p:cNvPr>
          <p:cNvSpPr>
            <a:spLocks noGrp="1"/>
          </p:cNvSpPr>
          <p:nvPr>
            <p:ph type="title"/>
          </p:nvPr>
        </p:nvSpPr>
        <p:spPr/>
        <p:txBody>
          <a:bodyPr/>
          <a:lstStyle/>
          <a:p>
            <a:r>
              <a:rPr lang="en-US" b="1" dirty="0"/>
              <a:t>Partition Maintenance</a:t>
            </a:r>
          </a:p>
        </p:txBody>
      </p:sp>
      <p:sp>
        <p:nvSpPr>
          <p:cNvPr id="5" name="Содержимое 4">
            <a:extLst>
              <a:ext uri="{FF2B5EF4-FFF2-40B4-BE49-F238E27FC236}">
                <a16:creationId xmlns:a16="http://schemas.microsoft.com/office/drawing/2014/main" id="{1524287E-CD3B-4CA4-902B-8C87AF817474}"/>
              </a:ext>
            </a:extLst>
          </p:cNvPr>
          <p:cNvSpPr txBox="1">
            <a:spLocks/>
          </p:cNvSpPr>
          <p:nvPr/>
        </p:nvSpPr>
        <p:spPr>
          <a:xfrm>
            <a:off x="1542719" y="2459398"/>
            <a:ext cx="3581728" cy="341041"/>
          </a:xfrm>
          <a:prstGeom prst="rect">
            <a:avLst/>
          </a:prstGeom>
          <a:solidFill>
            <a:schemeClr val="bg1">
              <a:lumMod val="95000"/>
            </a:schemeClr>
          </a:solidFill>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en-US" sz="1600" b="1" dirty="0">
                <a:solidFill>
                  <a:srgbClr val="D35400"/>
                </a:solidFill>
                <a:latin typeface="Courier New" panose="02070309020205020404" pitchFamily="49" charset="0"/>
              </a:rPr>
              <a:t>DROP TABLE </a:t>
            </a:r>
            <a:r>
              <a:rPr lang="en-US" sz="1400" dirty="0" err="1">
                <a:latin typeface="Consolas" pitchFamily="49" charset="0"/>
                <a:cs typeface="Consolas" pitchFamily="49" charset="0"/>
              </a:rPr>
              <a:t>part_table_s</a:t>
            </a:r>
            <a:r>
              <a:rPr lang="en-US" sz="1400" dirty="0">
                <a:latin typeface="Consolas" pitchFamily="49" charset="0"/>
                <a:cs typeface="Consolas" pitchFamily="49" charset="0"/>
              </a:rPr>
              <a:t>;</a:t>
            </a:r>
          </a:p>
        </p:txBody>
      </p:sp>
      <p:sp>
        <p:nvSpPr>
          <p:cNvPr id="6" name="Содержимое 4">
            <a:extLst>
              <a:ext uri="{FF2B5EF4-FFF2-40B4-BE49-F238E27FC236}">
                <a16:creationId xmlns:a16="http://schemas.microsoft.com/office/drawing/2014/main" id="{C22D9EEF-AB47-47DB-BCAD-284DAD84BC07}"/>
              </a:ext>
            </a:extLst>
          </p:cNvPr>
          <p:cNvSpPr txBox="1">
            <a:spLocks/>
          </p:cNvSpPr>
          <p:nvPr/>
        </p:nvSpPr>
        <p:spPr>
          <a:xfrm>
            <a:off x="1542719" y="3429000"/>
            <a:ext cx="6563052" cy="341041"/>
          </a:xfrm>
          <a:prstGeom prst="rect">
            <a:avLst/>
          </a:prstGeom>
          <a:solidFill>
            <a:schemeClr val="bg1">
              <a:lumMod val="95000"/>
            </a:schemeClr>
          </a:solidFill>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en-US" sz="1600" b="1" dirty="0">
                <a:solidFill>
                  <a:srgbClr val="D35400"/>
                </a:solidFill>
                <a:latin typeface="Courier New" panose="02070309020205020404" pitchFamily="49" charset="0"/>
              </a:rPr>
              <a:t>ALTER TABLE </a:t>
            </a:r>
            <a:r>
              <a:rPr lang="en-US" sz="1400" dirty="0" err="1">
                <a:latin typeface="Consolas" pitchFamily="49" charset="0"/>
                <a:cs typeface="Consolas" pitchFamily="49" charset="0"/>
              </a:rPr>
              <a:t>part_table_new</a:t>
            </a:r>
            <a:r>
              <a:rPr lang="en-US" sz="1400" dirty="0">
                <a:latin typeface="Consolas" pitchFamily="49" charset="0"/>
                <a:cs typeface="Consolas" pitchFamily="49" charset="0"/>
              </a:rPr>
              <a:t> </a:t>
            </a:r>
            <a:r>
              <a:rPr lang="en-US" sz="1600" b="1" dirty="0">
                <a:solidFill>
                  <a:srgbClr val="D35400"/>
                </a:solidFill>
                <a:latin typeface="Courier New" panose="02070309020205020404" pitchFamily="49" charset="0"/>
              </a:rPr>
              <a:t>INHERIT </a:t>
            </a:r>
            <a:r>
              <a:rPr lang="en-US" sz="1400" dirty="0" err="1">
                <a:latin typeface="Consolas" pitchFamily="49" charset="0"/>
                <a:cs typeface="Consolas" pitchFamily="49" charset="0"/>
              </a:rPr>
              <a:t>part_table</a:t>
            </a:r>
            <a:r>
              <a:rPr lang="en-US" sz="1400" dirty="0">
                <a:latin typeface="Consolas" pitchFamily="49" charset="0"/>
                <a:cs typeface="Consolas" pitchFamily="49" charset="0"/>
              </a:rPr>
              <a:t>;</a:t>
            </a:r>
          </a:p>
        </p:txBody>
      </p:sp>
      <p:sp>
        <p:nvSpPr>
          <p:cNvPr id="8" name="Содержимое 4">
            <a:extLst>
              <a:ext uri="{FF2B5EF4-FFF2-40B4-BE49-F238E27FC236}">
                <a16:creationId xmlns:a16="http://schemas.microsoft.com/office/drawing/2014/main" id="{D1B97193-7CCD-4D2B-9A77-EC4AAA03B3C1}"/>
              </a:ext>
            </a:extLst>
          </p:cNvPr>
          <p:cNvSpPr txBox="1">
            <a:spLocks/>
          </p:cNvSpPr>
          <p:nvPr/>
        </p:nvSpPr>
        <p:spPr>
          <a:xfrm>
            <a:off x="1542719" y="1428502"/>
            <a:ext cx="6563053" cy="402336"/>
          </a:xfrm>
          <a:prstGeom prst="rect">
            <a:avLst/>
          </a:prstGeom>
          <a:solidFill>
            <a:schemeClr val="bg1">
              <a:lumMod val="95000"/>
            </a:schemeClr>
          </a:solidFill>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en-US" sz="1600" b="1" dirty="0">
                <a:solidFill>
                  <a:srgbClr val="D35400"/>
                </a:solidFill>
                <a:latin typeface="Courier New" panose="02070309020205020404" pitchFamily="49" charset="0"/>
              </a:rPr>
              <a:t>ALTER TABLE </a:t>
            </a:r>
            <a:r>
              <a:rPr lang="en-US" sz="1400" dirty="0" err="1">
                <a:latin typeface="Consolas" pitchFamily="49" charset="0"/>
                <a:cs typeface="Consolas" pitchFamily="49" charset="0"/>
              </a:rPr>
              <a:t>part_table_s</a:t>
            </a:r>
            <a:r>
              <a:rPr lang="en-US" sz="1400" dirty="0">
                <a:latin typeface="Consolas" pitchFamily="49" charset="0"/>
                <a:cs typeface="Consolas" pitchFamily="49" charset="0"/>
              </a:rPr>
              <a:t> </a:t>
            </a:r>
            <a:r>
              <a:rPr lang="en-US" sz="1600" b="1" dirty="0">
                <a:solidFill>
                  <a:srgbClr val="D35400"/>
                </a:solidFill>
                <a:latin typeface="Courier New" panose="02070309020205020404" pitchFamily="49" charset="0"/>
              </a:rPr>
              <a:t>NO INHERIT </a:t>
            </a:r>
            <a:r>
              <a:rPr lang="en-US" sz="1400" dirty="0" err="1">
                <a:latin typeface="Consolas" pitchFamily="49" charset="0"/>
                <a:cs typeface="Consolas" pitchFamily="49" charset="0"/>
              </a:rPr>
              <a:t>part_table</a:t>
            </a:r>
            <a:r>
              <a:rPr lang="en-US" sz="1400" dirty="0">
                <a:latin typeface="Consolas" pitchFamily="49" charset="0"/>
                <a:cs typeface="Consolas" pitchFamily="49" charset="0"/>
              </a:rPr>
              <a:t>;</a:t>
            </a:r>
          </a:p>
        </p:txBody>
      </p:sp>
    </p:spTree>
    <p:extLst>
      <p:ext uri="{BB962C8B-B14F-4D97-AF65-F5344CB8AC3E}">
        <p14:creationId xmlns:p14="http://schemas.microsoft.com/office/powerpoint/2010/main" val="3836312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100" normalizeH="0" baseline="0" noProof="0" dirty="0">
                <a:ln>
                  <a:noFill/>
                </a:ln>
                <a:solidFill>
                  <a:srgbClr val="FFFFFF"/>
                </a:solidFill>
                <a:effectLst/>
                <a:uLnTx/>
                <a:uFillTx/>
                <a:latin typeface="Calibri Light"/>
                <a:ea typeface="+mj-ea"/>
                <a:cs typeface="+mj-cs"/>
              </a:rPr>
              <a:t>NEW PARTITIONING FEATURES</a:t>
            </a:r>
          </a:p>
        </p:txBody>
      </p:sp>
    </p:spTree>
    <p:extLst>
      <p:ext uri="{BB962C8B-B14F-4D97-AF65-F5344CB8AC3E}">
        <p14:creationId xmlns:p14="http://schemas.microsoft.com/office/powerpoint/2010/main" val="1684688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D54805-1FAC-44A0-81E7-F1B25C18603D}"/>
              </a:ext>
            </a:extLst>
          </p:cNvPr>
          <p:cNvSpPr>
            <a:spLocks noGrp="1"/>
          </p:cNvSpPr>
          <p:nvPr>
            <p:ph type="title"/>
          </p:nvPr>
        </p:nvSpPr>
        <p:spPr/>
        <p:txBody>
          <a:bodyPr/>
          <a:lstStyle/>
          <a:p>
            <a:r>
              <a:rPr lang="en-US" b="1" dirty="0"/>
              <a:t>Partition Pruning</a:t>
            </a:r>
          </a:p>
        </p:txBody>
      </p:sp>
      <p:sp>
        <p:nvSpPr>
          <p:cNvPr id="2" name="TextBox 1">
            <a:extLst>
              <a:ext uri="{FF2B5EF4-FFF2-40B4-BE49-F238E27FC236}">
                <a16:creationId xmlns:a16="http://schemas.microsoft.com/office/drawing/2014/main" id="{3D8115ED-D7E0-4746-88AD-E1ABE2FB3DC2}"/>
              </a:ext>
            </a:extLst>
          </p:cNvPr>
          <p:cNvSpPr txBox="1"/>
          <p:nvPr/>
        </p:nvSpPr>
        <p:spPr>
          <a:xfrm>
            <a:off x="711224" y="1152525"/>
            <a:ext cx="10769551" cy="584775"/>
          </a:xfrm>
          <a:prstGeom prst="rect">
            <a:avLst/>
          </a:prstGeom>
          <a:noFill/>
        </p:spPr>
        <p:txBody>
          <a:bodyPr wrap="none" rtlCol="0">
            <a:spAutoFit/>
          </a:bodyPr>
          <a:lstStyle/>
          <a:p>
            <a:r>
              <a:rPr lang="en-US" i="1" dirty="0">
                <a:latin typeface="+mj-lt"/>
                <a:cs typeface="Arial" pitchFamily="34" charset="0"/>
              </a:rPr>
              <a:t>Partition pruning </a:t>
            </a:r>
            <a:r>
              <a:rPr lang="en-US" dirty="0">
                <a:latin typeface="+mj-lt"/>
                <a:cs typeface="Arial" pitchFamily="34" charset="0"/>
              </a:rPr>
              <a:t>is a query optimization technique that improves performance for declaratively partitioned tables.</a:t>
            </a:r>
          </a:p>
          <a:p>
            <a:endParaRPr lang="en-US" sz="1400" dirty="0"/>
          </a:p>
        </p:txBody>
      </p:sp>
      <p:sp>
        <p:nvSpPr>
          <p:cNvPr id="5" name="Содержимое 4">
            <a:extLst>
              <a:ext uri="{FF2B5EF4-FFF2-40B4-BE49-F238E27FC236}">
                <a16:creationId xmlns:a16="http://schemas.microsoft.com/office/drawing/2014/main" id="{2A11C4A2-86E4-43BA-B7C2-028FF922102E}"/>
              </a:ext>
            </a:extLst>
          </p:cNvPr>
          <p:cNvSpPr txBox="1">
            <a:spLocks/>
          </p:cNvSpPr>
          <p:nvPr/>
        </p:nvSpPr>
        <p:spPr>
          <a:xfrm>
            <a:off x="7820024" y="2040902"/>
            <a:ext cx="3009904" cy="861774"/>
          </a:xfrm>
          <a:prstGeom prst="rect">
            <a:avLst/>
          </a:prstGeom>
          <a:solidFill>
            <a:schemeClr val="bg1">
              <a:lumMod val="95000"/>
            </a:schemeClr>
          </a:solidFill>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en-US" sz="1400" dirty="0">
                <a:latin typeface="Consolas" pitchFamily="49" charset="0"/>
                <a:cs typeface="Consolas" pitchFamily="49" charset="0"/>
              </a:rPr>
              <a:t>SELECT count(*)</a:t>
            </a:r>
            <a:br>
              <a:rPr lang="en-US" sz="1400" dirty="0">
                <a:latin typeface="Consolas" pitchFamily="49" charset="0"/>
                <a:cs typeface="Consolas" pitchFamily="49" charset="0"/>
              </a:rPr>
            </a:br>
            <a:r>
              <a:rPr lang="en-US" sz="1400" dirty="0">
                <a:latin typeface="Consolas" pitchFamily="49" charset="0"/>
                <a:cs typeface="Consolas" pitchFamily="49" charset="0"/>
              </a:rPr>
              <a:t>FROM Sales</a:t>
            </a:r>
          </a:p>
          <a:p>
            <a:pPr indent="0">
              <a:buNone/>
            </a:pPr>
            <a:r>
              <a:rPr lang="en-US" sz="1400" dirty="0">
                <a:latin typeface="Consolas" pitchFamily="49" charset="0"/>
                <a:cs typeface="Consolas" pitchFamily="49" charset="0"/>
              </a:rPr>
              <a:t>WHERE date = ’01-15-2021’</a:t>
            </a:r>
          </a:p>
        </p:txBody>
      </p:sp>
      <p:pic>
        <p:nvPicPr>
          <p:cNvPr id="7" name="Picture 6">
            <a:extLst>
              <a:ext uri="{FF2B5EF4-FFF2-40B4-BE49-F238E27FC236}">
                <a16:creationId xmlns:a16="http://schemas.microsoft.com/office/drawing/2014/main" id="{17375869-37AD-4AA3-9234-812871A460AA}"/>
              </a:ext>
            </a:extLst>
          </p:cNvPr>
          <p:cNvPicPr>
            <a:picLocks noChangeAspect="1"/>
          </p:cNvPicPr>
          <p:nvPr/>
        </p:nvPicPr>
        <p:blipFill rotWithShape="1">
          <a:blip r:embed="rId3"/>
          <a:srcRect l="6802" t="5366" r="5346" b="5323"/>
          <a:stretch/>
        </p:blipFill>
        <p:spPr>
          <a:xfrm>
            <a:off x="755168" y="2040902"/>
            <a:ext cx="7064856" cy="3347024"/>
          </a:xfrm>
          <a:prstGeom prst="rect">
            <a:avLst/>
          </a:prstGeom>
        </p:spPr>
      </p:pic>
    </p:spTree>
    <p:extLst>
      <p:ext uri="{BB962C8B-B14F-4D97-AF65-F5344CB8AC3E}">
        <p14:creationId xmlns:p14="http://schemas.microsoft.com/office/powerpoint/2010/main" val="2570858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D54805-1FAC-44A0-81E7-F1B25C18603D}"/>
              </a:ext>
            </a:extLst>
          </p:cNvPr>
          <p:cNvSpPr>
            <a:spLocks noGrp="1"/>
          </p:cNvSpPr>
          <p:nvPr>
            <p:ph type="title"/>
          </p:nvPr>
        </p:nvSpPr>
        <p:spPr/>
        <p:txBody>
          <a:bodyPr/>
          <a:lstStyle/>
          <a:p>
            <a:r>
              <a:rPr lang="en-US" b="1" dirty="0"/>
              <a:t>Constraint Exclusion</a:t>
            </a:r>
          </a:p>
        </p:txBody>
      </p:sp>
      <p:sp>
        <p:nvSpPr>
          <p:cNvPr id="5" name="TextBox 4">
            <a:extLst>
              <a:ext uri="{FF2B5EF4-FFF2-40B4-BE49-F238E27FC236}">
                <a16:creationId xmlns:a16="http://schemas.microsoft.com/office/drawing/2014/main" id="{49D209F7-7E93-4063-9A55-C81A770F0944}"/>
              </a:ext>
            </a:extLst>
          </p:cNvPr>
          <p:cNvSpPr txBox="1"/>
          <p:nvPr/>
        </p:nvSpPr>
        <p:spPr>
          <a:xfrm>
            <a:off x="711224" y="1152525"/>
            <a:ext cx="11004529" cy="861774"/>
          </a:xfrm>
          <a:prstGeom prst="rect">
            <a:avLst/>
          </a:prstGeom>
          <a:noFill/>
        </p:spPr>
        <p:txBody>
          <a:bodyPr wrap="square" rtlCol="0">
            <a:spAutoFit/>
          </a:bodyPr>
          <a:lstStyle/>
          <a:p>
            <a:r>
              <a:rPr lang="en-US" i="1" dirty="0">
                <a:latin typeface="+mj-lt"/>
                <a:cs typeface="Arial" pitchFamily="34" charset="0"/>
              </a:rPr>
              <a:t>Constraint exclusion </a:t>
            </a:r>
            <a:r>
              <a:rPr lang="en-US" dirty="0">
                <a:latin typeface="+mj-lt"/>
                <a:cs typeface="Arial" pitchFamily="34" charset="0"/>
              </a:rPr>
              <a:t>compares query's conditions with partition's constraint (shaped like CHECK constraints) to mark partitions whose constraint contradicts the query conditions as excluded.</a:t>
            </a:r>
          </a:p>
          <a:p>
            <a:endParaRPr lang="en-US" sz="1400" dirty="0"/>
          </a:p>
        </p:txBody>
      </p:sp>
      <p:pic>
        <p:nvPicPr>
          <p:cNvPr id="6" name="Picture 5">
            <a:extLst>
              <a:ext uri="{FF2B5EF4-FFF2-40B4-BE49-F238E27FC236}">
                <a16:creationId xmlns:a16="http://schemas.microsoft.com/office/drawing/2014/main" id="{F1D1DC5C-FF66-4554-A3F9-3EDB84A172E3}"/>
              </a:ext>
            </a:extLst>
          </p:cNvPr>
          <p:cNvPicPr>
            <a:picLocks noChangeAspect="1"/>
          </p:cNvPicPr>
          <p:nvPr/>
        </p:nvPicPr>
        <p:blipFill rotWithShape="1">
          <a:blip r:embed="rId3"/>
          <a:srcRect l="2491" t="7417" r="7349" b="7651"/>
          <a:stretch/>
        </p:blipFill>
        <p:spPr>
          <a:xfrm>
            <a:off x="542925" y="2014299"/>
            <a:ext cx="7839075" cy="3819835"/>
          </a:xfrm>
          <a:prstGeom prst="rect">
            <a:avLst/>
          </a:prstGeom>
        </p:spPr>
      </p:pic>
      <p:sp>
        <p:nvSpPr>
          <p:cNvPr id="7" name="Содержимое 4">
            <a:extLst>
              <a:ext uri="{FF2B5EF4-FFF2-40B4-BE49-F238E27FC236}">
                <a16:creationId xmlns:a16="http://schemas.microsoft.com/office/drawing/2014/main" id="{41691A74-444E-46BD-A44F-CDED2797E1E0}"/>
              </a:ext>
            </a:extLst>
          </p:cNvPr>
          <p:cNvSpPr txBox="1">
            <a:spLocks/>
          </p:cNvSpPr>
          <p:nvPr/>
        </p:nvSpPr>
        <p:spPr>
          <a:xfrm>
            <a:off x="7820024" y="2040902"/>
            <a:ext cx="3009904" cy="861774"/>
          </a:xfrm>
          <a:prstGeom prst="rect">
            <a:avLst/>
          </a:prstGeom>
          <a:solidFill>
            <a:schemeClr val="bg1">
              <a:lumMod val="95000"/>
            </a:schemeClr>
          </a:solidFill>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en-US" sz="1400" dirty="0">
                <a:latin typeface="Consolas" pitchFamily="49" charset="0"/>
                <a:cs typeface="Consolas" pitchFamily="49" charset="0"/>
              </a:rPr>
              <a:t>SELECT count(*)</a:t>
            </a:r>
            <a:br>
              <a:rPr lang="en-US" sz="1400" dirty="0">
                <a:latin typeface="Consolas" pitchFamily="49" charset="0"/>
                <a:cs typeface="Consolas" pitchFamily="49" charset="0"/>
              </a:rPr>
            </a:br>
            <a:r>
              <a:rPr lang="en-US" sz="1400" dirty="0">
                <a:latin typeface="Consolas" pitchFamily="49" charset="0"/>
                <a:cs typeface="Consolas" pitchFamily="49" charset="0"/>
              </a:rPr>
              <a:t>FROM Sales</a:t>
            </a:r>
          </a:p>
          <a:p>
            <a:pPr indent="0">
              <a:buNone/>
            </a:pPr>
            <a:r>
              <a:rPr lang="en-US" sz="1400" dirty="0">
                <a:latin typeface="Consolas" pitchFamily="49" charset="0"/>
                <a:cs typeface="Consolas" pitchFamily="49" charset="0"/>
              </a:rPr>
              <a:t>WHERE date = ’01-15-2021’</a:t>
            </a:r>
          </a:p>
        </p:txBody>
      </p:sp>
    </p:spTree>
    <p:extLst>
      <p:ext uri="{BB962C8B-B14F-4D97-AF65-F5344CB8AC3E}">
        <p14:creationId xmlns:p14="http://schemas.microsoft.com/office/powerpoint/2010/main" val="2159813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367" y="304800"/>
            <a:ext cx="11235265" cy="402336"/>
          </a:xfrm>
        </p:spPr>
        <p:txBody>
          <a:bodyPr/>
          <a:lstStyle/>
          <a:p>
            <a:r>
              <a:rPr lang="en-US" b="1" dirty="0"/>
              <a:t>Partition-wise join</a:t>
            </a:r>
          </a:p>
        </p:txBody>
      </p:sp>
      <p:sp>
        <p:nvSpPr>
          <p:cNvPr id="3" name="TextBox 2">
            <a:extLst>
              <a:ext uri="{FF2B5EF4-FFF2-40B4-BE49-F238E27FC236}">
                <a16:creationId xmlns:a16="http://schemas.microsoft.com/office/drawing/2014/main" id="{9E85B50C-6322-421F-B97D-9B16671C0913}"/>
              </a:ext>
            </a:extLst>
          </p:cNvPr>
          <p:cNvSpPr txBox="1"/>
          <p:nvPr/>
        </p:nvSpPr>
        <p:spPr>
          <a:xfrm>
            <a:off x="325967" y="1085849"/>
            <a:ext cx="11570758" cy="1200329"/>
          </a:xfrm>
          <a:prstGeom prst="rect">
            <a:avLst/>
          </a:prstGeom>
          <a:noFill/>
        </p:spPr>
        <p:txBody>
          <a:bodyPr wrap="square" rtlCol="0">
            <a:spAutoFit/>
          </a:bodyPr>
          <a:lstStyle/>
          <a:p>
            <a:r>
              <a:rPr lang="en-US" sz="1800" dirty="0">
                <a:latin typeface="+mj-lt"/>
              </a:rPr>
              <a:t>Partition-wise joins can be applied when two tables are being joined and </a:t>
            </a:r>
            <a:r>
              <a:rPr lang="en-US" sz="1800" b="1" dirty="0">
                <a:latin typeface="+mj-lt"/>
              </a:rPr>
              <a:t>both tables are partitioned on the join key</a:t>
            </a:r>
            <a:r>
              <a:rPr lang="en-US" sz="1800" dirty="0">
                <a:latin typeface="+mj-lt"/>
              </a:rPr>
              <a:t>, or when a reference partitioned table is joined with its parent table. Partition-wise joins </a:t>
            </a:r>
            <a:r>
              <a:rPr lang="en-US" sz="1800" i="1" dirty="0">
                <a:solidFill>
                  <a:schemeClr val="accent3"/>
                </a:solidFill>
                <a:latin typeface="+mj-lt"/>
              </a:rPr>
              <a:t>break a large join into smaller joins that occur between each of the partitions</a:t>
            </a:r>
            <a:r>
              <a:rPr lang="en-US" sz="1800" dirty="0">
                <a:latin typeface="+mj-lt"/>
              </a:rPr>
              <a:t>, completing the overall join in less time.</a:t>
            </a:r>
          </a:p>
          <a:p>
            <a:endParaRPr lang="en-US" dirty="0"/>
          </a:p>
        </p:txBody>
      </p:sp>
      <p:pic>
        <p:nvPicPr>
          <p:cNvPr id="7" name="Picture 6">
            <a:extLst>
              <a:ext uri="{FF2B5EF4-FFF2-40B4-BE49-F238E27FC236}">
                <a16:creationId xmlns:a16="http://schemas.microsoft.com/office/drawing/2014/main" id="{8875252B-DA3B-49A9-95FF-FF0A07456ACE}"/>
              </a:ext>
            </a:extLst>
          </p:cNvPr>
          <p:cNvPicPr>
            <a:picLocks noChangeAspect="1"/>
          </p:cNvPicPr>
          <p:nvPr/>
        </p:nvPicPr>
        <p:blipFill>
          <a:blip r:embed="rId3"/>
          <a:stretch>
            <a:fillRect/>
          </a:stretch>
        </p:blipFill>
        <p:spPr>
          <a:xfrm>
            <a:off x="4742452" y="1980951"/>
            <a:ext cx="7154273" cy="4334480"/>
          </a:xfrm>
          <a:prstGeom prst="rect">
            <a:avLst/>
          </a:prstGeom>
        </p:spPr>
      </p:pic>
      <p:sp>
        <p:nvSpPr>
          <p:cNvPr id="11" name="Содержимое 4">
            <a:extLst>
              <a:ext uri="{FF2B5EF4-FFF2-40B4-BE49-F238E27FC236}">
                <a16:creationId xmlns:a16="http://schemas.microsoft.com/office/drawing/2014/main" id="{971ABC9F-5D12-417F-BBB3-DD02813D3020}"/>
              </a:ext>
            </a:extLst>
          </p:cNvPr>
          <p:cNvSpPr txBox="1">
            <a:spLocks/>
          </p:cNvSpPr>
          <p:nvPr/>
        </p:nvSpPr>
        <p:spPr>
          <a:xfrm>
            <a:off x="813048" y="3511821"/>
            <a:ext cx="2618520" cy="1200330"/>
          </a:xfrm>
          <a:prstGeom prst="rect">
            <a:avLst/>
          </a:prstGeom>
          <a:solidFill>
            <a:schemeClr val="bg1">
              <a:lumMod val="95000"/>
            </a:schemeClr>
          </a:solidFill>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en-US" sz="1400" dirty="0">
                <a:latin typeface="Consolas" pitchFamily="49" charset="0"/>
                <a:cs typeface="Consolas" pitchFamily="49" charset="0"/>
              </a:rPr>
              <a:t>SELECT count(*)</a:t>
            </a:r>
            <a:br>
              <a:rPr lang="en-US" sz="1400" dirty="0">
                <a:latin typeface="Consolas" pitchFamily="49" charset="0"/>
                <a:cs typeface="Consolas" pitchFamily="49" charset="0"/>
              </a:rPr>
            </a:br>
            <a:r>
              <a:rPr lang="en-US" sz="1400" dirty="0">
                <a:latin typeface="Consolas" pitchFamily="49" charset="0"/>
                <a:cs typeface="Consolas" pitchFamily="49" charset="0"/>
              </a:rPr>
              <a:t>FROM Sales</a:t>
            </a:r>
          </a:p>
          <a:p>
            <a:pPr indent="0">
              <a:buNone/>
            </a:pPr>
            <a:r>
              <a:rPr lang="en-US" sz="1400" dirty="0">
                <a:latin typeface="Consolas" pitchFamily="49" charset="0"/>
                <a:cs typeface="Consolas" pitchFamily="49" charset="0"/>
              </a:rPr>
              <a:t>JOIN </a:t>
            </a:r>
            <a:r>
              <a:rPr lang="en-US" sz="1400" dirty="0" err="1">
                <a:latin typeface="Consolas" pitchFamily="49" charset="0"/>
                <a:cs typeface="Consolas" pitchFamily="49" charset="0"/>
              </a:rPr>
              <a:t>Sale_List</a:t>
            </a:r>
            <a:r>
              <a:rPr lang="en-US" sz="1400" dirty="0">
                <a:latin typeface="Consolas" pitchFamily="49" charset="0"/>
                <a:cs typeface="Consolas" pitchFamily="49" charset="0"/>
              </a:rPr>
              <a:t> ON </a:t>
            </a:r>
            <a:r>
              <a:rPr lang="en-US" sz="1400" dirty="0" err="1">
                <a:latin typeface="Consolas" pitchFamily="49" charset="0"/>
                <a:cs typeface="Consolas" pitchFamily="49" charset="0"/>
              </a:rPr>
              <a:t>Sales.Region</a:t>
            </a:r>
            <a:r>
              <a:rPr lang="en-US" sz="1400" dirty="0">
                <a:latin typeface="Consolas" pitchFamily="49" charset="0"/>
                <a:cs typeface="Consolas" pitchFamily="49" charset="0"/>
              </a:rPr>
              <a:t> = </a:t>
            </a:r>
            <a:r>
              <a:rPr lang="en-US" sz="1400" dirty="0" err="1">
                <a:latin typeface="Consolas" pitchFamily="49" charset="0"/>
                <a:cs typeface="Consolas" pitchFamily="49" charset="0"/>
              </a:rPr>
              <a:t>Sale_List.Region</a:t>
            </a:r>
            <a:endParaRPr lang="en-US" sz="1400" dirty="0">
              <a:latin typeface="Consolas" pitchFamily="49" charset="0"/>
              <a:cs typeface="Consolas" pitchFamily="49" charset="0"/>
            </a:endParaRPr>
          </a:p>
        </p:txBody>
      </p:sp>
    </p:spTree>
    <p:extLst>
      <p:ext uri="{BB962C8B-B14F-4D97-AF65-F5344CB8AC3E}">
        <p14:creationId xmlns:p14="http://schemas.microsoft.com/office/powerpoint/2010/main" val="17616579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Partition-wise aggregation</a:t>
            </a:r>
          </a:p>
        </p:txBody>
      </p:sp>
      <p:sp>
        <p:nvSpPr>
          <p:cNvPr id="9" name="TextBox 8"/>
          <p:cNvSpPr txBox="1"/>
          <p:nvPr/>
        </p:nvSpPr>
        <p:spPr>
          <a:xfrm>
            <a:off x="343646" y="1118185"/>
            <a:ext cx="11533280" cy="1067343"/>
          </a:xfrm>
          <a:prstGeom prst="rect">
            <a:avLst/>
          </a:prstGeom>
          <a:noFill/>
        </p:spPr>
        <p:txBody>
          <a:bodyPr wrap="square" rtlCol="0">
            <a:spAutoFit/>
          </a:bodyPr>
          <a:lstStyle/>
          <a:p>
            <a:pPr>
              <a:lnSpc>
                <a:spcPct val="120000"/>
              </a:lnSpc>
            </a:pPr>
            <a:r>
              <a:rPr lang="en-US" dirty="0">
                <a:latin typeface="+mj-lt"/>
              </a:rPr>
              <a:t>An aggregation step applied to a partitioned table can be </a:t>
            </a:r>
            <a:r>
              <a:rPr lang="en-US" i="1" dirty="0">
                <a:latin typeface="+mj-lt"/>
              </a:rPr>
              <a:t>divided into multiple aggregation steps</a:t>
            </a:r>
            <a:r>
              <a:rPr lang="en-US" dirty="0">
                <a:latin typeface="+mj-lt"/>
              </a:rPr>
              <a:t>, one for each of its partitions and their outputs combined if necessary. </a:t>
            </a:r>
          </a:p>
          <a:p>
            <a:pPr>
              <a:lnSpc>
                <a:spcPct val="120000"/>
              </a:lnSpc>
            </a:pPr>
            <a:endParaRPr lang="en-US" dirty="0">
              <a:solidFill>
                <a:srgbClr val="444444"/>
              </a:solidFill>
              <a:cs typeface="Trebuchet MS"/>
            </a:endParaRPr>
          </a:p>
        </p:txBody>
      </p:sp>
      <p:sp>
        <p:nvSpPr>
          <p:cNvPr id="11" name="Содержимое 4">
            <a:extLst>
              <a:ext uri="{FF2B5EF4-FFF2-40B4-BE49-F238E27FC236}">
                <a16:creationId xmlns:a16="http://schemas.microsoft.com/office/drawing/2014/main" id="{58982D1D-B4CF-4502-B8D6-43AC5CD8B2BA}"/>
              </a:ext>
            </a:extLst>
          </p:cNvPr>
          <p:cNvSpPr txBox="1">
            <a:spLocks/>
          </p:cNvSpPr>
          <p:nvPr/>
        </p:nvSpPr>
        <p:spPr>
          <a:xfrm>
            <a:off x="926064" y="3429000"/>
            <a:ext cx="2803455" cy="701211"/>
          </a:xfrm>
          <a:prstGeom prst="rect">
            <a:avLst/>
          </a:prstGeom>
          <a:solidFill>
            <a:schemeClr val="bg1">
              <a:lumMod val="95000"/>
            </a:schemeClr>
          </a:solidFill>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en-US" sz="1800" dirty="0">
                <a:latin typeface="Consolas" pitchFamily="49" charset="0"/>
                <a:cs typeface="Consolas" pitchFamily="49" charset="0"/>
              </a:rPr>
              <a:t>SELECT count(*)</a:t>
            </a:r>
            <a:br>
              <a:rPr lang="en-US" sz="1800" dirty="0">
                <a:latin typeface="Consolas" pitchFamily="49" charset="0"/>
                <a:cs typeface="Consolas" pitchFamily="49" charset="0"/>
              </a:rPr>
            </a:br>
            <a:r>
              <a:rPr lang="en-US" sz="1800" dirty="0">
                <a:latin typeface="Consolas" pitchFamily="49" charset="0"/>
                <a:cs typeface="Consolas" pitchFamily="49" charset="0"/>
              </a:rPr>
              <a:t>FROM Sales</a:t>
            </a:r>
          </a:p>
        </p:txBody>
      </p:sp>
      <p:sp>
        <p:nvSpPr>
          <p:cNvPr id="3" name="Rectangle 2">
            <a:extLst>
              <a:ext uri="{FF2B5EF4-FFF2-40B4-BE49-F238E27FC236}">
                <a16:creationId xmlns:a16="http://schemas.microsoft.com/office/drawing/2014/main" id="{7294E61C-5295-4DD0-8305-6836F0F9191A}"/>
              </a:ext>
            </a:extLst>
          </p:cNvPr>
          <p:cNvSpPr/>
          <p:nvPr/>
        </p:nvSpPr>
        <p:spPr>
          <a:xfrm>
            <a:off x="6190502" y="2242980"/>
            <a:ext cx="5075434" cy="3774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QUERY PLAN                     </a:t>
            </a:r>
          </a:p>
          <a:p>
            <a:r>
              <a:rPr lang="en-US" sz="1400" dirty="0"/>
              <a:t>───────────────────────────────────────────────────</a:t>
            </a:r>
          </a:p>
          <a:p>
            <a:r>
              <a:rPr lang="en-US" sz="1400" dirty="0">
                <a:solidFill>
                  <a:schemeClr val="bg1"/>
                </a:solidFill>
                <a:latin typeface="Courier New" panose="02070309020205020404" pitchFamily="49" charset="0"/>
              </a:rPr>
              <a:t> Finalize Aggregate</a:t>
            </a:r>
          </a:p>
          <a:p>
            <a:r>
              <a:rPr lang="en-US" sz="1400" dirty="0">
                <a:solidFill>
                  <a:schemeClr val="bg1"/>
                </a:solidFill>
                <a:latin typeface="Courier New" panose="02070309020205020404" pitchFamily="49" charset="0"/>
              </a:rPr>
              <a:t>   Output: count(*)</a:t>
            </a:r>
          </a:p>
          <a:p>
            <a:r>
              <a:rPr lang="en-US" sz="1400" dirty="0">
                <a:solidFill>
                  <a:schemeClr val="bg1"/>
                </a:solidFill>
                <a:latin typeface="Courier New" panose="02070309020205020404" pitchFamily="49" charset="0"/>
              </a:rPr>
              <a:t>   -&gt;  Append</a:t>
            </a:r>
          </a:p>
          <a:p>
            <a:r>
              <a:rPr lang="en-US" sz="1400" dirty="0">
                <a:solidFill>
                  <a:schemeClr val="bg1"/>
                </a:solidFill>
                <a:latin typeface="Courier New" panose="02070309020205020404" pitchFamily="49" charset="0"/>
              </a:rPr>
              <a:t>         -&gt;  Partial Aggregate</a:t>
            </a:r>
          </a:p>
          <a:p>
            <a:r>
              <a:rPr lang="en-US" sz="1400" dirty="0">
                <a:solidFill>
                  <a:schemeClr val="bg1"/>
                </a:solidFill>
                <a:latin typeface="Courier New" panose="02070309020205020404" pitchFamily="49" charset="0"/>
              </a:rPr>
              <a:t>               Output: PARTIAL count(*)</a:t>
            </a:r>
          </a:p>
          <a:p>
            <a:r>
              <a:rPr lang="en-US" sz="1400" dirty="0">
                <a:solidFill>
                  <a:schemeClr val="bg1"/>
                </a:solidFill>
                <a:latin typeface="Courier New" panose="02070309020205020404" pitchFamily="49" charset="0"/>
              </a:rPr>
              <a:t>               -&gt;  Seq Scan on sales_1</a:t>
            </a:r>
          </a:p>
          <a:p>
            <a:r>
              <a:rPr lang="en-US" sz="1400" dirty="0">
                <a:solidFill>
                  <a:schemeClr val="bg1"/>
                </a:solidFill>
                <a:latin typeface="Courier New" panose="02070309020205020404" pitchFamily="49" charset="0"/>
              </a:rPr>
              <a:t>         -&gt;  Partial Aggregate</a:t>
            </a:r>
          </a:p>
          <a:p>
            <a:r>
              <a:rPr lang="en-US" sz="1400" dirty="0">
                <a:solidFill>
                  <a:schemeClr val="bg1"/>
                </a:solidFill>
                <a:latin typeface="Courier New" panose="02070309020205020404" pitchFamily="49" charset="0"/>
              </a:rPr>
              <a:t>               Output: PARTIAL count(*)</a:t>
            </a:r>
          </a:p>
          <a:p>
            <a:r>
              <a:rPr lang="en-US" sz="1400" dirty="0">
                <a:solidFill>
                  <a:schemeClr val="bg1"/>
                </a:solidFill>
                <a:latin typeface="Courier New" panose="02070309020205020404" pitchFamily="49" charset="0"/>
              </a:rPr>
              <a:t>               -&gt;  Seq Scan on sales_2</a:t>
            </a:r>
          </a:p>
          <a:p>
            <a:r>
              <a:rPr lang="en-US" sz="1400" dirty="0">
                <a:solidFill>
                  <a:schemeClr val="bg1"/>
                </a:solidFill>
                <a:latin typeface="Courier New" panose="02070309020205020404" pitchFamily="49" charset="0"/>
              </a:rPr>
              <a:t>         -&gt;  Partial Aggregate</a:t>
            </a:r>
          </a:p>
          <a:p>
            <a:r>
              <a:rPr lang="en-US" sz="1400" dirty="0">
                <a:solidFill>
                  <a:schemeClr val="bg1"/>
                </a:solidFill>
                <a:latin typeface="Courier New" panose="02070309020205020404" pitchFamily="49" charset="0"/>
              </a:rPr>
              <a:t>               Output: PARTIAL count(*)</a:t>
            </a:r>
          </a:p>
          <a:p>
            <a:r>
              <a:rPr lang="en-US" sz="1400" dirty="0">
                <a:solidFill>
                  <a:schemeClr val="bg1"/>
                </a:solidFill>
                <a:latin typeface="Courier New" panose="02070309020205020404" pitchFamily="49" charset="0"/>
              </a:rPr>
              <a:t>               -&gt;  Seq Scan on sales_3</a:t>
            </a:r>
          </a:p>
          <a:p>
            <a:r>
              <a:rPr lang="en-US" sz="1400" dirty="0">
                <a:solidFill>
                  <a:schemeClr val="bg1"/>
                </a:solidFill>
                <a:latin typeface="Courier New" panose="02070309020205020404" pitchFamily="49" charset="0"/>
              </a:rPr>
              <a:t>(12 rows)</a:t>
            </a:r>
          </a:p>
        </p:txBody>
      </p:sp>
      <p:cxnSp>
        <p:nvCxnSpPr>
          <p:cNvPr id="7" name="Straight Arrow Connector 6">
            <a:extLst>
              <a:ext uri="{FF2B5EF4-FFF2-40B4-BE49-F238E27FC236}">
                <a16:creationId xmlns:a16="http://schemas.microsoft.com/office/drawing/2014/main" id="{75335386-54A8-4E70-8765-5E7B2EE05BC2}"/>
              </a:ext>
            </a:extLst>
          </p:cNvPr>
          <p:cNvCxnSpPr/>
          <p:nvPr/>
        </p:nvCxnSpPr>
        <p:spPr>
          <a:xfrm>
            <a:off x="3986373" y="3852809"/>
            <a:ext cx="1972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9088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100" normalizeH="0" baseline="0" noProof="0" dirty="0">
                <a:ln>
                  <a:noFill/>
                </a:ln>
                <a:solidFill>
                  <a:srgbClr val="FFFFFF"/>
                </a:solidFill>
                <a:effectLst/>
                <a:uLnTx/>
                <a:uFillTx/>
                <a:latin typeface="Calibri Light"/>
                <a:ea typeface="+mj-ea"/>
                <a:cs typeface="+mj-cs"/>
              </a:rPr>
              <a:t>PARALLEL EXECUTION</a:t>
            </a:r>
          </a:p>
        </p:txBody>
      </p:sp>
    </p:spTree>
    <p:extLst>
      <p:ext uri="{BB962C8B-B14F-4D97-AF65-F5344CB8AC3E}">
        <p14:creationId xmlns:p14="http://schemas.microsoft.com/office/powerpoint/2010/main" val="3546268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92734D-E9B2-42BC-B0D5-41C16B264B0F}"/>
              </a:ext>
            </a:extLst>
          </p:cNvPr>
          <p:cNvSpPr>
            <a:spLocks noGrp="1"/>
          </p:cNvSpPr>
          <p:nvPr>
            <p:ph type="title"/>
          </p:nvPr>
        </p:nvSpPr>
        <p:spPr/>
        <p:txBody>
          <a:bodyPr/>
          <a:lstStyle/>
          <a:p>
            <a:r>
              <a:rPr lang="en-US" b="1" dirty="0"/>
              <a:t>Components of Parallelism</a:t>
            </a:r>
          </a:p>
        </p:txBody>
      </p:sp>
      <p:sp>
        <p:nvSpPr>
          <p:cNvPr id="3" name="Содержимое 4"/>
          <p:cNvSpPr txBox="1">
            <a:spLocks/>
          </p:cNvSpPr>
          <p:nvPr/>
        </p:nvSpPr>
        <p:spPr>
          <a:xfrm>
            <a:off x="1073020" y="1345324"/>
            <a:ext cx="10170368" cy="480060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lnSpc>
                <a:spcPct val="150000"/>
              </a:lnSpc>
              <a:buFont typeface="+mj-lt"/>
              <a:buAutoNum type="arabicPeriod"/>
            </a:pPr>
            <a:endParaRPr lang="en-US" sz="2200" i="1" dirty="0">
              <a:latin typeface="+mj-lt"/>
            </a:endParaRPr>
          </a:p>
        </p:txBody>
      </p:sp>
      <p:pic>
        <p:nvPicPr>
          <p:cNvPr id="5" name="Picture 4">
            <a:extLst>
              <a:ext uri="{FF2B5EF4-FFF2-40B4-BE49-F238E27FC236}">
                <a16:creationId xmlns:a16="http://schemas.microsoft.com/office/drawing/2014/main" id="{FD5A8B93-D83C-4455-82AB-E0D5A6491D99}"/>
              </a:ext>
            </a:extLst>
          </p:cNvPr>
          <p:cNvPicPr>
            <a:picLocks noChangeAspect="1"/>
          </p:cNvPicPr>
          <p:nvPr/>
        </p:nvPicPr>
        <p:blipFill>
          <a:blip r:embed="rId3"/>
          <a:stretch>
            <a:fillRect/>
          </a:stretch>
        </p:blipFill>
        <p:spPr>
          <a:xfrm>
            <a:off x="2177216" y="994813"/>
            <a:ext cx="7120897" cy="5338445"/>
          </a:xfrm>
          <a:prstGeom prst="rect">
            <a:avLst/>
          </a:prstGeom>
        </p:spPr>
      </p:pic>
    </p:spTree>
    <p:extLst>
      <p:ext uri="{BB962C8B-B14F-4D97-AF65-F5344CB8AC3E}">
        <p14:creationId xmlns:p14="http://schemas.microsoft.com/office/powerpoint/2010/main" val="42004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D8AE1F-6523-4D5C-825B-FD00BD1ECFCF}"/>
              </a:ext>
            </a:extLst>
          </p:cNvPr>
          <p:cNvSpPr>
            <a:spLocks noGrp="1"/>
          </p:cNvSpPr>
          <p:nvPr>
            <p:ph type="title"/>
          </p:nvPr>
        </p:nvSpPr>
        <p:spPr/>
        <p:txBody>
          <a:bodyPr/>
          <a:lstStyle/>
          <a:p>
            <a:r>
              <a:rPr lang="en-US" b="1" dirty="0"/>
              <a:t>Parallel Querying</a:t>
            </a:r>
          </a:p>
        </p:txBody>
      </p:sp>
      <p:sp>
        <p:nvSpPr>
          <p:cNvPr id="3" name="Содержимое 4"/>
          <p:cNvSpPr txBox="1">
            <a:spLocks/>
          </p:cNvSpPr>
          <p:nvPr/>
        </p:nvSpPr>
        <p:spPr>
          <a:xfrm>
            <a:off x="1082352" y="3204069"/>
            <a:ext cx="10039738" cy="2458459"/>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
            </a:pPr>
            <a:r>
              <a:rPr lang="en-US" sz="1800" dirty="0">
                <a:latin typeface="+mj-lt"/>
                <a:cs typeface="+mn-cs"/>
              </a:rPr>
              <a:t>A </a:t>
            </a:r>
            <a:r>
              <a:rPr lang="en-US" sz="1800" b="1" i="1" dirty="0">
                <a:latin typeface="+mj-lt"/>
                <a:cs typeface="+mn-cs"/>
              </a:rPr>
              <a:t>gather node </a:t>
            </a:r>
            <a:r>
              <a:rPr lang="en-US" sz="1800" dirty="0">
                <a:latin typeface="+mj-lt"/>
                <a:cs typeface="+mn-cs"/>
              </a:rPr>
              <a:t>consists exactly one plan</a:t>
            </a:r>
          </a:p>
          <a:p>
            <a:pPr>
              <a:lnSpc>
                <a:spcPct val="150000"/>
              </a:lnSpc>
              <a:buFont typeface="Wingdings" panose="05000000000000000000" pitchFamily="2" charset="2"/>
              <a:buChar char="§"/>
            </a:pPr>
            <a:r>
              <a:rPr lang="en-US" sz="1800" dirty="0">
                <a:latin typeface="+mj-lt"/>
                <a:cs typeface="+mn-cs"/>
              </a:rPr>
              <a:t>The plan divided among </a:t>
            </a:r>
            <a:r>
              <a:rPr lang="en-US" sz="1800" b="1" i="1" dirty="0">
                <a:latin typeface="+mj-lt"/>
                <a:cs typeface="+mn-cs"/>
              </a:rPr>
              <a:t>workers</a:t>
            </a:r>
          </a:p>
          <a:p>
            <a:pPr>
              <a:lnSpc>
                <a:spcPct val="150000"/>
              </a:lnSpc>
              <a:buFont typeface="Wingdings" panose="05000000000000000000" pitchFamily="2" charset="2"/>
              <a:buChar char="§"/>
            </a:pPr>
            <a:r>
              <a:rPr lang="en-US" sz="1800" dirty="0">
                <a:latin typeface="+mj-lt"/>
                <a:cs typeface="+mn-cs"/>
              </a:rPr>
              <a:t>The </a:t>
            </a:r>
            <a:r>
              <a:rPr lang="en-US" sz="1800" b="1" i="1" dirty="0">
                <a:latin typeface="+mj-lt"/>
                <a:cs typeface="+mn-cs"/>
              </a:rPr>
              <a:t>worker</a:t>
            </a:r>
            <a:r>
              <a:rPr lang="en-US" sz="1800" dirty="0">
                <a:latin typeface="+mj-lt"/>
                <a:cs typeface="+mn-cs"/>
              </a:rPr>
              <a:t> runs as separate </a:t>
            </a:r>
            <a:r>
              <a:rPr lang="en-US" sz="1800" b="1" i="1" dirty="0">
                <a:latin typeface="+mj-lt"/>
                <a:cs typeface="+mn-cs"/>
              </a:rPr>
              <a:t>backend processes</a:t>
            </a:r>
          </a:p>
          <a:p>
            <a:pPr>
              <a:lnSpc>
                <a:spcPct val="150000"/>
              </a:lnSpc>
              <a:buFont typeface="Wingdings" panose="05000000000000000000" pitchFamily="2" charset="2"/>
              <a:buChar char="§"/>
            </a:pPr>
            <a:r>
              <a:rPr lang="en-US" sz="1800" dirty="0">
                <a:latin typeface="+mj-lt"/>
                <a:cs typeface="+mn-cs"/>
              </a:rPr>
              <a:t>The results of workers are </a:t>
            </a:r>
            <a:r>
              <a:rPr lang="en-US" sz="1800" b="1" i="1" dirty="0">
                <a:latin typeface="+mj-lt"/>
                <a:cs typeface="+mn-cs"/>
              </a:rPr>
              <a:t>collected by a leader</a:t>
            </a:r>
          </a:p>
          <a:p>
            <a:pPr>
              <a:lnSpc>
                <a:spcPct val="150000"/>
              </a:lnSpc>
              <a:buFont typeface="Wingdings" panose="05000000000000000000" pitchFamily="2" charset="2"/>
              <a:buChar char="§"/>
            </a:pPr>
            <a:r>
              <a:rPr lang="en-US" sz="1800" dirty="0">
                <a:latin typeface="+mj-lt"/>
                <a:cs typeface="+mn-cs"/>
              </a:rPr>
              <a:t>The total number of background workers </a:t>
            </a:r>
            <a:r>
              <a:rPr lang="en-US" sz="1800" b="1" i="1" dirty="0">
                <a:latin typeface="+mj-lt"/>
                <a:cs typeface="+mn-cs"/>
              </a:rPr>
              <a:t>is limited by</a:t>
            </a:r>
            <a:r>
              <a:rPr lang="en-US" sz="1800" dirty="0">
                <a:latin typeface="+mj-lt"/>
                <a:cs typeface="+mn-cs"/>
              </a:rPr>
              <a:t>: </a:t>
            </a:r>
            <a:r>
              <a:rPr lang="en-US" sz="1600" b="1" dirty="0" err="1">
                <a:latin typeface="+mj-lt"/>
                <a:cs typeface="+mn-cs"/>
              </a:rPr>
              <a:t>max_worker_processes</a:t>
            </a:r>
            <a:r>
              <a:rPr lang="en-US" sz="1600" dirty="0">
                <a:latin typeface="+mj-lt"/>
                <a:cs typeface="+mn-cs"/>
              </a:rPr>
              <a:t> </a:t>
            </a:r>
            <a:r>
              <a:rPr lang="en-US" sz="1800" dirty="0">
                <a:latin typeface="+mj-lt"/>
                <a:cs typeface="+mn-cs"/>
              </a:rPr>
              <a:t>and </a:t>
            </a:r>
            <a:r>
              <a:rPr lang="en-US" sz="1600" b="1" dirty="0" err="1">
                <a:latin typeface="+mj-lt"/>
                <a:cs typeface="+mn-cs"/>
              </a:rPr>
              <a:t>max_parallel_workers</a:t>
            </a:r>
            <a:endParaRPr lang="en-US" sz="1800" b="1" dirty="0">
              <a:latin typeface="+mj-lt"/>
              <a:cs typeface="+mn-cs"/>
            </a:endParaRPr>
          </a:p>
        </p:txBody>
      </p:sp>
      <p:pic>
        <p:nvPicPr>
          <p:cNvPr id="5" name="Picture 4">
            <a:extLst>
              <a:ext uri="{FF2B5EF4-FFF2-40B4-BE49-F238E27FC236}">
                <a16:creationId xmlns:a16="http://schemas.microsoft.com/office/drawing/2014/main" id="{AC15D9AD-BA6B-44CE-B922-CF9FAD36D78B}"/>
              </a:ext>
            </a:extLst>
          </p:cNvPr>
          <p:cNvPicPr>
            <a:picLocks noChangeAspect="1"/>
          </p:cNvPicPr>
          <p:nvPr/>
        </p:nvPicPr>
        <p:blipFill>
          <a:blip r:embed="rId3"/>
          <a:stretch>
            <a:fillRect/>
          </a:stretch>
        </p:blipFill>
        <p:spPr>
          <a:xfrm>
            <a:off x="1082352" y="1549450"/>
            <a:ext cx="9779514" cy="1440330"/>
          </a:xfrm>
          <a:prstGeom prst="rect">
            <a:avLst/>
          </a:prstGeom>
        </p:spPr>
      </p:pic>
    </p:spTree>
    <p:extLst>
      <p:ext uri="{BB962C8B-B14F-4D97-AF65-F5344CB8AC3E}">
        <p14:creationId xmlns:p14="http://schemas.microsoft.com/office/powerpoint/2010/main" val="1076104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A0F964-138F-4120-A6D4-DD3515E3902A}"/>
              </a:ext>
            </a:extLst>
          </p:cNvPr>
          <p:cNvSpPr>
            <a:spLocks noGrp="1"/>
          </p:cNvSpPr>
          <p:nvPr>
            <p:ph type="title"/>
          </p:nvPr>
        </p:nvSpPr>
        <p:spPr/>
        <p:txBody>
          <a:bodyPr/>
          <a:lstStyle/>
          <a:p>
            <a:r>
              <a:rPr lang="en-US" b="1" dirty="0"/>
              <a:t>Parallel Operations</a:t>
            </a:r>
          </a:p>
        </p:txBody>
      </p:sp>
      <p:sp>
        <p:nvSpPr>
          <p:cNvPr id="3" name="Содержимое 4"/>
          <p:cNvSpPr txBox="1">
            <a:spLocks/>
          </p:cNvSpPr>
          <p:nvPr/>
        </p:nvSpPr>
        <p:spPr>
          <a:xfrm>
            <a:off x="2920814" y="1798819"/>
            <a:ext cx="5024535" cy="3951246"/>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spcBef>
                <a:spcPts val="600"/>
              </a:spcBef>
              <a:spcAft>
                <a:spcPts val="0"/>
              </a:spcAft>
              <a:buFont typeface="Symbol" panose="05050102010706020507" pitchFamily="18" charset="2"/>
              <a:buChar char=""/>
            </a:pPr>
            <a:r>
              <a:rPr lang="en-US" dirty="0">
                <a:latin typeface="+mj-lt"/>
                <a:cs typeface="+mn-cs"/>
              </a:rPr>
              <a:t>Parallel sequential scans</a:t>
            </a:r>
          </a:p>
          <a:p>
            <a:pPr marL="342900" marR="0" lvl="0" indent="-342900">
              <a:spcBef>
                <a:spcPts val="600"/>
              </a:spcBef>
              <a:spcAft>
                <a:spcPts val="0"/>
              </a:spcAft>
              <a:buFont typeface="Symbol" panose="05050102010706020507" pitchFamily="18" charset="2"/>
              <a:buChar char=""/>
            </a:pPr>
            <a:r>
              <a:rPr lang="en-US" dirty="0">
                <a:latin typeface="+mj-lt"/>
                <a:cs typeface="+mn-cs"/>
              </a:rPr>
              <a:t>Parallel index scans (b-trees only)</a:t>
            </a:r>
          </a:p>
          <a:p>
            <a:pPr marL="342900" marR="0" lvl="0" indent="-342900">
              <a:spcBef>
                <a:spcPts val="600"/>
              </a:spcBef>
              <a:spcAft>
                <a:spcPts val="0"/>
              </a:spcAft>
              <a:buFont typeface="Symbol" panose="05050102010706020507" pitchFamily="18" charset="2"/>
              <a:buChar char=""/>
            </a:pPr>
            <a:r>
              <a:rPr lang="en-US" dirty="0">
                <a:latin typeface="+mj-lt"/>
                <a:cs typeface="+mn-cs"/>
              </a:rPr>
              <a:t>Parallel bitmap heap scans</a:t>
            </a:r>
          </a:p>
          <a:p>
            <a:pPr marL="342900" marR="0" lvl="0" indent="-342900">
              <a:spcBef>
                <a:spcPts val="600"/>
              </a:spcBef>
              <a:spcAft>
                <a:spcPts val="0"/>
              </a:spcAft>
              <a:buFont typeface="Symbol" panose="05050102010706020507" pitchFamily="18" charset="2"/>
              <a:buChar char=""/>
            </a:pPr>
            <a:r>
              <a:rPr lang="en-US" dirty="0">
                <a:latin typeface="+mj-lt"/>
                <a:cs typeface="+mn-cs"/>
              </a:rPr>
              <a:t>Parallel joins (all types of joins)</a:t>
            </a:r>
          </a:p>
          <a:p>
            <a:pPr marL="342900" marR="0" lvl="0" indent="-342900">
              <a:spcBef>
                <a:spcPts val="600"/>
              </a:spcBef>
              <a:spcAft>
                <a:spcPts val="0"/>
              </a:spcAft>
              <a:buFont typeface="Symbol" panose="05050102010706020507" pitchFamily="18" charset="2"/>
              <a:buChar char=""/>
            </a:pPr>
            <a:r>
              <a:rPr lang="en-US" dirty="0">
                <a:latin typeface="+mj-lt"/>
                <a:cs typeface="+mn-cs"/>
              </a:rPr>
              <a:t>Parallel b-tree creation (CREATE INDEX)</a:t>
            </a:r>
          </a:p>
          <a:p>
            <a:pPr marL="342900" marR="0" lvl="0" indent="-342900">
              <a:spcBef>
                <a:spcPts val="600"/>
              </a:spcBef>
              <a:spcAft>
                <a:spcPts val="0"/>
              </a:spcAft>
              <a:buFont typeface="Symbol" panose="05050102010706020507" pitchFamily="18" charset="2"/>
              <a:buChar char=""/>
            </a:pPr>
            <a:r>
              <a:rPr lang="en-US" dirty="0">
                <a:latin typeface="+mj-lt"/>
                <a:cs typeface="+mn-cs"/>
              </a:rPr>
              <a:t>Parallel aggregation</a:t>
            </a:r>
          </a:p>
          <a:p>
            <a:pPr marL="342900" marR="0" lvl="0" indent="-342900">
              <a:spcBef>
                <a:spcPts val="600"/>
              </a:spcBef>
              <a:spcAft>
                <a:spcPts val="0"/>
              </a:spcAft>
              <a:buFont typeface="Symbol" panose="05050102010706020507" pitchFamily="18" charset="2"/>
              <a:buChar char=""/>
            </a:pPr>
            <a:r>
              <a:rPr lang="en-US" dirty="0">
                <a:latin typeface="+mj-lt"/>
                <a:cs typeface="+mn-cs"/>
              </a:rPr>
              <a:t>Parallel append</a:t>
            </a:r>
          </a:p>
          <a:p>
            <a:pPr marL="342900" marR="0" lvl="0" indent="-342900">
              <a:spcBef>
                <a:spcPts val="600"/>
              </a:spcBef>
              <a:spcAft>
                <a:spcPts val="0"/>
              </a:spcAft>
              <a:buFont typeface="Symbol" panose="05050102010706020507" pitchFamily="18" charset="2"/>
              <a:buChar char=""/>
            </a:pPr>
            <a:r>
              <a:rPr lang="en-US" dirty="0">
                <a:latin typeface="+mj-lt"/>
                <a:cs typeface="+mn-cs"/>
              </a:rPr>
              <a:t>VACUUM</a:t>
            </a:r>
          </a:p>
          <a:p>
            <a:pPr marL="342900" marR="0" lvl="0" indent="-342900">
              <a:spcBef>
                <a:spcPts val="600"/>
              </a:spcBef>
              <a:spcAft>
                <a:spcPts val="0"/>
              </a:spcAft>
              <a:buFont typeface="Symbol" panose="05050102010706020507" pitchFamily="18" charset="2"/>
              <a:buChar char=""/>
            </a:pPr>
            <a:r>
              <a:rPr lang="en-US" dirty="0">
                <a:latin typeface="+mj-lt"/>
                <a:cs typeface="+mn-cs"/>
              </a:rPr>
              <a:t>CREATE INDEX</a:t>
            </a:r>
          </a:p>
        </p:txBody>
      </p:sp>
    </p:spTree>
    <p:extLst>
      <p:ext uri="{BB962C8B-B14F-4D97-AF65-F5344CB8AC3E}">
        <p14:creationId xmlns:p14="http://schemas.microsoft.com/office/powerpoint/2010/main" val="2667461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lvl="0" algn="ctr">
              <a:defRPr/>
            </a:pPr>
            <a:r>
              <a:rPr lang="en-US" sz="2400" b="1" dirty="0">
                <a:solidFill>
                  <a:srgbClr val="FFFFFF"/>
                </a:solidFill>
              </a:rPr>
              <a:t>PARTITIONING OVERVIEW</a:t>
            </a: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p:txBody>
      </p:sp>
    </p:spTree>
    <p:extLst>
      <p:ext uri="{BB962C8B-B14F-4D97-AF65-F5344CB8AC3E}">
        <p14:creationId xmlns:p14="http://schemas.microsoft.com/office/powerpoint/2010/main" val="471658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100" normalizeH="0" baseline="0" noProof="0" dirty="0">
                <a:ln>
                  <a:noFill/>
                </a:ln>
                <a:solidFill>
                  <a:srgbClr val="FFFFFF"/>
                </a:solidFill>
                <a:effectLst/>
                <a:uLnTx/>
                <a:uFillTx/>
                <a:latin typeface="Calibri Light"/>
                <a:ea typeface="+mj-ea"/>
                <a:cs typeface="+mj-cs"/>
              </a:rPr>
              <a:t>PARALLEL PLANS</a:t>
            </a:r>
          </a:p>
        </p:txBody>
      </p:sp>
    </p:spTree>
    <p:extLst>
      <p:ext uri="{BB962C8B-B14F-4D97-AF65-F5344CB8AC3E}">
        <p14:creationId xmlns:p14="http://schemas.microsoft.com/office/powerpoint/2010/main" val="2051120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FD45B4-F476-473F-B78C-3502D2247852}"/>
              </a:ext>
            </a:extLst>
          </p:cNvPr>
          <p:cNvSpPr>
            <a:spLocks noGrp="1"/>
          </p:cNvSpPr>
          <p:nvPr>
            <p:ph type="title"/>
          </p:nvPr>
        </p:nvSpPr>
        <p:spPr/>
        <p:txBody>
          <a:bodyPr/>
          <a:lstStyle/>
          <a:p>
            <a:r>
              <a:rPr lang="en-US" b="1" dirty="0"/>
              <a:t>Parallel Plan</a:t>
            </a:r>
          </a:p>
        </p:txBody>
      </p:sp>
      <p:pic>
        <p:nvPicPr>
          <p:cNvPr id="5" name="Picture 4">
            <a:extLst>
              <a:ext uri="{FF2B5EF4-FFF2-40B4-BE49-F238E27FC236}">
                <a16:creationId xmlns:a16="http://schemas.microsoft.com/office/drawing/2014/main" id="{5EC9BBD5-4203-4BD5-B5F4-37F8E4A6796F}"/>
              </a:ext>
            </a:extLst>
          </p:cNvPr>
          <p:cNvPicPr>
            <a:picLocks noChangeAspect="1"/>
          </p:cNvPicPr>
          <p:nvPr/>
        </p:nvPicPr>
        <p:blipFill>
          <a:blip r:embed="rId3"/>
          <a:stretch>
            <a:fillRect/>
          </a:stretch>
        </p:blipFill>
        <p:spPr>
          <a:xfrm>
            <a:off x="1682331" y="1151494"/>
            <a:ext cx="5684240" cy="5069962"/>
          </a:xfrm>
          <a:prstGeom prst="rect">
            <a:avLst/>
          </a:prstGeom>
        </p:spPr>
      </p:pic>
      <p:sp>
        <p:nvSpPr>
          <p:cNvPr id="6" name="TextBox 5">
            <a:extLst>
              <a:ext uri="{FF2B5EF4-FFF2-40B4-BE49-F238E27FC236}">
                <a16:creationId xmlns:a16="http://schemas.microsoft.com/office/drawing/2014/main" id="{20F2C77C-6F9E-4C48-AB08-1A0B7991CEEB}"/>
              </a:ext>
            </a:extLst>
          </p:cNvPr>
          <p:cNvSpPr txBox="1"/>
          <p:nvPr/>
        </p:nvSpPr>
        <p:spPr>
          <a:xfrm>
            <a:off x="8047878" y="2845254"/>
            <a:ext cx="3071974" cy="2215991"/>
          </a:xfrm>
          <a:prstGeom prst="rect">
            <a:avLst/>
          </a:prstGeom>
          <a:noFill/>
        </p:spPr>
        <p:txBody>
          <a:bodyPr wrap="square" rtlCol="0">
            <a:spAutoFit/>
          </a:bodyPr>
          <a:lstStyle/>
          <a:p>
            <a:pPr>
              <a:buClr>
                <a:schemeClr val="accent2"/>
              </a:buClr>
            </a:pPr>
            <a:r>
              <a:rPr lang="en-US" sz="2000" dirty="0">
                <a:latin typeface="+mj-lt"/>
              </a:rPr>
              <a:t>Parallel-aware operators perform </a:t>
            </a:r>
            <a:r>
              <a:rPr lang="en-US" sz="2000" i="1" dirty="0">
                <a:latin typeface="+mj-lt"/>
              </a:rPr>
              <a:t>scattering</a:t>
            </a:r>
            <a:r>
              <a:rPr lang="en-US" sz="2000" dirty="0">
                <a:latin typeface="+mj-lt"/>
              </a:rPr>
              <a:t>:</a:t>
            </a:r>
          </a:p>
          <a:p>
            <a:pPr>
              <a:buClr>
                <a:schemeClr val="accent2"/>
              </a:buClr>
            </a:pPr>
            <a:endParaRPr lang="en-US" sz="2000" dirty="0">
              <a:latin typeface="+mj-lt"/>
            </a:endParaRPr>
          </a:p>
          <a:p>
            <a:pPr marL="285750" indent="-285750">
              <a:buClr>
                <a:schemeClr val="accent2"/>
              </a:buClr>
              <a:buFont typeface="Arial" panose="020B0604020202020204" pitchFamily="34" charset="0"/>
              <a:buChar char="•"/>
            </a:pPr>
            <a:r>
              <a:rPr lang="en-US" sz="2000" dirty="0">
                <a:latin typeface="+mj-lt"/>
              </a:rPr>
              <a:t>Parallel Scans</a:t>
            </a:r>
          </a:p>
          <a:p>
            <a:pPr marL="285750" indent="-285750">
              <a:buClr>
                <a:schemeClr val="accent2"/>
              </a:buClr>
              <a:buFont typeface="Arial" panose="020B0604020202020204" pitchFamily="34" charset="0"/>
              <a:buChar char="•"/>
            </a:pPr>
            <a:r>
              <a:rPr lang="en-US" sz="2000" dirty="0">
                <a:latin typeface="+mj-lt"/>
              </a:rPr>
              <a:t>Parallel Joins</a:t>
            </a:r>
          </a:p>
          <a:p>
            <a:pPr marL="285750" indent="-285750">
              <a:buClr>
                <a:schemeClr val="accent2"/>
              </a:buClr>
              <a:buFont typeface="Arial" panose="020B0604020202020204" pitchFamily="34" charset="0"/>
              <a:buChar char="•"/>
            </a:pPr>
            <a:r>
              <a:rPr lang="en-US" sz="2000" dirty="0">
                <a:latin typeface="+mj-lt"/>
              </a:rPr>
              <a:t>Parallel Aggregation</a:t>
            </a:r>
          </a:p>
          <a:p>
            <a:endParaRPr lang="en-US" dirty="0"/>
          </a:p>
        </p:txBody>
      </p:sp>
    </p:spTree>
    <p:extLst>
      <p:ext uri="{BB962C8B-B14F-4D97-AF65-F5344CB8AC3E}">
        <p14:creationId xmlns:p14="http://schemas.microsoft.com/office/powerpoint/2010/main" val="2171962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7AD794-E9C2-432F-8446-D419246B542E}"/>
              </a:ext>
            </a:extLst>
          </p:cNvPr>
          <p:cNvSpPr>
            <a:spLocks noGrp="1"/>
          </p:cNvSpPr>
          <p:nvPr>
            <p:ph type="title"/>
          </p:nvPr>
        </p:nvSpPr>
        <p:spPr/>
        <p:txBody>
          <a:bodyPr/>
          <a:lstStyle/>
          <a:p>
            <a:r>
              <a:rPr lang="en-US" b="1" dirty="0"/>
              <a:t>Parallel Scans</a:t>
            </a:r>
          </a:p>
        </p:txBody>
      </p:sp>
      <p:sp>
        <p:nvSpPr>
          <p:cNvPr id="3" name="Содержимое 4"/>
          <p:cNvSpPr txBox="1">
            <a:spLocks/>
          </p:cNvSpPr>
          <p:nvPr/>
        </p:nvSpPr>
        <p:spPr>
          <a:xfrm>
            <a:off x="318446" y="4886236"/>
            <a:ext cx="6602963" cy="842865"/>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endParaRPr lang="en-US" sz="2200" dirty="0">
              <a:latin typeface="+mj-lt"/>
            </a:endParaRPr>
          </a:p>
        </p:txBody>
      </p:sp>
      <p:pic>
        <p:nvPicPr>
          <p:cNvPr id="8" name="Picture 7">
            <a:extLst>
              <a:ext uri="{FF2B5EF4-FFF2-40B4-BE49-F238E27FC236}">
                <a16:creationId xmlns:a16="http://schemas.microsoft.com/office/drawing/2014/main" id="{56B4BB34-EAC1-4832-B776-962AFD731825}"/>
              </a:ext>
            </a:extLst>
          </p:cNvPr>
          <p:cNvPicPr>
            <a:picLocks noChangeAspect="1"/>
          </p:cNvPicPr>
          <p:nvPr/>
        </p:nvPicPr>
        <p:blipFill>
          <a:blip r:embed="rId3"/>
          <a:stretch>
            <a:fillRect/>
          </a:stretch>
        </p:blipFill>
        <p:spPr>
          <a:xfrm>
            <a:off x="1313892" y="2525333"/>
            <a:ext cx="3526979" cy="1807333"/>
          </a:xfrm>
          <a:prstGeom prst="rect">
            <a:avLst/>
          </a:prstGeom>
        </p:spPr>
      </p:pic>
      <p:pic>
        <p:nvPicPr>
          <p:cNvPr id="12" name="Picture 11">
            <a:extLst>
              <a:ext uri="{FF2B5EF4-FFF2-40B4-BE49-F238E27FC236}">
                <a16:creationId xmlns:a16="http://schemas.microsoft.com/office/drawing/2014/main" id="{B1269E05-D206-4C76-AB5D-69FA3B23D846}"/>
              </a:ext>
            </a:extLst>
          </p:cNvPr>
          <p:cNvPicPr>
            <a:picLocks noChangeAspect="1"/>
          </p:cNvPicPr>
          <p:nvPr/>
        </p:nvPicPr>
        <p:blipFill>
          <a:blip r:embed="rId4"/>
          <a:stretch>
            <a:fillRect/>
          </a:stretch>
        </p:blipFill>
        <p:spPr>
          <a:xfrm>
            <a:off x="7419952" y="1731061"/>
            <a:ext cx="2741997" cy="3155175"/>
          </a:xfrm>
          <a:prstGeom prst="rect">
            <a:avLst/>
          </a:prstGeom>
        </p:spPr>
      </p:pic>
      <p:sp>
        <p:nvSpPr>
          <p:cNvPr id="13" name="TextBox 12">
            <a:extLst>
              <a:ext uri="{FF2B5EF4-FFF2-40B4-BE49-F238E27FC236}">
                <a16:creationId xmlns:a16="http://schemas.microsoft.com/office/drawing/2014/main" id="{7BAB0B83-2150-48A6-84ED-CFEF58C608B2}"/>
              </a:ext>
            </a:extLst>
          </p:cNvPr>
          <p:cNvSpPr txBox="1"/>
          <p:nvPr/>
        </p:nvSpPr>
        <p:spPr>
          <a:xfrm>
            <a:off x="1406360" y="1110671"/>
            <a:ext cx="1893147" cy="400110"/>
          </a:xfrm>
          <a:prstGeom prst="rect">
            <a:avLst/>
          </a:prstGeom>
          <a:noFill/>
        </p:spPr>
        <p:txBody>
          <a:bodyPr wrap="none" rtlCol="0">
            <a:spAutoFit/>
          </a:bodyPr>
          <a:lstStyle/>
          <a:p>
            <a:r>
              <a:rPr lang="en-US" sz="2000" b="1" dirty="0">
                <a:latin typeface="+mj-lt"/>
              </a:rPr>
              <a:t>Parallel Seq Scan</a:t>
            </a:r>
          </a:p>
        </p:txBody>
      </p:sp>
      <p:sp>
        <p:nvSpPr>
          <p:cNvPr id="14" name="TextBox 13">
            <a:extLst>
              <a:ext uri="{FF2B5EF4-FFF2-40B4-BE49-F238E27FC236}">
                <a16:creationId xmlns:a16="http://schemas.microsoft.com/office/drawing/2014/main" id="{D28997F4-6E06-4795-9775-DB4606111C5A}"/>
              </a:ext>
            </a:extLst>
          </p:cNvPr>
          <p:cNvSpPr txBox="1"/>
          <p:nvPr/>
        </p:nvSpPr>
        <p:spPr>
          <a:xfrm>
            <a:off x="7830111" y="1110671"/>
            <a:ext cx="2076915" cy="400110"/>
          </a:xfrm>
          <a:prstGeom prst="rect">
            <a:avLst/>
          </a:prstGeom>
          <a:noFill/>
        </p:spPr>
        <p:txBody>
          <a:bodyPr wrap="none" rtlCol="0">
            <a:spAutoFit/>
          </a:bodyPr>
          <a:lstStyle/>
          <a:p>
            <a:r>
              <a:rPr lang="en-US" sz="2000" b="1" dirty="0">
                <a:latin typeface="+mj-lt"/>
              </a:rPr>
              <a:t>Parallel Index Scan</a:t>
            </a:r>
          </a:p>
        </p:txBody>
      </p:sp>
    </p:spTree>
    <p:extLst>
      <p:ext uri="{BB962C8B-B14F-4D97-AF65-F5344CB8AC3E}">
        <p14:creationId xmlns:p14="http://schemas.microsoft.com/office/powerpoint/2010/main" val="1993593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9B9CE1-01BF-48F8-8237-D65FCD2B3B09}"/>
              </a:ext>
            </a:extLst>
          </p:cNvPr>
          <p:cNvSpPr>
            <a:spLocks noGrp="1"/>
          </p:cNvSpPr>
          <p:nvPr>
            <p:ph type="title"/>
          </p:nvPr>
        </p:nvSpPr>
        <p:spPr/>
        <p:txBody>
          <a:bodyPr/>
          <a:lstStyle/>
          <a:p>
            <a:r>
              <a:rPr lang="en-US" b="1" dirty="0"/>
              <a:t>Parallel Joins</a:t>
            </a:r>
          </a:p>
        </p:txBody>
      </p:sp>
      <p:pic>
        <p:nvPicPr>
          <p:cNvPr id="7" name="Picture 6">
            <a:extLst>
              <a:ext uri="{FF2B5EF4-FFF2-40B4-BE49-F238E27FC236}">
                <a16:creationId xmlns:a16="http://schemas.microsoft.com/office/drawing/2014/main" id="{0B1EA743-EA44-42DC-9055-6DDAC373E1EC}"/>
              </a:ext>
            </a:extLst>
          </p:cNvPr>
          <p:cNvPicPr>
            <a:picLocks noChangeAspect="1"/>
          </p:cNvPicPr>
          <p:nvPr/>
        </p:nvPicPr>
        <p:blipFill>
          <a:blip r:embed="rId3"/>
          <a:stretch>
            <a:fillRect/>
          </a:stretch>
        </p:blipFill>
        <p:spPr>
          <a:xfrm>
            <a:off x="1645224" y="1352213"/>
            <a:ext cx="8741949" cy="4363541"/>
          </a:xfrm>
          <a:prstGeom prst="rect">
            <a:avLst/>
          </a:prstGeom>
        </p:spPr>
      </p:pic>
    </p:spTree>
    <p:extLst>
      <p:ext uri="{BB962C8B-B14F-4D97-AF65-F5344CB8AC3E}">
        <p14:creationId xmlns:p14="http://schemas.microsoft.com/office/powerpoint/2010/main" val="959635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6BF24A-82CE-4E2F-BB89-5F790C8580F6}"/>
              </a:ext>
            </a:extLst>
          </p:cNvPr>
          <p:cNvSpPr>
            <a:spLocks noGrp="1"/>
          </p:cNvSpPr>
          <p:nvPr>
            <p:ph type="title"/>
          </p:nvPr>
        </p:nvSpPr>
        <p:spPr/>
        <p:txBody>
          <a:bodyPr/>
          <a:lstStyle/>
          <a:p>
            <a:r>
              <a:rPr lang="en-US" b="1" dirty="0"/>
              <a:t>Parallel Aggregates</a:t>
            </a:r>
          </a:p>
        </p:txBody>
      </p:sp>
      <p:sp>
        <p:nvSpPr>
          <p:cNvPr id="3" name="Содержимое 4"/>
          <p:cNvSpPr txBox="1">
            <a:spLocks/>
          </p:cNvSpPr>
          <p:nvPr/>
        </p:nvSpPr>
        <p:spPr>
          <a:xfrm>
            <a:off x="1066800" y="1439617"/>
            <a:ext cx="10058400" cy="3869501"/>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buSzPct val="140000"/>
              <a:buFont typeface="Arial" panose="020B0604020202020204" pitchFamily="34" charset="0"/>
              <a:buChar char="•"/>
            </a:pPr>
            <a:endParaRPr lang="en-US" sz="2400" dirty="0">
              <a:latin typeface="+mj-lt"/>
            </a:endParaRPr>
          </a:p>
        </p:txBody>
      </p:sp>
      <p:pic>
        <p:nvPicPr>
          <p:cNvPr id="5" name="Picture 4">
            <a:extLst>
              <a:ext uri="{FF2B5EF4-FFF2-40B4-BE49-F238E27FC236}">
                <a16:creationId xmlns:a16="http://schemas.microsoft.com/office/drawing/2014/main" id="{7B60B33A-F4B6-4066-86E6-F2DE931D6C92}"/>
              </a:ext>
            </a:extLst>
          </p:cNvPr>
          <p:cNvPicPr>
            <a:picLocks noChangeAspect="1"/>
          </p:cNvPicPr>
          <p:nvPr/>
        </p:nvPicPr>
        <p:blipFill>
          <a:blip r:embed="rId3"/>
          <a:stretch>
            <a:fillRect/>
          </a:stretch>
        </p:blipFill>
        <p:spPr>
          <a:xfrm>
            <a:off x="926034" y="1548882"/>
            <a:ext cx="10488556" cy="3924290"/>
          </a:xfrm>
          <a:prstGeom prst="rect">
            <a:avLst/>
          </a:prstGeom>
        </p:spPr>
      </p:pic>
    </p:spTree>
    <p:extLst>
      <p:ext uri="{BB962C8B-B14F-4D97-AF65-F5344CB8AC3E}">
        <p14:creationId xmlns:p14="http://schemas.microsoft.com/office/powerpoint/2010/main" val="70007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021" y="2481048"/>
            <a:ext cx="5754624" cy="1895904"/>
          </a:xfrm>
        </p:spPr>
        <p:txBody>
          <a:bodyPr/>
          <a:lstStyle/>
          <a:p>
            <a:r>
              <a:rPr lang="en-US" sz="8800" b="1" dirty="0"/>
              <a:t>Q &amp; A</a:t>
            </a:r>
          </a:p>
        </p:txBody>
      </p:sp>
    </p:spTree>
    <p:extLst>
      <p:ext uri="{BB962C8B-B14F-4D97-AF65-F5344CB8AC3E}">
        <p14:creationId xmlns:p14="http://schemas.microsoft.com/office/powerpoint/2010/main" val="193901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FAC0CF-9904-4A63-A66A-FF5E7681898E}"/>
              </a:ext>
            </a:extLst>
          </p:cNvPr>
          <p:cNvSpPr>
            <a:spLocks noGrp="1"/>
          </p:cNvSpPr>
          <p:nvPr>
            <p:ph type="title"/>
          </p:nvPr>
        </p:nvSpPr>
        <p:spPr/>
        <p:txBody>
          <a:bodyPr/>
          <a:lstStyle/>
          <a:p>
            <a:r>
              <a:rPr lang="en-US" b="1" dirty="0"/>
              <a:t>Partitioning</a:t>
            </a:r>
          </a:p>
        </p:txBody>
      </p:sp>
      <p:pic>
        <p:nvPicPr>
          <p:cNvPr id="7" name="Picture 6">
            <a:extLst>
              <a:ext uri="{FF2B5EF4-FFF2-40B4-BE49-F238E27FC236}">
                <a16:creationId xmlns:a16="http://schemas.microsoft.com/office/drawing/2014/main" id="{238AF41A-6FA0-4D75-B88C-11E6CBA52E1B}"/>
              </a:ext>
            </a:extLst>
          </p:cNvPr>
          <p:cNvPicPr>
            <a:picLocks noChangeAspect="1"/>
          </p:cNvPicPr>
          <p:nvPr/>
        </p:nvPicPr>
        <p:blipFill rotWithShape="1">
          <a:blip r:embed="rId3"/>
          <a:srcRect l="3944" t="6318" r="3757"/>
          <a:stretch/>
        </p:blipFill>
        <p:spPr>
          <a:xfrm>
            <a:off x="2976843" y="984557"/>
            <a:ext cx="6238313" cy="4454709"/>
          </a:xfrm>
          <a:prstGeom prst="rect">
            <a:avLst/>
          </a:prstGeom>
        </p:spPr>
      </p:pic>
      <p:sp>
        <p:nvSpPr>
          <p:cNvPr id="8" name="TextBox 7">
            <a:extLst>
              <a:ext uri="{FF2B5EF4-FFF2-40B4-BE49-F238E27FC236}">
                <a16:creationId xmlns:a16="http://schemas.microsoft.com/office/drawing/2014/main" id="{2F113568-8CA7-4E9C-9DAB-2D87595CC2A0}"/>
              </a:ext>
            </a:extLst>
          </p:cNvPr>
          <p:cNvSpPr txBox="1"/>
          <p:nvPr/>
        </p:nvSpPr>
        <p:spPr>
          <a:xfrm>
            <a:off x="808892" y="5550277"/>
            <a:ext cx="10906861" cy="646331"/>
          </a:xfrm>
          <a:prstGeom prst="rect">
            <a:avLst/>
          </a:prstGeom>
          <a:noFill/>
        </p:spPr>
        <p:txBody>
          <a:bodyPr wrap="square" rtlCol="0">
            <a:spAutoFit/>
          </a:bodyPr>
          <a:lstStyle/>
          <a:p>
            <a:r>
              <a:rPr lang="en-US" b="1" i="1" u="sng" dirty="0"/>
              <a:t>Partitioning</a:t>
            </a:r>
            <a:r>
              <a:rPr lang="en-US" dirty="0"/>
              <a:t> helps to scale PostgreSQL by splitting large logical tables into smaller physical tables that can be stored on different storage media based on uses.</a:t>
            </a:r>
          </a:p>
        </p:txBody>
      </p:sp>
    </p:spTree>
    <p:extLst>
      <p:ext uri="{BB962C8B-B14F-4D97-AF65-F5344CB8AC3E}">
        <p14:creationId xmlns:p14="http://schemas.microsoft.com/office/powerpoint/2010/main" val="3963633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994291-E97C-4345-8FE9-436AAB829583}"/>
              </a:ext>
            </a:extLst>
          </p:cNvPr>
          <p:cNvSpPr>
            <a:spLocks noGrp="1"/>
          </p:cNvSpPr>
          <p:nvPr>
            <p:ph type="title"/>
          </p:nvPr>
        </p:nvSpPr>
        <p:spPr/>
        <p:txBody>
          <a:bodyPr/>
          <a:lstStyle/>
          <a:p>
            <a:r>
              <a:rPr lang="en-US" b="1" dirty="0"/>
              <a:t>Partitioning Concept</a:t>
            </a:r>
          </a:p>
        </p:txBody>
      </p:sp>
      <p:sp>
        <p:nvSpPr>
          <p:cNvPr id="3" name="Содержимое 4"/>
          <p:cNvSpPr txBox="1">
            <a:spLocks/>
          </p:cNvSpPr>
          <p:nvPr/>
        </p:nvSpPr>
        <p:spPr>
          <a:xfrm>
            <a:off x="754225" y="1025620"/>
            <a:ext cx="10683550" cy="2485053"/>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buFont typeface="+mj-lt"/>
              <a:buAutoNum type="arabicPeriod"/>
            </a:pPr>
            <a:r>
              <a:rPr lang="en-US" dirty="0">
                <a:latin typeface="+mj-lt"/>
              </a:rPr>
              <a:t>From the perspective of a </a:t>
            </a:r>
            <a:r>
              <a:rPr lang="en-US" b="1" dirty="0">
                <a:latin typeface="+mj-lt"/>
              </a:rPr>
              <a:t>database administrator</a:t>
            </a:r>
            <a:r>
              <a:rPr lang="en-US" dirty="0">
                <a:latin typeface="+mj-lt"/>
              </a:rPr>
              <a:t>, a partitioned object has </a:t>
            </a:r>
            <a:r>
              <a:rPr lang="en-US" i="1" dirty="0">
                <a:latin typeface="+mj-lt"/>
              </a:rPr>
              <a:t>multiple pieces</a:t>
            </a:r>
            <a:r>
              <a:rPr lang="en-US" dirty="0">
                <a:latin typeface="+mj-lt"/>
              </a:rPr>
              <a:t> that can be managed either collectively or individually. This gives an administrator considerable flexibility in managing partitioned objects. </a:t>
            </a:r>
          </a:p>
          <a:p>
            <a:pPr marL="457200" indent="-457200">
              <a:buFont typeface="+mj-lt"/>
              <a:buAutoNum type="arabicPeriod"/>
            </a:pPr>
            <a:endParaRPr lang="en-US" dirty="0">
              <a:latin typeface="+mj-lt"/>
            </a:endParaRPr>
          </a:p>
          <a:p>
            <a:pPr marL="457200" indent="-457200">
              <a:buFont typeface="+mj-lt"/>
              <a:buAutoNum type="arabicPeriod"/>
            </a:pPr>
            <a:r>
              <a:rPr lang="en-US" dirty="0">
                <a:latin typeface="+mj-lt"/>
              </a:rPr>
              <a:t>From the perspective of the </a:t>
            </a:r>
            <a:r>
              <a:rPr lang="en-US" b="1" dirty="0">
                <a:latin typeface="+mj-lt"/>
              </a:rPr>
              <a:t>application</a:t>
            </a:r>
            <a:r>
              <a:rPr lang="en-US" dirty="0">
                <a:latin typeface="+mj-lt"/>
              </a:rPr>
              <a:t>, a partitioned table is </a:t>
            </a:r>
            <a:r>
              <a:rPr lang="en-US" i="1" dirty="0">
                <a:latin typeface="+mj-lt"/>
              </a:rPr>
              <a:t>identical</a:t>
            </a:r>
            <a:r>
              <a:rPr lang="en-US" dirty="0">
                <a:latin typeface="+mj-lt"/>
              </a:rPr>
              <a:t> to a non-partitioned table; no modifications are necessary when accessing a partitioned table using SQL queries and DML statements.</a:t>
            </a:r>
          </a:p>
          <a:p>
            <a:pPr marL="457200" indent="-457200">
              <a:buFont typeface="+mj-lt"/>
              <a:buAutoNum type="arabicPeriod"/>
            </a:pPr>
            <a:endParaRPr lang="en-US" dirty="0">
              <a:latin typeface="+mj-lt"/>
            </a:endParaRPr>
          </a:p>
        </p:txBody>
      </p:sp>
      <p:pic>
        <p:nvPicPr>
          <p:cNvPr id="4" name="Picture 2" descr="Description of Figure 2-1 follows"/>
          <p:cNvPicPr>
            <a:picLocks noChangeAspect="1" noChangeArrowheads="1"/>
          </p:cNvPicPr>
          <p:nvPr/>
        </p:nvPicPr>
        <p:blipFill>
          <a:blip r:embed="rId3"/>
          <a:srcRect t="22857"/>
          <a:stretch>
            <a:fillRect/>
          </a:stretch>
        </p:blipFill>
        <p:spPr bwMode="auto">
          <a:xfrm>
            <a:off x="3838575" y="3754513"/>
            <a:ext cx="4514850" cy="2571750"/>
          </a:xfrm>
          <a:prstGeom prst="rect">
            <a:avLst/>
          </a:prstGeom>
          <a:noFill/>
        </p:spPr>
      </p:pic>
    </p:spTree>
    <p:extLst>
      <p:ext uri="{BB962C8B-B14F-4D97-AF65-F5344CB8AC3E}">
        <p14:creationId xmlns:p14="http://schemas.microsoft.com/office/powerpoint/2010/main" val="3871513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AAF75A-AF41-417F-B31B-DE3684D98682}"/>
              </a:ext>
            </a:extLst>
          </p:cNvPr>
          <p:cNvSpPr>
            <a:spLocks noGrp="1"/>
          </p:cNvSpPr>
          <p:nvPr>
            <p:ph type="title"/>
          </p:nvPr>
        </p:nvSpPr>
        <p:spPr/>
        <p:txBody>
          <a:bodyPr/>
          <a:lstStyle/>
          <a:p>
            <a:r>
              <a:rPr lang="en-US" b="1" dirty="0"/>
              <a:t>Partitioning Key</a:t>
            </a:r>
          </a:p>
        </p:txBody>
      </p:sp>
      <p:sp>
        <p:nvSpPr>
          <p:cNvPr id="3" name="Содержимое 4"/>
          <p:cNvSpPr txBox="1">
            <a:spLocks/>
          </p:cNvSpPr>
          <p:nvPr/>
        </p:nvSpPr>
        <p:spPr>
          <a:xfrm>
            <a:off x="2534384" y="1773353"/>
            <a:ext cx="7315200" cy="3311294"/>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en-US" sz="2400" dirty="0">
                <a:latin typeface="+mj-lt"/>
              </a:rPr>
              <a:t>Each row in a partitioned table is unambiguously assigned to a </a:t>
            </a:r>
            <a:r>
              <a:rPr lang="en-US" sz="2400" i="1" dirty="0">
                <a:latin typeface="+mj-lt"/>
              </a:rPr>
              <a:t>single partition.</a:t>
            </a:r>
            <a:endParaRPr lang="en-US" sz="2400" dirty="0">
              <a:latin typeface="+mj-lt"/>
            </a:endParaRPr>
          </a:p>
          <a:p>
            <a:pPr indent="0">
              <a:buNone/>
            </a:pPr>
            <a:endParaRPr lang="en-US" sz="2400" dirty="0">
              <a:latin typeface="+mj-lt"/>
            </a:endParaRPr>
          </a:p>
          <a:p>
            <a:pPr indent="0">
              <a:buNone/>
            </a:pPr>
            <a:r>
              <a:rPr lang="en-US" sz="2400" dirty="0">
                <a:latin typeface="+mj-lt"/>
              </a:rPr>
              <a:t>The </a:t>
            </a:r>
            <a:r>
              <a:rPr lang="en-US" sz="2400" b="1" dirty="0">
                <a:solidFill>
                  <a:schemeClr val="accent3"/>
                </a:solidFill>
                <a:latin typeface="+mj-lt"/>
              </a:rPr>
              <a:t>partitioning key </a:t>
            </a:r>
            <a:r>
              <a:rPr lang="en-US" sz="2400" dirty="0">
                <a:latin typeface="+mj-lt"/>
              </a:rPr>
              <a:t>consists of one or more columns that determine the partition where each row is stored.</a:t>
            </a:r>
          </a:p>
          <a:p>
            <a:pPr indent="0">
              <a:buNone/>
            </a:pPr>
            <a:endParaRPr lang="en-US" sz="2400" dirty="0">
              <a:latin typeface="+mj-lt"/>
            </a:endParaRPr>
          </a:p>
          <a:p>
            <a:pPr indent="0">
              <a:buNone/>
            </a:pPr>
            <a:r>
              <a:rPr lang="en-US" sz="2400" dirty="0">
                <a:latin typeface="+mj-lt"/>
              </a:rPr>
              <a:t>When the value in the partition key column is </a:t>
            </a:r>
            <a:r>
              <a:rPr lang="en-US" sz="2400" i="1" dirty="0">
                <a:latin typeface="+mj-lt"/>
              </a:rPr>
              <a:t>updated</a:t>
            </a:r>
            <a:r>
              <a:rPr lang="en-US" sz="2400" dirty="0">
                <a:latin typeface="+mj-lt"/>
              </a:rPr>
              <a:t>, the relevant data is moved to the appropriate partition </a:t>
            </a:r>
            <a:r>
              <a:rPr lang="en-US" sz="2400" b="1" dirty="0">
                <a:solidFill>
                  <a:schemeClr val="accent3"/>
                </a:solidFill>
                <a:latin typeface="+mj-lt"/>
              </a:rPr>
              <a:t>automatically</a:t>
            </a:r>
            <a:r>
              <a:rPr lang="en-US" sz="2400" dirty="0">
                <a:latin typeface="+mj-lt"/>
              </a:rPr>
              <a:t>. </a:t>
            </a:r>
          </a:p>
        </p:txBody>
      </p:sp>
    </p:spTree>
    <p:extLst>
      <p:ext uri="{BB962C8B-B14F-4D97-AF65-F5344CB8AC3E}">
        <p14:creationId xmlns:p14="http://schemas.microsoft.com/office/powerpoint/2010/main" val="484679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65147F-217D-46D1-9E9B-A2E7049F16A4}"/>
              </a:ext>
            </a:extLst>
          </p:cNvPr>
          <p:cNvSpPr>
            <a:spLocks noGrp="1"/>
          </p:cNvSpPr>
          <p:nvPr>
            <p:ph type="title"/>
          </p:nvPr>
        </p:nvSpPr>
        <p:spPr/>
        <p:txBody>
          <a:bodyPr/>
          <a:lstStyle/>
          <a:p>
            <a:r>
              <a:rPr lang="en-US" b="1" dirty="0"/>
              <a:t>Is It Useful?</a:t>
            </a:r>
          </a:p>
        </p:txBody>
      </p:sp>
      <p:sp>
        <p:nvSpPr>
          <p:cNvPr id="3" name="Содержимое 4"/>
          <p:cNvSpPr txBox="1">
            <a:spLocks/>
          </p:cNvSpPr>
          <p:nvPr/>
        </p:nvSpPr>
        <p:spPr>
          <a:xfrm>
            <a:off x="2351314" y="1911220"/>
            <a:ext cx="7489372" cy="3035559"/>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4350" indent="-514350">
              <a:buFont typeface="+mj-lt"/>
              <a:buAutoNum type="arabicPeriod"/>
            </a:pPr>
            <a:r>
              <a:rPr lang="en-US" sz="2800" b="1" dirty="0">
                <a:solidFill>
                  <a:schemeClr val="accent3"/>
                </a:solidFill>
                <a:latin typeface="+mj-lt"/>
              </a:rPr>
              <a:t>OLTP</a:t>
            </a:r>
            <a:r>
              <a:rPr lang="en-US" sz="2800" dirty="0">
                <a:latin typeface="+mj-lt"/>
              </a:rPr>
              <a:t> systems often benefit from improvements in </a:t>
            </a:r>
            <a:r>
              <a:rPr lang="en-US" sz="2800" i="1" dirty="0">
                <a:latin typeface="+mj-lt"/>
              </a:rPr>
              <a:t>manageability and availability</a:t>
            </a:r>
            <a:r>
              <a:rPr lang="en-US" sz="2800" dirty="0">
                <a:latin typeface="+mj-lt"/>
              </a:rPr>
              <a:t>.</a:t>
            </a:r>
          </a:p>
          <a:p>
            <a:pPr marL="514350" indent="-514350">
              <a:buFont typeface="+mj-lt"/>
              <a:buAutoNum type="arabicPeriod"/>
            </a:pPr>
            <a:endParaRPr lang="en-US" sz="2800" dirty="0">
              <a:solidFill>
                <a:schemeClr val="accent1">
                  <a:lumMod val="75000"/>
                </a:schemeClr>
              </a:solidFill>
              <a:latin typeface="+mj-lt"/>
            </a:endParaRPr>
          </a:p>
          <a:p>
            <a:pPr marL="514350" indent="-514350">
              <a:buFont typeface="+mj-lt"/>
              <a:buAutoNum type="arabicPeriod"/>
            </a:pPr>
            <a:r>
              <a:rPr lang="en-US" sz="2800" b="1" dirty="0">
                <a:solidFill>
                  <a:schemeClr val="accent3"/>
                </a:solidFill>
                <a:latin typeface="+mj-lt"/>
              </a:rPr>
              <a:t>Data warehousing </a:t>
            </a:r>
            <a:r>
              <a:rPr lang="en-US" sz="2800" dirty="0">
                <a:latin typeface="+mj-lt"/>
              </a:rPr>
              <a:t>systems benefit from </a:t>
            </a:r>
            <a:r>
              <a:rPr lang="en-US" sz="2800" i="1" dirty="0">
                <a:latin typeface="+mj-lt"/>
              </a:rPr>
              <a:t>performance and manageability</a:t>
            </a:r>
            <a:r>
              <a:rPr lang="en-US" sz="2800" dirty="0">
                <a:latin typeface="+mj-lt"/>
              </a:rPr>
              <a:t>.</a:t>
            </a:r>
          </a:p>
        </p:txBody>
      </p:sp>
    </p:spTree>
    <p:extLst>
      <p:ext uri="{BB962C8B-B14F-4D97-AF65-F5344CB8AC3E}">
        <p14:creationId xmlns:p14="http://schemas.microsoft.com/office/powerpoint/2010/main" val="3988019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A6DB80-C0E8-45A3-B8CB-9A9E290E41B9}"/>
              </a:ext>
            </a:extLst>
          </p:cNvPr>
          <p:cNvSpPr>
            <a:spLocks noGrp="1"/>
          </p:cNvSpPr>
          <p:nvPr>
            <p:ph type="title"/>
          </p:nvPr>
        </p:nvSpPr>
        <p:spPr/>
        <p:txBody>
          <a:bodyPr/>
          <a:lstStyle/>
          <a:p>
            <a:r>
              <a:rPr lang="en-US" b="1" dirty="0"/>
              <a:t>Benefits</a:t>
            </a:r>
          </a:p>
        </p:txBody>
      </p:sp>
      <p:sp>
        <p:nvSpPr>
          <p:cNvPr id="3" name="Содержимое 4"/>
          <p:cNvSpPr txBox="1">
            <a:spLocks/>
          </p:cNvSpPr>
          <p:nvPr/>
        </p:nvSpPr>
        <p:spPr>
          <a:xfrm>
            <a:off x="1080796" y="1163217"/>
            <a:ext cx="10030408" cy="480060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buFont typeface="+mj-lt"/>
              <a:buAutoNum type="arabicPeriod"/>
            </a:pPr>
            <a:r>
              <a:rPr lang="en-US" i="1" dirty="0">
                <a:latin typeface="+mj-lt"/>
              </a:rPr>
              <a:t>Query performance </a:t>
            </a:r>
            <a:r>
              <a:rPr lang="en-US" dirty="0">
                <a:latin typeface="+mj-lt"/>
              </a:rPr>
              <a:t>can be </a:t>
            </a:r>
            <a:r>
              <a:rPr lang="en-US" b="1" dirty="0">
                <a:solidFill>
                  <a:schemeClr val="accent3"/>
                </a:solidFill>
                <a:latin typeface="+mj-lt"/>
              </a:rPr>
              <a:t>improved</a:t>
            </a:r>
            <a:r>
              <a:rPr lang="en-US" dirty="0">
                <a:latin typeface="+mj-lt"/>
              </a:rPr>
              <a:t> </a:t>
            </a:r>
            <a:r>
              <a:rPr lang="en-US" b="1" dirty="0">
                <a:solidFill>
                  <a:schemeClr val="accent3"/>
                </a:solidFill>
                <a:latin typeface="+mj-lt"/>
              </a:rPr>
              <a:t>dramatically</a:t>
            </a:r>
            <a:r>
              <a:rPr lang="en-US" dirty="0">
                <a:latin typeface="+mj-lt"/>
              </a:rPr>
              <a:t> in certain situations, particularly when most of the heavily accessed rows of the table are in a single partition or a small number of partitions. </a:t>
            </a:r>
          </a:p>
          <a:p>
            <a:pPr marL="457200" indent="-457200">
              <a:buFont typeface="+mj-lt"/>
              <a:buAutoNum type="arabicPeriod"/>
            </a:pPr>
            <a:endParaRPr lang="en-US" sz="1800" dirty="0">
              <a:solidFill>
                <a:srgbClr val="464547"/>
              </a:solidFill>
              <a:effectLst/>
              <a:latin typeface="+mj-lt"/>
              <a:ea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mj-lt"/>
              </a:rPr>
              <a:t>When queries or updates access a </a:t>
            </a:r>
            <a:r>
              <a:rPr lang="en-US" b="1" dirty="0">
                <a:solidFill>
                  <a:schemeClr val="accent3"/>
                </a:solidFill>
                <a:latin typeface="+mj-lt"/>
              </a:rPr>
              <a:t>large percentage of a single partition</a:t>
            </a:r>
            <a:r>
              <a:rPr lang="en-US" dirty="0">
                <a:latin typeface="+mj-lt"/>
              </a:rPr>
              <a:t>, </a:t>
            </a:r>
            <a:r>
              <a:rPr lang="en-US" i="1" dirty="0">
                <a:latin typeface="+mj-lt"/>
              </a:rPr>
              <a:t>performance can be improved </a:t>
            </a:r>
            <a:r>
              <a:rPr lang="en-US" dirty="0">
                <a:latin typeface="+mj-lt"/>
              </a:rPr>
              <a:t>by using a sequential scan of that partition instead of using an index, which would require random-access reads scattered across the whole table.</a:t>
            </a:r>
          </a:p>
          <a:p>
            <a:pPr marL="457200" indent="-457200">
              <a:buFont typeface="+mj-lt"/>
              <a:buAutoNum type="arabicPeriod"/>
            </a:pPr>
            <a:endParaRPr lang="en-US" dirty="0">
              <a:latin typeface="+mj-lt"/>
            </a:endParaRPr>
          </a:p>
          <a:p>
            <a:pPr marL="457200" indent="-457200">
              <a:buFont typeface="+mj-lt"/>
              <a:buAutoNum type="arabicPeriod"/>
            </a:pPr>
            <a:r>
              <a:rPr lang="en-US" dirty="0">
                <a:latin typeface="+mj-lt"/>
              </a:rPr>
              <a:t>Bulk </a:t>
            </a:r>
            <a:r>
              <a:rPr lang="en-US" i="1" dirty="0">
                <a:latin typeface="+mj-lt"/>
              </a:rPr>
              <a:t>loads and deletes</a:t>
            </a:r>
            <a:r>
              <a:rPr lang="en-US" dirty="0">
                <a:latin typeface="+mj-lt"/>
              </a:rPr>
              <a:t> can be accomplished by </a:t>
            </a:r>
            <a:r>
              <a:rPr lang="en-US" b="1" dirty="0">
                <a:solidFill>
                  <a:schemeClr val="accent3"/>
                </a:solidFill>
                <a:latin typeface="+mj-lt"/>
              </a:rPr>
              <a:t>adding or removing partitions</a:t>
            </a:r>
            <a:r>
              <a:rPr lang="en-US" dirty="0">
                <a:latin typeface="+mj-lt"/>
              </a:rPr>
              <a:t>, if the usage pattern is accounted for in the partitioning design.</a:t>
            </a:r>
          </a:p>
          <a:p>
            <a:pPr marL="457200" indent="-457200">
              <a:buFont typeface="+mj-lt"/>
              <a:buAutoNum type="arabicPeriod"/>
            </a:pPr>
            <a:endParaRPr lang="en-US" dirty="0">
              <a:latin typeface="+mj-lt"/>
            </a:endParaRPr>
          </a:p>
          <a:p>
            <a:pPr marL="457200" indent="-457200">
              <a:buFont typeface="+mj-lt"/>
              <a:buAutoNum type="arabicPeriod"/>
            </a:pPr>
            <a:r>
              <a:rPr lang="en-US" i="1" dirty="0">
                <a:latin typeface="+mj-lt"/>
              </a:rPr>
              <a:t>Seldom-used data </a:t>
            </a:r>
            <a:r>
              <a:rPr lang="en-US" dirty="0">
                <a:latin typeface="+mj-lt"/>
              </a:rPr>
              <a:t>can be migrated to </a:t>
            </a:r>
            <a:r>
              <a:rPr lang="en-US" b="1" dirty="0">
                <a:solidFill>
                  <a:schemeClr val="accent3"/>
                </a:solidFill>
                <a:latin typeface="+mj-lt"/>
              </a:rPr>
              <a:t>cheaper and slower storage </a:t>
            </a:r>
            <a:r>
              <a:rPr lang="en-US" dirty="0">
                <a:latin typeface="+mj-lt"/>
              </a:rPr>
              <a:t>media </a:t>
            </a:r>
          </a:p>
        </p:txBody>
      </p:sp>
    </p:spTree>
    <p:extLst>
      <p:ext uri="{BB962C8B-B14F-4D97-AF65-F5344CB8AC3E}">
        <p14:creationId xmlns:p14="http://schemas.microsoft.com/office/powerpoint/2010/main" val="2207172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100" normalizeH="0" baseline="0" noProof="0" dirty="0">
                <a:ln>
                  <a:noFill/>
                </a:ln>
                <a:solidFill>
                  <a:srgbClr val="FFFFFF"/>
                </a:solidFill>
                <a:effectLst/>
                <a:uLnTx/>
                <a:uFillTx/>
                <a:latin typeface="Calibri Light"/>
                <a:ea typeface="+mj-ea"/>
                <a:cs typeface="+mj-cs"/>
              </a:rPr>
              <a:t>DECLARATIVE PARTITIONING</a:t>
            </a:r>
          </a:p>
        </p:txBody>
      </p:sp>
    </p:spTree>
    <p:extLst>
      <p:ext uri="{BB962C8B-B14F-4D97-AF65-F5344CB8AC3E}">
        <p14:creationId xmlns:p14="http://schemas.microsoft.com/office/powerpoint/2010/main" val="921894096"/>
      </p:ext>
    </p:extLst>
  </p:cSld>
  <p:clrMapOvr>
    <a:masterClrMapping/>
  </p:clrMapOvr>
</p:sld>
</file>

<file path=ppt/theme/theme1.xml><?xml version="1.0" encoding="utf-8"?>
<a:theme xmlns:a="http://schemas.openxmlformats.org/drawingml/2006/main" name="Custom Design">
  <a:themeElements>
    <a:clrScheme name="EPAM">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Theme1">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B1030E66-D622-4A2C-A780-E8D0C5A75002}" vid="{EF2DDD0D-6367-4D3B-9AC8-9338D6E343E6}"/>
    </a:ext>
  </a:extLst>
</a:theme>
</file>

<file path=ppt/theme/theme3.xml><?xml version="1.0" encoding="utf-8"?>
<a:theme xmlns:a="http://schemas.openxmlformats.org/drawingml/2006/main" name="3_EPAM1">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1" id="{3043812C-3783-4862-B875-B3690480E19A}" vid="{FD22F7D5-DBED-44CA-80F0-2780F71C6B15}"/>
    </a:ext>
  </a:extLst>
</a:theme>
</file>

<file path=ppt/theme/theme4.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5.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F54897E54BA54408664CA011F7489F6" ma:contentTypeVersion="12" ma:contentTypeDescription="Create a new document." ma:contentTypeScope="" ma:versionID="a27d6dbaf3b81e28f02b064b4ca79c10">
  <xsd:schema xmlns:xsd="http://www.w3.org/2001/XMLSchema" xmlns:xs="http://www.w3.org/2001/XMLSchema" xmlns:p="http://schemas.microsoft.com/office/2006/metadata/properties" xmlns:ns2="59158387-0b2d-4d97-a983-e5561f7f08d0" xmlns:ns3="55af1afe-24e9-4d9e-8b54-53f2032f41af" targetNamespace="http://schemas.microsoft.com/office/2006/metadata/properties" ma:root="true" ma:fieldsID="37183ce83897060e9ae3fdc6567d7fdd" ns2:_="" ns3:_="">
    <xsd:import namespace="59158387-0b2d-4d97-a983-e5561f7f08d0"/>
    <xsd:import namespace="55af1afe-24e9-4d9e-8b54-53f2032f41a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158387-0b2d-4d97-a983-e5561f7f08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5af1afe-24e9-4d9e-8b54-53f2032f41a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55af1afe-24e9-4d9e-8b54-53f2032f41af">
      <UserInfo>
        <DisplayName/>
        <AccountId xsi:nil="true"/>
        <AccountType/>
      </UserInfo>
    </SharedWithUsers>
  </documentManagement>
</p:properties>
</file>

<file path=customXml/itemProps1.xml><?xml version="1.0" encoding="utf-8"?>
<ds:datastoreItem xmlns:ds="http://schemas.openxmlformats.org/officeDocument/2006/customXml" ds:itemID="{A2965A8D-D277-45D9-8BBC-7226F13244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158387-0b2d-4d97-a983-e5561f7f08d0"/>
    <ds:schemaRef ds:uri="55af1afe-24e9-4d9e-8b54-53f2032f41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3.xml><?xml version="1.0" encoding="utf-8"?>
<ds:datastoreItem xmlns:ds="http://schemas.openxmlformats.org/officeDocument/2006/customXml" ds:itemID="{D5E3C081-4081-47AD-A9A6-9F18F525DA1D}">
  <ds:schemaRefs>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schemas.microsoft.com/office/infopath/2007/PartnerControls"/>
    <ds:schemaRef ds:uri="http://purl.org/dc/terms/"/>
    <ds:schemaRef ds:uri="http://www.w3.org/XML/1998/namespace"/>
    <ds:schemaRef ds:uri="http://schemas.microsoft.com/sharepoint/v3"/>
    <ds:schemaRef ds:uri="55af1afe-24e9-4d9e-8b54-53f2032f41af"/>
  </ds:schemaRefs>
</ds:datastoreItem>
</file>

<file path=docProps/app.xml><?xml version="1.0" encoding="utf-8"?>
<Properties xmlns="http://schemas.openxmlformats.org/officeDocument/2006/extended-properties" xmlns:vt="http://schemas.openxmlformats.org/officeDocument/2006/docPropsVTypes">
  <Template/>
  <TotalTime>25537</TotalTime>
  <Words>6704</Words>
  <Application>Microsoft Office PowerPoint</Application>
  <PresentationFormat>Widescreen</PresentationFormat>
  <Paragraphs>494</Paragraphs>
  <Slides>35</Slides>
  <Notes>27</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35</vt:i4>
      </vt:variant>
    </vt:vector>
  </HeadingPairs>
  <TitlesOfParts>
    <vt:vector size="50" baseType="lpstr">
      <vt:lpstr>Arial</vt:lpstr>
      <vt:lpstr>Arial Black</vt:lpstr>
      <vt:lpstr>Calibri</vt:lpstr>
      <vt:lpstr>Calibri Light</vt:lpstr>
      <vt:lpstr>Consolas</vt:lpstr>
      <vt:lpstr>Courier New</vt:lpstr>
      <vt:lpstr>Symbol</vt:lpstr>
      <vt:lpstr>Times New Roman</vt:lpstr>
      <vt:lpstr>Trebuchet MS</vt:lpstr>
      <vt:lpstr>Wingdings</vt:lpstr>
      <vt:lpstr>Custom Design</vt:lpstr>
      <vt:lpstr>1_Theme1</vt:lpstr>
      <vt:lpstr>3_EPAM1</vt:lpstr>
      <vt:lpstr>Covers</vt:lpstr>
      <vt:lpstr>General</vt:lpstr>
      <vt:lpstr>PostgreSQL DB for DWH and ETL Building</vt:lpstr>
      <vt:lpstr>Agenda</vt:lpstr>
      <vt:lpstr>PowerPoint Presentation</vt:lpstr>
      <vt:lpstr>Partitioning</vt:lpstr>
      <vt:lpstr>Partitioning Concept</vt:lpstr>
      <vt:lpstr>Partitioning Key</vt:lpstr>
      <vt:lpstr>Is It Useful?</vt:lpstr>
      <vt:lpstr>Benefits</vt:lpstr>
      <vt:lpstr>PowerPoint Presentation</vt:lpstr>
      <vt:lpstr>Strategies</vt:lpstr>
      <vt:lpstr>List Partitioning</vt:lpstr>
      <vt:lpstr>Range Partitioning</vt:lpstr>
      <vt:lpstr>Hash Partitioning</vt:lpstr>
      <vt:lpstr>Composite Partitioning</vt:lpstr>
      <vt:lpstr>Partition Maintenance</vt:lpstr>
      <vt:lpstr>Partitioned Indexes</vt:lpstr>
      <vt:lpstr>PowerPoint Presentation</vt:lpstr>
      <vt:lpstr>Partitioning Using Inheritance</vt:lpstr>
      <vt:lpstr>How to Partition a Table</vt:lpstr>
      <vt:lpstr>Partition Maintenance</vt:lpstr>
      <vt:lpstr>PowerPoint Presentation</vt:lpstr>
      <vt:lpstr>Partition Pruning</vt:lpstr>
      <vt:lpstr>Constraint Exclusion</vt:lpstr>
      <vt:lpstr>Partition-wise join</vt:lpstr>
      <vt:lpstr>Partition-wise aggregation</vt:lpstr>
      <vt:lpstr>PowerPoint Presentation</vt:lpstr>
      <vt:lpstr>Components of Parallelism</vt:lpstr>
      <vt:lpstr>Parallel Querying</vt:lpstr>
      <vt:lpstr>Parallel Operations</vt:lpstr>
      <vt:lpstr>PowerPoint Presentation</vt:lpstr>
      <vt:lpstr>Parallel Plan</vt:lpstr>
      <vt:lpstr>Parallel Scans</vt:lpstr>
      <vt:lpstr>Parallel Joins</vt:lpstr>
      <vt:lpstr>Parallel Aggregates</vt:lpstr>
      <vt:lpstr>Q &amp; A</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orgmarketingbrandbaselineteam@epam.com</dc:creator>
  <cp:lastModifiedBy>Barys Matsiushyn</cp:lastModifiedBy>
  <cp:revision>1262</cp:revision>
  <cp:lastPrinted>2014-07-09T13:30:36Z</cp:lastPrinted>
  <dcterms:created xsi:type="dcterms:W3CDTF">2014-07-08T13:27:24Z</dcterms:created>
  <dcterms:modified xsi:type="dcterms:W3CDTF">2022-11-25T16:24:36Z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0x0101002F54897E54BA54408664CA011F7489F6</vt:lpwstr>
  </property>
  <property fmtid="{D5CDD505-2E9C-101B-9397-08002B2CF9AE}" pid="3" name="Order">
    <vt:r8>986900</vt:r8>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ies>
</file>