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 id="2147483747" r:id="rId5"/>
    <p:sldMasterId id="2147483751" r:id="rId6"/>
    <p:sldMasterId id="2147483755" r:id="rId7"/>
    <p:sldMasterId id="2147483759" r:id="rId8"/>
  </p:sldMasterIdLst>
  <p:notesMasterIdLst>
    <p:notesMasterId r:id="rId33"/>
  </p:notesMasterIdLst>
  <p:handoutMasterIdLst>
    <p:handoutMasterId r:id="rId34"/>
  </p:handoutMasterIdLst>
  <p:sldIdLst>
    <p:sldId id="575" r:id="rId9"/>
    <p:sldId id="576" r:id="rId10"/>
    <p:sldId id="577" r:id="rId11"/>
    <p:sldId id="915" r:id="rId12"/>
    <p:sldId id="914" r:id="rId13"/>
    <p:sldId id="905" r:id="rId14"/>
    <p:sldId id="906" r:id="rId15"/>
    <p:sldId id="908" r:id="rId16"/>
    <p:sldId id="907" r:id="rId17"/>
    <p:sldId id="909" r:id="rId18"/>
    <p:sldId id="910" r:id="rId19"/>
    <p:sldId id="911" r:id="rId20"/>
    <p:sldId id="912" r:id="rId21"/>
    <p:sldId id="923" r:id="rId22"/>
    <p:sldId id="917" r:id="rId23"/>
    <p:sldId id="916" r:id="rId24"/>
    <p:sldId id="918" r:id="rId25"/>
    <p:sldId id="919" r:id="rId26"/>
    <p:sldId id="920" r:id="rId27"/>
    <p:sldId id="921" r:id="rId28"/>
    <p:sldId id="924" r:id="rId29"/>
    <p:sldId id="522" r:id="rId30"/>
    <p:sldId id="925" r:id="rId31"/>
    <p:sldId id="88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1167" userDrawn="1">
          <p15:clr>
            <a:srgbClr val="A4A3A4"/>
          </p15:clr>
        </p15:guide>
        <p15:guide id="19" pos="3949" userDrawn="1">
          <p15:clr>
            <a:srgbClr val="A4A3A4"/>
          </p15:clr>
        </p15:guide>
        <p15:guide id="20" pos="344" userDrawn="1">
          <p15:clr>
            <a:srgbClr val="A4A3A4"/>
          </p15:clr>
        </p15:guide>
        <p15:guide id="21" pos="72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C644"/>
    <a:srgbClr val="464547"/>
    <a:srgbClr val="666666"/>
    <a:srgbClr val="B22746"/>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60268D-56CF-463F-755F-A8FB4C4FB761}" v="3" dt="2022-03-31T10:30:07.09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04" autoAdjust="0"/>
    <p:restoredTop sz="86289" autoAdjust="0"/>
  </p:normalViewPr>
  <p:slideViewPr>
    <p:cSldViewPr snapToGrid="0">
      <p:cViewPr varScale="1">
        <p:scale>
          <a:sx n="78" d="100"/>
          <a:sy n="78" d="100"/>
        </p:scale>
        <p:origin x="710" y="77"/>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1167"/>
        <p:guide pos="3949"/>
        <p:guide pos="344"/>
        <p:guide pos="72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ableStyles" Target="tableStyles.xml"/><Relationship Id="rId21" Type="http://schemas.openxmlformats.org/officeDocument/2006/relationships/slide" Target="slides/slide13.xml"/><Relationship Id="rId34" Type="http://schemas.openxmlformats.org/officeDocument/2006/relationships/handoutMaster" Target="handoutMasters/handout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commentAuthors" Target="commentAuthor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notesMaster" Target="notesMasters/notesMaster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geny Bochkarev" userId="S::evgeny_bochkarev@epam.com::529ead6a-51f5-44c1-90e7-faab126c1f4a" providerId="AD" clId="Web-{B560268D-56CF-463F-755F-A8FB4C4FB761}"/>
    <pc:docChg chg="modSld">
      <pc:chgData name="Evgeny Bochkarev" userId="S::evgeny_bochkarev@epam.com::529ead6a-51f5-44c1-90e7-faab126c1f4a" providerId="AD" clId="Web-{B560268D-56CF-463F-755F-A8FB4C4FB761}" dt="2022-03-31T10:30:07.095" v="2" actId="20577"/>
      <pc:docMkLst>
        <pc:docMk/>
      </pc:docMkLst>
      <pc:sldChg chg="modSp">
        <pc:chgData name="Evgeny Bochkarev" userId="S::evgeny_bochkarev@epam.com::529ead6a-51f5-44c1-90e7-faab126c1f4a" providerId="AD" clId="Web-{B560268D-56CF-463F-755F-A8FB4C4FB761}" dt="2022-03-31T10:30:07.095" v="2" actId="20577"/>
        <pc:sldMkLst>
          <pc:docMk/>
          <pc:sldMk cId="1529633832" sldId="893"/>
        </pc:sldMkLst>
        <pc:spChg chg="mod">
          <ac:chgData name="Evgeny Bochkarev" userId="S::evgeny_bochkarev@epam.com::529ead6a-51f5-44c1-90e7-faab126c1f4a" providerId="AD" clId="Web-{B560268D-56CF-463F-755F-A8FB4C4FB761}" dt="2022-03-31T10:30:07.095" v="2" actId="20577"/>
          <ac:spMkLst>
            <pc:docMk/>
            <pc:sldMk cId="1529633832" sldId="893"/>
            <ac:spMk id="3" creationId="{1F6343CC-6A1E-49A9-B581-31482E8DFBE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11/25/2022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11/25/2022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postgresql.org/docs/current/transaction-iso.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habr.com/ru/company/postgrespro/blog/442804/"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https://youtu.be/5ZjhNTM8XU8</a:t>
            </a:r>
          </a:p>
        </p:txBody>
      </p:sp>
      <p:sp>
        <p:nvSpPr>
          <p:cNvPr id="4" name="Slide Number Placeholder 3"/>
          <p:cNvSpPr>
            <a:spLocks noGrp="1"/>
          </p:cNvSpPr>
          <p:nvPr>
            <p:ph type="sldNum" sz="quarter" idx="5"/>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3784077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hlinkClick r:id="rId3"/>
              </a:rPr>
              <a:t>PostgreSQL: Documentation: 15: 13.2. Transaction Isolation</a:t>
            </a:r>
            <a:endParaRPr lang="fr-FR" dirty="0"/>
          </a:p>
          <a:p>
            <a:r>
              <a:rPr lang="fr-FR" dirty="0"/>
              <a:t>(for </a:t>
            </a:r>
            <a:r>
              <a:rPr lang="fr-FR" dirty="0" err="1"/>
              <a:t>Russian</a:t>
            </a:r>
            <a:r>
              <a:rPr lang="fr-FR" dirty="0"/>
              <a:t> speakers) </a:t>
            </a:r>
            <a:r>
              <a:rPr lang="en-US" dirty="0">
                <a:hlinkClick r:id="rId4"/>
              </a:rPr>
              <a:t>MVCC-1. </a:t>
            </a:r>
            <a:r>
              <a:rPr lang="ru-RU" dirty="0">
                <a:hlinkClick r:id="rId4"/>
              </a:rPr>
              <a:t>Изоляция / </a:t>
            </a:r>
            <a:r>
              <a:rPr lang="ru-RU" dirty="0" err="1">
                <a:hlinkClick r:id="rId4"/>
              </a:rPr>
              <a:t>Хабр</a:t>
            </a:r>
            <a:r>
              <a:rPr lang="ru-RU" dirty="0">
                <a:hlinkClick r:id="rId4"/>
              </a:rPr>
              <a:t> (</a:t>
            </a:r>
            <a:r>
              <a:rPr lang="en-US" dirty="0">
                <a:hlinkClick r:id="rId4"/>
              </a:rPr>
              <a:t>habr.com)</a:t>
            </a:r>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1535289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1922756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3983769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479992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1425524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3849851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https://www.postgresql.org/docs/7.1/mvcc.html</a:t>
            </a:r>
          </a:p>
        </p:txBody>
      </p:sp>
      <p:sp>
        <p:nvSpPr>
          <p:cNvPr id="4" name="Slide Number Placeholder 3"/>
          <p:cNvSpPr>
            <a:spLocks noGrp="1"/>
          </p:cNvSpPr>
          <p:nvPr>
            <p:ph type="sldNum" sz="quarter" idx="5"/>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2786950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Every table has several system columns that are implicitly defined by the system. Therefore, these names cannot be used as names of user-defined columns. (Note that these restrictions are separate from whether the name is a key word or not; quoting a name will not allow you to escape these restrictions.) You do not really need to be concerned about these columns; just know they exist.</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b="1"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tableoid</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OID of the table containing this row. This column is particularly handy for queries that select from inheritance hierarchies (see Section 5.10), since without it, it's difficult to tell which individual table a row came from. The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tableoid</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can be joined against the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oid</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column of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pg_class</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to obtain the table name.</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b="1"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xmin</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identity (transaction ID) of the inserting transaction for this row version. (A row version is an individual state of a row; each update of a row creates a new row version for the same logical row.)</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b="1"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cmin</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command identifier (starting at zero) within the inserting transaction.</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b="1"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xmax</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identity (transaction ID) of the deleting transaction, or zero for an undeleted row version. It is possible for this column to be nonzero in a visible row version. That usually indicates that the deleting transaction hasn't committed yet, or that an attempted deletion was rolled back.</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b="1"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cmax</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command identifier within the deleting transaction, or zero.</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b="1"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ctid</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physical location of the row version within its table. Note that although the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ctid</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can be used to locate the row version very quickly, a row's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ctid</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will change if it is updated or moved by VACUUM FULL. Therefore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ctid</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is useless as a long-term row identifier. A primary key should be used to identify logical rows.</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2941222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watch the recording. The idea is to show system column values for parallel user session for insert, update, delete, select </a:t>
            </a:r>
            <a:r>
              <a:rPr lang="en-US"/>
              <a:t>statements.</a:t>
            </a:r>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3353876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3272788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590577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927562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911562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125866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51462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4105543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774183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ubtitle 2"/>
          <p:cNvSpPr>
            <a:spLocks noGrp="1"/>
          </p:cNvSpPr>
          <p:nvPr>
            <p:ph type="subTitle" idx="1" hasCustomPrompt="1"/>
          </p:nvPr>
        </p:nvSpPr>
        <p:spPr>
          <a:xfrm>
            <a:off x="842433" y="5455612"/>
            <a:ext cx="8534400" cy="381000"/>
          </a:xfrm>
          <a:prstGeom prst="rect">
            <a:avLst/>
          </a:prstGeom>
        </p:spPr>
        <p:txBody>
          <a:bodyPr>
            <a:normAutofit/>
          </a:bodyPr>
          <a:lstStyle>
            <a:lvl1pPr marL="0" indent="0" algn="l">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MONTH </a:t>
            </a:r>
            <a:r>
              <a:rPr lang="en-US" dirty="0" err="1"/>
              <a:t>DAte</a:t>
            </a:r>
            <a:r>
              <a:rPr lang="en-US" dirty="0"/>
              <a:t>, YEAR</a:t>
            </a:r>
          </a:p>
        </p:txBody>
      </p:sp>
      <p:sp>
        <p:nvSpPr>
          <p:cNvPr id="9" name="Text Placeholder 5"/>
          <p:cNvSpPr>
            <a:spLocks noGrp="1"/>
          </p:cNvSpPr>
          <p:nvPr>
            <p:ph type="body" sz="quarter" idx="11" hasCustomPrompt="1"/>
          </p:nvPr>
        </p:nvSpPr>
        <p:spPr>
          <a:xfrm>
            <a:off x="842434" y="4466210"/>
            <a:ext cx="3382786" cy="360099"/>
          </a:xfrm>
          <a:prstGeom prst="rect">
            <a:avLst/>
          </a:prstGeom>
          <a:solidFill>
            <a:schemeClr val="accent2"/>
          </a:solidFill>
        </p:spPr>
        <p:txBody>
          <a:bodyPr wrap="none" tIns="36576">
            <a:spAutoFit/>
          </a:bodyPr>
          <a:lstStyle>
            <a:lvl1pPr marL="0" indent="0">
              <a:spcBef>
                <a:spcPts val="0"/>
              </a:spcBef>
              <a:buFontTx/>
              <a:buNone/>
              <a:defRPr sz="1800" cap="all" baseline="0">
                <a:solidFill>
                  <a:srgbClr val="FFFFFF"/>
                </a:solidFill>
                <a:latin typeface="Arial Black"/>
                <a:cs typeface="Arial Blac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ADD SUBTITLE</a:t>
            </a:r>
          </a:p>
        </p:txBody>
      </p:sp>
      <p:sp>
        <p:nvSpPr>
          <p:cNvPr id="10"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
        <p:nvSpPr>
          <p:cNvPr id="11" name="Picture Placeholder 2"/>
          <p:cNvSpPr>
            <a:spLocks noGrp="1"/>
          </p:cNvSpPr>
          <p:nvPr>
            <p:ph type="pic" sz="quarter" idx="19" hasCustomPrompt="1"/>
          </p:nvPr>
        </p:nvSpPr>
        <p:spPr>
          <a:xfrm>
            <a:off x="3048469" y="504826"/>
            <a:ext cx="188212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12" name="Straight Connector 11"/>
          <p:cNvCxnSpPr/>
          <p:nvPr userDrawn="1"/>
        </p:nvCxnSpPr>
        <p:spPr>
          <a:xfrm>
            <a:off x="2764117"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tx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Tree>
    <p:extLst>
      <p:ext uri="{BB962C8B-B14F-4D97-AF65-F5344CB8AC3E}">
        <p14:creationId xmlns:p14="http://schemas.microsoft.com/office/powerpoint/2010/main" val="226874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sz="1800"/>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10"/>
            <a:ext cx="1188379" cy="421377"/>
          </a:xfrm>
          <a:prstGeom prst="rect">
            <a:avLst/>
          </a:prstGeom>
        </p:spPr>
      </p:pic>
    </p:spTree>
    <p:extLst>
      <p:ext uri="{BB962C8B-B14F-4D97-AF65-F5344CB8AC3E}">
        <p14:creationId xmlns:p14="http://schemas.microsoft.com/office/powerpoint/2010/main" val="99485374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10"/>
            <a:ext cx="1188379" cy="421377"/>
          </a:xfrm>
          <a:prstGeom prst="rect">
            <a:avLst/>
          </a:prstGeom>
        </p:spPr>
      </p:pic>
    </p:spTree>
    <p:extLst>
      <p:ext uri="{BB962C8B-B14F-4D97-AF65-F5344CB8AC3E}">
        <p14:creationId xmlns:p14="http://schemas.microsoft.com/office/powerpoint/2010/main" val="1466199581"/>
      </p:ext>
    </p:extLst>
  </p:cSld>
  <p:clrMapOvr>
    <a:masterClrMapping/>
  </p:clrMapOvr>
  <p:extLst>
    <p:ext uri="{DCECCB84-F9BA-43D5-87BE-67443E8EF086}">
      <p15:sldGuideLst xmlns:p15="http://schemas.microsoft.com/office/powerpoint/2012/main">
        <p15:guide id="1" pos="4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28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3" y="1439334"/>
            <a:ext cx="11239500"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915490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2" y="1439334"/>
            <a:ext cx="5314949" cy="45296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6400802" y="1439334"/>
            <a:ext cx="5314951" cy="45296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227494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476253" y="1896534"/>
            <a:ext cx="11239500" cy="40724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476253" y="1439333"/>
            <a:ext cx="11239500"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511416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476254" y="1896534"/>
            <a:ext cx="5314948" cy="40724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6400801" y="1896534"/>
            <a:ext cx="5324476" cy="40724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6400798" y="1439333"/>
            <a:ext cx="532447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00387748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4" y="1439334"/>
            <a:ext cx="5314948"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92648044"/>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2" y="1896534"/>
            <a:ext cx="5314949" cy="40724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129154611"/>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476251" y="1456655"/>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947963" y="1456655"/>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476251" y="5493512"/>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476251" y="2264027"/>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476251" y="3071399"/>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476251" y="3878771"/>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476251" y="4686143"/>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947963" y="2263477"/>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947963" y="3070300"/>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947963" y="3877123"/>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947963" y="4683945"/>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947963" y="5490769"/>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557162167"/>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12192000" cy="6858000"/>
          </a:xfrm>
          <a:prstGeom prst="rect">
            <a:avLst/>
          </a:prstGeom>
        </p:spPr>
        <p:txBody>
          <a:bodyPr vert="horz" anchor="t"/>
          <a:lstStyle>
            <a:lvl1pPr marL="0" indent="0" algn="ctr">
              <a:buNone/>
              <a:defRPr baseline="0"/>
            </a:lvl1pPr>
          </a:lstStyle>
          <a:p>
            <a:endParaRPr lang="en-US" dirty="0"/>
          </a:p>
          <a:p>
            <a:r>
              <a:rPr lang="en-US" dirty="0"/>
              <a:t>Background Image</a:t>
            </a:r>
          </a:p>
        </p:txBody>
      </p:sp>
      <p:sp>
        <p:nvSpPr>
          <p:cNvPr id="6"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10" name="Text Placeholder 7"/>
          <p:cNvSpPr>
            <a:spLocks noGrp="1"/>
          </p:cNvSpPr>
          <p:nvPr>
            <p:ph type="body" sz="quarter" idx="16" hasCustomPrompt="1"/>
          </p:nvPr>
        </p:nvSpPr>
        <p:spPr>
          <a:xfrm>
            <a:off x="842434" y="4453468"/>
            <a:ext cx="8650817"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a:t>CLICK TO ADD SUBTITLE</a:t>
            </a:r>
          </a:p>
        </p:txBody>
      </p:sp>
      <p:sp>
        <p:nvSpPr>
          <p:cNvPr id="11" name="Text Placeholder 11"/>
          <p:cNvSpPr>
            <a:spLocks noGrp="1"/>
          </p:cNvSpPr>
          <p:nvPr>
            <p:ph type="body" sz="quarter" idx="17" hasCustomPrompt="1"/>
          </p:nvPr>
        </p:nvSpPr>
        <p:spPr>
          <a:xfrm>
            <a:off x="842433" y="5459484"/>
            <a:ext cx="4866216" cy="373063"/>
          </a:xfrm>
          <a:prstGeom prst="rect">
            <a:avLst/>
          </a:prstGeom>
        </p:spPr>
        <p:txBody>
          <a:bodyPr>
            <a:normAutofit/>
          </a:bodyPr>
          <a:lstStyle>
            <a:lvl1pPr marL="0" indent="0">
              <a:buNone/>
              <a:defRPr sz="1800" baseline="0">
                <a:solidFill>
                  <a:schemeClr val="accent2"/>
                </a:solidFill>
              </a:defRPr>
            </a:lvl1pPr>
          </a:lstStyle>
          <a:p>
            <a:pPr lvl="0"/>
            <a:r>
              <a:rPr lang="en-US" dirty="0"/>
              <a:t>MONTH DATE, YEAR</a:t>
            </a:r>
          </a:p>
        </p:txBody>
      </p:sp>
      <p:sp>
        <p:nvSpPr>
          <p:cNvPr id="12"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6900829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898527" y="2373859"/>
            <a:ext cx="5314948" cy="359514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898524"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898524" y="1916660"/>
            <a:ext cx="5314949" cy="4572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p:nvSpPr>
        <p:spPr>
          <a:xfrm>
            <a:off x="7112001" y="2"/>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Oval 13"/>
          <p:cNvSpPr/>
          <p:nvPr/>
        </p:nvSpPr>
        <p:spPr>
          <a:xfrm>
            <a:off x="8305208" y="1870969"/>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Picture Placeholder 11"/>
          <p:cNvSpPr>
            <a:spLocks noGrp="1"/>
          </p:cNvSpPr>
          <p:nvPr>
            <p:ph type="pic" sz="quarter" idx="14" hasCustomPrompt="1"/>
          </p:nvPr>
        </p:nvSpPr>
        <p:spPr>
          <a:xfrm>
            <a:off x="8542527" y="2108287"/>
            <a:ext cx="2218944" cy="2218944"/>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4125751833"/>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5973763" y="2373859"/>
            <a:ext cx="5324476" cy="359514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5973763" y="1439333"/>
            <a:ext cx="5314951"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p:nvSpPr>
        <p:spPr>
          <a:xfrm>
            <a:off x="-1" y="2"/>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Oval 9"/>
          <p:cNvSpPr/>
          <p:nvPr/>
        </p:nvSpPr>
        <p:spPr>
          <a:xfrm>
            <a:off x="1193208" y="1870969"/>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Picture Placeholder 11"/>
          <p:cNvSpPr>
            <a:spLocks noGrp="1"/>
          </p:cNvSpPr>
          <p:nvPr>
            <p:ph type="pic" sz="quarter" idx="14" hasCustomPrompt="1"/>
          </p:nvPr>
        </p:nvSpPr>
        <p:spPr>
          <a:xfrm>
            <a:off x="1430527" y="2108287"/>
            <a:ext cx="2218944" cy="2218944"/>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5973761" y="1916660"/>
            <a:ext cx="5324723" cy="4572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42609390"/>
      </p:ext>
    </p:extLst>
  </p:cSld>
  <p:clrMapOvr>
    <a:masterClrMapping/>
  </p:clrMapOvr>
  <p:extLst>
    <p:ext uri="{DCECCB84-F9BA-43D5-87BE-67443E8EF086}">
      <p15:sldGuideLst xmlns:p15="http://schemas.microsoft.com/office/powerpoint/2012/main">
        <p15:guide id="1" pos="3200">
          <p15:clr>
            <a:srgbClr val="FBAE40"/>
          </p15:clr>
        </p15:guide>
        <p15:guide id="2" orient="horz" pos="152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476253" y="1439334"/>
            <a:ext cx="11239500"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6057868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476254" y="1896534"/>
            <a:ext cx="5314948" cy="4072467"/>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6400801" y="1896534"/>
            <a:ext cx="5324476" cy="4072467"/>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6400799" y="1439333"/>
            <a:ext cx="5314952" cy="4572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6647156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502900"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7647668"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4575284"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502900"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7647668"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4575284"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4265678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2374606" y="2797813"/>
            <a:ext cx="7442791" cy="783184"/>
          </a:xfrm>
          <a:prstGeom prst="rect">
            <a:avLst/>
          </a:prstGeom>
        </p:spPr>
        <p:txBody>
          <a:bodyPr anchor="ctr"/>
          <a:lstStyle>
            <a:lvl1pPr marL="0" indent="0" algn="ctr">
              <a:lnSpc>
                <a:spcPts val="2400"/>
              </a:lnSpc>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2" y="-163253"/>
            <a:ext cx="2064269" cy="1583263"/>
          </a:xfrm>
          <a:prstGeom prst="rect">
            <a:avLst/>
          </a:prstGeom>
        </p:spPr>
      </p:pic>
      <p:pic>
        <p:nvPicPr>
          <p:cNvPr id="4" name="Picture 3"/>
          <p:cNvPicPr>
            <a:picLocks noChangeAspect="1"/>
          </p:cNvPicPr>
          <p:nvPr/>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10127731" y="4909147"/>
            <a:ext cx="2064269" cy="1583263"/>
          </a:xfrm>
          <a:prstGeom prst="rect">
            <a:avLst/>
          </a:prstGeom>
        </p:spPr>
      </p:pic>
      <p:sp>
        <p:nvSpPr>
          <p:cNvPr id="7"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609143669"/>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89893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p:nvCxnSpPr>
        <p:spPr>
          <a:xfrm flipV="1">
            <a:off x="7981952" y="937626"/>
            <a:ext cx="0" cy="5497895"/>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948969"/>
            <a:ext cx="7981952" cy="5453324"/>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p:nvSpPr>
        <p:spPr>
          <a:xfrm>
            <a:off x="7981952" y="948970"/>
            <a:ext cx="4210048" cy="691457"/>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7981952" y="1025995"/>
            <a:ext cx="4210049" cy="585216"/>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8257618" y="2363053"/>
            <a:ext cx="3541837" cy="4072467"/>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8257618" y="1905852"/>
            <a:ext cx="3541837"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3507125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6783152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469964" y="1438656"/>
            <a:ext cx="11119104" cy="4511040"/>
          </a:xfrm>
          <a:prstGeom prst="rect">
            <a:avLst/>
          </a:prstGeom>
        </p:spPr>
        <p:txBody>
          <a:bodyPr vert="horz" lIns="68580" tIns="34290" rIns="68580" bIns="34290" rtlCol="0">
            <a:normAutofit/>
          </a:bodyPr>
          <a:lstStyle>
            <a:lvl1pPr marL="0" indent="0">
              <a:lnSpc>
                <a:spcPct val="120000"/>
              </a:lnSpc>
              <a:spcBef>
                <a:spcPts val="0"/>
              </a:spcBef>
              <a:buNone/>
              <a:defRPr sz="1867"/>
            </a:lvl1pPr>
            <a:lvl2pPr>
              <a:defRPr sz="1600"/>
            </a:lvl2pPr>
            <a:lvl3pPr>
              <a:defRPr sz="1467"/>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Tree>
    <p:extLst>
      <p:ext uri="{BB962C8B-B14F-4D97-AF65-F5344CB8AC3E}">
        <p14:creationId xmlns:p14="http://schemas.microsoft.com/office/powerpoint/2010/main" val="392717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348455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14400"/>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475488" y="1435607"/>
            <a:ext cx="11241024" cy="4572000"/>
          </a:xfrm>
          <a:prstGeom prst="rect">
            <a:avLst/>
          </a:prstGeom>
        </p:spPr>
        <p:txBody>
          <a:bodyPr vert="horz" lIns="91440" tIns="45720" rIns="91440" bIns="45720" rtlCol="0">
            <a:normAutofit/>
          </a:bodyPr>
          <a:lstStyle>
            <a:lvl1pPr marL="0" indent="0">
              <a:lnSpc>
                <a:spcPct val="120000"/>
              </a:lnSpc>
              <a:spcBef>
                <a:spcPts val="0"/>
              </a:spcBef>
              <a:buNone/>
              <a:defRPr sz="1600"/>
            </a:lvl1pPr>
            <a:lvl2pPr>
              <a:defRPr sz="1600"/>
            </a:lvl2pPr>
            <a:lvl3pPr>
              <a:defRPr sz="14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
        <p:nvSpPr>
          <p:cNvPr id="4"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725022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14400"/>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475488" y="1435607"/>
            <a:ext cx="11241024" cy="4572000"/>
          </a:xfrm>
          <a:prstGeom prst="rect">
            <a:avLst/>
          </a:prstGeom>
        </p:spPr>
        <p:txBody>
          <a:bodyPr vert="horz" lIns="91440" tIns="45720" rIns="91440" bIns="45720" rtlCol="0">
            <a:normAutofit/>
          </a:bodyPr>
          <a:lstStyle>
            <a:lvl1pPr marL="0" indent="0">
              <a:lnSpc>
                <a:spcPct val="120000"/>
              </a:lnSpc>
              <a:spcBef>
                <a:spcPts val="0"/>
              </a:spcBef>
              <a:buNone/>
              <a:defRPr sz="1600"/>
            </a:lvl1pPr>
            <a:lvl2pPr>
              <a:defRPr sz="1600"/>
            </a:lvl2pPr>
            <a:lvl3pPr>
              <a:defRPr sz="14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
        <p:nvSpPr>
          <p:cNvPr id="4"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620763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10" name="Picture Placeholder 6">
            <a:extLst>
              <a:ext uri="{FF2B5EF4-FFF2-40B4-BE49-F238E27FC236}">
                <a16:creationId xmlns:a16="http://schemas.microsoft.com/office/drawing/2014/main" id="{226699CC-5B2D-4992-A312-36959D399EE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11" name="Rectangle 10">
            <a:extLst>
              <a:ext uri="{FF2B5EF4-FFF2-40B4-BE49-F238E27FC236}">
                <a16:creationId xmlns:a16="http://schemas.microsoft.com/office/drawing/2014/main" id="{984A109E-F9A8-4A73-9BD7-C812C1726AD2}"/>
              </a:ext>
            </a:extLst>
          </p:cNvPr>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12" name="Picture 11">
            <a:extLst>
              <a:ext uri="{FF2B5EF4-FFF2-40B4-BE49-F238E27FC236}">
                <a16:creationId xmlns:a16="http://schemas.microsoft.com/office/drawing/2014/main" id="{39083CED-91E3-434D-9562-26B5A7DB2E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13" name="Picture 12">
            <a:extLst>
              <a:ext uri="{FF2B5EF4-FFF2-40B4-BE49-F238E27FC236}">
                <a16:creationId xmlns:a16="http://schemas.microsoft.com/office/drawing/2014/main" id="{32BE1E2F-7986-41DC-A6FC-B325405AB53F}"/>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352304517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9" name="Picture 8">
            <a:extLst>
              <a:ext uri="{FF2B5EF4-FFF2-40B4-BE49-F238E27FC236}">
                <a16:creationId xmlns:a16="http://schemas.microsoft.com/office/drawing/2014/main" id="{58FA0150-90C8-4E4A-B446-72B94B5D58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2971500019"/>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14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10" name="Picture Placeholder 6">
            <a:extLst>
              <a:ext uri="{FF2B5EF4-FFF2-40B4-BE49-F238E27FC236}">
                <a16:creationId xmlns:a16="http://schemas.microsoft.com/office/drawing/2014/main" id="{F08493D2-0C14-4403-A7EC-7CF0C1467A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11" name="Rectangle 10">
            <a:extLst>
              <a:ext uri="{FF2B5EF4-FFF2-40B4-BE49-F238E27FC236}">
                <a16:creationId xmlns:a16="http://schemas.microsoft.com/office/drawing/2014/main" id="{782E0E8A-B210-4375-8C34-6AF0FDDBC8C2}"/>
              </a:ext>
            </a:extLst>
          </p:cNvPr>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12" name="Picture 11">
            <a:extLst>
              <a:ext uri="{FF2B5EF4-FFF2-40B4-BE49-F238E27FC236}">
                <a16:creationId xmlns:a16="http://schemas.microsoft.com/office/drawing/2014/main" id="{DC91570C-AC2E-4D59-B487-9550C7A243F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13" name="Picture 12">
            <a:extLst>
              <a:ext uri="{FF2B5EF4-FFF2-40B4-BE49-F238E27FC236}">
                <a16:creationId xmlns:a16="http://schemas.microsoft.com/office/drawing/2014/main" id="{5E8ECF8E-6CC7-4650-B602-F168C844C3D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197010492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708621" y="5125025"/>
            <a:ext cx="2593768" cy="532608"/>
          </a:xfrm>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p:nvSpPr>
        <p:spPr>
          <a:xfrm>
            <a:off x="561867"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2019 EPAM Systems, Inc.</a:t>
            </a:r>
            <a:endParaRPr lang="en-US" sz="933" dirty="0">
              <a:latin typeface="+mj-lt"/>
            </a:endParaRPr>
          </a:p>
        </p:txBody>
      </p:sp>
      <p:pic>
        <p:nvPicPr>
          <p:cNvPr id="10" name="Picture 9">
            <a:extLst>
              <a:ext uri="{FF2B5EF4-FFF2-40B4-BE49-F238E27FC236}">
                <a16:creationId xmlns:a16="http://schemas.microsoft.com/office/drawing/2014/main" id="{D8545F6D-643E-4BDA-ABB7-90E4B8DDA8C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1152137956"/>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p:nvSpPr>
        <p:spPr>
          <a:xfrm>
            <a:off x="174378"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2019 EPAM Systems, Inc.</a:t>
            </a:r>
            <a:endParaRPr lang="en-US" sz="933" dirty="0">
              <a:latin typeface="+mj-lt"/>
            </a:endParaRPr>
          </a:p>
        </p:txBody>
      </p:sp>
    </p:spTree>
    <p:extLst>
      <p:ext uri="{BB962C8B-B14F-4D97-AF65-F5344CB8AC3E}">
        <p14:creationId xmlns:p14="http://schemas.microsoft.com/office/powerpoint/2010/main" val="42562914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image" Target="../media/image5.emf"/><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theme" Target="../theme/theme5.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40"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
        <p:nvSpPr>
          <p:cNvPr id="5" name="Title Placeholder 1">
            <a:extLst>
              <a:ext uri="{FF2B5EF4-FFF2-40B4-BE49-F238E27FC236}">
                <a16:creationId xmlns:a16="http://schemas.microsoft.com/office/drawing/2014/main" id="{07702BB8-BCC8-4CC3-A905-7819EABA8D8A}"/>
              </a:ext>
            </a:extLst>
          </p:cNvPr>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6" name="Date Placeholder 3">
            <a:extLst>
              <a:ext uri="{FF2B5EF4-FFF2-40B4-BE49-F238E27FC236}">
                <a16:creationId xmlns:a16="http://schemas.microsoft.com/office/drawing/2014/main" id="{A0FFA68F-8DE0-4C3F-8627-4D4DB9AEEBBF}"/>
              </a:ext>
            </a:extLst>
          </p:cNvPr>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Tree>
    <p:extLst>
      <p:ext uri="{BB962C8B-B14F-4D97-AF65-F5344CB8AC3E}">
        <p14:creationId xmlns:p14="http://schemas.microsoft.com/office/powerpoint/2010/main" val="1135489443"/>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Lst>
  <p:hf sldNum="0" hdr="0" dt="0"/>
  <p:txStyles>
    <p:titleStyle>
      <a:lvl1pPr algn="l" defTabSz="914377" rtl="0" eaLnBrk="1" latinLnBrk="0" hangingPunct="1">
        <a:lnSpc>
          <a:spcPct val="90000"/>
        </a:lnSpc>
        <a:spcBef>
          <a:spcPct val="0"/>
        </a:spcBef>
        <a:buNone/>
        <a:defRPr sz="6400" kern="1200" baseline="0">
          <a:solidFill>
            <a:schemeClr val="bg1"/>
          </a:solidFill>
          <a:latin typeface="+mj-lt"/>
          <a:ea typeface="+mj-ea"/>
          <a:cs typeface="+mj-cs"/>
        </a:defRPr>
      </a:lvl1pPr>
    </p:titleStyle>
    <p:bodyStyle>
      <a:lvl1pPr marL="0" indent="0" algn="l" defTabSz="914377" rtl="0" eaLnBrk="1" latinLnBrk="0" hangingPunct="1">
        <a:lnSpc>
          <a:spcPct val="90000"/>
        </a:lnSpc>
        <a:spcBef>
          <a:spcPts val="1000"/>
        </a:spcBef>
        <a:buFont typeface="Arial" panose="020B0604020202020204" pitchFamily="34" charset="0"/>
        <a:buNone/>
        <a:defRPr sz="2133" b="1" kern="1200" baseline="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Tree>
    <p:extLst>
      <p:ext uri="{BB962C8B-B14F-4D97-AF65-F5344CB8AC3E}">
        <p14:creationId xmlns:p14="http://schemas.microsoft.com/office/powerpoint/2010/main" val="352308139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Lst>
  <p:hf hdr="0" dt="0"/>
  <p:txStyles>
    <p:titleStyle>
      <a:lvl1pPr algn="l" defTabSz="914377" rtl="0" eaLnBrk="1" latinLnBrk="0" hangingPunct="1">
        <a:lnSpc>
          <a:spcPct val="90000"/>
        </a:lnSpc>
        <a:spcBef>
          <a:spcPct val="0"/>
        </a:spcBef>
        <a:buNone/>
        <a:defRPr sz="6400" kern="1200" baseline="0">
          <a:solidFill>
            <a:schemeClr val="bg1"/>
          </a:solidFill>
          <a:latin typeface="+mj-lt"/>
          <a:ea typeface="+mj-ea"/>
          <a:cs typeface="+mj-cs"/>
        </a:defRPr>
      </a:lvl1pPr>
    </p:titleStyle>
    <p:bodyStyle>
      <a:lvl1pPr marL="0" indent="0" algn="l" defTabSz="914377" rtl="0" eaLnBrk="1" latinLnBrk="0" hangingPunct="1">
        <a:lnSpc>
          <a:spcPct val="90000"/>
        </a:lnSpc>
        <a:spcBef>
          <a:spcPts val="1000"/>
        </a:spcBef>
        <a:buFont typeface="Arial" panose="020B0604020202020204" pitchFamily="34" charset="0"/>
        <a:buNone/>
        <a:defRPr sz="2133" b="1" kern="1200" baseline="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113543980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Lst>
  <p:hf hdr="0" ftr="0" dt="0"/>
  <p:txStyles>
    <p:titleStyle>
      <a:lvl1pPr algn="l" defTabSz="685783"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783"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892"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783"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675"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566"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48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35520"/>
            <a:ext cx="12192000" cy="422483"/>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480488" y="1439334"/>
            <a:ext cx="11235265" cy="4529667"/>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480485" y="6549298"/>
            <a:ext cx="627880" cy="222635"/>
          </a:xfrm>
          <a:prstGeom prst="rect">
            <a:avLst/>
          </a:prstGeom>
        </p:spPr>
      </p:pic>
      <p:sp>
        <p:nvSpPr>
          <p:cNvPr id="4" name="Title Placeholder 3"/>
          <p:cNvSpPr>
            <a:spLocks noGrp="1"/>
          </p:cNvSpPr>
          <p:nvPr>
            <p:ph type="title"/>
          </p:nvPr>
        </p:nvSpPr>
        <p:spPr>
          <a:xfrm>
            <a:off x="480488" y="304800"/>
            <a:ext cx="11235265" cy="402336"/>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785574525"/>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orient="horz" pos="338">
          <p15:clr>
            <a:srgbClr val="F26B43"/>
          </p15:clr>
        </p15:guide>
        <p15:guide id="3" orient="horz" pos="680">
          <p15:clr>
            <a:srgbClr val="F26B43"/>
          </p15:clr>
        </p15:guide>
        <p15:guide id="4" orient="horz" pos="2820">
          <p15:clr>
            <a:srgbClr val="F26B43"/>
          </p15:clr>
        </p15:guide>
        <p15:guide id="5" pos="301">
          <p15:clr>
            <a:srgbClr val="F26B43"/>
          </p15:clr>
        </p15:guide>
        <p15:guide id="6" pos="7380">
          <p15:clr>
            <a:srgbClr val="F26B43"/>
          </p15:clr>
        </p15:guide>
        <p15:guide id="7" orient="horz" pos="896">
          <p15:clr>
            <a:srgbClr val="F26B43"/>
          </p15:clr>
        </p15:guide>
        <p15:guide id="8" pos="3648">
          <p15:clr>
            <a:srgbClr val="F26B43"/>
          </p15:clr>
        </p15:guide>
        <p15:guide id="9" pos="4032">
          <p15:clr>
            <a:srgbClr val="F26B43"/>
          </p15:clr>
        </p15:guide>
        <p15:guide id="10" orient="horz" pos="3036">
          <p15:clr>
            <a:srgbClr val="F26B43"/>
          </p15:clr>
        </p15:guide>
        <p15:guide id="11" orient="horz" pos="3084">
          <p15:clr>
            <a:srgbClr val="F26B43"/>
          </p15:clr>
        </p15:guide>
        <p15:guide id="12" orient="horz" pos="31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2.emf"/><Relationship Id="rId5" Type="http://schemas.openxmlformats.org/officeDocument/2006/relationships/package" Target="../embeddings/Microsoft_Excel_Worksheet3.xlsx"/><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800" dirty="0"/>
              <a:t>PostgreSQL DB for DWH and ETL Building</a:t>
            </a:r>
          </a:p>
        </p:txBody>
      </p:sp>
      <p:sp>
        <p:nvSpPr>
          <p:cNvPr id="7" name="Text Placeholder 6"/>
          <p:cNvSpPr>
            <a:spLocks noGrp="1"/>
          </p:cNvSpPr>
          <p:nvPr>
            <p:ph type="body" sz="quarter" idx="11"/>
          </p:nvPr>
        </p:nvSpPr>
        <p:spPr>
          <a:xfrm>
            <a:off x="708621" y="3779125"/>
            <a:ext cx="5754624" cy="581871"/>
          </a:xfrm>
        </p:spPr>
        <p:txBody>
          <a:bodyPr/>
          <a:lstStyle/>
          <a:p>
            <a:pPr>
              <a:lnSpc>
                <a:spcPct val="100000"/>
              </a:lnSpc>
              <a:spcBef>
                <a:spcPts val="0"/>
              </a:spcBef>
            </a:pPr>
            <a:r>
              <a:rPr lang="en-US" sz="2400" dirty="0"/>
              <a:t>PostgreSQL ACID</a:t>
            </a:r>
          </a:p>
        </p:txBody>
      </p:sp>
      <p:sp>
        <p:nvSpPr>
          <p:cNvPr id="4" name="Picture Placeholder 3">
            <a:extLst>
              <a:ext uri="{FF2B5EF4-FFF2-40B4-BE49-F238E27FC236}">
                <a16:creationId xmlns:a16="http://schemas.microsoft.com/office/drawing/2014/main" id="{3E27577D-F355-4112-8A70-06987E030FCE}"/>
              </a:ext>
            </a:extLst>
          </p:cNvPr>
          <p:cNvSpPr>
            <a:spLocks noGrp="1"/>
          </p:cNvSpPr>
          <p:nvPr>
            <p:ph type="pic" sz="quarter" idx="12"/>
          </p:nvPr>
        </p:nvSpPr>
        <p:spPr/>
      </p:sp>
      <p:sp>
        <p:nvSpPr>
          <p:cNvPr id="5" name="Text Placeholder 4">
            <a:extLst>
              <a:ext uri="{FF2B5EF4-FFF2-40B4-BE49-F238E27FC236}">
                <a16:creationId xmlns:a16="http://schemas.microsoft.com/office/drawing/2014/main" id="{56B52211-E810-480A-894E-063A39FAF750}"/>
              </a:ext>
            </a:extLst>
          </p:cNvPr>
          <p:cNvSpPr>
            <a:spLocks noGrp="1"/>
          </p:cNvSpPr>
          <p:nvPr>
            <p:ph type="body" sz="quarter" idx="13"/>
          </p:nvPr>
        </p:nvSpPr>
        <p:spPr/>
        <p:txBody>
          <a:bodyPr/>
          <a:lstStyle/>
          <a:p>
            <a:endParaRPr lang="en-US" dirty="0"/>
          </a:p>
        </p:txBody>
      </p:sp>
      <p:pic>
        <p:nvPicPr>
          <p:cNvPr id="8" name="Picture Placeholder 7">
            <a:extLst>
              <a:ext uri="{FF2B5EF4-FFF2-40B4-BE49-F238E27FC236}">
                <a16:creationId xmlns:a16="http://schemas.microsoft.com/office/drawing/2014/main" id="{E58571C8-85D4-4141-91F8-3743633C98F0}"/>
              </a:ext>
            </a:extLst>
          </p:cNvPr>
          <p:cNvPicPr>
            <a:picLocks noChangeAspect="1"/>
          </p:cNvPicPr>
          <p:nvPr/>
        </p:nvPicPr>
        <p:blipFill>
          <a:blip r:embed="rId2">
            <a:extLst>
              <a:ext uri="{28A0092B-C50C-407E-A947-70E740481C1C}">
                <a14:useLocalDpi xmlns:a14="http://schemas.microsoft.com/office/drawing/2010/main" val="0"/>
              </a:ext>
            </a:extLst>
          </a:blip>
          <a:srcRect l="15645" r="15645"/>
          <a:stretch>
            <a:fillRect/>
          </a:stretch>
        </p:blipFill>
        <p:spPr>
          <a:xfrm>
            <a:off x="7471834" y="0"/>
            <a:ext cx="4720167" cy="6858000"/>
          </a:xfrm>
          <a:prstGeom prst="rect">
            <a:avLst/>
          </a:prstGeom>
          <a:solidFill>
            <a:srgbClr val="FFFFFF"/>
          </a:solidFill>
          <a:ln>
            <a:noFill/>
          </a:ln>
        </p:spPr>
      </p:pic>
    </p:spTree>
    <p:extLst>
      <p:ext uri="{BB962C8B-B14F-4D97-AF65-F5344CB8AC3E}">
        <p14:creationId xmlns:p14="http://schemas.microsoft.com/office/powerpoint/2010/main" val="3123738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p:txBody>
          <a:bodyPr/>
          <a:lstStyle/>
          <a:p>
            <a:r>
              <a:rPr lang="en-US" sz="2800" b="1" dirty="0"/>
              <a:t>Issue</a:t>
            </a:r>
          </a:p>
        </p:txBody>
      </p:sp>
      <p:sp>
        <p:nvSpPr>
          <p:cNvPr id="4" name="Content Placeholder 3">
            <a:extLst>
              <a:ext uri="{FF2B5EF4-FFF2-40B4-BE49-F238E27FC236}">
                <a16:creationId xmlns:a16="http://schemas.microsoft.com/office/drawing/2014/main" id="{6F3AEC85-8356-488F-86AD-CEAC6A66C89D}"/>
              </a:ext>
            </a:extLst>
          </p:cNvPr>
          <p:cNvSpPr>
            <a:spLocks noGrp="1"/>
          </p:cNvSpPr>
          <p:nvPr>
            <p:ph sz="quarter" idx="11"/>
          </p:nvPr>
        </p:nvSpPr>
        <p:spPr>
          <a:xfrm>
            <a:off x="480488" y="1075541"/>
            <a:ext cx="11068481" cy="4529667"/>
          </a:xfrm>
        </p:spPr>
        <p:txBody>
          <a:bodyPr/>
          <a:lstStyle/>
          <a:p>
            <a:pPr marL="0" indent="0">
              <a:lnSpc>
                <a:spcPct val="150000"/>
              </a:lnSpc>
              <a:buNone/>
            </a:pPr>
            <a:r>
              <a:rPr lang="en-US" sz="2400" dirty="0">
                <a:solidFill>
                  <a:srgbClr val="464547"/>
                </a:solidFill>
                <a:latin typeface="+mn-lt"/>
              </a:rPr>
              <a:t>We had 200$ in our system, but after the transfer it is now 195$. That is not how transfers work from the user’s perspective. So, after the power outage our data became </a:t>
            </a:r>
            <a:r>
              <a:rPr lang="en-US" sz="2400" i="1" dirty="0">
                <a:solidFill>
                  <a:srgbClr val="464547"/>
                </a:solidFill>
                <a:latin typeface="+mn-lt"/>
              </a:rPr>
              <a:t>inconsistent</a:t>
            </a:r>
            <a:r>
              <a:rPr lang="en-US" sz="2400" dirty="0">
                <a:solidFill>
                  <a:srgbClr val="464547"/>
                </a:solidFill>
                <a:latin typeface="+mn-lt"/>
              </a:rPr>
              <a:t>. Meaning, now this </a:t>
            </a:r>
            <a:r>
              <a:rPr lang="en-US" sz="2400" u="sng" dirty="0">
                <a:solidFill>
                  <a:srgbClr val="464547"/>
                </a:solidFill>
                <a:latin typeface="+mn-lt"/>
              </a:rPr>
              <a:t>data doesn’t make any sense</a:t>
            </a:r>
            <a:r>
              <a:rPr lang="en-US" sz="2400" dirty="0">
                <a:solidFill>
                  <a:srgbClr val="464547"/>
                </a:solidFill>
                <a:latin typeface="+mn-lt"/>
              </a:rPr>
              <a:t>. And vice versa, you call database </a:t>
            </a:r>
            <a:r>
              <a:rPr lang="en-US" sz="2400" i="1" dirty="0">
                <a:solidFill>
                  <a:srgbClr val="464547"/>
                </a:solidFill>
                <a:latin typeface="+mn-lt"/>
              </a:rPr>
              <a:t>consistent</a:t>
            </a:r>
            <a:r>
              <a:rPr lang="en-US" sz="2400" dirty="0">
                <a:solidFill>
                  <a:srgbClr val="464547"/>
                </a:solidFill>
                <a:latin typeface="+mn-lt"/>
              </a:rPr>
              <a:t> when data makes sense.</a:t>
            </a:r>
          </a:p>
          <a:p>
            <a:pPr marL="0" indent="0">
              <a:lnSpc>
                <a:spcPct val="150000"/>
              </a:lnSpc>
              <a:buNone/>
            </a:pPr>
            <a:endParaRPr lang="en-US" sz="2400" dirty="0">
              <a:solidFill>
                <a:srgbClr val="464547"/>
              </a:solidFill>
              <a:latin typeface="+mn-lt"/>
            </a:endParaRPr>
          </a:p>
          <a:p>
            <a:pPr marL="0" indent="0">
              <a:lnSpc>
                <a:spcPct val="150000"/>
              </a:lnSpc>
              <a:buNone/>
            </a:pPr>
            <a:r>
              <a:rPr lang="en-US" sz="2400" dirty="0">
                <a:solidFill>
                  <a:srgbClr val="464547"/>
                </a:solidFill>
                <a:latin typeface="+mn-lt"/>
              </a:rPr>
              <a:t>So, how do we keep our database consistent?</a:t>
            </a:r>
          </a:p>
          <a:p>
            <a:pPr marL="0" indent="0">
              <a:lnSpc>
                <a:spcPct val="150000"/>
              </a:lnSpc>
              <a:buNone/>
            </a:pPr>
            <a:endParaRPr lang="en-US" sz="2400" dirty="0">
              <a:solidFill>
                <a:srgbClr val="464547"/>
              </a:solidFill>
              <a:latin typeface="+mn-lt"/>
            </a:endParaRPr>
          </a:p>
          <a:p>
            <a:pPr marL="0" indent="0">
              <a:lnSpc>
                <a:spcPct val="150000"/>
              </a:lnSpc>
              <a:buNone/>
            </a:pPr>
            <a:endParaRPr lang="en-US" sz="2400" dirty="0">
              <a:solidFill>
                <a:srgbClr val="464547"/>
              </a:solidFill>
              <a:latin typeface="+mn-lt"/>
            </a:endParaRPr>
          </a:p>
        </p:txBody>
      </p:sp>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p:txBody>
          <a:bodyPr/>
          <a:lstStyle/>
          <a:p>
            <a:fld id="{3A707DD9-E92B-45E8-BE0A-E6B2EDF345EB}" type="slidenum">
              <a:rPr lang="en-US" smtClean="0"/>
              <a:pPr/>
              <a:t>10</a:t>
            </a:fld>
            <a:endParaRPr lang="en-US" dirty="0"/>
          </a:p>
        </p:txBody>
      </p:sp>
    </p:spTree>
    <p:extLst>
      <p:ext uri="{BB962C8B-B14F-4D97-AF65-F5344CB8AC3E}">
        <p14:creationId xmlns:p14="http://schemas.microsoft.com/office/powerpoint/2010/main" val="1207273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p:txBody>
          <a:bodyPr/>
          <a:lstStyle/>
          <a:p>
            <a:r>
              <a:rPr lang="en-US" sz="2800" b="1" dirty="0"/>
              <a:t>Transaction</a:t>
            </a:r>
          </a:p>
        </p:txBody>
      </p:sp>
      <p:sp>
        <p:nvSpPr>
          <p:cNvPr id="4" name="Content Placeholder 3">
            <a:extLst>
              <a:ext uri="{FF2B5EF4-FFF2-40B4-BE49-F238E27FC236}">
                <a16:creationId xmlns:a16="http://schemas.microsoft.com/office/drawing/2014/main" id="{6F3AEC85-8356-488F-86AD-CEAC6A66C89D}"/>
              </a:ext>
            </a:extLst>
          </p:cNvPr>
          <p:cNvSpPr>
            <a:spLocks noGrp="1"/>
          </p:cNvSpPr>
          <p:nvPr>
            <p:ph sz="quarter" idx="11"/>
          </p:nvPr>
        </p:nvSpPr>
        <p:spPr>
          <a:xfrm>
            <a:off x="480488" y="1075541"/>
            <a:ext cx="11068481" cy="4529667"/>
          </a:xfrm>
        </p:spPr>
        <p:txBody>
          <a:bodyPr/>
          <a:lstStyle/>
          <a:p>
            <a:pPr marL="0" indent="0">
              <a:lnSpc>
                <a:spcPct val="150000"/>
              </a:lnSpc>
              <a:buNone/>
            </a:pPr>
            <a:r>
              <a:rPr lang="en-US" sz="2400" dirty="0">
                <a:solidFill>
                  <a:srgbClr val="464547"/>
                </a:solidFill>
                <a:latin typeface="+mn-lt"/>
              </a:rPr>
              <a:t>We can execute the previous two update statements as one </a:t>
            </a:r>
            <a:r>
              <a:rPr lang="en-US" sz="2400" i="1" dirty="0">
                <a:solidFill>
                  <a:srgbClr val="464547"/>
                </a:solidFill>
                <a:latin typeface="+mn-lt"/>
              </a:rPr>
              <a:t>atomic </a:t>
            </a:r>
            <a:r>
              <a:rPr lang="en-US" sz="2400" dirty="0">
                <a:solidFill>
                  <a:srgbClr val="464547"/>
                </a:solidFill>
                <a:latin typeface="+mn-lt"/>
              </a:rPr>
              <a:t>(singular) statement and call it a </a:t>
            </a:r>
            <a:r>
              <a:rPr lang="en-US" sz="2400" i="1" dirty="0">
                <a:solidFill>
                  <a:srgbClr val="464547"/>
                </a:solidFill>
                <a:latin typeface="+mn-lt"/>
              </a:rPr>
              <a:t>transaction</a:t>
            </a:r>
            <a:r>
              <a:rPr lang="en-US" sz="2400" dirty="0">
                <a:solidFill>
                  <a:srgbClr val="464547"/>
                </a:solidFill>
                <a:latin typeface="+mn-lt"/>
              </a:rPr>
              <a:t>. If something goes wrong, we can rollback all changes and make it look like we never executed anything. Meaning, now our system is also </a:t>
            </a:r>
            <a:r>
              <a:rPr lang="en-US" sz="2400" i="1" dirty="0">
                <a:solidFill>
                  <a:srgbClr val="464547"/>
                </a:solidFill>
                <a:latin typeface="+mn-lt"/>
              </a:rPr>
              <a:t>durable</a:t>
            </a:r>
            <a:r>
              <a:rPr lang="en-US" sz="2400" dirty="0">
                <a:solidFill>
                  <a:srgbClr val="464547"/>
                </a:solidFill>
                <a:latin typeface="+mn-lt"/>
              </a:rPr>
              <a:t>.</a:t>
            </a:r>
          </a:p>
          <a:p>
            <a:pPr marL="0" indent="0">
              <a:lnSpc>
                <a:spcPct val="150000"/>
              </a:lnSpc>
              <a:buNone/>
            </a:pPr>
            <a:endParaRPr lang="en-US" sz="2400" dirty="0">
              <a:solidFill>
                <a:srgbClr val="464547"/>
              </a:solidFill>
              <a:latin typeface="+mn-lt"/>
            </a:endParaRPr>
          </a:p>
          <a:p>
            <a:pPr marL="0" indent="0">
              <a:lnSpc>
                <a:spcPct val="150000"/>
              </a:lnSpc>
              <a:buNone/>
            </a:pPr>
            <a:r>
              <a:rPr lang="en-US" sz="2400" b="1" dirty="0">
                <a:solidFill>
                  <a:srgbClr val="464547"/>
                </a:solidFill>
                <a:latin typeface="+mn-lt"/>
              </a:rPr>
              <a:t>Transaction</a:t>
            </a:r>
            <a:r>
              <a:rPr lang="en-US" sz="2400" dirty="0">
                <a:solidFill>
                  <a:srgbClr val="464547"/>
                </a:solidFill>
                <a:latin typeface="+mn-lt"/>
              </a:rPr>
              <a:t> is a sequence of multiple operations treated as one operation that transforms database from one consistent state to another consistent state.</a:t>
            </a:r>
          </a:p>
        </p:txBody>
      </p:sp>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p:txBody>
          <a:bodyPr/>
          <a:lstStyle/>
          <a:p>
            <a:fld id="{3A707DD9-E92B-45E8-BE0A-E6B2EDF345EB}" type="slidenum">
              <a:rPr lang="en-US" smtClean="0"/>
              <a:pPr/>
              <a:t>11</a:t>
            </a:fld>
            <a:endParaRPr lang="en-US" dirty="0"/>
          </a:p>
        </p:txBody>
      </p:sp>
    </p:spTree>
    <p:extLst>
      <p:ext uri="{BB962C8B-B14F-4D97-AF65-F5344CB8AC3E}">
        <p14:creationId xmlns:p14="http://schemas.microsoft.com/office/powerpoint/2010/main" val="446765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p:txBody>
          <a:bodyPr/>
          <a:lstStyle/>
          <a:p>
            <a:r>
              <a:rPr lang="en-US" sz="2800" b="1" dirty="0"/>
              <a:t>Solution</a:t>
            </a:r>
          </a:p>
        </p:txBody>
      </p:sp>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p:txBody>
          <a:bodyPr/>
          <a:lstStyle/>
          <a:p>
            <a:fld id="{3A707DD9-E92B-45E8-BE0A-E6B2EDF345EB}" type="slidenum">
              <a:rPr lang="en-US" smtClean="0"/>
              <a:pPr/>
              <a:t>12</a:t>
            </a:fld>
            <a:endParaRPr lang="en-US" dirty="0"/>
          </a:p>
        </p:txBody>
      </p:sp>
      <p:graphicFrame>
        <p:nvGraphicFramePr>
          <p:cNvPr id="8" name="Object 7">
            <a:extLst>
              <a:ext uri="{FF2B5EF4-FFF2-40B4-BE49-F238E27FC236}">
                <a16:creationId xmlns:a16="http://schemas.microsoft.com/office/drawing/2014/main" id="{80006AEA-A0AD-BFD0-7FA6-90DD8B83A00D}"/>
              </a:ext>
            </a:extLst>
          </p:cNvPr>
          <p:cNvGraphicFramePr>
            <a:graphicFrameLocks noChangeAspect="1"/>
          </p:cNvGraphicFramePr>
          <p:nvPr>
            <p:extLst>
              <p:ext uri="{D42A27DB-BD31-4B8C-83A1-F6EECF244321}">
                <p14:modId xmlns:p14="http://schemas.microsoft.com/office/powerpoint/2010/main" val="187522792"/>
              </p:ext>
            </p:extLst>
          </p:nvPr>
        </p:nvGraphicFramePr>
        <p:xfrm>
          <a:off x="6459681" y="1722302"/>
          <a:ext cx="5000625" cy="3762375"/>
        </p:xfrm>
        <a:graphic>
          <a:graphicData uri="http://schemas.openxmlformats.org/presentationml/2006/ole">
            <mc:AlternateContent xmlns:mc="http://schemas.openxmlformats.org/markup-compatibility/2006">
              <mc:Choice xmlns:v="urn:schemas-microsoft-com:vml" Requires="v">
                <p:oleObj name="Worksheet" r:id="rId3" imgW="5000603" imgH="3762375" progId="Excel.Sheet.12">
                  <p:embed/>
                </p:oleObj>
              </mc:Choice>
              <mc:Fallback>
                <p:oleObj name="Worksheet" r:id="rId3" imgW="5000603" imgH="3762375" progId="Excel.Sheet.12">
                  <p:embed/>
                  <p:pic>
                    <p:nvPicPr>
                      <p:cNvPr id="8" name="Object 7">
                        <a:extLst>
                          <a:ext uri="{FF2B5EF4-FFF2-40B4-BE49-F238E27FC236}">
                            <a16:creationId xmlns:a16="http://schemas.microsoft.com/office/drawing/2014/main" id="{80006AEA-A0AD-BFD0-7FA6-90DD8B83A00D}"/>
                          </a:ext>
                        </a:extLst>
                      </p:cNvPr>
                      <p:cNvPicPr/>
                      <p:nvPr/>
                    </p:nvPicPr>
                    <p:blipFill>
                      <a:blip r:embed="rId4"/>
                      <a:stretch>
                        <a:fillRect/>
                      </a:stretch>
                    </p:blipFill>
                    <p:spPr>
                      <a:xfrm>
                        <a:off x="6459681" y="1722302"/>
                        <a:ext cx="5000625" cy="376237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1FA9DDDB-E704-0232-6DEB-014B6FEE57AD}"/>
              </a:ext>
            </a:extLst>
          </p:cNvPr>
          <p:cNvGraphicFramePr>
            <a:graphicFrameLocks noChangeAspect="1"/>
          </p:cNvGraphicFramePr>
          <p:nvPr>
            <p:extLst>
              <p:ext uri="{D42A27DB-BD31-4B8C-83A1-F6EECF244321}">
                <p14:modId xmlns:p14="http://schemas.microsoft.com/office/powerpoint/2010/main" val="3144311017"/>
              </p:ext>
            </p:extLst>
          </p:nvPr>
        </p:nvGraphicFramePr>
        <p:xfrm>
          <a:off x="661359" y="1722302"/>
          <a:ext cx="5000625" cy="3762375"/>
        </p:xfrm>
        <a:graphic>
          <a:graphicData uri="http://schemas.openxmlformats.org/presentationml/2006/ole">
            <mc:AlternateContent xmlns:mc="http://schemas.openxmlformats.org/markup-compatibility/2006">
              <mc:Choice xmlns:v="urn:schemas-microsoft-com:vml" Requires="v">
                <p:oleObj name="Worksheet" r:id="rId5" imgW="5000603" imgH="3762375" progId="Excel.Sheet.12">
                  <p:embed/>
                </p:oleObj>
              </mc:Choice>
              <mc:Fallback>
                <p:oleObj name="Worksheet" r:id="rId5" imgW="5000603" imgH="3762375" progId="Excel.Sheet.12">
                  <p:embed/>
                  <p:pic>
                    <p:nvPicPr>
                      <p:cNvPr id="8" name="Object 7">
                        <a:extLst>
                          <a:ext uri="{FF2B5EF4-FFF2-40B4-BE49-F238E27FC236}">
                            <a16:creationId xmlns:a16="http://schemas.microsoft.com/office/drawing/2014/main" id="{80006AEA-A0AD-BFD0-7FA6-90DD8B83A00D}"/>
                          </a:ext>
                        </a:extLst>
                      </p:cNvPr>
                      <p:cNvPicPr/>
                      <p:nvPr/>
                    </p:nvPicPr>
                    <p:blipFill>
                      <a:blip r:embed="rId6"/>
                      <a:stretch>
                        <a:fillRect/>
                      </a:stretch>
                    </p:blipFill>
                    <p:spPr>
                      <a:xfrm>
                        <a:off x="661359" y="1722302"/>
                        <a:ext cx="5000625" cy="3762375"/>
                      </a:xfrm>
                      <a:prstGeom prst="rect">
                        <a:avLst/>
                      </a:prstGeom>
                    </p:spPr>
                  </p:pic>
                </p:oleObj>
              </mc:Fallback>
            </mc:AlternateContent>
          </a:graphicData>
        </a:graphic>
      </p:graphicFrame>
    </p:spTree>
    <p:extLst>
      <p:ext uri="{BB962C8B-B14F-4D97-AF65-F5344CB8AC3E}">
        <p14:creationId xmlns:p14="http://schemas.microsoft.com/office/powerpoint/2010/main" val="4244058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rgbClr val="FFFFFF"/>
                </a:solidFill>
                <a:latin typeface="Calibri Light"/>
              </a:rPr>
              <a:t>ISOLATION</a:t>
            </a: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p:txBody>
      </p:sp>
    </p:spTree>
    <p:extLst>
      <p:ext uri="{BB962C8B-B14F-4D97-AF65-F5344CB8AC3E}">
        <p14:creationId xmlns:p14="http://schemas.microsoft.com/office/powerpoint/2010/main" val="497829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p:txBody>
          <a:bodyPr/>
          <a:lstStyle/>
          <a:p>
            <a:r>
              <a:rPr lang="en-US" sz="2800" b="1" dirty="0"/>
              <a:t>Isolation levels</a:t>
            </a:r>
          </a:p>
        </p:txBody>
      </p:sp>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p:txBody>
          <a:bodyPr/>
          <a:lstStyle/>
          <a:p>
            <a:fld id="{3A707DD9-E92B-45E8-BE0A-E6B2EDF345EB}" type="slidenum">
              <a:rPr lang="en-US" smtClean="0"/>
              <a:pPr/>
              <a:t>14</a:t>
            </a:fld>
            <a:endParaRPr lang="en-US" dirty="0"/>
          </a:p>
        </p:txBody>
      </p:sp>
      <p:sp>
        <p:nvSpPr>
          <p:cNvPr id="3" name="TextBox 2">
            <a:extLst>
              <a:ext uri="{FF2B5EF4-FFF2-40B4-BE49-F238E27FC236}">
                <a16:creationId xmlns:a16="http://schemas.microsoft.com/office/drawing/2014/main" id="{EDF8829E-206E-E6C2-1CA7-21EDDF12B502}"/>
              </a:ext>
            </a:extLst>
          </p:cNvPr>
          <p:cNvSpPr txBox="1"/>
          <p:nvPr/>
        </p:nvSpPr>
        <p:spPr>
          <a:xfrm>
            <a:off x="377939" y="1088509"/>
            <a:ext cx="11637448" cy="2262671"/>
          </a:xfrm>
          <a:prstGeom prst="rect">
            <a:avLst/>
          </a:prstGeom>
          <a:noFill/>
        </p:spPr>
        <p:txBody>
          <a:bodyPr wrap="square" rtlCol="0">
            <a:spAutoFit/>
          </a:bodyPr>
          <a:lstStyle/>
          <a:p>
            <a:pPr>
              <a:lnSpc>
                <a:spcPct val="150000"/>
              </a:lnSpc>
            </a:pPr>
            <a:r>
              <a:rPr lang="en-US" sz="1600" b="1" dirty="0">
                <a:solidFill>
                  <a:srgbClr val="000000"/>
                </a:solidFill>
                <a:latin typeface="Arial" panose="020B0604020202020204" pitchFamily="34" charset="0"/>
              </a:rPr>
              <a:t>Isolation level </a:t>
            </a:r>
            <a:r>
              <a:rPr lang="en-US" sz="1600" dirty="0">
                <a:solidFill>
                  <a:srgbClr val="000000"/>
                </a:solidFill>
                <a:latin typeface="Arial" panose="020B0604020202020204" pitchFamily="34" charset="0"/>
              </a:rPr>
              <a:t>is a balancing act between database consistency and performance.</a:t>
            </a:r>
          </a:p>
          <a:p>
            <a:pPr>
              <a:lnSpc>
                <a:spcPct val="150000"/>
              </a:lnSpc>
            </a:pPr>
            <a:endParaRPr lang="en-US" sz="1600" dirty="0">
              <a:solidFill>
                <a:srgbClr val="000000"/>
              </a:solidFill>
              <a:latin typeface="Arial" panose="020B0604020202020204" pitchFamily="34" charset="0"/>
            </a:endParaRPr>
          </a:p>
          <a:p>
            <a:pPr>
              <a:lnSpc>
                <a:spcPct val="150000"/>
              </a:lnSpc>
            </a:pPr>
            <a:r>
              <a:rPr lang="en-US" sz="1600" dirty="0">
                <a:solidFill>
                  <a:srgbClr val="000000"/>
                </a:solidFill>
                <a:latin typeface="Arial" panose="020B0604020202020204" pitchFamily="34" charset="0"/>
              </a:rPr>
              <a:t>A </a:t>
            </a:r>
            <a:r>
              <a:rPr lang="en-US" sz="1600" i="1" dirty="0">
                <a:solidFill>
                  <a:schemeClr val="accent4">
                    <a:lumMod val="50000"/>
                  </a:schemeClr>
                </a:solidFill>
                <a:latin typeface="Arial" panose="020B0604020202020204" pitchFamily="34" charset="0"/>
              </a:rPr>
              <a:t>higher</a:t>
            </a:r>
            <a:r>
              <a:rPr lang="en-US" sz="1600" dirty="0">
                <a:solidFill>
                  <a:srgbClr val="000000"/>
                </a:solidFill>
                <a:latin typeface="Arial" panose="020B0604020202020204" pitchFamily="34" charset="0"/>
              </a:rPr>
              <a:t> isolation level means </a:t>
            </a:r>
            <a:r>
              <a:rPr lang="en-US" sz="1600" i="1" dirty="0">
                <a:solidFill>
                  <a:schemeClr val="accent4">
                    <a:lumMod val="50000"/>
                  </a:schemeClr>
                </a:solidFill>
                <a:latin typeface="Arial" panose="020B0604020202020204" pitchFamily="34" charset="0"/>
              </a:rPr>
              <a:t>higher</a:t>
            </a:r>
            <a:r>
              <a:rPr lang="en-US" sz="1600" dirty="0">
                <a:solidFill>
                  <a:srgbClr val="000000"/>
                </a:solidFill>
                <a:latin typeface="Arial" panose="020B0604020202020204" pitchFamily="34" charset="0"/>
              </a:rPr>
              <a:t> data consistency and </a:t>
            </a:r>
            <a:r>
              <a:rPr lang="en-US" sz="1600" i="1" dirty="0">
                <a:solidFill>
                  <a:schemeClr val="accent3">
                    <a:lumMod val="75000"/>
                  </a:schemeClr>
                </a:solidFill>
                <a:latin typeface="Arial" panose="020B0604020202020204" pitchFamily="34" charset="0"/>
              </a:rPr>
              <a:t>lower</a:t>
            </a:r>
            <a:r>
              <a:rPr lang="en-US" sz="1600" dirty="0">
                <a:solidFill>
                  <a:srgbClr val="000000"/>
                </a:solidFill>
                <a:latin typeface="Arial" panose="020B0604020202020204" pitchFamily="34" charset="0"/>
              </a:rPr>
              <a:t> performance.</a:t>
            </a:r>
          </a:p>
          <a:p>
            <a:pPr>
              <a:lnSpc>
                <a:spcPct val="150000"/>
              </a:lnSpc>
            </a:pPr>
            <a:r>
              <a:rPr lang="en-US" sz="1600" dirty="0">
                <a:solidFill>
                  <a:srgbClr val="000000"/>
                </a:solidFill>
                <a:latin typeface="Arial" panose="020B0604020202020204" pitchFamily="34" charset="0"/>
              </a:rPr>
              <a:t>A </a:t>
            </a:r>
            <a:r>
              <a:rPr lang="en-US" sz="1600" i="1" dirty="0">
                <a:solidFill>
                  <a:schemeClr val="accent3">
                    <a:lumMod val="75000"/>
                  </a:schemeClr>
                </a:solidFill>
                <a:latin typeface="Arial" panose="020B0604020202020204" pitchFamily="34" charset="0"/>
              </a:rPr>
              <a:t>lower</a:t>
            </a:r>
            <a:r>
              <a:rPr lang="en-US" sz="1600" dirty="0">
                <a:solidFill>
                  <a:srgbClr val="000000"/>
                </a:solidFill>
                <a:latin typeface="Arial" panose="020B0604020202020204" pitchFamily="34" charset="0"/>
              </a:rPr>
              <a:t> isolation level means </a:t>
            </a:r>
            <a:r>
              <a:rPr lang="en-US" sz="1600" i="1" dirty="0">
                <a:solidFill>
                  <a:schemeClr val="accent3">
                    <a:lumMod val="75000"/>
                  </a:schemeClr>
                </a:solidFill>
                <a:latin typeface="Arial" panose="020B0604020202020204" pitchFamily="34" charset="0"/>
              </a:rPr>
              <a:t>lower</a:t>
            </a:r>
            <a:r>
              <a:rPr lang="en-US" sz="1600" dirty="0">
                <a:solidFill>
                  <a:srgbClr val="000000"/>
                </a:solidFill>
                <a:latin typeface="Arial" panose="020B0604020202020204" pitchFamily="34" charset="0"/>
              </a:rPr>
              <a:t> data consistency and </a:t>
            </a:r>
            <a:r>
              <a:rPr lang="en-US" sz="1600" i="1" dirty="0">
                <a:solidFill>
                  <a:schemeClr val="accent4">
                    <a:lumMod val="50000"/>
                  </a:schemeClr>
                </a:solidFill>
                <a:latin typeface="Arial" panose="020B0604020202020204" pitchFamily="34" charset="0"/>
              </a:rPr>
              <a:t>higher</a:t>
            </a:r>
            <a:r>
              <a:rPr lang="en-US" sz="1600" dirty="0">
                <a:solidFill>
                  <a:srgbClr val="000000"/>
                </a:solidFill>
                <a:latin typeface="Arial" panose="020B0604020202020204" pitchFamily="34" charset="0"/>
              </a:rPr>
              <a:t> performance.</a:t>
            </a:r>
          </a:p>
          <a:p>
            <a:pPr>
              <a:lnSpc>
                <a:spcPct val="150000"/>
              </a:lnSpc>
            </a:pPr>
            <a:endParaRPr lang="en-US" sz="1600" dirty="0">
              <a:solidFill>
                <a:srgbClr val="000000"/>
              </a:solidFill>
              <a:latin typeface="Arial" panose="020B0604020202020204" pitchFamily="34" charset="0"/>
            </a:endParaRPr>
          </a:p>
          <a:p>
            <a:pPr>
              <a:lnSpc>
                <a:spcPct val="150000"/>
              </a:lnSpc>
            </a:pPr>
            <a:r>
              <a:rPr lang="en-US" sz="1600" b="1" dirty="0">
                <a:solidFill>
                  <a:srgbClr val="000000"/>
                </a:solidFill>
                <a:latin typeface="Arial" panose="020B0604020202020204" pitchFamily="34" charset="0"/>
              </a:rPr>
              <a:t>Database anomaly </a:t>
            </a:r>
            <a:r>
              <a:rPr lang="en-US" sz="1600" dirty="0">
                <a:solidFill>
                  <a:srgbClr val="000000"/>
                </a:solidFill>
                <a:latin typeface="Arial" panose="020B0604020202020204" pitchFamily="34" charset="0"/>
              </a:rPr>
              <a:t>is unexpected database behavior because of the number of concurrency effects.</a:t>
            </a:r>
          </a:p>
        </p:txBody>
      </p:sp>
      <p:graphicFrame>
        <p:nvGraphicFramePr>
          <p:cNvPr id="6" name="Table 5">
            <a:extLst>
              <a:ext uri="{FF2B5EF4-FFF2-40B4-BE49-F238E27FC236}">
                <a16:creationId xmlns:a16="http://schemas.microsoft.com/office/drawing/2014/main" id="{ACD1193E-51AF-00D3-ED8A-C401D88F7E7D}"/>
              </a:ext>
            </a:extLst>
          </p:cNvPr>
          <p:cNvGraphicFramePr>
            <a:graphicFrameLocks noGrp="1"/>
          </p:cNvGraphicFramePr>
          <p:nvPr>
            <p:extLst>
              <p:ext uri="{D42A27DB-BD31-4B8C-83A1-F6EECF244321}">
                <p14:modId xmlns:p14="http://schemas.microsoft.com/office/powerpoint/2010/main" val="371048148"/>
              </p:ext>
            </p:extLst>
          </p:nvPr>
        </p:nvGraphicFramePr>
        <p:xfrm>
          <a:off x="733547" y="3858141"/>
          <a:ext cx="10724905" cy="1790700"/>
        </p:xfrm>
        <a:graphic>
          <a:graphicData uri="http://schemas.openxmlformats.org/drawingml/2006/table">
            <a:tbl>
              <a:tblPr/>
              <a:tblGrid>
                <a:gridCol w="1784661">
                  <a:extLst>
                    <a:ext uri="{9D8B030D-6E8A-4147-A177-3AD203B41FA5}">
                      <a16:colId xmlns:a16="http://schemas.microsoft.com/office/drawing/2014/main" val="543221993"/>
                    </a:ext>
                  </a:extLst>
                </a:gridCol>
                <a:gridCol w="1093348">
                  <a:extLst>
                    <a:ext uri="{9D8B030D-6E8A-4147-A177-3AD203B41FA5}">
                      <a16:colId xmlns:a16="http://schemas.microsoft.com/office/drawing/2014/main" val="2030746026"/>
                    </a:ext>
                  </a:extLst>
                </a:gridCol>
                <a:gridCol w="1204957">
                  <a:extLst>
                    <a:ext uri="{9D8B030D-6E8A-4147-A177-3AD203B41FA5}">
                      <a16:colId xmlns:a16="http://schemas.microsoft.com/office/drawing/2014/main" val="3969164520"/>
                    </a:ext>
                  </a:extLst>
                </a:gridCol>
                <a:gridCol w="1871529">
                  <a:extLst>
                    <a:ext uri="{9D8B030D-6E8A-4147-A177-3AD203B41FA5}">
                      <a16:colId xmlns:a16="http://schemas.microsoft.com/office/drawing/2014/main" val="968163043"/>
                    </a:ext>
                  </a:extLst>
                </a:gridCol>
                <a:gridCol w="1649338">
                  <a:extLst>
                    <a:ext uri="{9D8B030D-6E8A-4147-A177-3AD203B41FA5}">
                      <a16:colId xmlns:a16="http://schemas.microsoft.com/office/drawing/2014/main" val="3582575260"/>
                    </a:ext>
                  </a:extLst>
                </a:gridCol>
                <a:gridCol w="1871529">
                  <a:extLst>
                    <a:ext uri="{9D8B030D-6E8A-4147-A177-3AD203B41FA5}">
                      <a16:colId xmlns:a16="http://schemas.microsoft.com/office/drawing/2014/main" val="3743926764"/>
                    </a:ext>
                  </a:extLst>
                </a:gridCol>
                <a:gridCol w="1249543">
                  <a:extLst>
                    <a:ext uri="{9D8B030D-6E8A-4147-A177-3AD203B41FA5}">
                      <a16:colId xmlns:a16="http://schemas.microsoft.com/office/drawing/2014/main" val="1480151418"/>
                    </a:ext>
                  </a:extLst>
                </a:gridCol>
              </a:tblGrid>
              <a:tr h="418744">
                <a:tc>
                  <a:txBody>
                    <a:bodyPr/>
                    <a:lstStyle/>
                    <a:p>
                      <a:pPr algn="ctr" fontAlgn="t"/>
                      <a:r>
                        <a:rPr lang="en-US" sz="1600" b="0" i="0" dirty="0">
                          <a:effectLst/>
                        </a:rPr>
                        <a:t>Isolation level</a:t>
                      </a:r>
                      <a:endParaRPr lang="ru-RU" sz="1600" b="0" i="0" dirty="0">
                        <a:effectLst/>
                      </a:endParaRP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600" dirty="0">
                          <a:effectLst/>
                        </a:rPr>
                        <a:t>Dirty read</a:t>
                      </a:r>
                      <a:endParaRPr lang="ru-RU" sz="1600" dirty="0">
                        <a:effectLst/>
                      </a:endParaRP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600" dirty="0">
                          <a:effectLst/>
                        </a:rPr>
                        <a:t>Lost update</a:t>
                      </a:r>
                      <a:endParaRPr lang="ru-RU" sz="1600" dirty="0">
                        <a:effectLst/>
                      </a:endParaRP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dirty="0">
                          <a:effectLst/>
                        </a:rPr>
                        <a:t>Non-repeatable read</a:t>
                      </a:r>
                      <a:endParaRPr lang="ru-RU" sz="1600" dirty="0">
                        <a:effectLst/>
                      </a:endParaRP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dirty="0">
                          <a:effectLst/>
                        </a:rPr>
                        <a:t>Phantom read</a:t>
                      </a:r>
                      <a:endParaRPr lang="ru-RU" sz="1600" dirty="0">
                        <a:effectLst/>
                      </a:endParaRP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dirty="0">
                          <a:effectLst/>
                        </a:rPr>
                        <a:t>Serialization Anomaly</a:t>
                      </a:r>
                      <a:endParaRPr lang="ru-RU" sz="1600" dirty="0">
                        <a:effectLst/>
                      </a:endParaRP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effectLst/>
                        </a:rPr>
                        <a:t>Other anomalies</a:t>
                      </a:r>
                      <a:endParaRPr lang="ru-RU" sz="16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2368556"/>
                  </a:ext>
                </a:extLst>
              </a:tr>
              <a:tr h="371987">
                <a:tc>
                  <a:txBody>
                    <a:bodyPr/>
                    <a:lstStyle/>
                    <a:p>
                      <a:pPr fontAlgn="t"/>
                      <a:r>
                        <a:rPr lang="en-US" sz="1600" dirty="0">
                          <a:effectLst/>
                        </a:rPr>
                        <a:t>Read Committed</a:t>
                      </a: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600" dirty="0">
                          <a:effectLst/>
                        </a:rPr>
                        <a:t>—</a:t>
                      </a: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dirty="0">
                          <a:effectLst/>
                        </a:rPr>
                        <a:t>—</a:t>
                      </a: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600" dirty="0">
                          <a:effectLst/>
                        </a:rPr>
                        <a:t>yes</a:t>
                      </a:r>
                      <a:endParaRPr lang="ru-RU" sz="1600" dirty="0">
                        <a:effectLst/>
                      </a:endParaRP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600" dirty="0">
                          <a:effectLst/>
                        </a:rPr>
                        <a:t>yes</a:t>
                      </a:r>
                      <a:endParaRPr lang="ru-RU" sz="1600" dirty="0">
                        <a:effectLst/>
                      </a:endParaRP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600" dirty="0">
                          <a:effectLst/>
                        </a:rPr>
                        <a:t>yes</a:t>
                      </a:r>
                      <a:endParaRPr lang="ru-RU" sz="1600" dirty="0">
                        <a:effectLst/>
                      </a:endParaRP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600" dirty="0">
                          <a:effectLst/>
                        </a:rPr>
                        <a:t>yes</a:t>
                      </a:r>
                      <a:endParaRPr lang="ru-RU" sz="1600" dirty="0">
                        <a:effectLst/>
                      </a:endParaRP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45059841"/>
                  </a:ext>
                </a:extLst>
              </a:tr>
              <a:tr h="371987">
                <a:tc>
                  <a:txBody>
                    <a:bodyPr/>
                    <a:lstStyle/>
                    <a:p>
                      <a:pPr fontAlgn="t"/>
                      <a:r>
                        <a:rPr lang="en-US" sz="1600">
                          <a:effectLst/>
                        </a:rPr>
                        <a:t>Repeatable Read</a:t>
                      </a: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600">
                          <a:effectLst/>
                        </a:rPr>
                        <a:t>—</a:t>
                      </a: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dirty="0">
                          <a:effectLst/>
                        </a:rPr>
                        <a:t>—</a:t>
                      </a: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600" dirty="0">
                          <a:effectLst/>
                        </a:rPr>
                        <a:t>—</a:t>
                      </a: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600" dirty="0">
                          <a:effectLst/>
                        </a:rPr>
                        <a:t>—</a:t>
                      </a: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600" dirty="0">
                          <a:effectLst/>
                        </a:rPr>
                        <a:t>yes</a:t>
                      </a: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600" dirty="0">
                          <a:effectLst/>
                        </a:rPr>
                        <a:t>yes</a:t>
                      </a:r>
                      <a:endParaRPr lang="ru-RU" sz="1600" dirty="0">
                        <a:effectLst/>
                      </a:endParaRP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031887710"/>
                  </a:ext>
                </a:extLst>
              </a:tr>
              <a:tr h="371987">
                <a:tc>
                  <a:txBody>
                    <a:bodyPr/>
                    <a:lstStyle/>
                    <a:p>
                      <a:pPr fontAlgn="t"/>
                      <a:r>
                        <a:rPr lang="en-US" sz="1600" dirty="0">
                          <a:effectLst/>
                        </a:rPr>
                        <a:t>Serializable</a:t>
                      </a: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600" dirty="0">
                          <a:effectLst/>
                        </a:rPr>
                        <a:t>—</a:t>
                      </a: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600" dirty="0">
                          <a:effectLst/>
                        </a:rPr>
                        <a:t>—</a:t>
                      </a: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600" dirty="0">
                          <a:effectLst/>
                        </a:rPr>
                        <a:t>—</a:t>
                      </a: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600" dirty="0">
                          <a:effectLst/>
                        </a:rPr>
                        <a:t>—</a:t>
                      </a: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600" dirty="0">
                          <a:effectLst/>
                        </a:rPr>
                        <a:t>—</a:t>
                      </a: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t"/>
                      <a:r>
                        <a:rPr lang="en-US" sz="1600" dirty="0">
                          <a:effectLst/>
                        </a:rPr>
                        <a:t>—</a:t>
                      </a:r>
                    </a:p>
                  </a:txBody>
                  <a:tcPr marL="114300" marR="114300" marT="57150" marB="8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43994441"/>
                  </a:ext>
                </a:extLst>
              </a:tr>
            </a:tbl>
          </a:graphicData>
        </a:graphic>
      </p:graphicFrame>
    </p:spTree>
    <p:extLst>
      <p:ext uri="{BB962C8B-B14F-4D97-AF65-F5344CB8AC3E}">
        <p14:creationId xmlns:p14="http://schemas.microsoft.com/office/powerpoint/2010/main" val="1389287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p:txBody>
          <a:bodyPr/>
          <a:lstStyle/>
          <a:p>
            <a:r>
              <a:rPr lang="en-US" sz="2800" b="1" dirty="0"/>
              <a:t>Dirty read</a:t>
            </a:r>
          </a:p>
        </p:txBody>
      </p:sp>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p:txBody>
          <a:bodyPr/>
          <a:lstStyle/>
          <a:p>
            <a:fld id="{3A707DD9-E92B-45E8-BE0A-E6B2EDF345EB}" type="slidenum">
              <a:rPr lang="en-US" smtClean="0"/>
              <a:pPr/>
              <a:t>15</a:t>
            </a:fld>
            <a:endParaRPr lang="en-US" dirty="0"/>
          </a:p>
        </p:txBody>
      </p:sp>
      <p:sp>
        <p:nvSpPr>
          <p:cNvPr id="3" name="TextBox 2">
            <a:extLst>
              <a:ext uri="{FF2B5EF4-FFF2-40B4-BE49-F238E27FC236}">
                <a16:creationId xmlns:a16="http://schemas.microsoft.com/office/drawing/2014/main" id="{EDF8829E-206E-E6C2-1CA7-21EDDF12B502}"/>
              </a:ext>
            </a:extLst>
          </p:cNvPr>
          <p:cNvSpPr txBox="1"/>
          <p:nvPr/>
        </p:nvSpPr>
        <p:spPr>
          <a:xfrm>
            <a:off x="377939" y="1088509"/>
            <a:ext cx="11637448" cy="463075"/>
          </a:xfrm>
          <a:prstGeom prst="rect">
            <a:avLst/>
          </a:prstGeom>
          <a:noFill/>
        </p:spPr>
        <p:txBody>
          <a:bodyPr wrap="square" rtlCol="0">
            <a:spAutoFit/>
          </a:bodyPr>
          <a:lstStyle/>
          <a:p>
            <a:pPr>
              <a:lnSpc>
                <a:spcPct val="150000"/>
              </a:lnSpc>
            </a:pPr>
            <a:r>
              <a:rPr lang="en-US" b="0" i="0" dirty="0">
                <a:solidFill>
                  <a:srgbClr val="000000"/>
                </a:solidFill>
                <a:effectLst/>
                <a:latin typeface="Arial" panose="020B0604020202020204" pitchFamily="34" charset="0"/>
              </a:rPr>
              <a:t>A dirty read occurs if one transaction reads data that has been modified by another not committed transaction.</a:t>
            </a:r>
            <a:endParaRPr lang="en-US" dirty="0"/>
          </a:p>
        </p:txBody>
      </p:sp>
      <p:graphicFrame>
        <p:nvGraphicFramePr>
          <p:cNvPr id="4" name="Table 3">
            <a:extLst>
              <a:ext uri="{FF2B5EF4-FFF2-40B4-BE49-F238E27FC236}">
                <a16:creationId xmlns:a16="http://schemas.microsoft.com/office/drawing/2014/main" id="{0D72FB68-1D8D-B347-378D-A1098AED839E}"/>
              </a:ext>
            </a:extLst>
          </p:cNvPr>
          <p:cNvGraphicFramePr>
            <a:graphicFrameLocks noGrp="1"/>
          </p:cNvGraphicFramePr>
          <p:nvPr>
            <p:extLst>
              <p:ext uri="{D42A27DB-BD31-4B8C-83A1-F6EECF244321}">
                <p14:modId xmlns:p14="http://schemas.microsoft.com/office/powerpoint/2010/main" val="2094833488"/>
              </p:ext>
            </p:extLst>
          </p:nvPr>
        </p:nvGraphicFramePr>
        <p:xfrm>
          <a:off x="1397908" y="1803341"/>
          <a:ext cx="9194800" cy="4238625"/>
        </p:xfrm>
        <a:graphic>
          <a:graphicData uri="http://schemas.openxmlformats.org/drawingml/2006/table">
            <a:tbl>
              <a:tblPr/>
              <a:tblGrid>
                <a:gridCol w="942649">
                  <a:extLst>
                    <a:ext uri="{9D8B030D-6E8A-4147-A177-3AD203B41FA5}">
                      <a16:colId xmlns:a16="http://schemas.microsoft.com/office/drawing/2014/main" val="3949863943"/>
                    </a:ext>
                  </a:extLst>
                </a:gridCol>
                <a:gridCol w="4075293">
                  <a:extLst>
                    <a:ext uri="{9D8B030D-6E8A-4147-A177-3AD203B41FA5}">
                      <a16:colId xmlns:a16="http://schemas.microsoft.com/office/drawing/2014/main" val="319856417"/>
                    </a:ext>
                  </a:extLst>
                </a:gridCol>
                <a:gridCol w="4176858">
                  <a:extLst>
                    <a:ext uri="{9D8B030D-6E8A-4147-A177-3AD203B41FA5}">
                      <a16:colId xmlns:a16="http://schemas.microsoft.com/office/drawing/2014/main" val="230076198"/>
                    </a:ext>
                  </a:extLst>
                </a:gridCol>
              </a:tblGrid>
              <a:tr h="295275">
                <a:tc>
                  <a:txBody>
                    <a:bodyPr/>
                    <a:lstStyle/>
                    <a:p>
                      <a:pPr algn="l" fontAlgn="b"/>
                      <a:r>
                        <a:rPr lang="en-US" sz="1800" b="0" i="0" u="none" strike="noStrike">
                          <a:solidFill>
                            <a:srgbClr val="000000"/>
                          </a:solidFill>
                          <a:effectLst/>
                          <a:latin typeface="Calibri" panose="020F0502020204030204" pitchFamily="34" charset="0"/>
                        </a:rPr>
                        <a:t>timeline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query 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query 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5566318"/>
                  </a:ext>
                </a:extLst>
              </a:tr>
              <a:tr h="295275">
                <a:tc>
                  <a:txBody>
                    <a:bodyPr/>
                    <a:lstStyle/>
                    <a:p>
                      <a:pPr algn="ctr" fontAlgn="t"/>
                      <a:r>
                        <a:rPr lang="en-US" sz="1800" b="0" i="0" u="none" strike="noStrike" dirty="0">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effectLst/>
                          <a:latin typeface="Calibri" panose="020F0502020204030204" pitchFamily="34" charset="0"/>
                        </a:rPr>
                        <a:t> -- before,  salary = 100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effectLst/>
                          <a:latin typeface="Calibri" panose="020F0502020204030204" pitchFamily="34" charset="0"/>
                        </a:rPr>
                        <a:t> -- before, salary = 100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0181217"/>
                  </a:ext>
                </a:extLst>
              </a:tr>
              <a:tr h="295275">
                <a:tc>
                  <a:txBody>
                    <a:bodyPr/>
                    <a:lstStyle/>
                    <a:p>
                      <a:pPr algn="ctr" fontAlgn="t"/>
                      <a:r>
                        <a:rPr lang="en-US" sz="1800" b="0" i="0" u="none" strike="noStrike" dirty="0">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effectLst/>
                          <a:latin typeface="Calibri" panose="020F0502020204030204" pitchFamily="34" charset="0"/>
                        </a:rPr>
                        <a:t>BEGIN;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effectLst/>
                          <a:latin typeface="Calibri" panose="020F0502020204030204" pitchFamily="34" charset="0"/>
                        </a:rPr>
                        <a:t>BEGIN;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1011682"/>
                  </a:ext>
                </a:extLst>
              </a:tr>
              <a:tr h="990600">
                <a:tc>
                  <a:txBody>
                    <a:bodyPr/>
                    <a:lstStyle/>
                    <a:p>
                      <a:pPr algn="ctr" fontAlgn="t"/>
                      <a:r>
                        <a:rPr lang="en-US" sz="1800" b="0" i="0" u="none" strike="noStrike" dirty="0">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effectLst/>
                          <a:latin typeface="Calibri" panose="020F0502020204030204" pitchFamily="34" charset="0"/>
                        </a:rPr>
                        <a:t>UPDATE employee</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SET salary = salary * 10</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WHERE Id = 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8955468"/>
                  </a:ext>
                </a:extLst>
              </a:tr>
              <a:tr h="885825">
                <a:tc>
                  <a:txBody>
                    <a:bodyPr/>
                    <a:lstStyle/>
                    <a:p>
                      <a:pPr algn="ctr" fontAlgn="t"/>
                      <a:r>
                        <a:rPr lang="en-US" sz="1800" b="0" i="0" u="none" strike="noStrike" dirty="0">
                          <a:solidFill>
                            <a:srgbClr val="000000"/>
                          </a:solidFill>
                          <a:effectLst/>
                          <a:latin typeface="Calibri" panose="020F0502020204030204" pitchFamily="34" charset="0"/>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dirty="0">
                          <a:solidFill>
                            <a:srgbClr val="000000"/>
                          </a:solidFill>
                          <a:effectLst/>
                          <a:latin typeface="Calibri" panose="020F0502020204030204" pitchFamily="34" charset="0"/>
                        </a:rPr>
                        <a:t>SELECT salary</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FROM employee</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WHERE Id = 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2349154"/>
                  </a:ext>
                </a:extLst>
              </a:tr>
              <a:tr h="295275">
                <a:tc>
                  <a:txBody>
                    <a:bodyPr/>
                    <a:lstStyle/>
                    <a:p>
                      <a:pPr algn="ctr" fontAlgn="t"/>
                      <a:r>
                        <a:rPr lang="en-US" sz="1800" b="0" i="0" u="none" strike="noStrike" dirty="0">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1" i="0" u="none" strike="noStrike" dirty="0">
                          <a:solidFill>
                            <a:schemeClr val="tx1"/>
                          </a:solidFill>
                          <a:effectLst/>
                          <a:latin typeface="Calibri" panose="020F0502020204030204" pitchFamily="34" charset="0"/>
                        </a:rPr>
                        <a:t>ROLLBACK</a:t>
                      </a:r>
                      <a:r>
                        <a:rPr lang="en-US" sz="18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r>
                        <a:rPr lang="en-US" sz="1800" b="0" i="0" u="none" strike="noStrike" dirty="0">
                          <a:solidFill>
                            <a:srgbClr val="000000"/>
                          </a:solidFill>
                          <a:effectLst/>
                          <a:highlight>
                            <a:srgbClr val="FFFF00"/>
                          </a:highlight>
                          <a:latin typeface="Calibri" panose="020F0502020204030204" pitchFamily="34" charset="0"/>
                        </a:rPr>
                        <a:t>Output: 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4820857"/>
                  </a:ext>
                </a:extLst>
              </a:tr>
              <a:tr h="885825">
                <a:tc>
                  <a:txBody>
                    <a:bodyPr/>
                    <a:lstStyle/>
                    <a:p>
                      <a:pPr algn="ctr" fontAlgn="t"/>
                      <a:r>
                        <a:rPr lang="en-US" sz="1800" b="0" i="0" u="none" strike="noStrike" dirty="0">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effectLst/>
                          <a:latin typeface="Calibri" panose="020F0502020204030204" pitchFamily="34" charset="0"/>
                        </a:rPr>
                        <a:t>SELECT salary</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FROM employee</a:t>
                      </a:r>
                      <a:br>
                        <a:rPr lang="en-US" sz="1800" b="0" i="0" u="none" strike="noStrike">
                          <a:solidFill>
                            <a:srgbClr val="000000"/>
                          </a:solidFill>
                          <a:effectLst/>
                          <a:latin typeface="Calibri" panose="020F0502020204030204" pitchFamily="34" charset="0"/>
                        </a:rPr>
                      </a:br>
                      <a:r>
                        <a:rPr lang="en-US" sz="1800" b="0" i="0" u="none" strike="noStrike">
                          <a:solidFill>
                            <a:srgbClr val="000000"/>
                          </a:solidFill>
                          <a:effectLst/>
                          <a:latin typeface="Calibri" panose="020F0502020204030204" pitchFamily="34" charset="0"/>
                        </a:rPr>
                        <a:t>WHERE Id = 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effectLst/>
                          <a:latin typeface="Calibri" panose="020F0502020204030204" pitchFamily="34" charset="0"/>
                        </a:rPr>
                        <a:t>COMMIT;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6921216"/>
                  </a:ext>
                </a:extLst>
              </a:tr>
              <a:tr h="295275">
                <a:tc>
                  <a:txBody>
                    <a:bodyPr/>
                    <a:lstStyle/>
                    <a:p>
                      <a:pPr algn="ctr" fontAlgn="t"/>
                      <a:r>
                        <a:rPr lang="en-US" sz="1800" b="0" i="0" u="none" strike="noStrike" dirty="0">
                          <a:solidFill>
                            <a:srgbClr val="000000"/>
                          </a:solidFill>
                          <a:effectLst/>
                          <a:latin typeface="Calibri" panose="020F0502020204030204" pitchFamily="34" charset="0"/>
                        </a:rPr>
                        <a:t>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Output: 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endParaRPr lang="en-US" sz="1800" b="0" i="0" u="none" strike="noStrike" dirty="0">
                        <a:solidFill>
                          <a:srgbClr val="000000"/>
                        </a:solidFill>
                        <a:effectLst/>
                        <a:highlight>
                          <a:srgbClr val="FFFF00"/>
                        </a:highligh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712875"/>
                  </a:ext>
                </a:extLst>
              </a:tr>
            </a:tbl>
          </a:graphicData>
        </a:graphic>
      </p:graphicFrame>
    </p:spTree>
    <p:extLst>
      <p:ext uri="{BB962C8B-B14F-4D97-AF65-F5344CB8AC3E}">
        <p14:creationId xmlns:p14="http://schemas.microsoft.com/office/powerpoint/2010/main" val="381353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p:txBody>
          <a:bodyPr/>
          <a:lstStyle/>
          <a:p>
            <a:r>
              <a:rPr lang="en-US" sz="2800" b="1" dirty="0"/>
              <a:t>Lost update</a:t>
            </a:r>
          </a:p>
        </p:txBody>
      </p:sp>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p:txBody>
          <a:bodyPr/>
          <a:lstStyle/>
          <a:p>
            <a:fld id="{3A707DD9-E92B-45E8-BE0A-E6B2EDF345EB}" type="slidenum">
              <a:rPr lang="en-US" smtClean="0"/>
              <a:pPr/>
              <a:t>16</a:t>
            </a:fld>
            <a:endParaRPr lang="en-US" dirty="0"/>
          </a:p>
        </p:txBody>
      </p:sp>
      <p:graphicFrame>
        <p:nvGraphicFramePr>
          <p:cNvPr id="11" name="Table 10">
            <a:extLst>
              <a:ext uri="{FF2B5EF4-FFF2-40B4-BE49-F238E27FC236}">
                <a16:creationId xmlns:a16="http://schemas.microsoft.com/office/drawing/2014/main" id="{AD901B54-31E5-E61C-E3C7-6A08C58E7EF8}"/>
              </a:ext>
            </a:extLst>
          </p:cNvPr>
          <p:cNvGraphicFramePr>
            <a:graphicFrameLocks noGrp="1"/>
          </p:cNvGraphicFramePr>
          <p:nvPr>
            <p:extLst>
              <p:ext uri="{D42A27DB-BD31-4B8C-83A1-F6EECF244321}">
                <p14:modId xmlns:p14="http://schemas.microsoft.com/office/powerpoint/2010/main" val="67480245"/>
              </p:ext>
            </p:extLst>
          </p:nvPr>
        </p:nvGraphicFramePr>
        <p:xfrm>
          <a:off x="478631" y="2343978"/>
          <a:ext cx="11234738" cy="2634335"/>
        </p:xfrm>
        <a:graphic>
          <a:graphicData uri="http://schemas.openxmlformats.org/drawingml/2006/table">
            <a:tbl>
              <a:tblPr/>
              <a:tblGrid>
                <a:gridCol w="766673">
                  <a:extLst>
                    <a:ext uri="{9D8B030D-6E8A-4147-A177-3AD203B41FA5}">
                      <a16:colId xmlns:a16="http://schemas.microsoft.com/office/drawing/2014/main" val="3437429484"/>
                    </a:ext>
                  </a:extLst>
                </a:gridCol>
                <a:gridCol w="3965249">
                  <a:extLst>
                    <a:ext uri="{9D8B030D-6E8A-4147-A177-3AD203B41FA5}">
                      <a16:colId xmlns:a16="http://schemas.microsoft.com/office/drawing/2014/main" val="1829120530"/>
                    </a:ext>
                  </a:extLst>
                </a:gridCol>
                <a:gridCol w="3693404">
                  <a:extLst>
                    <a:ext uri="{9D8B030D-6E8A-4147-A177-3AD203B41FA5}">
                      <a16:colId xmlns:a16="http://schemas.microsoft.com/office/drawing/2014/main" val="2940551649"/>
                    </a:ext>
                  </a:extLst>
                </a:gridCol>
                <a:gridCol w="1247658">
                  <a:extLst>
                    <a:ext uri="{9D8B030D-6E8A-4147-A177-3AD203B41FA5}">
                      <a16:colId xmlns:a16="http://schemas.microsoft.com/office/drawing/2014/main" val="2687630989"/>
                    </a:ext>
                  </a:extLst>
                </a:gridCol>
                <a:gridCol w="1561754">
                  <a:extLst>
                    <a:ext uri="{9D8B030D-6E8A-4147-A177-3AD203B41FA5}">
                      <a16:colId xmlns:a16="http://schemas.microsoft.com/office/drawing/2014/main" val="2094869273"/>
                    </a:ext>
                  </a:extLst>
                </a:gridCol>
              </a:tblGrid>
              <a:tr h="270681">
                <a:tc>
                  <a:txBody>
                    <a:bodyPr/>
                    <a:lstStyle/>
                    <a:p>
                      <a:pPr algn="l" fontAlgn="b"/>
                      <a:r>
                        <a:rPr lang="en-US" sz="1700" b="0" i="0" u="none" strike="noStrike">
                          <a:solidFill>
                            <a:srgbClr val="000000"/>
                          </a:solidFill>
                          <a:effectLst/>
                          <a:latin typeface="Calibri" panose="020F0502020204030204" pitchFamily="34" charset="0"/>
                        </a:rPr>
                        <a:t>timeline</a:t>
                      </a:r>
                    </a:p>
                  </a:txBody>
                  <a:tcPr marL="8732" marR="8732" marT="8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query A</a:t>
                      </a:r>
                    </a:p>
                  </a:txBody>
                  <a:tcPr marL="8732" marR="8732" marT="8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query B</a:t>
                      </a:r>
                    </a:p>
                  </a:txBody>
                  <a:tcPr marL="8732" marR="8732" marT="8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salary (real)</a:t>
                      </a:r>
                    </a:p>
                  </a:txBody>
                  <a:tcPr marL="8732" marR="8732" marT="8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Calibri" panose="020F0502020204030204" pitchFamily="34" charset="0"/>
                        </a:rPr>
                        <a:t>salary (expected)</a:t>
                      </a:r>
                    </a:p>
                  </a:txBody>
                  <a:tcPr marL="8732" marR="8732" marT="87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4807286"/>
                  </a:ext>
                </a:extLst>
              </a:tr>
              <a:tr h="270681">
                <a:tc>
                  <a:txBody>
                    <a:bodyPr/>
                    <a:lstStyle/>
                    <a:p>
                      <a:pPr algn="ctr" fontAlgn="t"/>
                      <a:r>
                        <a:rPr lang="en-US" sz="1700" b="0" i="0" u="none" strike="noStrike" dirty="0">
                          <a:solidFill>
                            <a:srgbClr val="000000"/>
                          </a:solidFill>
                          <a:effectLst/>
                          <a:latin typeface="Calibri" panose="020F0502020204030204" pitchFamily="34" charset="0"/>
                        </a:rPr>
                        <a:t>1</a:t>
                      </a:r>
                    </a:p>
                  </a:txBody>
                  <a:tcPr marL="8732" marR="8732" marT="8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700" b="0" i="0" u="none" strike="noStrike">
                          <a:solidFill>
                            <a:srgbClr val="000000"/>
                          </a:solidFill>
                          <a:effectLst/>
                          <a:latin typeface="Calibri" panose="020F0502020204030204" pitchFamily="34" charset="0"/>
                        </a:rPr>
                        <a:t> -- before</a:t>
                      </a:r>
                    </a:p>
                  </a:txBody>
                  <a:tcPr marL="8732" marR="8732" marT="8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700" b="0" i="0" u="none" strike="noStrike" dirty="0">
                          <a:solidFill>
                            <a:srgbClr val="000000"/>
                          </a:solidFill>
                          <a:effectLst/>
                          <a:latin typeface="Calibri" panose="020F0502020204030204" pitchFamily="34" charset="0"/>
                        </a:rPr>
                        <a:t> -- before</a:t>
                      </a:r>
                    </a:p>
                  </a:txBody>
                  <a:tcPr marL="8732" marR="8732" marT="8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700" b="0" i="0" u="none" strike="noStrike">
                          <a:solidFill>
                            <a:srgbClr val="000000"/>
                          </a:solidFill>
                          <a:effectLst/>
                          <a:latin typeface="Calibri" panose="020F0502020204030204" pitchFamily="34" charset="0"/>
                        </a:rPr>
                        <a:t>100</a:t>
                      </a:r>
                    </a:p>
                  </a:txBody>
                  <a:tcPr marL="8732" marR="8732" marT="8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700" b="0" i="0" u="none" strike="noStrike">
                          <a:solidFill>
                            <a:srgbClr val="000000"/>
                          </a:solidFill>
                          <a:effectLst/>
                          <a:latin typeface="Calibri" panose="020F0502020204030204" pitchFamily="34" charset="0"/>
                        </a:rPr>
                        <a:t>100</a:t>
                      </a:r>
                    </a:p>
                  </a:txBody>
                  <a:tcPr marL="8732" marR="8732" marT="8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9108558"/>
                  </a:ext>
                </a:extLst>
              </a:tr>
              <a:tr h="864434">
                <a:tc>
                  <a:txBody>
                    <a:bodyPr/>
                    <a:lstStyle/>
                    <a:p>
                      <a:pPr algn="ctr" fontAlgn="t"/>
                      <a:r>
                        <a:rPr lang="en-US" sz="1700" b="0" i="0" u="none" strike="noStrike" dirty="0">
                          <a:solidFill>
                            <a:srgbClr val="000000"/>
                          </a:solidFill>
                          <a:effectLst/>
                          <a:latin typeface="Calibri" panose="020F0502020204030204" pitchFamily="34" charset="0"/>
                        </a:rPr>
                        <a:t>2</a:t>
                      </a:r>
                    </a:p>
                  </a:txBody>
                  <a:tcPr marL="8732" marR="8732" marT="8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700" b="0" i="0" u="none" strike="noStrike" dirty="0">
                          <a:solidFill>
                            <a:srgbClr val="000000"/>
                          </a:solidFill>
                          <a:effectLst/>
                          <a:latin typeface="Calibri" panose="020F0502020204030204" pitchFamily="34" charset="0"/>
                        </a:rPr>
                        <a:t>BEGIN;</a:t>
                      </a:r>
                    </a:p>
                    <a:p>
                      <a:pPr algn="l" fontAlgn="t"/>
                      <a:endParaRPr lang="en-US" sz="1700" b="0" i="0" u="none" strike="noStrike" dirty="0">
                        <a:solidFill>
                          <a:srgbClr val="000000"/>
                        </a:solidFill>
                        <a:effectLst/>
                        <a:latin typeface="Calibri" panose="020F0502020204030204" pitchFamily="34" charset="0"/>
                      </a:endParaRPr>
                    </a:p>
                    <a:p>
                      <a:pPr algn="l" fontAlgn="t"/>
                      <a:r>
                        <a:rPr lang="en-US" sz="1700" b="0" i="0" u="none" strike="noStrike" dirty="0">
                          <a:solidFill>
                            <a:srgbClr val="000000"/>
                          </a:solidFill>
                          <a:effectLst/>
                          <a:latin typeface="Calibri" panose="020F0502020204030204" pitchFamily="34" charset="0"/>
                        </a:rPr>
                        <a:t>UPDATE employee </a:t>
                      </a:r>
                      <a:br>
                        <a:rPr lang="en-US" sz="1700" b="0" i="0" u="none" strike="noStrike" dirty="0">
                          <a:solidFill>
                            <a:srgbClr val="000000"/>
                          </a:solidFill>
                          <a:effectLst/>
                          <a:latin typeface="Calibri" panose="020F0502020204030204" pitchFamily="34" charset="0"/>
                        </a:rPr>
                      </a:br>
                      <a:r>
                        <a:rPr lang="en-US" sz="1700" b="0" i="0" u="none" strike="noStrike" dirty="0">
                          <a:solidFill>
                            <a:srgbClr val="000000"/>
                          </a:solidFill>
                          <a:effectLst/>
                          <a:latin typeface="Calibri" panose="020F0502020204030204" pitchFamily="34" charset="0"/>
                        </a:rPr>
                        <a:t>SET salary = salary + 50 </a:t>
                      </a:r>
                      <a:r>
                        <a:rPr lang="en-US" sz="1700" b="0" i="0" u="none" strike="noStrike" dirty="0">
                          <a:solidFill>
                            <a:srgbClr val="548235"/>
                          </a:solidFill>
                          <a:effectLst/>
                          <a:latin typeface="Calibri" panose="020F0502020204030204" pitchFamily="34" charset="0"/>
                        </a:rPr>
                        <a:t>-- salary = 100 + 50</a:t>
                      </a:r>
                      <a:br>
                        <a:rPr lang="en-US" sz="1700" b="0" i="0" u="none" strike="noStrike" dirty="0">
                          <a:solidFill>
                            <a:srgbClr val="000000"/>
                          </a:solidFill>
                          <a:effectLst/>
                          <a:latin typeface="Calibri" panose="020F0502020204030204" pitchFamily="34" charset="0"/>
                        </a:rPr>
                      </a:br>
                      <a:r>
                        <a:rPr lang="en-US" sz="1700" b="0" i="0" u="none" strike="noStrike" dirty="0">
                          <a:solidFill>
                            <a:srgbClr val="000000"/>
                          </a:solidFill>
                          <a:effectLst/>
                          <a:latin typeface="Calibri" panose="020F0502020204030204" pitchFamily="34" charset="0"/>
                        </a:rPr>
                        <a:t>WHERE user_id = 1;</a:t>
                      </a:r>
                    </a:p>
                    <a:p>
                      <a:pPr algn="l" fontAlgn="t"/>
                      <a:endParaRPr lang="en-US" sz="1700" b="0" i="0" u="none" strike="noStrike" dirty="0">
                        <a:solidFill>
                          <a:srgbClr val="000000"/>
                        </a:solidFill>
                        <a:effectLst/>
                        <a:latin typeface="Calibri" panose="020F0502020204030204" pitchFamily="34" charset="0"/>
                      </a:endParaRPr>
                    </a:p>
                    <a:p>
                      <a:pPr algn="l" fontAlgn="t"/>
                      <a:r>
                        <a:rPr lang="en-US" sz="1700" b="0" i="0" u="none" strike="noStrike" dirty="0">
                          <a:solidFill>
                            <a:srgbClr val="000000"/>
                          </a:solidFill>
                          <a:effectLst/>
                          <a:latin typeface="Calibri" panose="020F0502020204030204" pitchFamily="34" charset="0"/>
                        </a:rPr>
                        <a:t>COMMIT;</a:t>
                      </a:r>
                    </a:p>
                  </a:txBody>
                  <a:tcPr marL="8732" marR="8732" marT="8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700" b="0" i="0" u="none" strike="noStrike" dirty="0">
                          <a:solidFill>
                            <a:srgbClr val="000000"/>
                          </a:solidFill>
                          <a:effectLst/>
                          <a:latin typeface="Calibri" panose="020F0502020204030204" pitchFamily="34" charset="0"/>
                        </a:rPr>
                        <a:t>BEGIN;</a:t>
                      </a:r>
                    </a:p>
                    <a:p>
                      <a:pPr algn="l" fontAlgn="t"/>
                      <a:endParaRPr lang="en-US" sz="1700" b="0" i="0" u="none" strike="noStrike" dirty="0">
                        <a:solidFill>
                          <a:srgbClr val="000000"/>
                        </a:solidFill>
                        <a:effectLst/>
                        <a:latin typeface="Calibri" panose="020F0502020204030204" pitchFamily="34" charset="0"/>
                      </a:endParaRPr>
                    </a:p>
                    <a:p>
                      <a:pPr algn="l" fontAlgn="t"/>
                      <a:r>
                        <a:rPr lang="en-US" sz="1700" b="0" i="0" u="none" strike="noStrike" dirty="0">
                          <a:solidFill>
                            <a:srgbClr val="000000"/>
                          </a:solidFill>
                          <a:effectLst/>
                          <a:latin typeface="Calibri" panose="020F0502020204030204" pitchFamily="34" charset="0"/>
                        </a:rPr>
                        <a:t>UPDATE employee </a:t>
                      </a:r>
                      <a:br>
                        <a:rPr lang="en-US" sz="1700" b="0" i="0" u="none" strike="noStrike" dirty="0">
                          <a:solidFill>
                            <a:srgbClr val="000000"/>
                          </a:solidFill>
                          <a:effectLst/>
                          <a:latin typeface="Calibri" panose="020F0502020204030204" pitchFamily="34" charset="0"/>
                        </a:rPr>
                      </a:br>
                      <a:r>
                        <a:rPr lang="en-US" sz="1700" b="0" i="0" u="none" strike="noStrike" dirty="0">
                          <a:solidFill>
                            <a:srgbClr val="000000"/>
                          </a:solidFill>
                          <a:effectLst/>
                          <a:latin typeface="Calibri" panose="020F0502020204030204" pitchFamily="34" charset="0"/>
                        </a:rPr>
                        <a:t>SET salary = salary - 50 </a:t>
                      </a:r>
                      <a:r>
                        <a:rPr lang="en-US" sz="1700" b="0" i="0" u="none" strike="noStrike" dirty="0">
                          <a:solidFill>
                            <a:srgbClr val="548235"/>
                          </a:solidFill>
                          <a:effectLst/>
                          <a:latin typeface="Calibri" panose="020F0502020204030204" pitchFamily="34" charset="0"/>
                        </a:rPr>
                        <a:t>-- salary = 100 - 50</a:t>
                      </a:r>
                      <a:br>
                        <a:rPr lang="en-US" sz="1700" b="0" i="0" u="none" strike="noStrike" dirty="0">
                          <a:solidFill>
                            <a:srgbClr val="000000"/>
                          </a:solidFill>
                          <a:effectLst/>
                          <a:latin typeface="Calibri" panose="020F0502020204030204" pitchFamily="34" charset="0"/>
                        </a:rPr>
                      </a:br>
                      <a:r>
                        <a:rPr lang="en-US" sz="1700" b="0" i="0" u="none" strike="noStrike" dirty="0">
                          <a:solidFill>
                            <a:srgbClr val="000000"/>
                          </a:solidFill>
                          <a:effectLst/>
                          <a:latin typeface="Calibri" panose="020F0502020204030204" pitchFamily="34" charset="0"/>
                        </a:rPr>
                        <a:t>WHERE user_id = 1;</a:t>
                      </a:r>
                    </a:p>
                    <a:p>
                      <a:pPr algn="l" fontAlgn="t"/>
                      <a:endParaRPr lang="en-US" sz="1700" b="0" i="0" u="none" strike="noStrike" dirty="0">
                        <a:solidFill>
                          <a:srgbClr val="000000"/>
                        </a:solidFill>
                        <a:effectLst/>
                        <a:latin typeface="Calibri" panose="020F0502020204030204" pitchFamily="34" charset="0"/>
                      </a:endParaRPr>
                    </a:p>
                    <a:p>
                      <a:pPr algn="l" fontAlgn="t"/>
                      <a:r>
                        <a:rPr lang="en-US" sz="1700" b="0" i="0" u="none" strike="noStrike" dirty="0">
                          <a:solidFill>
                            <a:srgbClr val="000000"/>
                          </a:solidFill>
                          <a:effectLst/>
                          <a:latin typeface="Calibri" panose="020F0502020204030204" pitchFamily="34" charset="0"/>
                        </a:rPr>
                        <a:t>COMMIT;</a:t>
                      </a:r>
                    </a:p>
                  </a:txBody>
                  <a:tcPr marL="8732" marR="8732" marT="8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700" b="0" i="0" u="none" strike="noStrike" dirty="0">
                          <a:solidFill>
                            <a:srgbClr val="000000"/>
                          </a:solidFill>
                          <a:effectLst/>
                          <a:latin typeface="Calibri" panose="020F0502020204030204" pitchFamily="34" charset="0"/>
                        </a:rPr>
                        <a:t>50 (or 150)</a:t>
                      </a:r>
                    </a:p>
                  </a:txBody>
                  <a:tcPr marL="8732" marR="8732" marT="8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t"/>
                      <a:r>
                        <a:rPr lang="en-US" sz="1700" b="0" i="0" u="none" strike="noStrike">
                          <a:solidFill>
                            <a:srgbClr val="000000"/>
                          </a:solidFill>
                          <a:effectLst/>
                          <a:latin typeface="Calibri" panose="020F0502020204030204" pitchFamily="34" charset="0"/>
                        </a:rPr>
                        <a:t>100</a:t>
                      </a:r>
                    </a:p>
                  </a:txBody>
                  <a:tcPr marL="8732" marR="8732" marT="8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3353634"/>
                  </a:ext>
                </a:extLst>
              </a:tr>
              <a:tr h="270681">
                <a:tc>
                  <a:txBody>
                    <a:bodyPr/>
                    <a:lstStyle/>
                    <a:p>
                      <a:pPr algn="ctr" fontAlgn="t"/>
                      <a:r>
                        <a:rPr lang="en-US" sz="1700" b="0" i="0" u="none" strike="noStrike" dirty="0">
                          <a:solidFill>
                            <a:srgbClr val="000000"/>
                          </a:solidFill>
                          <a:effectLst/>
                          <a:latin typeface="Calibri" panose="020F0502020204030204" pitchFamily="34" charset="0"/>
                        </a:rPr>
                        <a:t>3</a:t>
                      </a:r>
                    </a:p>
                  </a:txBody>
                  <a:tcPr marL="8732" marR="8732" marT="8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700" b="0" i="0" u="none" strike="noStrike" dirty="0">
                          <a:solidFill>
                            <a:srgbClr val="000000"/>
                          </a:solidFill>
                          <a:effectLst/>
                          <a:latin typeface="Calibri" panose="020F0502020204030204" pitchFamily="34" charset="0"/>
                        </a:rPr>
                        <a:t> -- after</a:t>
                      </a:r>
                    </a:p>
                  </a:txBody>
                  <a:tcPr marL="8732" marR="8732" marT="8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700" b="0" i="0" u="none" strike="noStrike">
                          <a:solidFill>
                            <a:srgbClr val="000000"/>
                          </a:solidFill>
                          <a:effectLst/>
                          <a:latin typeface="Calibri" panose="020F0502020204030204" pitchFamily="34" charset="0"/>
                        </a:rPr>
                        <a:t> -- after</a:t>
                      </a:r>
                    </a:p>
                  </a:txBody>
                  <a:tcPr marL="8732" marR="8732" marT="8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700" b="0" i="0" u="none" strike="noStrike">
                          <a:solidFill>
                            <a:srgbClr val="000000"/>
                          </a:solidFill>
                          <a:effectLst/>
                          <a:latin typeface="Calibri" panose="020F0502020204030204" pitchFamily="34" charset="0"/>
                        </a:rPr>
                        <a:t>50</a:t>
                      </a:r>
                    </a:p>
                  </a:txBody>
                  <a:tcPr marL="8732" marR="8732" marT="8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700" b="0" i="0" u="none" strike="noStrike" dirty="0">
                          <a:solidFill>
                            <a:srgbClr val="000000"/>
                          </a:solidFill>
                          <a:effectLst/>
                          <a:latin typeface="Calibri" panose="020F0502020204030204" pitchFamily="34" charset="0"/>
                        </a:rPr>
                        <a:t>100</a:t>
                      </a:r>
                    </a:p>
                  </a:txBody>
                  <a:tcPr marL="8732" marR="8732" marT="873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0762397"/>
                  </a:ext>
                </a:extLst>
              </a:tr>
            </a:tbl>
          </a:graphicData>
        </a:graphic>
      </p:graphicFrame>
      <p:sp>
        <p:nvSpPr>
          <p:cNvPr id="3" name="TextBox 2">
            <a:extLst>
              <a:ext uri="{FF2B5EF4-FFF2-40B4-BE49-F238E27FC236}">
                <a16:creationId xmlns:a16="http://schemas.microsoft.com/office/drawing/2014/main" id="{EDF8829E-206E-E6C2-1CA7-21EDDF12B502}"/>
              </a:ext>
            </a:extLst>
          </p:cNvPr>
          <p:cNvSpPr txBox="1"/>
          <p:nvPr/>
        </p:nvSpPr>
        <p:spPr>
          <a:xfrm>
            <a:off x="377939" y="1088509"/>
            <a:ext cx="11234738" cy="878574"/>
          </a:xfrm>
          <a:prstGeom prst="rect">
            <a:avLst/>
          </a:prstGeom>
          <a:noFill/>
        </p:spPr>
        <p:txBody>
          <a:bodyPr wrap="square" rtlCol="0">
            <a:spAutoFit/>
          </a:bodyPr>
          <a:lstStyle/>
          <a:p>
            <a:pPr>
              <a:lnSpc>
                <a:spcPct val="150000"/>
              </a:lnSpc>
            </a:pPr>
            <a:r>
              <a:rPr lang="en-US" b="0" i="0" dirty="0">
                <a:solidFill>
                  <a:srgbClr val="000000"/>
                </a:solidFill>
                <a:effectLst/>
                <a:latin typeface="Arial" panose="020B0604020202020204" pitchFamily="34" charset="0"/>
              </a:rPr>
              <a:t>A lost update occurs when two transactions read the same object and then modify this object independently. The transaction that is committed last overwrites the changes made by the earlier transaction.</a:t>
            </a:r>
            <a:endParaRPr lang="en-US" dirty="0"/>
          </a:p>
        </p:txBody>
      </p:sp>
    </p:spTree>
    <p:extLst>
      <p:ext uri="{BB962C8B-B14F-4D97-AF65-F5344CB8AC3E}">
        <p14:creationId xmlns:p14="http://schemas.microsoft.com/office/powerpoint/2010/main" val="2178007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p:txBody>
          <a:bodyPr/>
          <a:lstStyle/>
          <a:p>
            <a:r>
              <a:rPr lang="en-US" sz="2800" b="1" dirty="0"/>
              <a:t>Non-repeatable read</a:t>
            </a:r>
          </a:p>
        </p:txBody>
      </p:sp>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p:txBody>
          <a:bodyPr/>
          <a:lstStyle/>
          <a:p>
            <a:fld id="{3A707DD9-E92B-45E8-BE0A-E6B2EDF345EB}" type="slidenum">
              <a:rPr lang="en-US" smtClean="0"/>
              <a:pPr/>
              <a:t>17</a:t>
            </a:fld>
            <a:endParaRPr lang="en-US" dirty="0"/>
          </a:p>
        </p:txBody>
      </p:sp>
      <p:sp>
        <p:nvSpPr>
          <p:cNvPr id="3" name="TextBox 2">
            <a:extLst>
              <a:ext uri="{FF2B5EF4-FFF2-40B4-BE49-F238E27FC236}">
                <a16:creationId xmlns:a16="http://schemas.microsoft.com/office/drawing/2014/main" id="{EDF8829E-206E-E6C2-1CA7-21EDDF12B502}"/>
              </a:ext>
            </a:extLst>
          </p:cNvPr>
          <p:cNvSpPr txBox="1"/>
          <p:nvPr/>
        </p:nvSpPr>
        <p:spPr>
          <a:xfrm>
            <a:off x="480488" y="2056958"/>
            <a:ext cx="4670311" cy="2956066"/>
          </a:xfrm>
          <a:prstGeom prst="rect">
            <a:avLst/>
          </a:prstGeom>
          <a:noFill/>
        </p:spPr>
        <p:txBody>
          <a:bodyPr wrap="square" rtlCol="0">
            <a:spAutoFit/>
          </a:bodyPr>
          <a:lstStyle/>
          <a:p>
            <a:pPr>
              <a:lnSpc>
                <a:spcPct val="150000"/>
              </a:lnSpc>
            </a:pPr>
            <a:r>
              <a:rPr lang="en-US" b="0" i="0" dirty="0">
                <a:solidFill>
                  <a:srgbClr val="000000"/>
                </a:solidFill>
                <a:effectLst/>
                <a:latin typeface="Arial" panose="020B0604020202020204" pitchFamily="34" charset="0"/>
              </a:rPr>
              <a:t>A non-repeatable read occurs when an object is read twice within a transaction, and between the reads, another transaction modifies that object. So, the second read returns different values than the first. Meaning the read operation is non-repeatable.</a:t>
            </a:r>
            <a:endParaRPr lang="en-US" dirty="0"/>
          </a:p>
        </p:txBody>
      </p:sp>
      <p:graphicFrame>
        <p:nvGraphicFramePr>
          <p:cNvPr id="6" name="Table 5">
            <a:extLst>
              <a:ext uri="{FF2B5EF4-FFF2-40B4-BE49-F238E27FC236}">
                <a16:creationId xmlns:a16="http://schemas.microsoft.com/office/drawing/2014/main" id="{BCA5DD16-5F8E-DCBC-D1C1-8140616F8E03}"/>
              </a:ext>
            </a:extLst>
          </p:cNvPr>
          <p:cNvGraphicFramePr>
            <a:graphicFrameLocks noGrp="1"/>
          </p:cNvGraphicFramePr>
          <p:nvPr>
            <p:extLst>
              <p:ext uri="{D42A27DB-BD31-4B8C-83A1-F6EECF244321}">
                <p14:modId xmlns:p14="http://schemas.microsoft.com/office/powerpoint/2010/main" val="3265021660"/>
              </p:ext>
            </p:extLst>
          </p:nvPr>
        </p:nvGraphicFramePr>
        <p:xfrm>
          <a:off x="5605309" y="1270423"/>
          <a:ext cx="5203647" cy="4529136"/>
        </p:xfrm>
        <a:graphic>
          <a:graphicData uri="http://schemas.openxmlformats.org/drawingml/2006/table">
            <a:tbl>
              <a:tblPr/>
              <a:tblGrid>
                <a:gridCol w="700887">
                  <a:extLst>
                    <a:ext uri="{9D8B030D-6E8A-4147-A177-3AD203B41FA5}">
                      <a16:colId xmlns:a16="http://schemas.microsoft.com/office/drawing/2014/main" val="1396459851"/>
                    </a:ext>
                  </a:extLst>
                </a:gridCol>
                <a:gridCol w="2249860">
                  <a:extLst>
                    <a:ext uri="{9D8B030D-6E8A-4147-A177-3AD203B41FA5}">
                      <a16:colId xmlns:a16="http://schemas.microsoft.com/office/drawing/2014/main" val="1241284738"/>
                    </a:ext>
                  </a:extLst>
                </a:gridCol>
                <a:gridCol w="2252900">
                  <a:extLst>
                    <a:ext uri="{9D8B030D-6E8A-4147-A177-3AD203B41FA5}">
                      <a16:colId xmlns:a16="http://schemas.microsoft.com/office/drawing/2014/main" val="1585097299"/>
                    </a:ext>
                  </a:extLst>
                </a:gridCol>
              </a:tblGrid>
              <a:tr h="255677">
                <a:tc>
                  <a:txBody>
                    <a:bodyPr/>
                    <a:lstStyle/>
                    <a:p>
                      <a:pPr algn="l" fontAlgn="b"/>
                      <a:r>
                        <a:rPr lang="en-US" sz="1500" b="0" i="0" u="none" strike="noStrike">
                          <a:solidFill>
                            <a:srgbClr val="000000"/>
                          </a:solidFill>
                          <a:effectLst/>
                          <a:latin typeface="Calibri" panose="020F0502020204030204" pitchFamily="34" charset="0"/>
                        </a:rPr>
                        <a:t>timeline</a:t>
                      </a:r>
                    </a:p>
                  </a:txBody>
                  <a:tcPr marL="9131" marR="9131" marT="91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query A</a:t>
                      </a:r>
                    </a:p>
                  </a:txBody>
                  <a:tcPr marL="9131" marR="9131" marT="91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query B</a:t>
                      </a:r>
                    </a:p>
                  </a:txBody>
                  <a:tcPr marL="9131" marR="9131" marT="91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398204"/>
                  </a:ext>
                </a:extLst>
              </a:tr>
              <a:tr h="255677">
                <a:tc>
                  <a:txBody>
                    <a:bodyPr/>
                    <a:lstStyle/>
                    <a:p>
                      <a:pPr algn="ctr" fontAlgn="t"/>
                      <a:r>
                        <a:rPr lang="en-US" sz="1500" b="0" i="0" u="none" strike="noStrike" dirty="0">
                          <a:solidFill>
                            <a:srgbClr val="000000"/>
                          </a:solidFill>
                          <a:effectLst/>
                          <a:latin typeface="Calibri" panose="020F0502020204030204" pitchFamily="34" charset="0"/>
                        </a:rPr>
                        <a:t>1</a:t>
                      </a:r>
                    </a:p>
                  </a:txBody>
                  <a:tcPr marL="9131" marR="9131" marT="9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0" i="0" u="none" strike="noStrike">
                          <a:solidFill>
                            <a:srgbClr val="000000"/>
                          </a:solidFill>
                          <a:effectLst/>
                          <a:latin typeface="Calibri" panose="020F0502020204030204" pitchFamily="34" charset="0"/>
                        </a:rPr>
                        <a:t> -- before,  salary = 100</a:t>
                      </a:r>
                    </a:p>
                  </a:txBody>
                  <a:tcPr marL="9131" marR="9131" marT="9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0" i="0" u="none" strike="noStrike">
                          <a:solidFill>
                            <a:srgbClr val="000000"/>
                          </a:solidFill>
                          <a:effectLst/>
                          <a:latin typeface="Calibri" panose="020F0502020204030204" pitchFamily="34" charset="0"/>
                        </a:rPr>
                        <a:t> -- before, salary = 100</a:t>
                      </a:r>
                    </a:p>
                  </a:txBody>
                  <a:tcPr marL="9131" marR="9131" marT="9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1344584"/>
                  </a:ext>
                </a:extLst>
              </a:tr>
              <a:tr h="255677">
                <a:tc>
                  <a:txBody>
                    <a:bodyPr/>
                    <a:lstStyle/>
                    <a:p>
                      <a:pPr algn="ctr" fontAlgn="t"/>
                      <a:r>
                        <a:rPr lang="en-US" sz="1500" b="0" i="0" u="none" strike="noStrike" dirty="0">
                          <a:solidFill>
                            <a:srgbClr val="000000"/>
                          </a:solidFill>
                          <a:effectLst/>
                          <a:latin typeface="Calibri" panose="020F0502020204030204" pitchFamily="34" charset="0"/>
                        </a:rPr>
                        <a:t>2</a:t>
                      </a:r>
                    </a:p>
                  </a:txBody>
                  <a:tcPr marL="9131" marR="9131" marT="9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0" i="0" u="none" strike="noStrike">
                          <a:solidFill>
                            <a:srgbClr val="000000"/>
                          </a:solidFill>
                          <a:effectLst/>
                          <a:latin typeface="Calibri" panose="020F0502020204030204" pitchFamily="34" charset="0"/>
                        </a:rPr>
                        <a:t> </a:t>
                      </a:r>
                    </a:p>
                  </a:txBody>
                  <a:tcPr marL="9131" marR="9131" marT="9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0" i="0" u="none" strike="noStrike">
                          <a:solidFill>
                            <a:srgbClr val="000000"/>
                          </a:solidFill>
                          <a:effectLst/>
                          <a:latin typeface="Calibri" panose="020F0502020204030204" pitchFamily="34" charset="0"/>
                        </a:rPr>
                        <a:t>BEGIN;</a:t>
                      </a:r>
                    </a:p>
                  </a:txBody>
                  <a:tcPr marL="9131" marR="9131" marT="9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2876046"/>
                  </a:ext>
                </a:extLst>
              </a:tr>
              <a:tr h="949658">
                <a:tc>
                  <a:txBody>
                    <a:bodyPr/>
                    <a:lstStyle/>
                    <a:p>
                      <a:pPr algn="ctr" fontAlgn="t"/>
                      <a:r>
                        <a:rPr lang="en-US" sz="1500" b="0" i="0" u="none" strike="noStrike" dirty="0">
                          <a:solidFill>
                            <a:srgbClr val="000000"/>
                          </a:solidFill>
                          <a:effectLst/>
                          <a:latin typeface="Calibri" panose="020F0502020204030204" pitchFamily="34" charset="0"/>
                        </a:rPr>
                        <a:t>3</a:t>
                      </a:r>
                    </a:p>
                  </a:txBody>
                  <a:tcPr marL="9131" marR="9131" marT="9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0" i="0" u="none" strike="noStrike">
                          <a:solidFill>
                            <a:srgbClr val="000000"/>
                          </a:solidFill>
                          <a:effectLst/>
                          <a:latin typeface="Calibri" panose="020F0502020204030204" pitchFamily="34" charset="0"/>
                        </a:rPr>
                        <a:t> </a:t>
                      </a:r>
                    </a:p>
                  </a:txBody>
                  <a:tcPr marL="9131" marR="9131" marT="9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0" i="0" u="none" strike="noStrike">
                          <a:solidFill>
                            <a:srgbClr val="000000"/>
                          </a:solidFill>
                          <a:effectLst/>
                          <a:latin typeface="Calibri" panose="020F0502020204030204" pitchFamily="34" charset="0"/>
                        </a:rPr>
                        <a:t>SELECT salary</a:t>
                      </a:r>
                      <a:br>
                        <a:rPr lang="en-US" sz="1500" b="0" i="0" u="none" strike="noStrike">
                          <a:solidFill>
                            <a:srgbClr val="000000"/>
                          </a:solidFill>
                          <a:effectLst/>
                          <a:latin typeface="Calibri" panose="020F0502020204030204" pitchFamily="34" charset="0"/>
                        </a:rPr>
                      </a:br>
                      <a:r>
                        <a:rPr lang="en-US" sz="1500" b="0" i="0" u="none" strike="noStrike">
                          <a:solidFill>
                            <a:srgbClr val="000000"/>
                          </a:solidFill>
                          <a:effectLst/>
                          <a:latin typeface="Calibri" panose="020F0502020204030204" pitchFamily="34" charset="0"/>
                        </a:rPr>
                        <a:t>FROM employee</a:t>
                      </a:r>
                      <a:br>
                        <a:rPr lang="en-US" sz="1500" b="0" i="0" u="none" strike="noStrike">
                          <a:solidFill>
                            <a:srgbClr val="000000"/>
                          </a:solidFill>
                          <a:effectLst/>
                          <a:latin typeface="Calibri" panose="020F0502020204030204" pitchFamily="34" charset="0"/>
                        </a:rPr>
                      </a:br>
                      <a:r>
                        <a:rPr lang="en-US" sz="1500" b="0" i="0" u="none" strike="noStrike">
                          <a:solidFill>
                            <a:srgbClr val="000000"/>
                          </a:solidFill>
                          <a:effectLst/>
                          <a:latin typeface="Calibri" panose="020F0502020204030204" pitchFamily="34" charset="0"/>
                        </a:rPr>
                        <a:t>WHERE Id = 1;</a:t>
                      </a:r>
                    </a:p>
                  </a:txBody>
                  <a:tcPr marL="9131" marR="9131" marT="9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2019672"/>
                  </a:ext>
                </a:extLst>
              </a:tr>
              <a:tr h="255677">
                <a:tc>
                  <a:txBody>
                    <a:bodyPr/>
                    <a:lstStyle/>
                    <a:p>
                      <a:pPr algn="ctr" fontAlgn="t"/>
                      <a:r>
                        <a:rPr lang="en-US" sz="1500" b="0" i="0" u="none" strike="noStrike" dirty="0">
                          <a:solidFill>
                            <a:srgbClr val="000000"/>
                          </a:solidFill>
                          <a:effectLst/>
                          <a:latin typeface="Calibri" panose="020F0502020204030204" pitchFamily="34" charset="0"/>
                        </a:rPr>
                        <a:t>4</a:t>
                      </a:r>
                    </a:p>
                  </a:txBody>
                  <a:tcPr marL="9131" marR="9131" marT="9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9131" marR="9131" marT="91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0" i="0" u="none" strike="noStrike" dirty="0">
                          <a:solidFill>
                            <a:srgbClr val="000000"/>
                          </a:solidFill>
                          <a:effectLst/>
                          <a:latin typeface="Calibri" panose="020F0502020204030204" pitchFamily="34" charset="0"/>
                        </a:rPr>
                        <a:t>Output: 100</a:t>
                      </a:r>
                    </a:p>
                  </a:txBody>
                  <a:tcPr marL="9131" marR="9131" marT="9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145485828"/>
                  </a:ext>
                </a:extLst>
              </a:tr>
              <a:tr h="255677">
                <a:tc>
                  <a:txBody>
                    <a:bodyPr/>
                    <a:lstStyle/>
                    <a:p>
                      <a:pPr algn="ctr" fontAlgn="t"/>
                      <a:r>
                        <a:rPr lang="en-US" sz="1500" b="0" i="0" u="none" strike="noStrike">
                          <a:solidFill>
                            <a:srgbClr val="000000"/>
                          </a:solidFill>
                          <a:effectLst/>
                          <a:latin typeface="Calibri" panose="020F0502020204030204" pitchFamily="34" charset="0"/>
                        </a:rPr>
                        <a:t>5</a:t>
                      </a:r>
                    </a:p>
                  </a:txBody>
                  <a:tcPr marL="9131" marR="9131" marT="9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0" i="0" u="none" strike="noStrike">
                          <a:solidFill>
                            <a:srgbClr val="000000"/>
                          </a:solidFill>
                          <a:effectLst/>
                          <a:latin typeface="Calibri" panose="020F0502020204030204" pitchFamily="34" charset="0"/>
                        </a:rPr>
                        <a:t>BEGIN;</a:t>
                      </a:r>
                    </a:p>
                  </a:txBody>
                  <a:tcPr marL="9131" marR="9131" marT="9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9131" marR="9131" marT="91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130552"/>
                  </a:ext>
                </a:extLst>
              </a:tr>
              <a:tr h="767031">
                <a:tc>
                  <a:txBody>
                    <a:bodyPr/>
                    <a:lstStyle/>
                    <a:p>
                      <a:pPr algn="ctr" fontAlgn="t"/>
                      <a:r>
                        <a:rPr lang="en-US" sz="1500" b="0" i="0" u="none" strike="noStrike" dirty="0">
                          <a:solidFill>
                            <a:srgbClr val="000000"/>
                          </a:solidFill>
                          <a:effectLst/>
                          <a:latin typeface="Calibri" panose="020F0502020204030204" pitchFamily="34" charset="0"/>
                        </a:rPr>
                        <a:t>6</a:t>
                      </a:r>
                    </a:p>
                  </a:txBody>
                  <a:tcPr marL="9131" marR="9131" marT="9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0" i="0" u="none" strike="noStrike">
                          <a:solidFill>
                            <a:srgbClr val="000000"/>
                          </a:solidFill>
                          <a:effectLst/>
                          <a:latin typeface="Calibri" panose="020F0502020204030204" pitchFamily="34" charset="0"/>
                        </a:rPr>
                        <a:t>UPDATE employee</a:t>
                      </a:r>
                      <a:br>
                        <a:rPr lang="en-US" sz="1500" b="0" i="0" u="none" strike="noStrike">
                          <a:solidFill>
                            <a:srgbClr val="000000"/>
                          </a:solidFill>
                          <a:effectLst/>
                          <a:latin typeface="Calibri" panose="020F0502020204030204" pitchFamily="34" charset="0"/>
                        </a:rPr>
                      </a:br>
                      <a:r>
                        <a:rPr lang="en-US" sz="1500" b="0" i="0" u="none" strike="noStrike">
                          <a:solidFill>
                            <a:srgbClr val="000000"/>
                          </a:solidFill>
                          <a:effectLst/>
                          <a:latin typeface="Calibri" panose="020F0502020204030204" pitchFamily="34" charset="0"/>
                        </a:rPr>
                        <a:t>SET salary = salary + 100</a:t>
                      </a:r>
                      <a:br>
                        <a:rPr lang="en-US" sz="1500" b="0" i="0" u="none" strike="noStrike">
                          <a:solidFill>
                            <a:srgbClr val="000000"/>
                          </a:solidFill>
                          <a:effectLst/>
                          <a:latin typeface="Calibri" panose="020F0502020204030204" pitchFamily="34" charset="0"/>
                        </a:rPr>
                      </a:br>
                      <a:r>
                        <a:rPr lang="en-US" sz="1500" b="0" i="0" u="none" strike="noStrike">
                          <a:solidFill>
                            <a:srgbClr val="000000"/>
                          </a:solidFill>
                          <a:effectLst/>
                          <a:latin typeface="Calibri" panose="020F0502020204030204" pitchFamily="34" charset="0"/>
                        </a:rPr>
                        <a:t>WHERE Id = 1;</a:t>
                      </a:r>
                    </a:p>
                  </a:txBody>
                  <a:tcPr marL="9131" marR="9131" marT="9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0" i="0" u="none" strike="noStrike">
                          <a:solidFill>
                            <a:srgbClr val="000000"/>
                          </a:solidFill>
                          <a:effectLst/>
                          <a:latin typeface="Calibri" panose="020F0502020204030204" pitchFamily="34" charset="0"/>
                        </a:rPr>
                        <a:t> </a:t>
                      </a:r>
                    </a:p>
                  </a:txBody>
                  <a:tcPr marL="9131" marR="9131" marT="9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6077635"/>
                  </a:ext>
                </a:extLst>
              </a:tr>
              <a:tr h="255677">
                <a:tc>
                  <a:txBody>
                    <a:bodyPr/>
                    <a:lstStyle/>
                    <a:p>
                      <a:pPr algn="ctr" fontAlgn="t"/>
                      <a:r>
                        <a:rPr lang="en-US" sz="1500" b="0" i="0" u="none" strike="noStrike">
                          <a:solidFill>
                            <a:srgbClr val="000000"/>
                          </a:solidFill>
                          <a:effectLst/>
                          <a:latin typeface="Calibri" panose="020F0502020204030204" pitchFamily="34" charset="0"/>
                        </a:rPr>
                        <a:t>7</a:t>
                      </a:r>
                    </a:p>
                  </a:txBody>
                  <a:tcPr marL="9131" marR="9131" marT="9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COMMIT;</a:t>
                      </a:r>
                    </a:p>
                  </a:txBody>
                  <a:tcPr marL="9131" marR="9131" marT="91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9131" marR="9131" marT="91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6682673"/>
                  </a:ext>
                </a:extLst>
              </a:tr>
              <a:tr h="767031">
                <a:tc>
                  <a:txBody>
                    <a:bodyPr/>
                    <a:lstStyle/>
                    <a:p>
                      <a:pPr algn="ctr" fontAlgn="t"/>
                      <a:r>
                        <a:rPr lang="en-US" sz="1500" b="0" i="0" u="none" strike="noStrike" dirty="0">
                          <a:solidFill>
                            <a:srgbClr val="000000"/>
                          </a:solidFill>
                          <a:effectLst/>
                          <a:latin typeface="Calibri" panose="020F0502020204030204" pitchFamily="34" charset="0"/>
                        </a:rPr>
                        <a:t>8</a:t>
                      </a:r>
                    </a:p>
                  </a:txBody>
                  <a:tcPr marL="9131" marR="9131" marT="9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9131" marR="9131" marT="91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0" i="0" u="none" strike="noStrike">
                          <a:solidFill>
                            <a:srgbClr val="000000"/>
                          </a:solidFill>
                          <a:effectLst/>
                          <a:latin typeface="Calibri" panose="020F0502020204030204" pitchFamily="34" charset="0"/>
                        </a:rPr>
                        <a:t>SELECT salary</a:t>
                      </a:r>
                      <a:br>
                        <a:rPr lang="en-US" sz="1500" b="0" i="0" u="none" strike="noStrike">
                          <a:solidFill>
                            <a:srgbClr val="000000"/>
                          </a:solidFill>
                          <a:effectLst/>
                          <a:latin typeface="Calibri" panose="020F0502020204030204" pitchFamily="34" charset="0"/>
                        </a:rPr>
                      </a:br>
                      <a:r>
                        <a:rPr lang="en-US" sz="1500" b="0" i="0" u="none" strike="noStrike">
                          <a:solidFill>
                            <a:srgbClr val="000000"/>
                          </a:solidFill>
                          <a:effectLst/>
                          <a:latin typeface="Calibri" panose="020F0502020204030204" pitchFamily="34" charset="0"/>
                        </a:rPr>
                        <a:t>FROM employee</a:t>
                      </a:r>
                      <a:br>
                        <a:rPr lang="en-US" sz="1500" b="0" i="0" u="none" strike="noStrike">
                          <a:solidFill>
                            <a:srgbClr val="000000"/>
                          </a:solidFill>
                          <a:effectLst/>
                          <a:latin typeface="Calibri" panose="020F0502020204030204" pitchFamily="34" charset="0"/>
                        </a:rPr>
                      </a:br>
                      <a:r>
                        <a:rPr lang="en-US" sz="1500" b="0" i="0" u="none" strike="noStrike">
                          <a:solidFill>
                            <a:srgbClr val="000000"/>
                          </a:solidFill>
                          <a:effectLst/>
                          <a:latin typeface="Calibri" panose="020F0502020204030204" pitchFamily="34" charset="0"/>
                        </a:rPr>
                        <a:t>WHERE Id = 1;</a:t>
                      </a:r>
                    </a:p>
                  </a:txBody>
                  <a:tcPr marL="9131" marR="9131" marT="9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2228807"/>
                  </a:ext>
                </a:extLst>
              </a:tr>
              <a:tr h="255677">
                <a:tc>
                  <a:txBody>
                    <a:bodyPr/>
                    <a:lstStyle/>
                    <a:p>
                      <a:pPr algn="ctr" fontAlgn="t"/>
                      <a:r>
                        <a:rPr lang="en-US" sz="1500" b="0" i="0" u="none" strike="noStrike" dirty="0">
                          <a:solidFill>
                            <a:srgbClr val="000000"/>
                          </a:solidFill>
                          <a:effectLst/>
                          <a:latin typeface="Calibri" panose="020F0502020204030204" pitchFamily="34" charset="0"/>
                        </a:rPr>
                        <a:t>9</a:t>
                      </a:r>
                    </a:p>
                  </a:txBody>
                  <a:tcPr marL="9131" marR="9131" marT="9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 </a:t>
                      </a:r>
                    </a:p>
                  </a:txBody>
                  <a:tcPr marL="9131" marR="9131" marT="913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0" i="0" u="none" strike="noStrike" dirty="0">
                          <a:solidFill>
                            <a:srgbClr val="000000"/>
                          </a:solidFill>
                          <a:effectLst/>
                          <a:latin typeface="Calibri" panose="020F0502020204030204" pitchFamily="34" charset="0"/>
                        </a:rPr>
                        <a:t>Output: 200</a:t>
                      </a:r>
                    </a:p>
                  </a:txBody>
                  <a:tcPr marL="9131" marR="9131" marT="9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866598611"/>
                  </a:ext>
                </a:extLst>
              </a:tr>
              <a:tr h="255677">
                <a:tc>
                  <a:txBody>
                    <a:bodyPr/>
                    <a:lstStyle/>
                    <a:p>
                      <a:pPr algn="ctr" fontAlgn="t"/>
                      <a:r>
                        <a:rPr lang="en-US" sz="1500" b="0" i="0" u="none" strike="noStrike" dirty="0">
                          <a:solidFill>
                            <a:srgbClr val="000000"/>
                          </a:solidFill>
                          <a:effectLst/>
                          <a:latin typeface="Calibri" panose="020F0502020204030204" pitchFamily="34" charset="0"/>
                        </a:rPr>
                        <a:t>10</a:t>
                      </a:r>
                    </a:p>
                  </a:txBody>
                  <a:tcPr marL="9131" marR="9131" marT="9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0" i="0" u="none" strike="noStrike">
                          <a:solidFill>
                            <a:srgbClr val="000000"/>
                          </a:solidFill>
                          <a:effectLst/>
                          <a:latin typeface="Calibri" panose="020F0502020204030204" pitchFamily="34" charset="0"/>
                        </a:rPr>
                        <a:t> </a:t>
                      </a:r>
                    </a:p>
                  </a:txBody>
                  <a:tcPr marL="9131" marR="9131" marT="9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0" i="0" u="none" strike="noStrike" dirty="0">
                          <a:solidFill>
                            <a:srgbClr val="000000"/>
                          </a:solidFill>
                          <a:effectLst/>
                          <a:latin typeface="Calibri" panose="020F0502020204030204" pitchFamily="34" charset="0"/>
                        </a:rPr>
                        <a:t>COMMIT;</a:t>
                      </a:r>
                    </a:p>
                  </a:txBody>
                  <a:tcPr marL="9131" marR="9131" marT="91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429889"/>
                  </a:ext>
                </a:extLst>
              </a:tr>
            </a:tbl>
          </a:graphicData>
        </a:graphic>
      </p:graphicFrame>
    </p:spTree>
    <p:extLst>
      <p:ext uri="{BB962C8B-B14F-4D97-AF65-F5344CB8AC3E}">
        <p14:creationId xmlns:p14="http://schemas.microsoft.com/office/powerpoint/2010/main" val="3332625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p:txBody>
          <a:bodyPr/>
          <a:lstStyle/>
          <a:p>
            <a:r>
              <a:rPr lang="en-US" sz="2800" b="1" dirty="0"/>
              <a:t>Phantom read</a:t>
            </a:r>
          </a:p>
        </p:txBody>
      </p:sp>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p:txBody>
          <a:bodyPr/>
          <a:lstStyle/>
          <a:p>
            <a:fld id="{3A707DD9-E92B-45E8-BE0A-E6B2EDF345EB}" type="slidenum">
              <a:rPr lang="en-US" smtClean="0"/>
              <a:pPr/>
              <a:t>18</a:t>
            </a:fld>
            <a:endParaRPr lang="en-US" dirty="0"/>
          </a:p>
        </p:txBody>
      </p:sp>
      <p:sp>
        <p:nvSpPr>
          <p:cNvPr id="3" name="TextBox 2">
            <a:extLst>
              <a:ext uri="{FF2B5EF4-FFF2-40B4-BE49-F238E27FC236}">
                <a16:creationId xmlns:a16="http://schemas.microsoft.com/office/drawing/2014/main" id="{EDF8829E-206E-E6C2-1CA7-21EDDF12B502}"/>
              </a:ext>
            </a:extLst>
          </p:cNvPr>
          <p:cNvSpPr txBox="1"/>
          <p:nvPr/>
        </p:nvSpPr>
        <p:spPr>
          <a:xfrm>
            <a:off x="403575" y="1127248"/>
            <a:ext cx="11090517" cy="464871"/>
          </a:xfrm>
          <a:prstGeom prst="rect">
            <a:avLst/>
          </a:prstGeom>
          <a:noFill/>
        </p:spPr>
        <p:txBody>
          <a:bodyPr wrap="square" rtlCol="0">
            <a:spAutoFit/>
          </a:bodyPr>
          <a:lstStyle/>
          <a:p>
            <a:pPr>
              <a:lnSpc>
                <a:spcPct val="150000"/>
              </a:lnSpc>
            </a:pPr>
            <a:r>
              <a:rPr lang="en-US" b="0" i="0" dirty="0">
                <a:effectLst/>
                <a:latin typeface="Rubik"/>
              </a:rPr>
              <a:t>Phantoms mean that some new rows are added or removed by another transaction to the set of records being read.</a:t>
            </a:r>
            <a:endParaRPr lang="en-US" dirty="0"/>
          </a:p>
        </p:txBody>
      </p:sp>
      <p:graphicFrame>
        <p:nvGraphicFramePr>
          <p:cNvPr id="4" name="Table 3">
            <a:extLst>
              <a:ext uri="{FF2B5EF4-FFF2-40B4-BE49-F238E27FC236}">
                <a16:creationId xmlns:a16="http://schemas.microsoft.com/office/drawing/2014/main" id="{AC0FFACC-E1BD-E907-5388-55E19414F76D}"/>
              </a:ext>
            </a:extLst>
          </p:cNvPr>
          <p:cNvGraphicFramePr>
            <a:graphicFrameLocks noGrp="1"/>
          </p:cNvGraphicFramePr>
          <p:nvPr>
            <p:extLst>
              <p:ext uri="{D42A27DB-BD31-4B8C-83A1-F6EECF244321}">
                <p14:modId xmlns:p14="http://schemas.microsoft.com/office/powerpoint/2010/main" val="3779508879"/>
              </p:ext>
            </p:extLst>
          </p:nvPr>
        </p:nvGraphicFramePr>
        <p:xfrm>
          <a:off x="3009900" y="2012231"/>
          <a:ext cx="6172200" cy="3581400"/>
        </p:xfrm>
        <a:graphic>
          <a:graphicData uri="http://schemas.openxmlformats.org/drawingml/2006/table">
            <a:tbl>
              <a:tblPr/>
              <a:tblGrid>
                <a:gridCol w="942006">
                  <a:extLst>
                    <a:ext uri="{9D8B030D-6E8A-4147-A177-3AD203B41FA5}">
                      <a16:colId xmlns:a16="http://schemas.microsoft.com/office/drawing/2014/main" val="2774258786"/>
                    </a:ext>
                  </a:extLst>
                </a:gridCol>
                <a:gridCol w="2879937">
                  <a:extLst>
                    <a:ext uri="{9D8B030D-6E8A-4147-A177-3AD203B41FA5}">
                      <a16:colId xmlns:a16="http://schemas.microsoft.com/office/drawing/2014/main" val="2101097104"/>
                    </a:ext>
                  </a:extLst>
                </a:gridCol>
                <a:gridCol w="2350257">
                  <a:extLst>
                    <a:ext uri="{9D8B030D-6E8A-4147-A177-3AD203B41FA5}">
                      <a16:colId xmlns:a16="http://schemas.microsoft.com/office/drawing/2014/main" val="2338409366"/>
                    </a:ext>
                  </a:extLst>
                </a:gridCol>
              </a:tblGrid>
              <a:tr h="266700">
                <a:tc>
                  <a:txBody>
                    <a:bodyPr/>
                    <a:lstStyle/>
                    <a:p>
                      <a:pPr algn="l" fontAlgn="b"/>
                      <a:r>
                        <a:rPr lang="en-US" sz="1600" b="0" i="0" u="none" strike="noStrike">
                          <a:solidFill>
                            <a:srgbClr val="000000"/>
                          </a:solidFill>
                          <a:effectLst/>
                          <a:latin typeface="Calibri" panose="020F0502020204030204" pitchFamily="34" charset="0"/>
                        </a:rPr>
                        <a:t>timeline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pitchFamily="34" charset="0"/>
                        </a:rPr>
                        <a:t>query 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query 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6490906"/>
                  </a:ext>
                </a:extLst>
              </a:tr>
              <a:tr h="266700">
                <a:tc>
                  <a:txBody>
                    <a:bodyPr/>
                    <a:lstStyle/>
                    <a:p>
                      <a:pPr algn="ctr" fontAlgn="t"/>
                      <a:r>
                        <a:rPr lang="en-US" sz="1600" b="0" i="0" u="none" strike="noStrike" dirty="0">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Calibri" panose="020F0502020204030204" pitchFamily="34" charset="0"/>
                        </a:rPr>
                        <a:t>BEGIN;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4614961"/>
                  </a:ext>
                </a:extLst>
              </a:tr>
              <a:tr h="590550">
                <a:tc>
                  <a:txBody>
                    <a:bodyPr/>
                    <a:lstStyle/>
                    <a:p>
                      <a:pPr algn="ctr" fontAlgn="t"/>
                      <a:r>
                        <a:rPr lang="en-US" sz="1600" b="0" i="0" u="none" strike="noStrike" dirty="0">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Calibri" panose="020F0502020204030204" pitchFamily="34" charset="0"/>
                        </a:rPr>
                        <a:t>SELECT *</a:t>
                      </a:r>
                      <a:br>
                        <a:rPr lang="en-US" sz="1600" b="0" i="0" u="none" strike="noStrike">
                          <a:solidFill>
                            <a:srgbClr val="000000"/>
                          </a:solidFill>
                          <a:effectLst/>
                          <a:latin typeface="Calibri" panose="020F0502020204030204" pitchFamily="34" charset="0"/>
                        </a:rPr>
                      </a:br>
                      <a:r>
                        <a:rPr lang="en-US" sz="1600" b="0" i="0" u="none" strike="noStrike">
                          <a:solidFill>
                            <a:srgbClr val="000000"/>
                          </a:solidFill>
                          <a:effectLst/>
                          <a:latin typeface="Calibri" panose="020F0502020204030204" pitchFamily="34" charset="0"/>
                        </a:rPr>
                        <a:t>FROM employee;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5322707"/>
                  </a:ext>
                </a:extLst>
              </a:tr>
              <a:tr h="266700">
                <a:tc>
                  <a:txBody>
                    <a:bodyPr/>
                    <a:lstStyle/>
                    <a:p>
                      <a:pPr algn="ctr" fontAlgn="t"/>
                      <a:r>
                        <a:rPr lang="en-US" sz="1600" b="0" i="0" u="none" strike="noStrike" dirty="0">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Calibri" panose="020F0502020204030204" pitchFamily="34" charset="0"/>
                        </a:rPr>
                        <a:t>Output: 3 rows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835370262"/>
                  </a:ext>
                </a:extLst>
              </a:tr>
              <a:tr h="266700">
                <a:tc>
                  <a:txBody>
                    <a:bodyPr/>
                    <a:lstStyle/>
                    <a:p>
                      <a:pPr algn="ctr" fontAlgn="t"/>
                      <a:r>
                        <a:rPr lang="en-US" sz="1600" b="0" i="0" u="none" strike="noStrike">
                          <a:solidFill>
                            <a:srgbClr val="000000"/>
                          </a:solidFill>
                          <a:effectLst/>
                          <a:latin typeface="Calibri" panose="020F0502020204030204" pitchFamily="34" charset="0"/>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Calibri" panose="020F0502020204030204" pitchFamily="34" charset="0"/>
                        </a:rPr>
                        <a:t>BEGIN;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6546363"/>
                  </a:ext>
                </a:extLst>
              </a:tr>
              <a:tr h="590550">
                <a:tc>
                  <a:txBody>
                    <a:bodyPr/>
                    <a:lstStyle/>
                    <a:p>
                      <a:pPr algn="ctr" fontAlgn="t"/>
                      <a:r>
                        <a:rPr lang="en-US" sz="1600" b="0" i="0" u="none" strike="noStrike" dirty="0">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Calibri" panose="020F0502020204030204" pitchFamily="34" charset="0"/>
                        </a:rPr>
                        <a:t>INSERT INTO employee(id, salary)</a:t>
                      </a:r>
                      <a:br>
                        <a:rPr lang="en-US" sz="1600" b="0" i="0" u="none" strike="noStrike">
                          <a:solidFill>
                            <a:srgbClr val="000000"/>
                          </a:solidFill>
                          <a:effectLst/>
                          <a:latin typeface="Calibri" panose="020F0502020204030204" pitchFamily="34" charset="0"/>
                        </a:rPr>
                      </a:br>
                      <a:r>
                        <a:rPr lang="en-US" sz="1600" b="0" i="0" u="none" strike="noStrike">
                          <a:solidFill>
                            <a:srgbClr val="000000"/>
                          </a:solidFill>
                          <a:effectLst/>
                          <a:latin typeface="Calibri" panose="020F0502020204030204" pitchFamily="34" charset="0"/>
                        </a:rPr>
                        <a:t>VALUES (4, 500);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8209003"/>
                  </a:ext>
                </a:extLst>
              </a:tr>
              <a:tr h="266700">
                <a:tc>
                  <a:txBody>
                    <a:bodyPr/>
                    <a:lstStyle/>
                    <a:p>
                      <a:pPr algn="ctr" fontAlgn="t"/>
                      <a:r>
                        <a:rPr lang="en-US" sz="1600" b="0" i="0" u="none" strike="noStrike" dirty="0">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COMMIT;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7718585"/>
                  </a:ext>
                </a:extLst>
              </a:tr>
              <a:tr h="533400">
                <a:tc>
                  <a:txBody>
                    <a:bodyPr/>
                    <a:lstStyle/>
                    <a:p>
                      <a:pPr algn="ctr" fontAlgn="t"/>
                      <a:r>
                        <a:rPr lang="en-US" sz="1600" b="0" i="0" u="none" strike="noStrike" dirty="0">
                          <a:solidFill>
                            <a:srgbClr val="000000"/>
                          </a:solidFill>
                          <a:effectLst/>
                          <a:latin typeface="Calibri" panose="020F0502020204030204" pitchFamily="34" charset="0"/>
                        </a:rPr>
                        <a:t>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Calibri" panose="020F0502020204030204" pitchFamily="34" charset="0"/>
                        </a:rPr>
                        <a:t>SELECT *</a:t>
                      </a:r>
                      <a:br>
                        <a:rPr lang="en-US" sz="1600" b="0" i="0" u="none" strike="noStrike">
                          <a:solidFill>
                            <a:srgbClr val="000000"/>
                          </a:solidFill>
                          <a:effectLst/>
                          <a:latin typeface="Calibri" panose="020F0502020204030204" pitchFamily="34" charset="0"/>
                        </a:rPr>
                      </a:br>
                      <a:r>
                        <a:rPr lang="en-US" sz="1600" b="0" i="0" u="none" strike="noStrike">
                          <a:solidFill>
                            <a:srgbClr val="000000"/>
                          </a:solidFill>
                          <a:effectLst/>
                          <a:latin typeface="Calibri" panose="020F0502020204030204" pitchFamily="34" charset="0"/>
                        </a:rPr>
                        <a:t>FROM employee;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8189134"/>
                  </a:ext>
                </a:extLst>
              </a:tr>
              <a:tr h="266700">
                <a:tc>
                  <a:txBody>
                    <a:bodyPr/>
                    <a:lstStyle/>
                    <a:p>
                      <a:pPr algn="ctr" fontAlgn="t"/>
                      <a:r>
                        <a:rPr lang="en-US" sz="1600" b="0" i="0" u="none" strike="noStrike" dirty="0">
                          <a:solidFill>
                            <a:srgbClr val="000000"/>
                          </a:solidFill>
                          <a:effectLst/>
                          <a:latin typeface="Calibri" panose="020F0502020204030204" pitchFamily="34" charset="0"/>
                        </a:rPr>
                        <a:t>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Calibri" panose="020F0502020204030204" pitchFamily="34" charset="0"/>
                        </a:rPr>
                        <a:t>Output: 4 rows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669865537"/>
                  </a:ext>
                </a:extLst>
              </a:tr>
              <a:tr h="266700">
                <a:tc>
                  <a:txBody>
                    <a:bodyPr/>
                    <a:lstStyle/>
                    <a:p>
                      <a:pPr algn="ctr" fontAlgn="t"/>
                      <a:r>
                        <a:rPr lang="en-US" sz="1600" b="0" i="0" u="none" strike="noStrike" dirty="0">
                          <a:solidFill>
                            <a:srgbClr val="000000"/>
                          </a:solidFill>
                          <a:effectLst/>
                          <a:latin typeface="Calibri" panose="020F0502020204030204" pitchFamily="34" charset="0"/>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Calibri" panose="020F0502020204030204" pitchFamily="34" charset="0"/>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dirty="0">
                          <a:solidFill>
                            <a:srgbClr val="000000"/>
                          </a:solidFill>
                          <a:effectLst/>
                          <a:latin typeface="Calibri" panose="020F0502020204030204" pitchFamily="34" charset="0"/>
                        </a:rPr>
                        <a:t>COMMIT;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5795685"/>
                  </a:ext>
                </a:extLst>
              </a:tr>
            </a:tbl>
          </a:graphicData>
        </a:graphic>
      </p:graphicFrame>
    </p:spTree>
    <p:extLst>
      <p:ext uri="{BB962C8B-B14F-4D97-AF65-F5344CB8AC3E}">
        <p14:creationId xmlns:p14="http://schemas.microsoft.com/office/powerpoint/2010/main" val="1477465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p:txBody>
          <a:bodyPr/>
          <a:lstStyle/>
          <a:p>
            <a:pPr algn="l" rtl="0" fontAlgn="base"/>
            <a:r>
              <a:rPr lang="en-US" sz="2400" b="0" i="0" dirty="0">
                <a:solidFill>
                  <a:srgbClr val="452D3D"/>
                </a:solidFill>
                <a:effectLst/>
                <a:latin typeface="Rubik"/>
              </a:rPr>
              <a:t>Serialization Anomaly</a:t>
            </a:r>
          </a:p>
        </p:txBody>
      </p:sp>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p:txBody>
          <a:bodyPr/>
          <a:lstStyle/>
          <a:p>
            <a:fld id="{3A707DD9-E92B-45E8-BE0A-E6B2EDF345EB}" type="slidenum">
              <a:rPr lang="en-US" smtClean="0"/>
              <a:pPr/>
              <a:t>19</a:t>
            </a:fld>
            <a:endParaRPr lang="en-US" dirty="0"/>
          </a:p>
        </p:txBody>
      </p:sp>
      <p:sp>
        <p:nvSpPr>
          <p:cNvPr id="3" name="TextBox 2">
            <a:extLst>
              <a:ext uri="{FF2B5EF4-FFF2-40B4-BE49-F238E27FC236}">
                <a16:creationId xmlns:a16="http://schemas.microsoft.com/office/drawing/2014/main" id="{EDF8829E-206E-E6C2-1CA7-21EDDF12B502}"/>
              </a:ext>
            </a:extLst>
          </p:cNvPr>
          <p:cNvSpPr txBox="1"/>
          <p:nvPr/>
        </p:nvSpPr>
        <p:spPr>
          <a:xfrm>
            <a:off x="403575" y="1127248"/>
            <a:ext cx="11090517" cy="880369"/>
          </a:xfrm>
          <a:prstGeom prst="rect">
            <a:avLst/>
          </a:prstGeom>
          <a:noFill/>
        </p:spPr>
        <p:txBody>
          <a:bodyPr wrap="square" rtlCol="0">
            <a:spAutoFit/>
          </a:bodyPr>
          <a:lstStyle/>
          <a:p>
            <a:pPr>
              <a:lnSpc>
                <a:spcPct val="150000"/>
              </a:lnSpc>
            </a:pPr>
            <a:r>
              <a:rPr lang="en-US" b="0" i="0" dirty="0">
                <a:effectLst/>
                <a:latin typeface="Rubik"/>
              </a:rPr>
              <a:t>Serialization anomaly means that the result of successfully committing a group of transactions is inconsistent with all possible orderings of running those transactions one at a time.</a:t>
            </a:r>
            <a:endParaRPr lang="en-US" dirty="0"/>
          </a:p>
        </p:txBody>
      </p:sp>
      <p:graphicFrame>
        <p:nvGraphicFramePr>
          <p:cNvPr id="6" name="Table 5">
            <a:extLst>
              <a:ext uri="{FF2B5EF4-FFF2-40B4-BE49-F238E27FC236}">
                <a16:creationId xmlns:a16="http://schemas.microsoft.com/office/drawing/2014/main" id="{032D27F1-545C-2BA7-476F-D548A463EF46}"/>
              </a:ext>
            </a:extLst>
          </p:cNvPr>
          <p:cNvGraphicFramePr>
            <a:graphicFrameLocks noGrp="1"/>
          </p:cNvGraphicFramePr>
          <p:nvPr/>
        </p:nvGraphicFramePr>
        <p:xfrm>
          <a:off x="2751931" y="2432844"/>
          <a:ext cx="6692900" cy="2543175"/>
        </p:xfrm>
        <a:graphic>
          <a:graphicData uri="http://schemas.openxmlformats.org/drawingml/2006/table">
            <a:tbl>
              <a:tblPr/>
              <a:tblGrid>
                <a:gridCol w="942528">
                  <a:extLst>
                    <a:ext uri="{9D8B030D-6E8A-4147-A177-3AD203B41FA5}">
                      <a16:colId xmlns:a16="http://schemas.microsoft.com/office/drawing/2014/main" val="3904001653"/>
                    </a:ext>
                  </a:extLst>
                </a:gridCol>
                <a:gridCol w="2881533">
                  <a:extLst>
                    <a:ext uri="{9D8B030D-6E8A-4147-A177-3AD203B41FA5}">
                      <a16:colId xmlns:a16="http://schemas.microsoft.com/office/drawing/2014/main" val="568833275"/>
                    </a:ext>
                  </a:extLst>
                </a:gridCol>
                <a:gridCol w="2868839">
                  <a:extLst>
                    <a:ext uri="{9D8B030D-6E8A-4147-A177-3AD203B41FA5}">
                      <a16:colId xmlns:a16="http://schemas.microsoft.com/office/drawing/2014/main" val="218902169"/>
                    </a:ext>
                  </a:extLst>
                </a:gridCol>
              </a:tblGrid>
              <a:tr h="266700">
                <a:tc>
                  <a:txBody>
                    <a:bodyPr/>
                    <a:lstStyle/>
                    <a:p>
                      <a:pPr algn="l" fontAlgn="b"/>
                      <a:r>
                        <a:rPr lang="en-US" sz="1600" b="0" i="0" u="none" strike="noStrike">
                          <a:solidFill>
                            <a:srgbClr val="000000"/>
                          </a:solidFill>
                          <a:effectLst/>
                          <a:latin typeface="Calibri" panose="020F0502020204030204" pitchFamily="34" charset="0"/>
                        </a:rPr>
                        <a:t>timeline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query 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query 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1730264"/>
                  </a:ext>
                </a:extLst>
              </a:tr>
              <a:tr h="266700">
                <a:tc>
                  <a:txBody>
                    <a:bodyPr/>
                    <a:lstStyle/>
                    <a:p>
                      <a:pPr algn="r" fontAlgn="t"/>
                      <a:r>
                        <a:rPr lang="en-US" sz="1600" b="0" i="0" u="none" strike="noStrike">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Calibri" panose="020F0502020204030204" pitchFamily="34" charset="0"/>
                        </a:rPr>
                        <a:t>BEGIN;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Calibri" panose="020F0502020204030204" pitchFamily="34" charset="0"/>
                        </a:rPr>
                        <a:t>BEGIN;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6784957"/>
                  </a:ext>
                </a:extLst>
              </a:tr>
              <a:tr h="828675">
                <a:tc>
                  <a:txBody>
                    <a:bodyPr/>
                    <a:lstStyle/>
                    <a:p>
                      <a:pPr algn="r" fontAlgn="t"/>
                      <a:r>
                        <a:rPr lang="en-US" sz="16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Calibri" panose="020F0502020204030204" pitchFamily="34" charset="0"/>
                        </a:rPr>
                        <a:t>SELECT COUNT(*)</a:t>
                      </a:r>
                      <a:br>
                        <a:rPr lang="en-US" sz="1600" b="0" i="0" u="none" strike="noStrike">
                          <a:solidFill>
                            <a:srgbClr val="000000"/>
                          </a:solidFill>
                          <a:effectLst/>
                          <a:latin typeface="Calibri" panose="020F0502020204030204" pitchFamily="34" charset="0"/>
                        </a:rPr>
                      </a:br>
                      <a:r>
                        <a:rPr lang="en-US" sz="1600" b="0" i="0" u="none" strike="noStrike">
                          <a:solidFill>
                            <a:srgbClr val="000000"/>
                          </a:solidFill>
                          <a:effectLst/>
                          <a:latin typeface="Calibri" panose="020F0502020204030204" pitchFamily="34" charset="0"/>
                        </a:rPr>
                        <a:t>FROM order</a:t>
                      </a:r>
                      <a:br>
                        <a:rPr lang="en-US" sz="1600" b="0" i="0" u="none" strike="noStrike">
                          <a:solidFill>
                            <a:srgbClr val="000000"/>
                          </a:solidFill>
                          <a:effectLst/>
                          <a:latin typeface="Calibri" panose="020F0502020204030204" pitchFamily="34" charset="0"/>
                        </a:rPr>
                      </a:br>
                      <a:r>
                        <a:rPr lang="en-US" sz="1600" b="0" i="0" u="none" strike="noStrike">
                          <a:solidFill>
                            <a:srgbClr val="000000"/>
                          </a:solidFill>
                          <a:effectLst/>
                          <a:latin typeface="Calibri" panose="020F0502020204030204" pitchFamily="34" charset="0"/>
                        </a:rPr>
                        <a:t>WHERE status = '</a:t>
                      </a:r>
                      <a:r>
                        <a:rPr lang="en-US" sz="1600" b="0" i="0" u="none" strike="noStrike">
                          <a:solidFill>
                            <a:srgbClr val="FF0000"/>
                          </a:solidFill>
                          <a:effectLst/>
                          <a:latin typeface="Calibri" panose="020F0502020204030204" pitchFamily="34" charset="0"/>
                        </a:rPr>
                        <a:t>Red</a:t>
                      </a:r>
                      <a:r>
                        <a:rPr lang="en-US" sz="1600" b="0" i="0" u="none" strike="noStrike">
                          <a:solidFill>
                            <a:srgbClr val="000000"/>
                          </a:solidFill>
                          <a:effectLst/>
                          <a:latin typeface="Calibri" panose="020F0502020204030204" pitchFamily="34" charset="0"/>
                        </a:rPr>
                        <a: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Calibri" panose="020F0502020204030204" pitchFamily="34" charset="0"/>
                        </a:rPr>
                        <a:t>SELECT COUNT(*)</a:t>
                      </a:r>
                      <a:br>
                        <a:rPr lang="en-US" sz="1600" b="0" i="0" u="none" strike="noStrike">
                          <a:solidFill>
                            <a:srgbClr val="000000"/>
                          </a:solidFill>
                          <a:effectLst/>
                          <a:latin typeface="Calibri" panose="020F0502020204030204" pitchFamily="34" charset="0"/>
                        </a:rPr>
                      </a:br>
                      <a:r>
                        <a:rPr lang="en-US" sz="1600" b="0" i="0" u="none" strike="noStrike">
                          <a:solidFill>
                            <a:srgbClr val="000000"/>
                          </a:solidFill>
                          <a:effectLst/>
                          <a:latin typeface="Calibri" panose="020F0502020204030204" pitchFamily="34" charset="0"/>
                        </a:rPr>
                        <a:t>FROM order</a:t>
                      </a:r>
                      <a:br>
                        <a:rPr lang="en-US" sz="1600" b="0" i="0" u="none" strike="noStrike">
                          <a:solidFill>
                            <a:srgbClr val="000000"/>
                          </a:solidFill>
                          <a:effectLst/>
                          <a:latin typeface="Calibri" panose="020F0502020204030204" pitchFamily="34" charset="0"/>
                        </a:rPr>
                      </a:br>
                      <a:r>
                        <a:rPr lang="en-US" sz="1600" b="0" i="0" u="none" strike="noStrike">
                          <a:solidFill>
                            <a:srgbClr val="000000"/>
                          </a:solidFill>
                          <a:effectLst/>
                          <a:latin typeface="Calibri" panose="020F0502020204030204" pitchFamily="34" charset="0"/>
                        </a:rPr>
                        <a:t>WHERE status = '</a:t>
                      </a:r>
                      <a:r>
                        <a:rPr lang="en-US" sz="1600" b="0" i="0" u="none" strike="noStrike">
                          <a:solidFill>
                            <a:srgbClr val="0070C0"/>
                          </a:solidFill>
                          <a:effectLst/>
                          <a:latin typeface="Calibri" panose="020F0502020204030204" pitchFamily="34" charset="0"/>
                        </a:rPr>
                        <a:t>Blue</a:t>
                      </a:r>
                      <a:r>
                        <a:rPr lang="en-US" sz="1600" b="0" i="0" u="none" strike="noStrike">
                          <a:solidFill>
                            <a:srgbClr val="000000"/>
                          </a:solidFill>
                          <a:effectLst/>
                          <a:latin typeface="Calibri" panose="020F0502020204030204" pitchFamily="34" charset="0"/>
                        </a:rPr>
                        <a: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2856105"/>
                  </a:ext>
                </a:extLst>
              </a:tr>
              <a:tr h="266700">
                <a:tc>
                  <a:txBody>
                    <a:bodyPr/>
                    <a:lstStyle/>
                    <a:p>
                      <a:pPr algn="r" fontAlgn="t"/>
                      <a:r>
                        <a:rPr lang="en-US" sz="1600" b="0"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Calibri" panose="020F0502020204030204" pitchFamily="34" charset="0"/>
                        </a:rPr>
                        <a:t>Output: 3 rows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t"/>
                      <a:r>
                        <a:rPr lang="en-US" sz="1600" b="0" i="0" u="none" strike="noStrike">
                          <a:solidFill>
                            <a:srgbClr val="000000"/>
                          </a:solidFill>
                          <a:effectLst/>
                          <a:latin typeface="Calibri" panose="020F0502020204030204" pitchFamily="34" charset="0"/>
                        </a:rPr>
                        <a:t>Output: 3 rows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28844777"/>
                  </a:ext>
                </a:extLst>
              </a:tr>
              <a:tr h="533400">
                <a:tc>
                  <a:txBody>
                    <a:bodyPr/>
                    <a:lstStyle/>
                    <a:p>
                      <a:pPr algn="r" fontAlgn="t"/>
                      <a:r>
                        <a:rPr lang="en-US" sz="1600" b="0" i="0" u="none" strike="noStrike">
                          <a:solidFill>
                            <a:srgbClr val="000000"/>
                          </a:solidFill>
                          <a:effectLst/>
                          <a:latin typeface="Calibri" panose="020F0502020204030204" pitchFamily="34" charset="0"/>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Calibri" panose="020F0502020204030204" pitchFamily="34" charset="0"/>
                        </a:rPr>
                        <a:t>INSERT INTO order(id, status)</a:t>
                      </a:r>
                      <a:br>
                        <a:rPr lang="en-US" sz="1600" b="0" i="0" u="none" strike="noStrike">
                          <a:solidFill>
                            <a:srgbClr val="000000"/>
                          </a:solidFill>
                          <a:effectLst/>
                          <a:latin typeface="Calibri" panose="020F0502020204030204" pitchFamily="34" charset="0"/>
                        </a:rPr>
                      </a:br>
                      <a:r>
                        <a:rPr lang="en-US" sz="1600" b="0" i="0" u="none" strike="noStrike">
                          <a:solidFill>
                            <a:srgbClr val="000000"/>
                          </a:solidFill>
                          <a:effectLst/>
                          <a:latin typeface="Calibri" panose="020F0502020204030204" pitchFamily="34" charset="0"/>
                        </a:rPr>
                        <a:t>VALUES (95, '</a:t>
                      </a:r>
                      <a:r>
                        <a:rPr lang="en-US" sz="1600" b="0" i="0" u="none" strike="noStrike">
                          <a:solidFill>
                            <a:srgbClr val="0070C0"/>
                          </a:solidFill>
                          <a:effectLst/>
                          <a:latin typeface="Calibri" panose="020F0502020204030204" pitchFamily="34" charset="0"/>
                        </a:rPr>
                        <a:t>Blue</a:t>
                      </a:r>
                      <a:r>
                        <a:rPr lang="en-US" sz="1600" b="0" i="0" u="none" strike="noStrike">
                          <a:solidFill>
                            <a:srgbClr val="000000"/>
                          </a:solidFill>
                          <a:effectLst/>
                          <a:latin typeface="Calibri" panose="020F0502020204030204" pitchFamily="34" charset="0"/>
                        </a:rPr>
                        <a: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Calibri" panose="020F0502020204030204" pitchFamily="34" charset="0"/>
                        </a:rPr>
                        <a:t>INSERT INTO order(id, status)</a:t>
                      </a:r>
                      <a:br>
                        <a:rPr lang="en-US" sz="1600" b="0" i="0" u="none" strike="noStrike">
                          <a:solidFill>
                            <a:srgbClr val="000000"/>
                          </a:solidFill>
                          <a:effectLst/>
                          <a:latin typeface="Calibri" panose="020F0502020204030204" pitchFamily="34" charset="0"/>
                        </a:rPr>
                      </a:br>
                      <a:r>
                        <a:rPr lang="en-US" sz="1600" b="0" i="0" u="none" strike="noStrike">
                          <a:solidFill>
                            <a:srgbClr val="000000"/>
                          </a:solidFill>
                          <a:effectLst/>
                          <a:latin typeface="Calibri" panose="020F0502020204030204" pitchFamily="34" charset="0"/>
                        </a:rPr>
                        <a:t>VALUES (105, '</a:t>
                      </a:r>
                      <a:r>
                        <a:rPr lang="en-US" sz="1600" b="0" i="0" u="none" strike="noStrike">
                          <a:solidFill>
                            <a:srgbClr val="FF0000"/>
                          </a:solidFill>
                          <a:effectLst/>
                          <a:latin typeface="Calibri" panose="020F0502020204030204" pitchFamily="34" charset="0"/>
                        </a:rPr>
                        <a:t>Red</a:t>
                      </a:r>
                      <a:r>
                        <a:rPr lang="en-US" sz="1600" b="0" i="0" u="none" strike="noStrike">
                          <a:solidFill>
                            <a:srgbClr val="000000"/>
                          </a:solidFill>
                          <a:effectLst/>
                          <a:latin typeface="Calibri" panose="020F0502020204030204" pitchFamily="34" charset="0"/>
                        </a:rPr>
                        <a: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229575"/>
                  </a:ext>
                </a:extLst>
              </a:tr>
              <a:tr h="381000">
                <a:tc>
                  <a:txBody>
                    <a:bodyPr/>
                    <a:lstStyle/>
                    <a:p>
                      <a:pPr algn="r" fontAlgn="t"/>
                      <a:r>
                        <a:rPr lang="en-US" sz="1600" b="0" i="0" u="none" strike="noStrike">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effectLst/>
                          <a:latin typeface="Calibri" panose="020F0502020204030204" pitchFamily="34" charset="0"/>
                        </a:rPr>
                        <a:t>COMMIT;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dirty="0">
                          <a:solidFill>
                            <a:srgbClr val="000000"/>
                          </a:solidFill>
                          <a:effectLst/>
                          <a:latin typeface="Calibri" panose="020F0502020204030204" pitchFamily="34" charset="0"/>
                        </a:rPr>
                        <a:t>COMMIT;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8053557"/>
                  </a:ext>
                </a:extLst>
              </a:tr>
            </a:tbl>
          </a:graphicData>
        </a:graphic>
      </p:graphicFrame>
    </p:spTree>
    <p:extLst>
      <p:ext uri="{BB962C8B-B14F-4D97-AF65-F5344CB8AC3E}">
        <p14:creationId xmlns:p14="http://schemas.microsoft.com/office/powerpoint/2010/main" val="1178866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621" y="1883222"/>
            <a:ext cx="5754624" cy="660687"/>
          </a:xfrm>
        </p:spPr>
        <p:txBody>
          <a:bodyPr/>
          <a:lstStyle/>
          <a:p>
            <a:r>
              <a:rPr lang="en-US" sz="3200" b="1" dirty="0"/>
              <a:t>Agenda</a:t>
            </a:r>
          </a:p>
        </p:txBody>
      </p:sp>
      <p:sp>
        <p:nvSpPr>
          <p:cNvPr id="6" name="Content Placeholder 2">
            <a:extLst>
              <a:ext uri="{FF2B5EF4-FFF2-40B4-BE49-F238E27FC236}">
                <a16:creationId xmlns:a16="http://schemas.microsoft.com/office/drawing/2014/main" id="{73B4D983-5FF4-4D0C-83C4-E7A1CE480BA1}"/>
              </a:ext>
            </a:extLst>
          </p:cNvPr>
          <p:cNvSpPr>
            <a:spLocks noGrp="1"/>
          </p:cNvSpPr>
          <p:nvPr>
            <p:ph type="body" sz="quarter" idx="11"/>
          </p:nvPr>
        </p:nvSpPr>
        <p:spPr>
          <a:xfrm>
            <a:off x="708621" y="3428999"/>
            <a:ext cx="5754624" cy="1190625"/>
          </a:xfrm>
          <a:prstGeom prst="rect">
            <a:avLst/>
          </a:prstGeom>
        </p:spPr>
        <p:txBody>
          <a:bodyPr wrap="square" lIns="0" tIns="0" rIns="0" bIns="0" anchor="ctr">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380990" indent="-380990">
              <a:buChar char="•"/>
            </a:pPr>
            <a:r>
              <a:rPr lang="en-US" sz="2000" dirty="0">
                <a:solidFill>
                  <a:srgbClr val="FFFFFF"/>
                </a:solidFill>
                <a:latin typeface="Calibri Light"/>
              </a:rPr>
              <a:t>ACID</a:t>
            </a:r>
          </a:p>
          <a:p>
            <a:pPr marL="380990" indent="-380990">
              <a:buChar char="•"/>
            </a:pPr>
            <a:r>
              <a:rPr lang="en-US" sz="2000" dirty="0">
                <a:solidFill>
                  <a:srgbClr val="FFFFFF"/>
                </a:solidFill>
                <a:latin typeface="Calibri Light"/>
              </a:rPr>
              <a:t>Transactions</a:t>
            </a:r>
          </a:p>
          <a:p>
            <a:pPr marL="380990" indent="-380990">
              <a:buChar char="•"/>
            </a:pPr>
            <a:r>
              <a:rPr lang="en-US" sz="2000" dirty="0">
                <a:solidFill>
                  <a:srgbClr val="FFFFFF"/>
                </a:solidFill>
                <a:latin typeface="Calibri Light"/>
              </a:rPr>
              <a:t>Isolation</a:t>
            </a:r>
          </a:p>
          <a:p>
            <a:pPr marL="380990" indent="-380990">
              <a:buChar char="•"/>
            </a:pPr>
            <a:r>
              <a:rPr lang="en-US" sz="2000" dirty="0">
                <a:solidFill>
                  <a:srgbClr val="FFFFFF"/>
                </a:solidFill>
                <a:latin typeface="Calibri Light"/>
              </a:rPr>
              <a:t>MVCC</a:t>
            </a:r>
          </a:p>
        </p:txBody>
      </p:sp>
    </p:spTree>
    <p:extLst>
      <p:ext uri="{BB962C8B-B14F-4D97-AF65-F5344CB8AC3E}">
        <p14:creationId xmlns:p14="http://schemas.microsoft.com/office/powerpoint/2010/main" val="2516136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rgbClr val="FFFFFF"/>
                </a:solidFill>
                <a:latin typeface="Calibri Light"/>
              </a:rPr>
              <a:t>MVCC</a:t>
            </a: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p:txBody>
      </p:sp>
    </p:spTree>
    <p:extLst>
      <p:ext uri="{BB962C8B-B14F-4D97-AF65-F5344CB8AC3E}">
        <p14:creationId xmlns:p14="http://schemas.microsoft.com/office/powerpoint/2010/main" val="3912146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p:txBody>
          <a:bodyPr/>
          <a:lstStyle/>
          <a:p>
            <a:pPr algn="l" rtl="0" fontAlgn="base"/>
            <a:r>
              <a:rPr lang="en-US" sz="2400" b="0" i="0" dirty="0">
                <a:solidFill>
                  <a:srgbClr val="452D3D"/>
                </a:solidFill>
                <a:effectLst/>
                <a:latin typeface="Rubik"/>
              </a:rPr>
              <a:t>Definition</a:t>
            </a:r>
          </a:p>
        </p:txBody>
      </p:sp>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p:txBody>
          <a:bodyPr/>
          <a:lstStyle/>
          <a:p>
            <a:fld id="{3A707DD9-E92B-45E8-BE0A-E6B2EDF345EB}" type="slidenum">
              <a:rPr lang="en-US" smtClean="0"/>
              <a:pPr/>
              <a:t>21</a:t>
            </a:fld>
            <a:endParaRPr lang="en-US" dirty="0"/>
          </a:p>
        </p:txBody>
      </p:sp>
      <p:sp>
        <p:nvSpPr>
          <p:cNvPr id="3" name="TextBox 2">
            <a:extLst>
              <a:ext uri="{FF2B5EF4-FFF2-40B4-BE49-F238E27FC236}">
                <a16:creationId xmlns:a16="http://schemas.microsoft.com/office/drawing/2014/main" id="{EDF8829E-206E-E6C2-1CA7-21EDDF12B502}"/>
              </a:ext>
            </a:extLst>
          </p:cNvPr>
          <p:cNvSpPr txBox="1"/>
          <p:nvPr/>
        </p:nvSpPr>
        <p:spPr>
          <a:xfrm>
            <a:off x="403575" y="1127248"/>
            <a:ext cx="11090517" cy="4619854"/>
          </a:xfrm>
          <a:prstGeom prst="rect">
            <a:avLst/>
          </a:prstGeom>
          <a:noFill/>
        </p:spPr>
        <p:txBody>
          <a:bodyPr wrap="square" rtlCol="0">
            <a:spAutoFit/>
          </a:bodyPr>
          <a:lstStyle/>
          <a:p>
            <a:pPr>
              <a:lnSpc>
                <a:spcPct val="150000"/>
              </a:lnSpc>
            </a:pPr>
            <a:r>
              <a:rPr lang="en-US" b="0" i="0" dirty="0">
                <a:effectLst/>
                <a:latin typeface="Rubik"/>
              </a:rPr>
              <a:t>Multi-Version Concurrency Control (MVCC) is a technique for improving database performance and consistency in a multi-user environment.</a:t>
            </a:r>
          </a:p>
          <a:p>
            <a:pPr>
              <a:lnSpc>
                <a:spcPct val="150000"/>
              </a:lnSpc>
            </a:pPr>
            <a:endParaRPr lang="en-US" dirty="0">
              <a:latin typeface="Rubik"/>
            </a:endParaRPr>
          </a:p>
          <a:p>
            <a:pPr>
              <a:lnSpc>
                <a:spcPct val="150000"/>
              </a:lnSpc>
            </a:pPr>
            <a:r>
              <a:rPr lang="en-US" dirty="0"/>
              <a:t>Unlike most other database systems which use </a:t>
            </a:r>
            <a:r>
              <a:rPr lang="en-US" i="1" dirty="0"/>
              <a:t>locks</a:t>
            </a:r>
            <a:r>
              <a:rPr lang="en-US" dirty="0"/>
              <a:t> for concurrency control, Postgres maintains data consistency by using a multi-version model. This means that while querying a database each transaction sees a </a:t>
            </a:r>
            <a:r>
              <a:rPr lang="en-US" i="1" dirty="0"/>
              <a:t>snapshot</a:t>
            </a:r>
            <a:r>
              <a:rPr lang="en-US" dirty="0"/>
              <a:t> of data (a database version) as it was some time ago, regardless of the current state of the underlying data. This protects the transaction from viewing inconsistent data that could be caused by (other) concurrent transaction updates on the same data rows, providing transaction isolation for each database session.</a:t>
            </a:r>
          </a:p>
          <a:p>
            <a:pPr>
              <a:lnSpc>
                <a:spcPct val="150000"/>
              </a:lnSpc>
            </a:pPr>
            <a:endParaRPr lang="en-US"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1873180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63ABDB-FF86-4467-B475-08830008AE28}"/>
              </a:ext>
            </a:extLst>
          </p:cNvPr>
          <p:cNvSpPr>
            <a:spLocks noGrp="1"/>
          </p:cNvSpPr>
          <p:nvPr>
            <p:ph type="title"/>
          </p:nvPr>
        </p:nvSpPr>
        <p:spPr/>
        <p:txBody>
          <a:bodyPr/>
          <a:lstStyle/>
          <a:p>
            <a:r>
              <a:rPr lang="en-US" b="1" dirty="0"/>
              <a:t>Row version</a:t>
            </a:r>
          </a:p>
        </p:txBody>
      </p:sp>
      <p:sp>
        <p:nvSpPr>
          <p:cNvPr id="3" name="Содержимое 4"/>
          <p:cNvSpPr txBox="1">
            <a:spLocks/>
          </p:cNvSpPr>
          <p:nvPr/>
        </p:nvSpPr>
        <p:spPr>
          <a:xfrm>
            <a:off x="3478139" y="1545275"/>
            <a:ext cx="7920363" cy="4300048"/>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indent="0">
              <a:spcBef>
                <a:spcPts val="600"/>
              </a:spcBef>
              <a:spcAft>
                <a:spcPts val="0"/>
              </a:spcAft>
              <a:buNone/>
            </a:pPr>
            <a:r>
              <a:rPr lang="en-US" sz="1600" b="1" dirty="0">
                <a:solidFill>
                  <a:srgbClr val="464547"/>
                </a:solidFill>
                <a:latin typeface="Trebuchet MS" panose="020B0603020202020204" pitchFamily="34" charset="0"/>
                <a:ea typeface="Times New Roman" panose="02020603050405020304" pitchFamily="18" charset="0"/>
                <a:cs typeface="Times New Roman" panose="02020603050405020304" pitchFamily="18" charset="0"/>
              </a:rPr>
              <a:t>Row Version </a:t>
            </a:r>
            <a:r>
              <a:rPr lang="en-US" sz="1600" dirty="0">
                <a:solidFill>
                  <a:srgbClr val="464547"/>
                </a:solidFill>
                <a:latin typeface="Trebuchet MS" panose="020B0603020202020204" pitchFamily="34" charset="0"/>
                <a:ea typeface="Times New Roman" panose="02020603050405020304" pitchFamily="18" charset="0"/>
                <a:cs typeface="Times New Roman" panose="02020603050405020304" pitchFamily="18" charset="0"/>
              </a:rPr>
              <a:t>is defined by values in several system columns:</a:t>
            </a:r>
          </a:p>
          <a:p>
            <a:pPr marL="800100" lvl="2">
              <a:spcBef>
                <a:spcPts val="600"/>
              </a:spcBef>
              <a:buFont typeface="Wingdings" panose="05000000000000000000" pitchFamily="2" charset="2"/>
              <a:buChar char="§"/>
            </a:pPr>
            <a:r>
              <a:rPr lang="en-US"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tableoid</a:t>
            </a:r>
            <a:r>
              <a:rPr lang="en-US"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object id of the table containing this row.</a:t>
            </a:r>
          </a:p>
          <a:p>
            <a:pPr marL="800100" lvl="2">
              <a:spcBef>
                <a:spcPts val="600"/>
              </a:spcBef>
              <a:buFont typeface="Wingdings" panose="05000000000000000000" pitchFamily="2" charset="2"/>
              <a:buChar char="§"/>
            </a:pPr>
            <a:r>
              <a:rPr lang="en-US" b="1"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xmin</a:t>
            </a:r>
            <a:r>
              <a:rPr lang="en-US"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transaction ID of the inserting transaction for this row version. </a:t>
            </a:r>
          </a:p>
          <a:p>
            <a:pPr marL="800100" lvl="2">
              <a:spcBef>
                <a:spcPts val="600"/>
              </a:spcBef>
              <a:buFont typeface="Wingdings" panose="05000000000000000000" pitchFamily="2" charset="2"/>
              <a:buChar char="§"/>
            </a:pPr>
            <a:r>
              <a:rPr lang="en-US" b="1"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xmax</a:t>
            </a:r>
            <a:r>
              <a:rPr lang="en-US"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transaction ID of the deleting transaction, zero if row has not been deleted. </a:t>
            </a:r>
          </a:p>
          <a:p>
            <a:pPr marL="800100" lvl="2">
              <a:spcBef>
                <a:spcPts val="600"/>
              </a:spcBef>
              <a:buFont typeface="Wingdings" panose="05000000000000000000" pitchFamily="2" charset="2"/>
              <a:buChar char="§"/>
            </a:pPr>
            <a:r>
              <a:rPr lang="en-US"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cmin</a:t>
            </a:r>
            <a:r>
              <a:rPr lang="en-US"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command ID (starting at zero) within the inserting transaction.</a:t>
            </a:r>
          </a:p>
          <a:p>
            <a:pPr marL="800100" lvl="2">
              <a:spcBef>
                <a:spcPts val="600"/>
              </a:spcBef>
              <a:buFont typeface="Wingdings" panose="05000000000000000000" pitchFamily="2" charset="2"/>
              <a:buChar char="§"/>
            </a:pPr>
            <a:r>
              <a:rPr lang="en-US"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cmax</a:t>
            </a:r>
            <a:r>
              <a:rPr lang="en-US"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command ID within the deleting transaction, or zero if row has not been deleted.</a:t>
            </a:r>
          </a:p>
          <a:p>
            <a:pPr marL="800100" lvl="2">
              <a:spcBef>
                <a:spcPts val="600"/>
              </a:spcBef>
              <a:buFont typeface="Wingdings" panose="05000000000000000000" pitchFamily="2" charset="2"/>
              <a:buChar char="§"/>
            </a:pPr>
            <a:r>
              <a:rPr lang="en-US"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ctid</a:t>
            </a:r>
            <a:r>
              <a:rPr lang="en-US"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physical location of the row version within its table.</a:t>
            </a:r>
            <a:endParaRPr lang="en-US" dirty="0">
              <a:solidFill>
                <a:srgbClr val="464547"/>
              </a:solidFill>
              <a:latin typeface="Trebuchet MS" panose="020B0603020202020204" pitchFamily="34" charset="0"/>
              <a:ea typeface="Times New Roman" panose="02020603050405020304" pitchFamily="18" charset="0"/>
              <a:cs typeface="Times New Roman" panose="02020603050405020304" pitchFamily="18" charset="0"/>
            </a:endParaRPr>
          </a:p>
        </p:txBody>
      </p:sp>
      <p:pic>
        <p:nvPicPr>
          <p:cNvPr id="7" name="Picture 6" descr="Table&#10;&#10;Description automatically generated with medium confidence">
            <a:extLst>
              <a:ext uri="{FF2B5EF4-FFF2-40B4-BE49-F238E27FC236}">
                <a16:creationId xmlns:a16="http://schemas.microsoft.com/office/drawing/2014/main" id="{61170CE5-E079-44DC-9E2A-90FCEFEDF59A}"/>
              </a:ext>
            </a:extLst>
          </p:cNvPr>
          <p:cNvPicPr>
            <a:picLocks noChangeAspect="1"/>
          </p:cNvPicPr>
          <p:nvPr/>
        </p:nvPicPr>
        <p:blipFill rotWithShape="1">
          <a:blip r:embed="rId3"/>
          <a:srcRect b="1870"/>
          <a:stretch/>
        </p:blipFill>
        <p:spPr>
          <a:xfrm>
            <a:off x="547580" y="1298898"/>
            <a:ext cx="2290870" cy="3406941"/>
          </a:xfrm>
          <a:prstGeom prst="rect">
            <a:avLst/>
          </a:prstGeom>
        </p:spPr>
      </p:pic>
    </p:spTree>
    <p:extLst>
      <p:ext uri="{BB962C8B-B14F-4D97-AF65-F5344CB8AC3E}">
        <p14:creationId xmlns:p14="http://schemas.microsoft.com/office/powerpoint/2010/main" val="1367077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rgbClr val="FFFFFF"/>
                </a:solidFill>
                <a:latin typeface="Calibri Light"/>
              </a:rPr>
              <a:t>DEMO</a:t>
            </a: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p:txBody>
      </p:sp>
    </p:spTree>
    <p:extLst>
      <p:ext uri="{BB962C8B-B14F-4D97-AF65-F5344CB8AC3E}">
        <p14:creationId xmlns:p14="http://schemas.microsoft.com/office/powerpoint/2010/main" val="2537694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021" y="2481048"/>
            <a:ext cx="5754624" cy="1895904"/>
          </a:xfrm>
        </p:spPr>
        <p:txBody>
          <a:bodyPr/>
          <a:lstStyle/>
          <a:p>
            <a:r>
              <a:rPr lang="en-US" sz="8800" b="1" dirty="0"/>
              <a:t>Q &amp; A</a:t>
            </a:r>
          </a:p>
        </p:txBody>
      </p:sp>
    </p:spTree>
    <p:extLst>
      <p:ext uri="{BB962C8B-B14F-4D97-AF65-F5344CB8AC3E}">
        <p14:creationId xmlns:p14="http://schemas.microsoft.com/office/powerpoint/2010/main" val="1411242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rgbClr val="FFFFFF"/>
                </a:solidFill>
                <a:latin typeface="Calibri Light"/>
              </a:rPr>
              <a:t>ACID</a:t>
            </a: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p:txBody>
      </p:sp>
    </p:spTree>
    <p:extLst>
      <p:ext uri="{BB962C8B-B14F-4D97-AF65-F5344CB8AC3E}">
        <p14:creationId xmlns:p14="http://schemas.microsoft.com/office/powerpoint/2010/main" val="1032557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p:txBody>
          <a:bodyPr/>
          <a:lstStyle/>
          <a:p>
            <a:r>
              <a:rPr lang="en-US" sz="2800" b="1" dirty="0"/>
              <a:t>Definition</a:t>
            </a:r>
          </a:p>
        </p:txBody>
      </p:sp>
      <p:sp>
        <p:nvSpPr>
          <p:cNvPr id="4" name="Content Placeholder 3">
            <a:extLst>
              <a:ext uri="{FF2B5EF4-FFF2-40B4-BE49-F238E27FC236}">
                <a16:creationId xmlns:a16="http://schemas.microsoft.com/office/drawing/2014/main" id="{6F3AEC85-8356-488F-86AD-CEAC6A66C89D}"/>
              </a:ext>
            </a:extLst>
          </p:cNvPr>
          <p:cNvSpPr>
            <a:spLocks noGrp="1"/>
          </p:cNvSpPr>
          <p:nvPr>
            <p:ph sz="quarter" idx="11"/>
          </p:nvPr>
        </p:nvSpPr>
        <p:spPr>
          <a:xfrm>
            <a:off x="480488" y="1468831"/>
            <a:ext cx="11068481" cy="4529667"/>
          </a:xfrm>
        </p:spPr>
        <p:txBody>
          <a:bodyPr/>
          <a:lstStyle/>
          <a:p>
            <a:pPr marL="0" indent="0">
              <a:lnSpc>
                <a:spcPct val="100000"/>
              </a:lnSpc>
              <a:buNone/>
            </a:pPr>
            <a:r>
              <a:rPr lang="en-US" sz="2000" b="1" dirty="0">
                <a:solidFill>
                  <a:srgbClr val="464547"/>
                </a:solidFill>
                <a:latin typeface="+mn-lt"/>
              </a:rPr>
              <a:t>ACID </a:t>
            </a:r>
            <a:r>
              <a:rPr lang="en-US" sz="2000" dirty="0">
                <a:solidFill>
                  <a:srgbClr val="464547"/>
                </a:solidFill>
                <a:latin typeface="+mn-lt"/>
              </a:rPr>
              <a:t>is a set of properties of a database system that allows it to have </a:t>
            </a:r>
            <a:r>
              <a:rPr lang="en-US" sz="2000" i="1" dirty="0">
                <a:solidFill>
                  <a:srgbClr val="464547"/>
                </a:solidFill>
                <a:latin typeface="+mn-lt"/>
              </a:rPr>
              <a:t>transactions</a:t>
            </a:r>
            <a:r>
              <a:rPr lang="en-US" sz="2000" dirty="0">
                <a:solidFill>
                  <a:srgbClr val="464547"/>
                </a:solidFill>
                <a:latin typeface="+mn-lt"/>
              </a:rPr>
              <a:t>.</a:t>
            </a:r>
            <a:endParaRPr lang="en-US" sz="2000" b="1" dirty="0">
              <a:solidFill>
                <a:srgbClr val="464547"/>
              </a:solidFill>
              <a:latin typeface="+mn-lt"/>
            </a:endParaRPr>
          </a:p>
          <a:p>
            <a:pPr marL="0" indent="0">
              <a:lnSpc>
                <a:spcPct val="100000"/>
              </a:lnSpc>
              <a:buNone/>
            </a:pPr>
            <a:endParaRPr lang="en-US" sz="2000" b="1" dirty="0">
              <a:solidFill>
                <a:srgbClr val="464547"/>
              </a:solidFill>
              <a:latin typeface="+mn-lt"/>
            </a:endParaRPr>
          </a:p>
          <a:p>
            <a:pPr marL="0" indent="0">
              <a:lnSpc>
                <a:spcPct val="100000"/>
              </a:lnSpc>
              <a:buNone/>
            </a:pPr>
            <a:r>
              <a:rPr lang="en-US" sz="2000" b="1" dirty="0">
                <a:solidFill>
                  <a:srgbClr val="464547"/>
                </a:solidFill>
                <a:latin typeface="+mn-lt"/>
              </a:rPr>
              <a:t>Atomicity</a:t>
            </a:r>
            <a:r>
              <a:rPr lang="en-US" sz="2000" dirty="0">
                <a:solidFill>
                  <a:srgbClr val="464547"/>
                </a:solidFill>
                <a:latin typeface="+mn-lt"/>
              </a:rPr>
              <a:t> is a property where each statement in a transaction is treated as a single unit. Either the entire statement is executed, or none of it is executed.</a:t>
            </a:r>
          </a:p>
          <a:p>
            <a:pPr marL="0" indent="0">
              <a:lnSpc>
                <a:spcPct val="100000"/>
              </a:lnSpc>
              <a:buNone/>
            </a:pPr>
            <a:endParaRPr lang="en-US" sz="2000" dirty="0">
              <a:solidFill>
                <a:srgbClr val="464547"/>
              </a:solidFill>
              <a:latin typeface="+mn-lt"/>
            </a:endParaRPr>
          </a:p>
          <a:p>
            <a:pPr marL="0" indent="0">
              <a:lnSpc>
                <a:spcPct val="100000"/>
              </a:lnSpc>
              <a:buNone/>
            </a:pPr>
            <a:r>
              <a:rPr lang="en-US" sz="2000" b="1" dirty="0">
                <a:solidFill>
                  <a:srgbClr val="464547"/>
                </a:solidFill>
                <a:latin typeface="+mn-lt"/>
              </a:rPr>
              <a:t>Consistency</a:t>
            </a:r>
            <a:r>
              <a:rPr lang="en-US" sz="2000" dirty="0">
                <a:solidFill>
                  <a:srgbClr val="464547"/>
                </a:solidFill>
                <a:latin typeface="+mn-lt"/>
              </a:rPr>
              <a:t> ensures that corruption or errors in your data do not create unintended consequences for the integrity of your data.</a:t>
            </a:r>
          </a:p>
          <a:p>
            <a:pPr marL="0" indent="0">
              <a:lnSpc>
                <a:spcPct val="100000"/>
              </a:lnSpc>
              <a:buNone/>
            </a:pPr>
            <a:endParaRPr lang="en-US" sz="2000" dirty="0">
              <a:solidFill>
                <a:srgbClr val="464547"/>
              </a:solidFill>
              <a:latin typeface="+mn-lt"/>
            </a:endParaRPr>
          </a:p>
          <a:p>
            <a:pPr marL="0" indent="0">
              <a:lnSpc>
                <a:spcPct val="100000"/>
              </a:lnSpc>
              <a:buNone/>
            </a:pPr>
            <a:r>
              <a:rPr lang="en-US" sz="2000" b="1" dirty="0">
                <a:solidFill>
                  <a:srgbClr val="464547"/>
                </a:solidFill>
                <a:latin typeface="+mn-lt"/>
              </a:rPr>
              <a:t>Isolation</a:t>
            </a:r>
            <a:r>
              <a:rPr lang="en-US" sz="2000" dirty="0">
                <a:solidFill>
                  <a:srgbClr val="464547"/>
                </a:solidFill>
                <a:latin typeface="+mn-lt"/>
              </a:rPr>
              <a:t> ensures that the concurrent transactions don’t interfere with each another.</a:t>
            </a:r>
          </a:p>
          <a:p>
            <a:pPr marL="0" indent="0">
              <a:lnSpc>
                <a:spcPct val="100000"/>
              </a:lnSpc>
              <a:buNone/>
            </a:pPr>
            <a:endParaRPr lang="en-US" sz="2000" dirty="0">
              <a:solidFill>
                <a:srgbClr val="464547"/>
              </a:solidFill>
              <a:latin typeface="+mn-lt"/>
            </a:endParaRPr>
          </a:p>
          <a:p>
            <a:pPr marL="0" indent="0">
              <a:lnSpc>
                <a:spcPct val="100000"/>
              </a:lnSpc>
              <a:buNone/>
            </a:pPr>
            <a:r>
              <a:rPr lang="en-US" sz="2000" b="1" dirty="0">
                <a:solidFill>
                  <a:srgbClr val="464547"/>
                </a:solidFill>
                <a:latin typeface="+mn-lt"/>
              </a:rPr>
              <a:t>Durability</a:t>
            </a:r>
            <a:r>
              <a:rPr lang="en-US" sz="2000" dirty="0">
                <a:solidFill>
                  <a:srgbClr val="464547"/>
                </a:solidFill>
                <a:latin typeface="+mn-lt"/>
              </a:rPr>
              <a:t> ensures that changes to your data made by successfully executed transactions will be saved, even in the event of system failure.</a:t>
            </a:r>
          </a:p>
        </p:txBody>
      </p:sp>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p:txBody>
          <a:bodyPr/>
          <a:lstStyle/>
          <a:p>
            <a:fld id="{3A707DD9-E92B-45E8-BE0A-E6B2EDF345EB}" type="slidenum">
              <a:rPr lang="en-US" smtClean="0"/>
              <a:pPr/>
              <a:t>4</a:t>
            </a:fld>
            <a:endParaRPr lang="en-US" dirty="0"/>
          </a:p>
        </p:txBody>
      </p:sp>
    </p:spTree>
    <p:extLst>
      <p:ext uri="{BB962C8B-B14F-4D97-AF65-F5344CB8AC3E}">
        <p14:creationId xmlns:p14="http://schemas.microsoft.com/office/powerpoint/2010/main" val="4062287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rgbClr val="FFFFFF"/>
                </a:solidFill>
                <a:latin typeface="Calibri Light"/>
              </a:rPr>
              <a:t>TRANSACTIONS</a:t>
            </a: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p:txBody>
      </p:sp>
    </p:spTree>
    <p:extLst>
      <p:ext uri="{BB962C8B-B14F-4D97-AF65-F5344CB8AC3E}">
        <p14:creationId xmlns:p14="http://schemas.microsoft.com/office/powerpoint/2010/main" val="1218200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p:txBody>
          <a:bodyPr/>
          <a:lstStyle/>
          <a:p>
            <a:r>
              <a:rPr lang="en-US" sz="2800" b="1" dirty="0"/>
              <a:t>Introduction</a:t>
            </a:r>
          </a:p>
        </p:txBody>
      </p:sp>
      <p:sp>
        <p:nvSpPr>
          <p:cNvPr id="4" name="Content Placeholder 3">
            <a:extLst>
              <a:ext uri="{FF2B5EF4-FFF2-40B4-BE49-F238E27FC236}">
                <a16:creationId xmlns:a16="http://schemas.microsoft.com/office/drawing/2014/main" id="{6F3AEC85-8356-488F-86AD-CEAC6A66C89D}"/>
              </a:ext>
            </a:extLst>
          </p:cNvPr>
          <p:cNvSpPr>
            <a:spLocks noGrp="1"/>
          </p:cNvSpPr>
          <p:nvPr>
            <p:ph sz="quarter" idx="11"/>
          </p:nvPr>
        </p:nvSpPr>
        <p:spPr>
          <a:xfrm>
            <a:off x="480488" y="1468831"/>
            <a:ext cx="11068481" cy="4529667"/>
          </a:xfrm>
        </p:spPr>
        <p:txBody>
          <a:bodyPr/>
          <a:lstStyle/>
          <a:p>
            <a:pPr marL="0" indent="0">
              <a:lnSpc>
                <a:spcPct val="100000"/>
              </a:lnSpc>
              <a:buNone/>
            </a:pPr>
            <a:r>
              <a:rPr lang="en-US" sz="2400" dirty="0">
                <a:solidFill>
                  <a:srgbClr val="464547"/>
                </a:solidFill>
                <a:latin typeface="+mn-lt"/>
              </a:rPr>
              <a:t>Let’s say that we have a website with active users.</a:t>
            </a:r>
          </a:p>
          <a:p>
            <a:pPr marL="0" indent="0">
              <a:lnSpc>
                <a:spcPct val="100000"/>
              </a:lnSpc>
              <a:buNone/>
            </a:pPr>
            <a:endParaRPr lang="en-US" sz="2400" dirty="0">
              <a:solidFill>
                <a:srgbClr val="464547"/>
              </a:solidFill>
              <a:latin typeface="+mn-lt"/>
            </a:endParaRPr>
          </a:p>
          <a:p>
            <a:pPr marL="0" indent="0">
              <a:lnSpc>
                <a:spcPct val="100000"/>
              </a:lnSpc>
              <a:buNone/>
            </a:pPr>
            <a:r>
              <a:rPr lang="en-US" sz="2400" dirty="0">
                <a:solidFill>
                  <a:srgbClr val="464547"/>
                </a:solidFill>
                <a:latin typeface="+mn-lt"/>
              </a:rPr>
              <a:t>On this website, we want to add a button called “DONATE 5$ FOR A GOOD CAUSE”</a:t>
            </a: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r>
              <a:rPr lang="en-US" sz="2400" dirty="0">
                <a:solidFill>
                  <a:srgbClr val="464547"/>
                </a:solidFill>
                <a:latin typeface="+mn-lt"/>
              </a:rPr>
              <a:t>1 click = 1 </a:t>
            </a:r>
            <a:r>
              <a:rPr lang="en-US" sz="2400" i="1" dirty="0">
                <a:solidFill>
                  <a:srgbClr val="464547"/>
                </a:solidFill>
                <a:latin typeface="+mn-lt"/>
              </a:rPr>
              <a:t>transfer</a:t>
            </a:r>
            <a:r>
              <a:rPr lang="en-US" sz="2400" dirty="0">
                <a:solidFill>
                  <a:srgbClr val="464547"/>
                </a:solidFill>
                <a:latin typeface="+mn-lt"/>
              </a:rPr>
              <a:t> of 5$ from the user’s bank account to our bank account</a:t>
            </a:r>
          </a:p>
          <a:p>
            <a:pPr marL="0" indent="0">
              <a:lnSpc>
                <a:spcPct val="100000"/>
              </a:lnSpc>
              <a:buNone/>
            </a:pPr>
            <a:endParaRPr lang="en-US" sz="2400" dirty="0">
              <a:solidFill>
                <a:srgbClr val="464547"/>
              </a:solidFill>
              <a:latin typeface="+mn-lt"/>
            </a:endParaRPr>
          </a:p>
          <a:p>
            <a:pPr marL="0" indent="0">
              <a:lnSpc>
                <a:spcPct val="100000"/>
              </a:lnSpc>
              <a:buNone/>
            </a:pPr>
            <a:r>
              <a:rPr lang="en-US" sz="2400" b="1" dirty="0">
                <a:solidFill>
                  <a:srgbClr val="464547"/>
                </a:solidFill>
                <a:latin typeface="+mn-lt"/>
              </a:rPr>
              <a:t>Key point: </a:t>
            </a:r>
            <a:r>
              <a:rPr lang="en-US" sz="2400" dirty="0">
                <a:solidFill>
                  <a:srgbClr val="464547"/>
                </a:solidFill>
                <a:latin typeface="+mn-lt"/>
              </a:rPr>
              <a:t>from the user’s perspective, this transfer is </a:t>
            </a:r>
            <a:r>
              <a:rPr lang="en-US" sz="2400" b="1" i="1" u="sng" dirty="0">
                <a:solidFill>
                  <a:srgbClr val="464547"/>
                </a:solidFill>
                <a:latin typeface="+mn-lt"/>
              </a:rPr>
              <a:t>one</a:t>
            </a:r>
            <a:r>
              <a:rPr lang="en-US" sz="2400" dirty="0">
                <a:solidFill>
                  <a:srgbClr val="464547"/>
                </a:solidFill>
                <a:latin typeface="+mn-lt"/>
              </a:rPr>
              <a:t> logical thing.</a:t>
            </a:r>
            <a:endParaRPr lang="en-US" sz="2400" b="1"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p:txBody>
      </p:sp>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p:txBody>
          <a:bodyPr/>
          <a:lstStyle/>
          <a:p>
            <a:fld id="{3A707DD9-E92B-45E8-BE0A-E6B2EDF345EB}" type="slidenum">
              <a:rPr lang="en-US" smtClean="0"/>
              <a:pPr/>
              <a:t>6</a:t>
            </a:fld>
            <a:endParaRPr lang="en-US" dirty="0"/>
          </a:p>
        </p:txBody>
      </p:sp>
      <p:pic>
        <p:nvPicPr>
          <p:cNvPr id="6" name="Picture 5">
            <a:extLst>
              <a:ext uri="{FF2B5EF4-FFF2-40B4-BE49-F238E27FC236}">
                <a16:creationId xmlns:a16="http://schemas.microsoft.com/office/drawing/2014/main" id="{B6422355-6346-A2D7-E42B-9BC5247B178A}"/>
              </a:ext>
            </a:extLst>
          </p:cNvPr>
          <p:cNvPicPr>
            <a:picLocks noChangeAspect="1"/>
          </p:cNvPicPr>
          <p:nvPr/>
        </p:nvPicPr>
        <p:blipFill>
          <a:blip r:embed="rId3"/>
          <a:stretch>
            <a:fillRect/>
          </a:stretch>
        </p:blipFill>
        <p:spPr>
          <a:xfrm>
            <a:off x="3604865" y="2995552"/>
            <a:ext cx="4982270" cy="866896"/>
          </a:xfrm>
          <a:prstGeom prst="rect">
            <a:avLst/>
          </a:prstGeom>
        </p:spPr>
      </p:pic>
    </p:spTree>
    <p:extLst>
      <p:ext uri="{BB962C8B-B14F-4D97-AF65-F5344CB8AC3E}">
        <p14:creationId xmlns:p14="http://schemas.microsoft.com/office/powerpoint/2010/main" val="309568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p:txBody>
          <a:bodyPr/>
          <a:lstStyle/>
          <a:p>
            <a:r>
              <a:rPr lang="en-US" sz="2800" b="1" dirty="0"/>
              <a:t>Implementation</a:t>
            </a:r>
          </a:p>
        </p:txBody>
      </p:sp>
      <p:sp>
        <p:nvSpPr>
          <p:cNvPr id="4" name="Content Placeholder 3">
            <a:extLst>
              <a:ext uri="{FF2B5EF4-FFF2-40B4-BE49-F238E27FC236}">
                <a16:creationId xmlns:a16="http://schemas.microsoft.com/office/drawing/2014/main" id="{6F3AEC85-8356-488F-86AD-CEAC6A66C89D}"/>
              </a:ext>
            </a:extLst>
          </p:cNvPr>
          <p:cNvSpPr>
            <a:spLocks noGrp="1"/>
          </p:cNvSpPr>
          <p:nvPr>
            <p:ph sz="quarter" idx="11"/>
          </p:nvPr>
        </p:nvSpPr>
        <p:spPr>
          <a:xfrm>
            <a:off x="480488" y="1075541"/>
            <a:ext cx="11068481" cy="4529667"/>
          </a:xfrm>
        </p:spPr>
        <p:txBody>
          <a:bodyPr/>
          <a:lstStyle/>
          <a:p>
            <a:pPr marL="0" indent="0">
              <a:lnSpc>
                <a:spcPct val="150000"/>
              </a:lnSpc>
              <a:buNone/>
            </a:pPr>
            <a:r>
              <a:rPr lang="en-US" sz="2400" dirty="0">
                <a:solidFill>
                  <a:srgbClr val="464547"/>
                </a:solidFill>
                <a:latin typeface="+mn-lt"/>
              </a:rPr>
              <a:t>What happens under the hood when user clicks that </a:t>
            </a:r>
            <a:r>
              <a:rPr lang="en-US" sz="2400" b="1" dirty="0">
                <a:solidFill>
                  <a:srgbClr val="464547"/>
                </a:solidFill>
                <a:latin typeface="+mn-lt"/>
              </a:rPr>
              <a:t>one</a:t>
            </a:r>
            <a:r>
              <a:rPr lang="en-US" sz="2400" dirty="0">
                <a:solidFill>
                  <a:srgbClr val="464547"/>
                </a:solidFill>
                <a:latin typeface="+mn-lt"/>
              </a:rPr>
              <a:t> button?</a:t>
            </a:r>
          </a:p>
          <a:p>
            <a:pPr marL="0" indent="0">
              <a:lnSpc>
                <a:spcPct val="150000"/>
              </a:lnSpc>
              <a:buNone/>
            </a:pPr>
            <a:r>
              <a:rPr lang="en-US" sz="2400" dirty="0">
                <a:solidFill>
                  <a:srgbClr val="464547"/>
                </a:solidFill>
                <a:latin typeface="+mn-lt"/>
              </a:rPr>
              <a:t>In our case, PostgreSQL performs </a:t>
            </a:r>
            <a:r>
              <a:rPr lang="en-US" sz="2400" b="1" dirty="0">
                <a:solidFill>
                  <a:srgbClr val="464547"/>
                </a:solidFill>
                <a:latin typeface="+mn-lt"/>
              </a:rPr>
              <a:t>two</a:t>
            </a:r>
            <a:r>
              <a:rPr lang="en-US" sz="2400" dirty="0">
                <a:solidFill>
                  <a:srgbClr val="464547"/>
                </a:solidFill>
                <a:latin typeface="+mn-lt"/>
              </a:rPr>
              <a:t> operations:</a:t>
            </a:r>
          </a:p>
          <a:p>
            <a:pPr marL="457200" lvl="1" indent="0">
              <a:lnSpc>
                <a:spcPct val="100000"/>
              </a:lnSpc>
              <a:buNone/>
            </a:pPr>
            <a:endParaRPr lang="en-US" sz="2400" dirty="0">
              <a:solidFill>
                <a:srgbClr val="464547"/>
              </a:solidFill>
              <a:latin typeface="+mn-lt"/>
            </a:endParaRPr>
          </a:p>
          <a:p>
            <a:pPr marL="457200" lvl="1" indent="0">
              <a:lnSpc>
                <a:spcPct val="100000"/>
              </a:lnSpc>
              <a:buNone/>
            </a:pPr>
            <a:r>
              <a:rPr lang="en-US" sz="2400" dirty="0">
                <a:solidFill>
                  <a:srgbClr val="464547"/>
                </a:solidFill>
                <a:latin typeface="+mn-lt"/>
              </a:rPr>
              <a:t>UPDATE account </a:t>
            </a:r>
          </a:p>
          <a:p>
            <a:pPr marL="457200" lvl="1" indent="0">
              <a:lnSpc>
                <a:spcPct val="100000"/>
              </a:lnSpc>
              <a:buNone/>
            </a:pPr>
            <a:r>
              <a:rPr lang="en-US" sz="2400" dirty="0">
                <a:solidFill>
                  <a:srgbClr val="464547"/>
                </a:solidFill>
                <a:latin typeface="+mn-lt"/>
              </a:rPr>
              <a:t>SET balance = balance – 5</a:t>
            </a:r>
          </a:p>
          <a:p>
            <a:pPr marL="457200" lvl="1" indent="0">
              <a:lnSpc>
                <a:spcPct val="100000"/>
              </a:lnSpc>
              <a:buNone/>
            </a:pPr>
            <a:r>
              <a:rPr lang="en-US" sz="2400" dirty="0">
                <a:solidFill>
                  <a:srgbClr val="464547"/>
                </a:solidFill>
                <a:latin typeface="+mn-lt"/>
              </a:rPr>
              <a:t>WHERE user_id = 12345; -- user id</a:t>
            </a:r>
          </a:p>
          <a:p>
            <a:pPr marL="457200" lvl="1" indent="0">
              <a:lnSpc>
                <a:spcPct val="100000"/>
              </a:lnSpc>
              <a:buNone/>
            </a:pPr>
            <a:endParaRPr lang="en-US" sz="2400" dirty="0">
              <a:solidFill>
                <a:srgbClr val="464547"/>
              </a:solidFill>
              <a:latin typeface="+mn-lt"/>
            </a:endParaRPr>
          </a:p>
          <a:p>
            <a:pPr marL="457200" lvl="1" indent="0">
              <a:lnSpc>
                <a:spcPct val="100000"/>
              </a:lnSpc>
              <a:buNone/>
            </a:pPr>
            <a:r>
              <a:rPr lang="en-US" sz="2400" dirty="0">
                <a:solidFill>
                  <a:srgbClr val="464547"/>
                </a:solidFill>
                <a:latin typeface="+mn-lt"/>
              </a:rPr>
              <a:t>UPDATE account </a:t>
            </a:r>
          </a:p>
          <a:p>
            <a:pPr marL="457200" lvl="1" indent="0">
              <a:lnSpc>
                <a:spcPct val="100000"/>
              </a:lnSpc>
              <a:buNone/>
            </a:pPr>
            <a:r>
              <a:rPr lang="en-US" sz="2400" dirty="0">
                <a:solidFill>
                  <a:srgbClr val="464547"/>
                </a:solidFill>
                <a:latin typeface="+mn-lt"/>
              </a:rPr>
              <a:t>SET balance = balance + 5</a:t>
            </a:r>
          </a:p>
          <a:p>
            <a:pPr marL="457200" lvl="1" indent="0">
              <a:lnSpc>
                <a:spcPct val="100000"/>
              </a:lnSpc>
              <a:buNone/>
            </a:pPr>
            <a:r>
              <a:rPr lang="en-US" sz="2400" dirty="0">
                <a:solidFill>
                  <a:srgbClr val="464547"/>
                </a:solidFill>
                <a:latin typeface="+mn-lt"/>
              </a:rPr>
              <a:t>WHERE user_id = 1; -- our id</a:t>
            </a: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b="1"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p:txBody>
      </p:sp>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p:txBody>
          <a:bodyPr/>
          <a:lstStyle/>
          <a:p>
            <a:fld id="{3A707DD9-E92B-45E8-BE0A-E6B2EDF345EB}" type="slidenum">
              <a:rPr lang="en-US" smtClean="0"/>
              <a:pPr/>
              <a:t>7</a:t>
            </a:fld>
            <a:endParaRPr lang="en-US" dirty="0"/>
          </a:p>
        </p:txBody>
      </p:sp>
    </p:spTree>
    <p:extLst>
      <p:ext uri="{BB962C8B-B14F-4D97-AF65-F5344CB8AC3E}">
        <p14:creationId xmlns:p14="http://schemas.microsoft.com/office/powerpoint/2010/main" val="1307363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p:txBody>
          <a:bodyPr/>
          <a:lstStyle/>
          <a:p>
            <a:r>
              <a:rPr lang="en-US" sz="2800" b="1" dirty="0"/>
              <a:t>Implementation</a:t>
            </a:r>
          </a:p>
        </p:txBody>
      </p:sp>
      <p:sp>
        <p:nvSpPr>
          <p:cNvPr id="4" name="Content Placeholder 3">
            <a:extLst>
              <a:ext uri="{FF2B5EF4-FFF2-40B4-BE49-F238E27FC236}">
                <a16:creationId xmlns:a16="http://schemas.microsoft.com/office/drawing/2014/main" id="{6F3AEC85-8356-488F-86AD-CEAC6A66C89D}"/>
              </a:ext>
            </a:extLst>
          </p:cNvPr>
          <p:cNvSpPr>
            <a:spLocks noGrp="1"/>
          </p:cNvSpPr>
          <p:nvPr>
            <p:ph sz="quarter" idx="11"/>
          </p:nvPr>
        </p:nvSpPr>
        <p:spPr>
          <a:xfrm>
            <a:off x="480488" y="1075541"/>
            <a:ext cx="11068481" cy="4529667"/>
          </a:xfrm>
        </p:spPr>
        <p:txBody>
          <a:bodyPr/>
          <a:lstStyle/>
          <a:p>
            <a:pPr marL="0" indent="0">
              <a:lnSpc>
                <a:spcPct val="150000"/>
              </a:lnSpc>
              <a:buNone/>
            </a:pPr>
            <a:r>
              <a:rPr lang="en-US" sz="2400" dirty="0">
                <a:solidFill>
                  <a:srgbClr val="464547"/>
                </a:solidFill>
                <a:latin typeface="+mn-lt"/>
              </a:rPr>
              <a:t>The same thing but with added timeline.</a:t>
            </a: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b="1"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p:txBody>
      </p:sp>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p:txBody>
          <a:bodyPr/>
          <a:lstStyle/>
          <a:p>
            <a:fld id="{3A707DD9-E92B-45E8-BE0A-E6B2EDF345EB}" type="slidenum">
              <a:rPr lang="en-US" smtClean="0"/>
              <a:pPr/>
              <a:t>8</a:t>
            </a:fld>
            <a:endParaRPr lang="en-US" dirty="0"/>
          </a:p>
        </p:txBody>
      </p:sp>
      <p:graphicFrame>
        <p:nvGraphicFramePr>
          <p:cNvPr id="3" name="Object 2">
            <a:extLst>
              <a:ext uri="{FF2B5EF4-FFF2-40B4-BE49-F238E27FC236}">
                <a16:creationId xmlns:a16="http://schemas.microsoft.com/office/drawing/2014/main" id="{F8A6591C-28D3-FA58-F09A-43F80987E92C}"/>
              </a:ext>
            </a:extLst>
          </p:cNvPr>
          <p:cNvGraphicFramePr>
            <a:graphicFrameLocks noChangeAspect="1"/>
          </p:cNvGraphicFramePr>
          <p:nvPr>
            <p:extLst>
              <p:ext uri="{D42A27DB-BD31-4B8C-83A1-F6EECF244321}">
                <p14:modId xmlns:p14="http://schemas.microsoft.com/office/powerpoint/2010/main" val="4197339083"/>
              </p:ext>
            </p:extLst>
          </p:nvPr>
        </p:nvGraphicFramePr>
        <p:xfrm>
          <a:off x="2276475" y="2142967"/>
          <a:ext cx="7639050" cy="3114675"/>
        </p:xfrm>
        <a:graphic>
          <a:graphicData uri="http://schemas.openxmlformats.org/presentationml/2006/ole">
            <mc:AlternateContent xmlns:mc="http://schemas.openxmlformats.org/markup-compatibility/2006">
              <mc:Choice xmlns:v="urn:schemas-microsoft-com:vml" Requires="v">
                <p:oleObj name="Worksheet" r:id="rId3" imgW="7638947" imgH="3114675" progId="Excel.Sheet.12">
                  <p:embed/>
                </p:oleObj>
              </mc:Choice>
              <mc:Fallback>
                <p:oleObj name="Worksheet" r:id="rId3" imgW="7638947" imgH="3114675" progId="Excel.Sheet.12">
                  <p:embed/>
                  <p:pic>
                    <p:nvPicPr>
                      <p:cNvPr id="3" name="Object 2">
                        <a:extLst>
                          <a:ext uri="{FF2B5EF4-FFF2-40B4-BE49-F238E27FC236}">
                            <a16:creationId xmlns:a16="http://schemas.microsoft.com/office/drawing/2014/main" id="{F8A6591C-28D3-FA58-F09A-43F80987E92C}"/>
                          </a:ext>
                        </a:extLst>
                      </p:cNvPr>
                      <p:cNvPicPr/>
                      <p:nvPr/>
                    </p:nvPicPr>
                    <p:blipFill>
                      <a:blip r:embed="rId4"/>
                      <a:stretch>
                        <a:fillRect/>
                      </a:stretch>
                    </p:blipFill>
                    <p:spPr>
                      <a:xfrm>
                        <a:off x="2276475" y="2142967"/>
                        <a:ext cx="7639050" cy="3114675"/>
                      </a:xfrm>
                      <a:prstGeom prst="rect">
                        <a:avLst/>
                      </a:prstGeom>
                    </p:spPr>
                  </p:pic>
                </p:oleObj>
              </mc:Fallback>
            </mc:AlternateContent>
          </a:graphicData>
        </a:graphic>
      </p:graphicFrame>
    </p:spTree>
    <p:extLst>
      <p:ext uri="{BB962C8B-B14F-4D97-AF65-F5344CB8AC3E}">
        <p14:creationId xmlns:p14="http://schemas.microsoft.com/office/powerpoint/2010/main" val="515920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CFE-8B21-457B-9BB0-A0E952CE7A6A}"/>
              </a:ext>
            </a:extLst>
          </p:cNvPr>
          <p:cNvSpPr>
            <a:spLocks noGrp="1"/>
          </p:cNvSpPr>
          <p:nvPr>
            <p:ph type="title"/>
          </p:nvPr>
        </p:nvSpPr>
        <p:spPr/>
        <p:txBody>
          <a:bodyPr/>
          <a:lstStyle/>
          <a:p>
            <a:r>
              <a:rPr lang="en-US" sz="2800" b="1" dirty="0"/>
              <a:t>Issue</a:t>
            </a:r>
          </a:p>
        </p:txBody>
      </p:sp>
      <p:sp>
        <p:nvSpPr>
          <p:cNvPr id="4" name="Content Placeholder 3">
            <a:extLst>
              <a:ext uri="{FF2B5EF4-FFF2-40B4-BE49-F238E27FC236}">
                <a16:creationId xmlns:a16="http://schemas.microsoft.com/office/drawing/2014/main" id="{6F3AEC85-8356-488F-86AD-CEAC6A66C89D}"/>
              </a:ext>
            </a:extLst>
          </p:cNvPr>
          <p:cNvSpPr>
            <a:spLocks noGrp="1"/>
          </p:cNvSpPr>
          <p:nvPr>
            <p:ph sz="quarter" idx="11"/>
          </p:nvPr>
        </p:nvSpPr>
        <p:spPr>
          <a:xfrm>
            <a:off x="480488" y="1075541"/>
            <a:ext cx="11068481" cy="4529667"/>
          </a:xfrm>
        </p:spPr>
        <p:txBody>
          <a:bodyPr/>
          <a:lstStyle/>
          <a:p>
            <a:pPr marL="0" indent="0">
              <a:lnSpc>
                <a:spcPct val="150000"/>
              </a:lnSpc>
              <a:buNone/>
            </a:pPr>
            <a:r>
              <a:rPr lang="en-US" sz="2400" dirty="0">
                <a:solidFill>
                  <a:srgbClr val="464547"/>
                </a:solidFill>
                <a:latin typeface="+mn-lt"/>
              </a:rPr>
              <a:t>Let’s review the same two operations under slightly different circumstances.</a:t>
            </a:r>
          </a:p>
          <a:p>
            <a:pPr marL="0" indent="0">
              <a:lnSpc>
                <a:spcPct val="15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b="1"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r>
              <a:rPr lang="en-US" sz="2400" dirty="0">
                <a:solidFill>
                  <a:srgbClr val="464547"/>
                </a:solidFill>
                <a:latin typeface="+mn-lt"/>
              </a:rPr>
              <a:t>Can you spot the problem with this particular </a:t>
            </a:r>
            <a:r>
              <a:rPr lang="en-US" sz="2400" i="1" dirty="0">
                <a:solidFill>
                  <a:srgbClr val="464547"/>
                </a:solidFill>
                <a:latin typeface="+mn-lt"/>
              </a:rPr>
              <a:t>transfer</a:t>
            </a:r>
            <a:r>
              <a:rPr lang="en-US" sz="2400" dirty="0">
                <a:solidFill>
                  <a:srgbClr val="464547"/>
                </a:solidFill>
                <a:latin typeface="+mn-lt"/>
              </a:rPr>
              <a:t>?</a:t>
            </a: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a:p>
            <a:pPr marL="0" indent="0">
              <a:lnSpc>
                <a:spcPct val="100000"/>
              </a:lnSpc>
              <a:buNone/>
            </a:pPr>
            <a:endParaRPr lang="en-US" sz="2400" dirty="0">
              <a:solidFill>
                <a:srgbClr val="464547"/>
              </a:solidFill>
              <a:latin typeface="+mn-lt"/>
            </a:endParaRPr>
          </a:p>
        </p:txBody>
      </p:sp>
      <p:sp>
        <p:nvSpPr>
          <p:cNvPr id="5" name="Slide Number Placeholder 4">
            <a:extLst>
              <a:ext uri="{FF2B5EF4-FFF2-40B4-BE49-F238E27FC236}">
                <a16:creationId xmlns:a16="http://schemas.microsoft.com/office/drawing/2014/main" id="{9A9E4730-22BF-45D3-B686-02CE970CCF88}"/>
              </a:ext>
            </a:extLst>
          </p:cNvPr>
          <p:cNvSpPr>
            <a:spLocks noGrp="1"/>
          </p:cNvSpPr>
          <p:nvPr>
            <p:ph type="sldNum" sz="quarter" idx="4"/>
          </p:nvPr>
        </p:nvSpPr>
        <p:spPr/>
        <p:txBody>
          <a:bodyPr/>
          <a:lstStyle/>
          <a:p>
            <a:fld id="{3A707DD9-E92B-45E8-BE0A-E6B2EDF345EB}" type="slidenum">
              <a:rPr lang="en-US" smtClean="0"/>
              <a:pPr/>
              <a:t>9</a:t>
            </a:fld>
            <a:endParaRPr lang="en-US" dirty="0"/>
          </a:p>
        </p:txBody>
      </p:sp>
      <p:graphicFrame>
        <p:nvGraphicFramePr>
          <p:cNvPr id="8" name="Object 7">
            <a:extLst>
              <a:ext uri="{FF2B5EF4-FFF2-40B4-BE49-F238E27FC236}">
                <a16:creationId xmlns:a16="http://schemas.microsoft.com/office/drawing/2014/main" id="{80006AEA-A0AD-BFD0-7FA6-90DD8B83A00D}"/>
              </a:ext>
            </a:extLst>
          </p:cNvPr>
          <p:cNvGraphicFramePr>
            <a:graphicFrameLocks noChangeAspect="1"/>
          </p:cNvGraphicFramePr>
          <p:nvPr>
            <p:extLst>
              <p:ext uri="{D42A27DB-BD31-4B8C-83A1-F6EECF244321}">
                <p14:modId xmlns:p14="http://schemas.microsoft.com/office/powerpoint/2010/main" val="4030001019"/>
              </p:ext>
            </p:extLst>
          </p:nvPr>
        </p:nvGraphicFramePr>
        <p:xfrm>
          <a:off x="2195203" y="2038350"/>
          <a:ext cx="7639050" cy="2781300"/>
        </p:xfrm>
        <a:graphic>
          <a:graphicData uri="http://schemas.openxmlformats.org/presentationml/2006/ole">
            <mc:AlternateContent xmlns:mc="http://schemas.openxmlformats.org/markup-compatibility/2006">
              <mc:Choice xmlns:v="urn:schemas-microsoft-com:vml" Requires="v">
                <p:oleObj name="Worksheet" r:id="rId3" imgW="7638947" imgH="2781300" progId="Excel.Sheet.12">
                  <p:embed/>
                </p:oleObj>
              </mc:Choice>
              <mc:Fallback>
                <p:oleObj name="Worksheet" r:id="rId3" imgW="7638947" imgH="2781300" progId="Excel.Sheet.12">
                  <p:embed/>
                  <p:pic>
                    <p:nvPicPr>
                      <p:cNvPr id="0" name=""/>
                      <p:cNvPicPr/>
                      <p:nvPr/>
                    </p:nvPicPr>
                    <p:blipFill>
                      <a:blip r:embed="rId4"/>
                      <a:stretch>
                        <a:fillRect/>
                      </a:stretch>
                    </p:blipFill>
                    <p:spPr>
                      <a:xfrm>
                        <a:off x="2195203" y="2038350"/>
                        <a:ext cx="7639050" cy="2781300"/>
                      </a:xfrm>
                      <a:prstGeom prst="rect">
                        <a:avLst/>
                      </a:prstGeom>
                    </p:spPr>
                  </p:pic>
                </p:oleObj>
              </mc:Fallback>
            </mc:AlternateContent>
          </a:graphicData>
        </a:graphic>
      </p:graphicFrame>
    </p:spTree>
    <p:extLst>
      <p:ext uri="{BB962C8B-B14F-4D97-AF65-F5344CB8AC3E}">
        <p14:creationId xmlns:p14="http://schemas.microsoft.com/office/powerpoint/2010/main" val="3721079925"/>
      </p:ext>
    </p:extLst>
  </p:cSld>
  <p:clrMapOvr>
    <a:masterClrMapping/>
  </p:clrMapOvr>
</p:sld>
</file>

<file path=ppt/theme/theme1.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Theme1">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B1030E66-D622-4A2C-A780-E8D0C5A75002}" vid="{EF2DDD0D-6367-4D3B-9AC8-9338D6E343E6}"/>
    </a:ext>
  </a:extLst>
</a:theme>
</file>

<file path=ppt/theme/theme3.xml><?xml version="1.0" encoding="utf-8"?>
<a:theme xmlns:a="http://schemas.openxmlformats.org/drawingml/2006/main" name="3_EPAM1">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1" id="{3043812C-3783-4862-B875-B3690480E19A}" vid="{FD22F7D5-DBED-44CA-80F0-2780F71C6B15}"/>
    </a:ext>
  </a:extLst>
</a:theme>
</file>

<file path=ppt/theme/theme4.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5.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F54897E54BA54408664CA011F7489F6" ma:contentTypeVersion="12" ma:contentTypeDescription="Create a new document." ma:contentTypeScope="" ma:versionID="a27d6dbaf3b81e28f02b064b4ca79c10">
  <xsd:schema xmlns:xsd="http://www.w3.org/2001/XMLSchema" xmlns:xs="http://www.w3.org/2001/XMLSchema" xmlns:p="http://schemas.microsoft.com/office/2006/metadata/properties" xmlns:ns2="59158387-0b2d-4d97-a983-e5561f7f08d0" xmlns:ns3="55af1afe-24e9-4d9e-8b54-53f2032f41af" targetNamespace="http://schemas.microsoft.com/office/2006/metadata/properties" ma:root="true" ma:fieldsID="37183ce83897060e9ae3fdc6567d7fdd" ns2:_="" ns3:_="">
    <xsd:import namespace="59158387-0b2d-4d97-a983-e5561f7f08d0"/>
    <xsd:import namespace="55af1afe-24e9-4d9e-8b54-53f2032f41a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158387-0b2d-4d97-a983-e5561f7f08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5af1afe-24e9-4d9e-8b54-53f2032f41a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E3C081-4081-47AD-A9A6-9F18F525DA1D}">
  <ds:schemaRef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http://purl.org/dc/terms/"/>
    <ds:schemaRef ds:uri="http://www.w3.org/XML/1998/namespace"/>
    <ds:schemaRef ds:uri="http://schemas.microsoft.com/sharepoint/v3"/>
  </ds:schemaRefs>
</ds:datastoreItem>
</file>

<file path=customXml/itemProps2.xml><?xml version="1.0" encoding="utf-8"?>
<ds:datastoreItem xmlns:ds="http://schemas.openxmlformats.org/officeDocument/2006/customXml" ds:itemID="{499AAA3E-69EF-4E47-9504-09F7B14999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158387-0b2d-4d97-a983-e5561f7f08d0"/>
    <ds:schemaRef ds:uri="55af1afe-24e9-4d9e-8b54-53f2032f41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32794</TotalTime>
  <Words>1735</Words>
  <Application>Microsoft Office PowerPoint</Application>
  <PresentationFormat>Widescreen</PresentationFormat>
  <Paragraphs>345</Paragraphs>
  <Slides>24</Slides>
  <Notes>18</Notes>
  <HiddenSlides>0</HiddenSlides>
  <MMClips>0</MMClips>
  <ScaleCrop>false</ScaleCrop>
  <HeadingPairs>
    <vt:vector size="8" baseType="variant">
      <vt:variant>
        <vt:lpstr>Fonts Used</vt:lpstr>
      </vt:variant>
      <vt:variant>
        <vt:i4>7</vt:i4>
      </vt:variant>
      <vt:variant>
        <vt:lpstr>Theme</vt:lpstr>
      </vt:variant>
      <vt:variant>
        <vt:i4>5</vt:i4>
      </vt:variant>
      <vt:variant>
        <vt:lpstr>Embedded OLE Servers</vt:lpstr>
      </vt:variant>
      <vt:variant>
        <vt:i4>1</vt:i4>
      </vt:variant>
      <vt:variant>
        <vt:lpstr>Slide Titles</vt:lpstr>
      </vt:variant>
      <vt:variant>
        <vt:i4>24</vt:i4>
      </vt:variant>
    </vt:vector>
  </HeadingPairs>
  <TitlesOfParts>
    <vt:vector size="37" baseType="lpstr">
      <vt:lpstr>Arial</vt:lpstr>
      <vt:lpstr>Arial Black</vt:lpstr>
      <vt:lpstr>Calibri</vt:lpstr>
      <vt:lpstr>Calibri Light</vt:lpstr>
      <vt:lpstr>Rubik</vt:lpstr>
      <vt:lpstr>Trebuchet MS</vt:lpstr>
      <vt:lpstr>Wingdings</vt:lpstr>
      <vt:lpstr>Custom Design</vt:lpstr>
      <vt:lpstr>1_Theme1</vt:lpstr>
      <vt:lpstr>3_EPAM1</vt:lpstr>
      <vt:lpstr>Covers</vt:lpstr>
      <vt:lpstr>General</vt:lpstr>
      <vt:lpstr>Worksheet</vt:lpstr>
      <vt:lpstr>PostgreSQL DB for DWH and ETL Building</vt:lpstr>
      <vt:lpstr>Agenda</vt:lpstr>
      <vt:lpstr>PowerPoint Presentation</vt:lpstr>
      <vt:lpstr>Definition</vt:lpstr>
      <vt:lpstr>PowerPoint Presentation</vt:lpstr>
      <vt:lpstr>Introduction</vt:lpstr>
      <vt:lpstr>Implementation</vt:lpstr>
      <vt:lpstr>Implementation</vt:lpstr>
      <vt:lpstr>Issue</vt:lpstr>
      <vt:lpstr>Issue</vt:lpstr>
      <vt:lpstr>Transaction</vt:lpstr>
      <vt:lpstr>Solution</vt:lpstr>
      <vt:lpstr>PowerPoint Presentation</vt:lpstr>
      <vt:lpstr>Isolation levels</vt:lpstr>
      <vt:lpstr>Dirty read</vt:lpstr>
      <vt:lpstr>Lost update</vt:lpstr>
      <vt:lpstr>Non-repeatable read</vt:lpstr>
      <vt:lpstr>Phantom read</vt:lpstr>
      <vt:lpstr>Serialization Anomaly</vt:lpstr>
      <vt:lpstr>PowerPoint Presentation</vt:lpstr>
      <vt:lpstr>Definition</vt:lpstr>
      <vt:lpstr>Row version</vt:lpstr>
      <vt:lpstr>PowerPoint Presentation</vt:lpstr>
      <vt:lpstr>Q &amp; A</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orgmarketingbrandbaselineteam@epam.com</dc:creator>
  <cp:lastModifiedBy>Barys Matsiushyn</cp:lastModifiedBy>
  <cp:revision>1142</cp:revision>
  <cp:lastPrinted>2014-07-09T13:30:36Z</cp:lastPrinted>
  <dcterms:created xsi:type="dcterms:W3CDTF">2014-07-08T13:27:24Z</dcterms:created>
  <dcterms:modified xsi:type="dcterms:W3CDTF">2022-11-25T16:21:01Z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0x0101002F54897E54BA54408664CA011F7489F6</vt:lpwstr>
  </property>
</Properties>
</file>