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7" r:id="rId5"/>
    <p:sldMasterId id="2147483751" r:id="rId6"/>
    <p:sldMasterId id="2147483755" r:id="rId7"/>
    <p:sldMasterId id="2147483759" r:id="rId8"/>
  </p:sldMasterIdLst>
  <p:notesMasterIdLst>
    <p:notesMasterId r:id="rId19"/>
  </p:notesMasterIdLst>
  <p:handoutMasterIdLst>
    <p:handoutMasterId r:id="rId20"/>
  </p:handoutMasterIdLst>
  <p:sldIdLst>
    <p:sldId id="575" r:id="rId9"/>
    <p:sldId id="912" r:id="rId10"/>
    <p:sldId id="923" r:id="rId11"/>
    <p:sldId id="934" r:id="rId12"/>
    <p:sldId id="935" r:id="rId13"/>
    <p:sldId id="937" r:id="rId14"/>
    <p:sldId id="939" r:id="rId15"/>
    <p:sldId id="938" r:id="rId16"/>
    <p:sldId id="936" r:id="rId17"/>
    <p:sldId id="8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644"/>
    <a:srgbClr val="464547"/>
    <a:srgbClr val="666666"/>
    <a:srgbClr val="B22746"/>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86289" autoAdjust="0"/>
  </p:normalViewPr>
  <p:slideViewPr>
    <p:cSldViewPr snapToGrid="0">
      <p:cViewPr varScale="1">
        <p:scale>
          <a:sx n="74" d="100"/>
          <a:sy n="74" d="100"/>
        </p:scale>
        <p:origin x="869" y="67"/>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6/20/2023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6/20/2023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402720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77418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53528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40217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88445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28763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931801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351302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26700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9948537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1466199581"/>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28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915490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227494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11416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387748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92648044"/>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129154611"/>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57162167"/>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4125751833"/>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42609390"/>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605786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64715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426567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09143669"/>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89893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3507125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78315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392717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72502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62076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5230451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971500019"/>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14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9701049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152137956"/>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4256291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5.emf"/><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5.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113548944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352308139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13543980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78557452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708621" y="3779125"/>
            <a:ext cx="5754624" cy="581871"/>
          </a:xfrm>
        </p:spPr>
        <p:txBody>
          <a:bodyPr/>
          <a:lstStyle/>
          <a:p>
            <a:pPr>
              <a:lnSpc>
                <a:spcPct val="100000"/>
              </a:lnSpc>
              <a:spcBef>
                <a:spcPts val="0"/>
              </a:spcBef>
            </a:pPr>
            <a:r>
              <a:rPr lang="en-US" sz="2400" dirty="0"/>
              <a:t>Additional Materials</a:t>
            </a:r>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dirty="0"/>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3">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3123738674"/>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Thank you!</a:t>
            </a:r>
          </a:p>
        </p:txBody>
      </p:sp>
    </p:spTree>
    <p:extLst>
      <p:ext uri="{BB962C8B-B14F-4D97-AF65-F5344CB8AC3E}">
        <p14:creationId xmlns:p14="http://schemas.microsoft.com/office/powerpoint/2010/main" val="141124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Calibri Light"/>
              </a:rPr>
              <a:t>Default row</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49782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Definition</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3</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80488" y="1232347"/>
            <a:ext cx="11637448" cy="4432495"/>
          </a:xfrm>
          <a:prstGeom prst="rect">
            <a:avLst/>
          </a:prstGeom>
          <a:noFill/>
        </p:spPr>
        <p:txBody>
          <a:bodyPr wrap="square" rtlCol="0">
            <a:spAutoFit/>
          </a:bodyPr>
          <a:lstStyle/>
          <a:p>
            <a:pPr>
              <a:lnSpc>
                <a:spcPct val="150000"/>
              </a:lnSpc>
            </a:pPr>
            <a:r>
              <a:rPr lang="en-US" dirty="0">
                <a:solidFill>
                  <a:srgbClr val="000000"/>
                </a:solidFill>
                <a:latin typeface="Arial" panose="020B0604020202020204" pitchFamily="34" charset="0"/>
              </a:rPr>
              <a:t>Sometimes we receive data in fact table earlier then dimension values. For such cases we should have default row </a:t>
            </a:r>
            <a:r>
              <a:rPr lang="en-US" u="sng" dirty="0">
                <a:solidFill>
                  <a:srgbClr val="000000"/>
                </a:solidFill>
                <a:latin typeface="Arial" panose="020B0604020202020204" pitchFamily="34" charset="0"/>
              </a:rPr>
              <a:t>in each dimension</a:t>
            </a:r>
            <a:r>
              <a:rPr lang="en-US" dirty="0">
                <a:solidFill>
                  <a:srgbClr val="000000"/>
                </a:solidFill>
                <a:latin typeface="Arial" panose="020B0604020202020204" pitchFamily="34" charset="0"/>
              </a:rPr>
              <a:t>.</a:t>
            </a:r>
          </a:p>
          <a:p>
            <a:pPr>
              <a:lnSpc>
                <a:spcPct val="150000"/>
              </a:lnSpc>
            </a:pPr>
            <a:r>
              <a:rPr lang="en-US" b="1" dirty="0">
                <a:solidFill>
                  <a:srgbClr val="000000"/>
                </a:solidFill>
                <a:latin typeface="Arial" panose="020B0604020202020204" pitchFamily="34" charset="0"/>
              </a:rPr>
              <a:t>Default row </a:t>
            </a:r>
            <a:r>
              <a:rPr lang="en-US" dirty="0">
                <a:solidFill>
                  <a:srgbClr val="000000"/>
                </a:solidFill>
                <a:latin typeface="Arial" panose="020B0604020202020204" pitchFamily="34" charset="0"/>
              </a:rPr>
              <a:t>is used in dimensions </a:t>
            </a:r>
            <a:r>
              <a:rPr lang="en-US" u="sng" dirty="0">
                <a:solidFill>
                  <a:srgbClr val="000000"/>
                </a:solidFill>
                <a:latin typeface="Arial" panose="020B0604020202020204" pitchFamily="34" charset="0"/>
              </a:rPr>
              <a:t>only</a:t>
            </a:r>
            <a:r>
              <a:rPr lang="en-US" dirty="0">
                <a:solidFill>
                  <a:srgbClr val="000000"/>
                </a:solidFill>
                <a:latin typeface="Arial" panose="020B0604020202020204" pitchFamily="34" charset="0"/>
              </a:rPr>
              <a:t> on both BL_3NF and BL_DM layers. It is needed to avoid NULL values in FK of fact tables. Default row has no business meaning and used for visualization purposes only. It is shows that value in the column is ‘</a:t>
            </a:r>
            <a:r>
              <a:rPr lang="en-US" dirty="0" err="1">
                <a:solidFill>
                  <a:srgbClr val="000000"/>
                </a:solidFill>
                <a:latin typeface="Arial" panose="020B0604020202020204" pitchFamily="34" charset="0"/>
              </a:rPr>
              <a:t>Unnown</a:t>
            </a:r>
            <a:r>
              <a:rPr lang="en-US" dirty="0">
                <a:solidFill>
                  <a:srgbClr val="000000"/>
                </a:solidFill>
                <a:latin typeface="Arial" panose="020B0604020202020204" pitchFamily="34" charset="0"/>
              </a:rPr>
              <a:t>’.</a:t>
            </a:r>
          </a:p>
          <a:p>
            <a:pPr>
              <a:lnSpc>
                <a:spcPct val="150000"/>
              </a:lnSpc>
            </a:pPr>
            <a:r>
              <a:rPr lang="en-US" b="1" i="1" dirty="0">
                <a:solidFill>
                  <a:srgbClr val="000000"/>
                </a:solidFill>
                <a:latin typeface="Arial" panose="020B0604020202020204" pitchFamily="34" charset="0"/>
              </a:rPr>
              <a:t>Examples:</a:t>
            </a:r>
          </a:p>
          <a:p>
            <a:pPr>
              <a:lnSpc>
                <a:spcPct val="150000"/>
              </a:lnSpc>
            </a:pPr>
            <a:r>
              <a:rPr lang="en-US" dirty="0">
                <a:solidFill>
                  <a:srgbClr val="000000"/>
                </a:solidFill>
                <a:latin typeface="Arial" panose="020B0604020202020204" pitchFamily="34" charset="0"/>
              </a:rPr>
              <a:t>BL_DM.DIM_XXX and BL_3NF.CE_XXX</a:t>
            </a:r>
          </a:p>
          <a:p>
            <a:pPr>
              <a:lnSpc>
                <a:spcPct val="150000"/>
              </a:lnSpc>
            </a:pPr>
            <a:endParaRPr lang="en-US" sz="1600" dirty="0">
              <a:solidFill>
                <a:srgbClr val="000000"/>
              </a:solidFill>
              <a:latin typeface="Arial" panose="020B0604020202020204" pitchFamily="34" charset="0"/>
            </a:endParaRPr>
          </a:p>
          <a:p>
            <a:pPr>
              <a:lnSpc>
                <a:spcPct val="150000"/>
              </a:lnSpc>
            </a:pPr>
            <a:endParaRPr lang="en-US" sz="1600" dirty="0">
              <a:solidFill>
                <a:srgbClr val="000000"/>
              </a:solidFill>
              <a:latin typeface="Arial" panose="020B0604020202020204" pitchFamily="34" charset="0"/>
            </a:endParaRPr>
          </a:p>
          <a:p>
            <a:pPr>
              <a:lnSpc>
                <a:spcPct val="150000"/>
              </a:lnSpc>
            </a:pPr>
            <a:endParaRPr lang="en-US" sz="1600" dirty="0">
              <a:solidFill>
                <a:srgbClr val="000000"/>
              </a:solidFill>
              <a:latin typeface="Arial" panose="020B0604020202020204" pitchFamily="34" charset="0"/>
            </a:endParaRPr>
          </a:p>
          <a:p>
            <a:pPr>
              <a:lnSpc>
                <a:spcPct val="150000"/>
              </a:lnSpc>
            </a:pPr>
            <a:r>
              <a:rPr lang="en-US" sz="1600" dirty="0">
                <a:solidFill>
                  <a:srgbClr val="000000"/>
                </a:solidFill>
                <a:latin typeface="Arial" panose="020B0604020202020204" pitchFamily="34" charset="0"/>
              </a:rPr>
              <a:t>  </a:t>
            </a:r>
          </a:p>
        </p:txBody>
      </p:sp>
      <p:graphicFrame>
        <p:nvGraphicFramePr>
          <p:cNvPr id="4" name="Table 6">
            <a:extLst>
              <a:ext uri="{FF2B5EF4-FFF2-40B4-BE49-F238E27FC236}">
                <a16:creationId xmlns:a16="http://schemas.microsoft.com/office/drawing/2014/main" id="{0BEBBEE2-1FB1-3EEC-776F-539A0C9C998D}"/>
              </a:ext>
            </a:extLst>
          </p:cNvPr>
          <p:cNvGraphicFramePr>
            <a:graphicFrameLocks noGrp="1"/>
          </p:cNvGraphicFramePr>
          <p:nvPr>
            <p:extLst>
              <p:ext uri="{D42A27DB-BD31-4B8C-83A1-F6EECF244321}">
                <p14:modId xmlns:p14="http://schemas.microsoft.com/office/powerpoint/2010/main" val="165746047"/>
              </p:ext>
            </p:extLst>
          </p:nvPr>
        </p:nvGraphicFramePr>
        <p:xfrm>
          <a:off x="480488" y="4340834"/>
          <a:ext cx="7322594" cy="1324008"/>
        </p:xfrm>
        <a:graphic>
          <a:graphicData uri="http://schemas.openxmlformats.org/drawingml/2006/table">
            <a:tbl>
              <a:tblPr firstRow="1" bandRow="1">
                <a:tableStyleId>{7DF18680-E054-41AD-8BC1-D1AEF772440D}</a:tableStyleId>
              </a:tblPr>
              <a:tblGrid>
                <a:gridCol w="1436430">
                  <a:extLst>
                    <a:ext uri="{9D8B030D-6E8A-4147-A177-3AD203B41FA5}">
                      <a16:colId xmlns:a16="http://schemas.microsoft.com/office/drawing/2014/main" val="420002798"/>
                    </a:ext>
                  </a:extLst>
                </a:gridCol>
                <a:gridCol w="1304818">
                  <a:extLst>
                    <a:ext uri="{9D8B030D-6E8A-4147-A177-3AD203B41FA5}">
                      <a16:colId xmlns:a16="http://schemas.microsoft.com/office/drawing/2014/main" val="1421203377"/>
                    </a:ext>
                  </a:extLst>
                </a:gridCol>
                <a:gridCol w="1298588">
                  <a:extLst>
                    <a:ext uri="{9D8B030D-6E8A-4147-A177-3AD203B41FA5}">
                      <a16:colId xmlns:a16="http://schemas.microsoft.com/office/drawing/2014/main" val="2648489273"/>
                    </a:ext>
                  </a:extLst>
                </a:gridCol>
                <a:gridCol w="1588355">
                  <a:extLst>
                    <a:ext uri="{9D8B030D-6E8A-4147-A177-3AD203B41FA5}">
                      <a16:colId xmlns:a16="http://schemas.microsoft.com/office/drawing/2014/main" val="4287474917"/>
                    </a:ext>
                  </a:extLst>
                </a:gridCol>
                <a:gridCol w="1694403">
                  <a:extLst>
                    <a:ext uri="{9D8B030D-6E8A-4147-A177-3AD203B41FA5}">
                      <a16:colId xmlns:a16="http://schemas.microsoft.com/office/drawing/2014/main" val="1302893810"/>
                    </a:ext>
                  </a:extLst>
                </a:gridCol>
              </a:tblGrid>
              <a:tr h="662004">
                <a:tc>
                  <a:txBody>
                    <a:bodyPr/>
                    <a:lstStyle/>
                    <a:p>
                      <a:r>
                        <a:rPr lang="en-US" dirty="0" err="1"/>
                        <a:t>shop_surr_id</a:t>
                      </a:r>
                      <a:endParaRPr lang="en-US" dirty="0"/>
                    </a:p>
                  </a:txBody>
                  <a:tcPr/>
                </a:tc>
                <a:tc>
                  <a:txBody>
                    <a:bodyPr/>
                    <a:lstStyle/>
                    <a:p>
                      <a:r>
                        <a:rPr lang="en-US" dirty="0" err="1"/>
                        <a:t>shop_name</a:t>
                      </a:r>
                      <a:endParaRPr lang="en-US" dirty="0"/>
                    </a:p>
                  </a:txBody>
                  <a:tcPr/>
                </a:tc>
                <a:tc>
                  <a:txBody>
                    <a:bodyPr/>
                    <a:lstStyle/>
                    <a:p>
                      <a:r>
                        <a:rPr lang="en-US" dirty="0" err="1"/>
                        <a:t>source_id</a:t>
                      </a:r>
                      <a:endParaRPr lang="en-US" dirty="0"/>
                    </a:p>
                  </a:txBody>
                  <a:tcPr/>
                </a:tc>
                <a:tc>
                  <a:txBody>
                    <a:bodyPr/>
                    <a:lstStyle/>
                    <a:p>
                      <a:r>
                        <a:rPr lang="en-US" dirty="0" err="1"/>
                        <a:t>source_entity</a:t>
                      </a:r>
                      <a:endParaRPr lang="en-US" dirty="0"/>
                    </a:p>
                  </a:txBody>
                  <a:tcPr/>
                </a:tc>
                <a:tc>
                  <a:txBody>
                    <a:bodyPr/>
                    <a:lstStyle/>
                    <a:p>
                      <a:r>
                        <a:rPr lang="en-US" dirty="0" err="1"/>
                        <a:t>source_system</a:t>
                      </a:r>
                      <a:endParaRPr lang="en-US" dirty="0"/>
                    </a:p>
                  </a:txBody>
                  <a:tcPr/>
                </a:tc>
                <a:extLst>
                  <a:ext uri="{0D108BD9-81ED-4DB2-BD59-A6C34878D82A}">
                    <a16:rowId xmlns:a16="http://schemas.microsoft.com/office/drawing/2014/main" val="2350934055"/>
                  </a:ext>
                </a:extLst>
              </a:tr>
              <a:tr h="662004">
                <a:tc>
                  <a:txBody>
                    <a:bodyPr/>
                    <a:lstStyle/>
                    <a:p>
                      <a:r>
                        <a:rPr lang="en-US" dirty="0"/>
                        <a:t>-1</a:t>
                      </a:r>
                    </a:p>
                  </a:txBody>
                  <a:tcPr/>
                </a:tc>
                <a:tc>
                  <a:txBody>
                    <a:bodyPr/>
                    <a:lstStyle/>
                    <a:p>
                      <a:r>
                        <a:rPr lang="en-US" dirty="0"/>
                        <a:t>n. a.</a:t>
                      </a:r>
                    </a:p>
                  </a:txBody>
                  <a:tcPr/>
                </a:tc>
                <a:tc>
                  <a:txBody>
                    <a:bodyPr/>
                    <a:lstStyle/>
                    <a:p>
                      <a:r>
                        <a:rPr lang="en-US" dirty="0"/>
                        <a:t>n. a.</a:t>
                      </a:r>
                    </a:p>
                  </a:txBody>
                  <a:tcPr/>
                </a:tc>
                <a:tc>
                  <a:txBody>
                    <a:bodyPr/>
                    <a:lstStyle/>
                    <a:p>
                      <a:r>
                        <a:rPr lang="en-US" dirty="0"/>
                        <a:t>MANUAL</a:t>
                      </a:r>
                    </a:p>
                  </a:txBody>
                  <a:tcPr/>
                </a:tc>
                <a:tc>
                  <a:txBody>
                    <a:bodyPr/>
                    <a:lstStyle/>
                    <a:p>
                      <a:r>
                        <a:rPr lang="en-US" dirty="0"/>
                        <a:t>MANUAL</a:t>
                      </a:r>
                    </a:p>
                  </a:txBody>
                  <a:tcPr/>
                </a:tc>
                <a:extLst>
                  <a:ext uri="{0D108BD9-81ED-4DB2-BD59-A6C34878D82A}">
                    <a16:rowId xmlns:a16="http://schemas.microsoft.com/office/drawing/2014/main" val="4249328667"/>
                  </a:ext>
                </a:extLst>
              </a:tr>
            </a:tbl>
          </a:graphicData>
        </a:graphic>
      </p:graphicFrame>
    </p:spTree>
    <p:extLst>
      <p:ext uri="{BB962C8B-B14F-4D97-AF65-F5344CB8AC3E}">
        <p14:creationId xmlns:p14="http://schemas.microsoft.com/office/powerpoint/2010/main" val="138928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Default values</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4</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80488" y="1232347"/>
            <a:ext cx="11637448" cy="456535"/>
          </a:xfrm>
          <a:prstGeom prst="rect">
            <a:avLst/>
          </a:prstGeom>
          <a:noFill/>
        </p:spPr>
        <p:txBody>
          <a:bodyPr wrap="square" rtlCol="0">
            <a:spAutoFit/>
          </a:bodyPr>
          <a:lstStyle/>
          <a:p>
            <a:pPr>
              <a:lnSpc>
                <a:spcPct val="150000"/>
              </a:lnSpc>
            </a:pPr>
            <a:r>
              <a:rPr lang="en-US" dirty="0">
                <a:solidFill>
                  <a:srgbClr val="000000"/>
                </a:solidFill>
                <a:latin typeface="Arial" panose="020B0604020202020204" pitchFamily="34" charset="0"/>
              </a:rPr>
              <a:t>Default values should be set for all columns. Here is all possible data types and it’s default values.</a:t>
            </a:r>
          </a:p>
        </p:txBody>
      </p:sp>
      <p:graphicFrame>
        <p:nvGraphicFramePr>
          <p:cNvPr id="6" name="Table 6">
            <a:extLst>
              <a:ext uri="{FF2B5EF4-FFF2-40B4-BE49-F238E27FC236}">
                <a16:creationId xmlns:a16="http://schemas.microsoft.com/office/drawing/2014/main" id="{831B3FD6-5983-FE23-2192-C28D253E4005}"/>
              </a:ext>
            </a:extLst>
          </p:cNvPr>
          <p:cNvGraphicFramePr>
            <a:graphicFrameLocks noGrp="1"/>
          </p:cNvGraphicFramePr>
          <p:nvPr>
            <p:extLst>
              <p:ext uri="{D42A27DB-BD31-4B8C-83A1-F6EECF244321}">
                <p14:modId xmlns:p14="http://schemas.microsoft.com/office/powerpoint/2010/main" val="3594504401"/>
              </p:ext>
            </p:extLst>
          </p:nvPr>
        </p:nvGraphicFramePr>
        <p:xfrm>
          <a:off x="480487" y="2212312"/>
          <a:ext cx="11235264" cy="3510280"/>
        </p:xfrm>
        <a:graphic>
          <a:graphicData uri="http://schemas.openxmlformats.org/drawingml/2006/table">
            <a:tbl>
              <a:tblPr firstRow="1" bandRow="1">
                <a:tableStyleId>{7DF18680-E054-41AD-8BC1-D1AEF772440D}</a:tableStyleId>
              </a:tblPr>
              <a:tblGrid>
                <a:gridCol w="5365509">
                  <a:extLst>
                    <a:ext uri="{9D8B030D-6E8A-4147-A177-3AD203B41FA5}">
                      <a16:colId xmlns:a16="http://schemas.microsoft.com/office/drawing/2014/main" val="3906656090"/>
                    </a:ext>
                  </a:extLst>
                </a:gridCol>
                <a:gridCol w="5869755">
                  <a:extLst>
                    <a:ext uri="{9D8B030D-6E8A-4147-A177-3AD203B41FA5}">
                      <a16:colId xmlns:a16="http://schemas.microsoft.com/office/drawing/2014/main" val="2302093265"/>
                    </a:ext>
                  </a:extLst>
                </a:gridCol>
              </a:tblGrid>
              <a:tr h="370840">
                <a:tc>
                  <a:txBody>
                    <a:bodyPr/>
                    <a:lstStyle/>
                    <a:p>
                      <a:r>
                        <a:rPr lang="en-US" dirty="0"/>
                        <a:t>Data type or technical column</a:t>
                      </a:r>
                    </a:p>
                  </a:txBody>
                  <a:tcPr/>
                </a:tc>
                <a:tc>
                  <a:txBody>
                    <a:bodyPr/>
                    <a:lstStyle/>
                    <a:p>
                      <a:r>
                        <a:rPr lang="en-US" dirty="0"/>
                        <a:t>Possible value</a:t>
                      </a:r>
                    </a:p>
                  </a:txBody>
                  <a:tcPr/>
                </a:tc>
                <a:extLst>
                  <a:ext uri="{0D108BD9-81ED-4DB2-BD59-A6C34878D82A}">
                    <a16:rowId xmlns:a16="http://schemas.microsoft.com/office/drawing/2014/main" val="2049004927"/>
                  </a:ext>
                </a:extLst>
              </a:tr>
              <a:tr h="370840">
                <a:tc>
                  <a:txBody>
                    <a:bodyPr/>
                    <a:lstStyle/>
                    <a:p>
                      <a:r>
                        <a:rPr lang="en-US" dirty="0"/>
                        <a:t>Numeric data types</a:t>
                      </a:r>
                    </a:p>
                  </a:txBody>
                  <a:tcPr/>
                </a:tc>
                <a:tc>
                  <a:txBody>
                    <a:bodyPr/>
                    <a:lstStyle/>
                    <a:p>
                      <a:r>
                        <a:rPr lang="en-US" dirty="0"/>
                        <a:t>-1</a:t>
                      </a:r>
                    </a:p>
                  </a:txBody>
                  <a:tcPr/>
                </a:tc>
                <a:extLst>
                  <a:ext uri="{0D108BD9-81ED-4DB2-BD59-A6C34878D82A}">
                    <a16:rowId xmlns:a16="http://schemas.microsoft.com/office/drawing/2014/main" val="369315001"/>
                  </a:ext>
                </a:extLst>
              </a:tr>
              <a:tr h="370840">
                <a:tc>
                  <a:txBody>
                    <a:bodyPr/>
                    <a:lstStyle/>
                    <a:p>
                      <a:r>
                        <a:rPr lang="en-US" dirty="0"/>
                        <a:t>Text data types</a:t>
                      </a:r>
                    </a:p>
                  </a:txBody>
                  <a:tcPr/>
                </a:tc>
                <a:tc>
                  <a:txBody>
                    <a:bodyPr/>
                    <a:lstStyle/>
                    <a:p>
                      <a:r>
                        <a:rPr lang="en-US" dirty="0"/>
                        <a:t>‘n. a.’</a:t>
                      </a:r>
                    </a:p>
                  </a:txBody>
                  <a:tcPr/>
                </a:tc>
                <a:extLst>
                  <a:ext uri="{0D108BD9-81ED-4DB2-BD59-A6C34878D82A}">
                    <a16:rowId xmlns:a16="http://schemas.microsoft.com/office/drawing/2014/main" val="4175411137"/>
                  </a:ext>
                </a:extLst>
              </a:tr>
              <a:tr h="370840">
                <a:tc>
                  <a:txBody>
                    <a:bodyPr/>
                    <a:lstStyle/>
                    <a:p>
                      <a:r>
                        <a:rPr lang="en-US" dirty="0"/>
                        <a:t>Boolean</a:t>
                      </a:r>
                    </a:p>
                  </a:txBody>
                  <a:tcPr/>
                </a:tc>
                <a:tc>
                  <a:txBody>
                    <a:bodyPr/>
                    <a:lstStyle/>
                    <a:p>
                      <a:r>
                        <a:rPr lang="en-US" dirty="0"/>
                        <a:t>Usually ‘True’, but think about the context. Row should be in ‘active’ status.</a:t>
                      </a:r>
                    </a:p>
                    <a:p>
                      <a:r>
                        <a:rPr lang="en-US" dirty="0"/>
                        <a:t>E.g.: </a:t>
                      </a:r>
                      <a:r>
                        <a:rPr lang="en-US" dirty="0" err="1"/>
                        <a:t>is_deleted</a:t>
                      </a:r>
                      <a:r>
                        <a:rPr lang="en-US" dirty="0"/>
                        <a:t> should be FALSE (‘N’); </a:t>
                      </a:r>
                      <a:r>
                        <a:rPr lang="en-US" dirty="0" err="1"/>
                        <a:t>is_active</a:t>
                      </a:r>
                      <a:r>
                        <a:rPr lang="en-US" dirty="0"/>
                        <a:t> = True (‘Y’)</a:t>
                      </a:r>
                    </a:p>
                  </a:txBody>
                  <a:tcPr/>
                </a:tc>
                <a:extLst>
                  <a:ext uri="{0D108BD9-81ED-4DB2-BD59-A6C34878D82A}">
                    <a16:rowId xmlns:a16="http://schemas.microsoft.com/office/drawing/2014/main" val="1738166561"/>
                  </a:ext>
                </a:extLst>
              </a:tr>
              <a:tr h="370840">
                <a:tc>
                  <a:txBody>
                    <a:bodyPr/>
                    <a:lstStyle/>
                    <a:p>
                      <a:r>
                        <a:rPr lang="en-US" dirty="0" err="1"/>
                        <a:t>source_id</a:t>
                      </a:r>
                      <a:r>
                        <a:rPr lang="en-US" dirty="0"/>
                        <a:t> or </a:t>
                      </a:r>
                      <a:r>
                        <a:rPr lang="en-US" dirty="0" err="1"/>
                        <a:t>XXX_src_id</a:t>
                      </a:r>
                      <a:endParaRPr lang="en-US" dirty="0"/>
                    </a:p>
                  </a:txBody>
                  <a:tcPr/>
                </a:tc>
                <a:tc>
                  <a:txBody>
                    <a:bodyPr/>
                    <a:lstStyle/>
                    <a:p>
                      <a:r>
                        <a:rPr lang="en-US" dirty="0"/>
                        <a:t>‘n. a.’</a:t>
                      </a:r>
                    </a:p>
                  </a:txBody>
                  <a:tcPr/>
                </a:tc>
                <a:extLst>
                  <a:ext uri="{0D108BD9-81ED-4DB2-BD59-A6C34878D82A}">
                    <a16:rowId xmlns:a16="http://schemas.microsoft.com/office/drawing/2014/main" val="1768315445"/>
                  </a:ext>
                </a:extLst>
              </a:tr>
              <a:tr h="370840">
                <a:tc>
                  <a:txBody>
                    <a:bodyPr/>
                    <a:lstStyle/>
                    <a:p>
                      <a:r>
                        <a:rPr lang="en-US" dirty="0" err="1"/>
                        <a:t>source_system</a:t>
                      </a:r>
                      <a:r>
                        <a:rPr lang="en-US" dirty="0"/>
                        <a:t> and </a:t>
                      </a:r>
                      <a:r>
                        <a:rPr lang="en-US" dirty="0" err="1"/>
                        <a:t>source_entity</a:t>
                      </a:r>
                      <a:r>
                        <a:rPr lang="en-US" dirty="0"/>
                        <a:t> columns</a:t>
                      </a:r>
                    </a:p>
                  </a:txBody>
                  <a:tcPr/>
                </a:tc>
                <a:tc>
                  <a:txBody>
                    <a:bodyPr/>
                    <a:lstStyle/>
                    <a:p>
                      <a:r>
                        <a:rPr lang="en-US" dirty="0"/>
                        <a:t>MANUAL</a:t>
                      </a:r>
                    </a:p>
                  </a:txBody>
                  <a:tcPr/>
                </a:tc>
                <a:extLst>
                  <a:ext uri="{0D108BD9-81ED-4DB2-BD59-A6C34878D82A}">
                    <a16:rowId xmlns:a16="http://schemas.microsoft.com/office/drawing/2014/main" val="4192716691"/>
                  </a:ext>
                </a:extLst>
              </a:tr>
              <a:tr h="370840">
                <a:tc>
                  <a:txBody>
                    <a:bodyPr/>
                    <a:lstStyle/>
                    <a:p>
                      <a:r>
                        <a:rPr lang="en-US" dirty="0"/>
                        <a:t>Date (event date, insert date, update date, start date )</a:t>
                      </a:r>
                    </a:p>
                  </a:txBody>
                  <a:tcPr/>
                </a:tc>
                <a:tc>
                  <a:txBody>
                    <a:bodyPr/>
                    <a:lstStyle/>
                    <a:p>
                      <a:r>
                        <a:rPr lang="en-US" dirty="0"/>
                        <a:t>1-1-1900</a:t>
                      </a:r>
                    </a:p>
                  </a:txBody>
                  <a:tcPr/>
                </a:tc>
                <a:extLst>
                  <a:ext uri="{0D108BD9-81ED-4DB2-BD59-A6C34878D82A}">
                    <a16:rowId xmlns:a16="http://schemas.microsoft.com/office/drawing/2014/main" val="3174389545"/>
                  </a:ext>
                </a:extLst>
              </a:tr>
              <a:tr h="370840">
                <a:tc>
                  <a:txBody>
                    <a:bodyPr/>
                    <a:lstStyle/>
                    <a:p>
                      <a:r>
                        <a:rPr lang="en-US" dirty="0"/>
                        <a:t>Date (end date)</a:t>
                      </a:r>
                    </a:p>
                  </a:txBody>
                  <a:tcPr/>
                </a:tc>
                <a:tc>
                  <a:txBody>
                    <a:bodyPr/>
                    <a:lstStyle/>
                    <a:p>
                      <a:r>
                        <a:rPr lang="en-US" dirty="0"/>
                        <a:t>31-12-9999</a:t>
                      </a:r>
                    </a:p>
                  </a:txBody>
                  <a:tcPr/>
                </a:tc>
                <a:extLst>
                  <a:ext uri="{0D108BD9-81ED-4DB2-BD59-A6C34878D82A}">
                    <a16:rowId xmlns:a16="http://schemas.microsoft.com/office/drawing/2014/main" val="2144208543"/>
                  </a:ext>
                </a:extLst>
              </a:tr>
            </a:tbl>
          </a:graphicData>
        </a:graphic>
      </p:graphicFrame>
    </p:spTree>
    <p:extLst>
      <p:ext uri="{BB962C8B-B14F-4D97-AF65-F5344CB8AC3E}">
        <p14:creationId xmlns:p14="http://schemas.microsoft.com/office/powerpoint/2010/main" val="73081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Usage of Default row</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5</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80488" y="1006315"/>
            <a:ext cx="11637448" cy="496996"/>
          </a:xfrm>
          <a:prstGeom prst="rect">
            <a:avLst/>
          </a:prstGeom>
          <a:noFill/>
        </p:spPr>
        <p:txBody>
          <a:bodyPr wrap="square" rtlCol="0">
            <a:spAutoFit/>
          </a:bodyPr>
          <a:lstStyle/>
          <a:p>
            <a:pPr>
              <a:lnSpc>
                <a:spcPct val="150000"/>
              </a:lnSpc>
            </a:pPr>
            <a:r>
              <a:rPr lang="en-US" sz="2000" dirty="0">
                <a:solidFill>
                  <a:srgbClr val="000000"/>
                </a:solidFill>
                <a:latin typeface="Arial" panose="020B0604020202020204" pitchFamily="34" charset="0"/>
              </a:rPr>
              <a:t>Customer provided us with the following source data:</a:t>
            </a:r>
          </a:p>
        </p:txBody>
      </p:sp>
      <p:graphicFrame>
        <p:nvGraphicFramePr>
          <p:cNvPr id="4" name="Table 6">
            <a:extLst>
              <a:ext uri="{FF2B5EF4-FFF2-40B4-BE49-F238E27FC236}">
                <a16:creationId xmlns:a16="http://schemas.microsoft.com/office/drawing/2014/main" id="{76DEB7FE-2BE9-0B5A-BA6A-94C26D1FE96D}"/>
              </a:ext>
            </a:extLst>
          </p:cNvPr>
          <p:cNvGraphicFramePr>
            <a:graphicFrameLocks noGrp="1"/>
          </p:cNvGraphicFramePr>
          <p:nvPr>
            <p:extLst>
              <p:ext uri="{D42A27DB-BD31-4B8C-83A1-F6EECF244321}">
                <p14:modId xmlns:p14="http://schemas.microsoft.com/office/powerpoint/2010/main" val="2454829046"/>
              </p:ext>
            </p:extLst>
          </p:nvPr>
        </p:nvGraphicFramePr>
        <p:xfrm>
          <a:off x="480488" y="1802490"/>
          <a:ext cx="7358694" cy="2105728"/>
        </p:xfrm>
        <a:graphic>
          <a:graphicData uri="http://schemas.openxmlformats.org/drawingml/2006/table">
            <a:tbl>
              <a:tblPr firstRow="1" bandRow="1">
                <a:tableStyleId>{7DF18680-E054-41AD-8BC1-D1AEF772440D}</a:tableStyleId>
              </a:tblPr>
              <a:tblGrid>
                <a:gridCol w="2452898">
                  <a:extLst>
                    <a:ext uri="{9D8B030D-6E8A-4147-A177-3AD203B41FA5}">
                      <a16:colId xmlns:a16="http://schemas.microsoft.com/office/drawing/2014/main" val="1472029975"/>
                    </a:ext>
                  </a:extLst>
                </a:gridCol>
                <a:gridCol w="2452898">
                  <a:extLst>
                    <a:ext uri="{9D8B030D-6E8A-4147-A177-3AD203B41FA5}">
                      <a16:colId xmlns:a16="http://schemas.microsoft.com/office/drawing/2014/main" val="3569735267"/>
                    </a:ext>
                  </a:extLst>
                </a:gridCol>
                <a:gridCol w="2452898">
                  <a:extLst>
                    <a:ext uri="{9D8B030D-6E8A-4147-A177-3AD203B41FA5}">
                      <a16:colId xmlns:a16="http://schemas.microsoft.com/office/drawing/2014/main" val="3030653427"/>
                    </a:ext>
                  </a:extLst>
                </a:gridCol>
              </a:tblGrid>
              <a:tr h="526432">
                <a:tc>
                  <a:txBody>
                    <a:bodyPr/>
                    <a:lstStyle/>
                    <a:p>
                      <a:r>
                        <a:rPr lang="en-US" dirty="0" err="1"/>
                        <a:t>department_id</a:t>
                      </a:r>
                      <a:endParaRPr lang="en-US" dirty="0"/>
                    </a:p>
                  </a:txBody>
                  <a:tcPr/>
                </a:tc>
                <a:tc>
                  <a:txBody>
                    <a:bodyPr/>
                    <a:lstStyle/>
                    <a:p>
                      <a:r>
                        <a:rPr lang="en-US" dirty="0" err="1"/>
                        <a:t>department_name</a:t>
                      </a:r>
                      <a:endParaRPr lang="en-US" dirty="0"/>
                    </a:p>
                  </a:txBody>
                  <a:tcPr/>
                </a:tc>
                <a:tc>
                  <a:txBody>
                    <a:bodyPr/>
                    <a:lstStyle/>
                    <a:p>
                      <a:r>
                        <a:rPr lang="en-US" dirty="0"/>
                        <a:t>revenue</a:t>
                      </a:r>
                    </a:p>
                  </a:txBody>
                  <a:tcPr/>
                </a:tc>
                <a:extLst>
                  <a:ext uri="{0D108BD9-81ED-4DB2-BD59-A6C34878D82A}">
                    <a16:rowId xmlns:a16="http://schemas.microsoft.com/office/drawing/2014/main" val="2487148527"/>
                  </a:ext>
                </a:extLst>
              </a:tr>
              <a:tr h="526432">
                <a:tc>
                  <a:txBody>
                    <a:bodyPr/>
                    <a:lstStyle/>
                    <a:p>
                      <a:r>
                        <a:rPr lang="en-US" dirty="0"/>
                        <a:t>1dep124</a:t>
                      </a:r>
                    </a:p>
                  </a:txBody>
                  <a:tcPr/>
                </a:tc>
                <a:tc>
                  <a:txBody>
                    <a:bodyPr/>
                    <a:lstStyle/>
                    <a:p>
                      <a:r>
                        <a:rPr lang="en-US" dirty="0"/>
                        <a:t>Marketing</a:t>
                      </a:r>
                    </a:p>
                  </a:txBody>
                  <a:tcPr/>
                </a:tc>
                <a:tc>
                  <a:txBody>
                    <a:bodyPr/>
                    <a:lstStyle/>
                    <a:p>
                      <a:r>
                        <a:rPr lang="en-US" dirty="0"/>
                        <a:t>150</a:t>
                      </a:r>
                    </a:p>
                  </a:txBody>
                  <a:tcPr/>
                </a:tc>
                <a:extLst>
                  <a:ext uri="{0D108BD9-81ED-4DB2-BD59-A6C34878D82A}">
                    <a16:rowId xmlns:a16="http://schemas.microsoft.com/office/drawing/2014/main" val="1337251972"/>
                  </a:ext>
                </a:extLst>
              </a:tr>
              <a:tr h="526432">
                <a:tc>
                  <a:txBody>
                    <a:bodyPr/>
                    <a:lstStyle/>
                    <a:p>
                      <a:r>
                        <a:rPr lang="en-US" dirty="0"/>
                        <a:t>NULL</a:t>
                      </a:r>
                    </a:p>
                  </a:txBody>
                  <a:tcPr/>
                </a:tc>
                <a:tc>
                  <a:txBody>
                    <a:bodyPr/>
                    <a:lstStyle/>
                    <a:p>
                      <a:r>
                        <a:rPr lang="en-US" dirty="0"/>
                        <a:t>NULL</a:t>
                      </a:r>
                    </a:p>
                  </a:txBody>
                  <a:tcPr/>
                </a:tc>
                <a:tc>
                  <a:txBody>
                    <a:bodyPr/>
                    <a:lstStyle/>
                    <a:p>
                      <a:r>
                        <a:rPr lang="en-US" dirty="0"/>
                        <a:t>70</a:t>
                      </a:r>
                    </a:p>
                  </a:txBody>
                  <a:tcPr/>
                </a:tc>
                <a:extLst>
                  <a:ext uri="{0D108BD9-81ED-4DB2-BD59-A6C34878D82A}">
                    <a16:rowId xmlns:a16="http://schemas.microsoft.com/office/drawing/2014/main" val="82499902"/>
                  </a:ext>
                </a:extLst>
              </a:tr>
              <a:tr h="526432">
                <a:tc>
                  <a:txBody>
                    <a:bodyPr/>
                    <a:lstStyle/>
                    <a:p>
                      <a:r>
                        <a:rPr lang="en-US" dirty="0"/>
                        <a:t>NULL</a:t>
                      </a:r>
                    </a:p>
                  </a:txBody>
                  <a:tcPr/>
                </a:tc>
                <a:tc>
                  <a:txBody>
                    <a:bodyPr/>
                    <a:lstStyle/>
                    <a:p>
                      <a:r>
                        <a:rPr lang="en-US" dirty="0"/>
                        <a:t>NULL</a:t>
                      </a:r>
                    </a:p>
                  </a:txBody>
                  <a:tcPr/>
                </a:tc>
                <a:tc>
                  <a:txBody>
                    <a:bodyPr/>
                    <a:lstStyle/>
                    <a:p>
                      <a:r>
                        <a:rPr lang="en-US" dirty="0"/>
                        <a:t>40</a:t>
                      </a:r>
                    </a:p>
                  </a:txBody>
                  <a:tcPr/>
                </a:tc>
                <a:extLst>
                  <a:ext uri="{0D108BD9-81ED-4DB2-BD59-A6C34878D82A}">
                    <a16:rowId xmlns:a16="http://schemas.microsoft.com/office/drawing/2014/main" val="370604890"/>
                  </a:ext>
                </a:extLst>
              </a:tr>
            </a:tbl>
          </a:graphicData>
        </a:graphic>
      </p:graphicFrame>
      <p:sp>
        <p:nvSpPr>
          <p:cNvPr id="7" name="TextBox 6">
            <a:extLst>
              <a:ext uri="{FF2B5EF4-FFF2-40B4-BE49-F238E27FC236}">
                <a16:creationId xmlns:a16="http://schemas.microsoft.com/office/drawing/2014/main" id="{EF12BE09-43EF-9790-0255-12E6F10078EA}"/>
              </a:ext>
            </a:extLst>
          </p:cNvPr>
          <p:cNvSpPr txBox="1"/>
          <p:nvPr/>
        </p:nvSpPr>
        <p:spPr>
          <a:xfrm>
            <a:off x="480488" y="4680685"/>
            <a:ext cx="11637448" cy="958660"/>
          </a:xfrm>
          <a:prstGeom prst="rect">
            <a:avLst/>
          </a:prstGeom>
          <a:noFill/>
        </p:spPr>
        <p:txBody>
          <a:bodyPr wrap="square" rtlCol="0">
            <a:spAutoFit/>
          </a:bodyPr>
          <a:lstStyle/>
          <a:p>
            <a:pPr>
              <a:lnSpc>
                <a:spcPct val="150000"/>
              </a:lnSpc>
            </a:pPr>
            <a:r>
              <a:rPr lang="en-US" sz="2000" dirty="0">
                <a:solidFill>
                  <a:srgbClr val="000000"/>
                </a:solidFill>
                <a:latin typeface="Arial" panose="020B0604020202020204" pitchFamily="34" charset="0"/>
              </a:rPr>
              <a:t>Task: create monthly revenue report by departments.</a:t>
            </a:r>
          </a:p>
          <a:p>
            <a:pPr>
              <a:lnSpc>
                <a:spcPct val="150000"/>
              </a:lnSpc>
            </a:pP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98710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Usage of Default row</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6</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80488" y="1006315"/>
            <a:ext cx="11637448" cy="2805320"/>
          </a:xfrm>
          <a:prstGeom prst="rect">
            <a:avLst/>
          </a:prstGeom>
          <a:noFill/>
        </p:spPr>
        <p:txBody>
          <a:bodyPr wrap="square" rtlCol="0">
            <a:spAutoFit/>
          </a:bodyPr>
          <a:lstStyle/>
          <a:p>
            <a:pPr>
              <a:lnSpc>
                <a:spcPct val="150000"/>
              </a:lnSpc>
            </a:pPr>
            <a:r>
              <a:rPr lang="en-US" sz="2000" dirty="0">
                <a:solidFill>
                  <a:srgbClr val="000000"/>
                </a:solidFill>
                <a:latin typeface="Arial" panose="020B0604020202020204" pitchFamily="34" charset="0"/>
              </a:rPr>
              <a:t>We have the following rows in our existing tables:</a:t>
            </a:r>
          </a:p>
          <a:p>
            <a:pPr>
              <a:lnSpc>
                <a:spcPct val="150000"/>
              </a:lnSpc>
            </a:pPr>
            <a:r>
              <a:rPr lang="en-US" sz="2000" dirty="0">
                <a:solidFill>
                  <a:srgbClr val="000000"/>
                </a:solidFill>
                <a:latin typeface="Arial" panose="020B0604020202020204" pitchFamily="34" charset="0"/>
              </a:rPr>
              <a:t>BL_3NF.ce_departments</a:t>
            </a: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r>
              <a:rPr lang="en-US" sz="2000" dirty="0" err="1">
                <a:solidFill>
                  <a:srgbClr val="000000"/>
                </a:solidFill>
                <a:latin typeface="Arial" panose="020B0604020202020204" pitchFamily="34" charset="0"/>
              </a:rPr>
              <a:t>DL_DM.dim_departments</a:t>
            </a:r>
            <a:endParaRPr lang="en-US" sz="2000" dirty="0">
              <a:solidFill>
                <a:srgbClr val="000000"/>
              </a:solidFill>
              <a:latin typeface="Arial" panose="020B0604020202020204" pitchFamily="34" charset="0"/>
            </a:endParaRPr>
          </a:p>
        </p:txBody>
      </p:sp>
      <p:graphicFrame>
        <p:nvGraphicFramePr>
          <p:cNvPr id="6" name="Table 7">
            <a:extLst>
              <a:ext uri="{FF2B5EF4-FFF2-40B4-BE49-F238E27FC236}">
                <a16:creationId xmlns:a16="http://schemas.microsoft.com/office/drawing/2014/main" id="{3D7BC1DE-B581-8C78-2702-DAD0E4A7F45D}"/>
              </a:ext>
            </a:extLst>
          </p:cNvPr>
          <p:cNvGraphicFramePr>
            <a:graphicFrameLocks noGrp="1"/>
          </p:cNvGraphicFramePr>
          <p:nvPr>
            <p:extLst>
              <p:ext uri="{D42A27DB-BD31-4B8C-83A1-F6EECF244321}">
                <p14:modId xmlns:p14="http://schemas.microsoft.com/office/powerpoint/2010/main" val="2805896734"/>
              </p:ext>
            </p:extLst>
          </p:nvPr>
        </p:nvGraphicFramePr>
        <p:xfrm>
          <a:off x="480486" y="2096356"/>
          <a:ext cx="11231025" cy="1112520"/>
        </p:xfrm>
        <a:graphic>
          <a:graphicData uri="http://schemas.openxmlformats.org/drawingml/2006/table">
            <a:tbl>
              <a:tblPr firstRow="1" bandRow="1">
                <a:tableStyleId>{7DF18680-E054-41AD-8BC1-D1AEF772440D}</a:tableStyleId>
              </a:tblPr>
              <a:tblGrid>
                <a:gridCol w="2246205">
                  <a:extLst>
                    <a:ext uri="{9D8B030D-6E8A-4147-A177-3AD203B41FA5}">
                      <a16:colId xmlns:a16="http://schemas.microsoft.com/office/drawing/2014/main" val="3828419227"/>
                    </a:ext>
                  </a:extLst>
                </a:gridCol>
                <a:gridCol w="2246205">
                  <a:extLst>
                    <a:ext uri="{9D8B030D-6E8A-4147-A177-3AD203B41FA5}">
                      <a16:colId xmlns:a16="http://schemas.microsoft.com/office/drawing/2014/main" val="4205862107"/>
                    </a:ext>
                  </a:extLst>
                </a:gridCol>
                <a:gridCol w="2246205">
                  <a:extLst>
                    <a:ext uri="{9D8B030D-6E8A-4147-A177-3AD203B41FA5}">
                      <a16:colId xmlns:a16="http://schemas.microsoft.com/office/drawing/2014/main" val="692858777"/>
                    </a:ext>
                  </a:extLst>
                </a:gridCol>
                <a:gridCol w="2246205">
                  <a:extLst>
                    <a:ext uri="{9D8B030D-6E8A-4147-A177-3AD203B41FA5}">
                      <a16:colId xmlns:a16="http://schemas.microsoft.com/office/drawing/2014/main" val="1252160333"/>
                    </a:ext>
                  </a:extLst>
                </a:gridCol>
                <a:gridCol w="2246205">
                  <a:extLst>
                    <a:ext uri="{9D8B030D-6E8A-4147-A177-3AD203B41FA5}">
                      <a16:colId xmlns:a16="http://schemas.microsoft.com/office/drawing/2014/main" val="717917850"/>
                    </a:ext>
                  </a:extLst>
                </a:gridCol>
              </a:tblGrid>
              <a:tr h="370840">
                <a:tc>
                  <a:txBody>
                    <a:bodyPr/>
                    <a:lstStyle/>
                    <a:p>
                      <a:r>
                        <a:rPr lang="en-US" dirty="0" err="1"/>
                        <a:t>department_id</a:t>
                      </a:r>
                      <a:endParaRPr lang="en-US" dirty="0"/>
                    </a:p>
                  </a:txBody>
                  <a:tcPr/>
                </a:tc>
                <a:tc>
                  <a:txBody>
                    <a:bodyPr/>
                    <a:lstStyle/>
                    <a:p>
                      <a:r>
                        <a:rPr lang="en-US" dirty="0" err="1"/>
                        <a:t>department_name</a:t>
                      </a:r>
                      <a:endParaRPr lang="en-US" dirty="0"/>
                    </a:p>
                  </a:txBody>
                  <a:tcPr/>
                </a:tc>
                <a:tc>
                  <a:txBody>
                    <a:bodyPr/>
                    <a:lstStyle/>
                    <a:p>
                      <a:r>
                        <a:rPr lang="en-US" dirty="0" err="1"/>
                        <a:t>source_id</a:t>
                      </a:r>
                      <a:endParaRPr lang="en-US" dirty="0"/>
                    </a:p>
                  </a:txBody>
                  <a:tcPr/>
                </a:tc>
                <a:tc>
                  <a:txBody>
                    <a:bodyPr/>
                    <a:lstStyle/>
                    <a:p>
                      <a:r>
                        <a:rPr lang="en-US" dirty="0" err="1"/>
                        <a:t>source_entity</a:t>
                      </a:r>
                      <a:endParaRPr lang="en-US" dirty="0"/>
                    </a:p>
                  </a:txBody>
                  <a:tcPr/>
                </a:tc>
                <a:tc>
                  <a:txBody>
                    <a:bodyPr/>
                    <a:lstStyle/>
                    <a:p>
                      <a:r>
                        <a:rPr lang="en-US" dirty="0" err="1"/>
                        <a:t>Source_system</a:t>
                      </a:r>
                      <a:endParaRPr lang="en-US" dirty="0"/>
                    </a:p>
                  </a:txBody>
                  <a:tcPr/>
                </a:tc>
                <a:extLst>
                  <a:ext uri="{0D108BD9-81ED-4DB2-BD59-A6C34878D82A}">
                    <a16:rowId xmlns:a16="http://schemas.microsoft.com/office/drawing/2014/main" val="3445678011"/>
                  </a:ext>
                </a:extLst>
              </a:tr>
              <a:tr h="370840">
                <a:tc>
                  <a:txBody>
                    <a:bodyPr/>
                    <a:lstStyle/>
                    <a:p>
                      <a:r>
                        <a:rPr lang="en-US" dirty="0"/>
                        <a:t>-1</a:t>
                      </a:r>
                    </a:p>
                  </a:txBody>
                  <a:tcPr/>
                </a:tc>
                <a:tc>
                  <a:txBody>
                    <a:bodyPr/>
                    <a:lstStyle/>
                    <a:p>
                      <a:r>
                        <a:rPr lang="en-US" dirty="0"/>
                        <a:t>n. a.</a:t>
                      </a:r>
                    </a:p>
                  </a:txBody>
                  <a:tcPr/>
                </a:tc>
                <a:tc>
                  <a:txBody>
                    <a:bodyPr/>
                    <a:lstStyle/>
                    <a:p>
                      <a:r>
                        <a:rPr lang="en-US" dirty="0"/>
                        <a:t>n. a.</a:t>
                      </a:r>
                    </a:p>
                  </a:txBody>
                  <a:tcPr/>
                </a:tc>
                <a:tc>
                  <a:txBody>
                    <a:bodyPr/>
                    <a:lstStyle/>
                    <a:p>
                      <a:r>
                        <a:rPr lang="en-US" dirty="0"/>
                        <a:t>MANUAL</a:t>
                      </a:r>
                    </a:p>
                  </a:txBody>
                  <a:tcPr/>
                </a:tc>
                <a:tc>
                  <a:txBody>
                    <a:bodyPr/>
                    <a:lstStyle/>
                    <a:p>
                      <a:r>
                        <a:rPr lang="en-US" dirty="0"/>
                        <a:t>MANUAL</a:t>
                      </a:r>
                    </a:p>
                  </a:txBody>
                  <a:tcPr/>
                </a:tc>
                <a:extLst>
                  <a:ext uri="{0D108BD9-81ED-4DB2-BD59-A6C34878D82A}">
                    <a16:rowId xmlns:a16="http://schemas.microsoft.com/office/drawing/2014/main" val="2036191560"/>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1dep124</a:t>
                      </a:r>
                    </a:p>
                  </a:txBody>
                  <a:tcPr/>
                </a:tc>
                <a:tc>
                  <a:txBody>
                    <a:bodyPr/>
                    <a:lstStyle/>
                    <a:p>
                      <a:r>
                        <a:rPr lang="en-US" dirty="0"/>
                        <a:t>SRC_TABLE</a:t>
                      </a:r>
                    </a:p>
                  </a:txBody>
                  <a:tcPr/>
                </a:tc>
                <a:tc>
                  <a:txBody>
                    <a:bodyPr/>
                    <a:lstStyle/>
                    <a:p>
                      <a:r>
                        <a:rPr lang="en-US" dirty="0"/>
                        <a:t>SA_NAME</a:t>
                      </a:r>
                    </a:p>
                  </a:txBody>
                  <a:tcPr/>
                </a:tc>
                <a:extLst>
                  <a:ext uri="{0D108BD9-81ED-4DB2-BD59-A6C34878D82A}">
                    <a16:rowId xmlns:a16="http://schemas.microsoft.com/office/drawing/2014/main" val="3744360569"/>
                  </a:ext>
                </a:extLst>
              </a:tr>
            </a:tbl>
          </a:graphicData>
        </a:graphic>
      </p:graphicFrame>
      <p:graphicFrame>
        <p:nvGraphicFramePr>
          <p:cNvPr id="8" name="Table 7">
            <a:extLst>
              <a:ext uri="{FF2B5EF4-FFF2-40B4-BE49-F238E27FC236}">
                <a16:creationId xmlns:a16="http://schemas.microsoft.com/office/drawing/2014/main" id="{E5213113-9EBF-FB8B-D055-5C62D1C832B7}"/>
              </a:ext>
            </a:extLst>
          </p:cNvPr>
          <p:cNvGraphicFramePr>
            <a:graphicFrameLocks noGrp="1"/>
          </p:cNvGraphicFramePr>
          <p:nvPr>
            <p:extLst>
              <p:ext uri="{D42A27DB-BD31-4B8C-83A1-F6EECF244321}">
                <p14:modId xmlns:p14="http://schemas.microsoft.com/office/powerpoint/2010/main" val="1791704460"/>
              </p:ext>
            </p:extLst>
          </p:nvPr>
        </p:nvGraphicFramePr>
        <p:xfrm>
          <a:off x="480485" y="3913169"/>
          <a:ext cx="11231025" cy="1112520"/>
        </p:xfrm>
        <a:graphic>
          <a:graphicData uri="http://schemas.openxmlformats.org/drawingml/2006/table">
            <a:tbl>
              <a:tblPr firstRow="1" bandRow="1">
                <a:tableStyleId>{7DF18680-E054-41AD-8BC1-D1AEF772440D}</a:tableStyleId>
              </a:tblPr>
              <a:tblGrid>
                <a:gridCol w="2246205">
                  <a:extLst>
                    <a:ext uri="{9D8B030D-6E8A-4147-A177-3AD203B41FA5}">
                      <a16:colId xmlns:a16="http://schemas.microsoft.com/office/drawing/2014/main" val="3828419227"/>
                    </a:ext>
                  </a:extLst>
                </a:gridCol>
                <a:gridCol w="2246205">
                  <a:extLst>
                    <a:ext uri="{9D8B030D-6E8A-4147-A177-3AD203B41FA5}">
                      <a16:colId xmlns:a16="http://schemas.microsoft.com/office/drawing/2014/main" val="4205862107"/>
                    </a:ext>
                  </a:extLst>
                </a:gridCol>
                <a:gridCol w="2246205">
                  <a:extLst>
                    <a:ext uri="{9D8B030D-6E8A-4147-A177-3AD203B41FA5}">
                      <a16:colId xmlns:a16="http://schemas.microsoft.com/office/drawing/2014/main" val="692858777"/>
                    </a:ext>
                  </a:extLst>
                </a:gridCol>
                <a:gridCol w="2246205">
                  <a:extLst>
                    <a:ext uri="{9D8B030D-6E8A-4147-A177-3AD203B41FA5}">
                      <a16:colId xmlns:a16="http://schemas.microsoft.com/office/drawing/2014/main" val="1252160333"/>
                    </a:ext>
                  </a:extLst>
                </a:gridCol>
                <a:gridCol w="2246205">
                  <a:extLst>
                    <a:ext uri="{9D8B030D-6E8A-4147-A177-3AD203B41FA5}">
                      <a16:colId xmlns:a16="http://schemas.microsoft.com/office/drawing/2014/main" val="717917850"/>
                    </a:ext>
                  </a:extLst>
                </a:gridCol>
              </a:tblGrid>
              <a:tr h="370840">
                <a:tc>
                  <a:txBody>
                    <a:bodyPr/>
                    <a:lstStyle/>
                    <a:p>
                      <a:r>
                        <a:rPr lang="en-US" dirty="0" err="1"/>
                        <a:t>department_surr_id</a:t>
                      </a:r>
                      <a:endParaRPr lang="en-US" dirty="0"/>
                    </a:p>
                  </a:txBody>
                  <a:tcPr/>
                </a:tc>
                <a:tc>
                  <a:txBody>
                    <a:bodyPr/>
                    <a:lstStyle/>
                    <a:p>
                      <a:r>
                        <a:rPr lang="en-US" dirty="0" err="1"/>
                        <a:t>department_name</a:t>
                      </a:r>
                      <a:endParaRPr lang="en-US" dirty="0"/>
                    </a:p>
                  </a:txBody>
                  <a:tcPr/>
                </a:tc>
                <a:tc>
                  <a:txBody>
                    <a:bodyPr/>
                    <a:lstStyle/>
                    <a:p>
                      <a:r>
                        <a:rPr lang="en-US" dirty="0" err="1"/>
                        <a:t>source_id</a:t>
                      </a:r>
                      <a:endParaRPr lang="en-US" dirty="0"/>
                    </a:p>
                  </a:txBody>
                  <a:tcPr/>
                </a:tc>
                <a:tc>
                  <a:txBody>
                    <a:bodyPr/>
                    <a:lstStyle/>
                    <a:p>
                      <a:r>
                        <a:rPr lang="en-US" dirty="0" err="1"/>
                        <a:t>source_entity</a:t>
                      </a:r>
                      <a:endParaRPr lang="en-US" dirty="0"/>
                    </a:p>
                  </a:txBody>
                  <a:tcPr/>
                </a:tc>
                <a:tc>
                  <a:txBody>
                    <a:bodyPr/>
                    <a:lstStyle/>
                    <a:p>
                      <a:r>
                        <a:rPr lang="en-US" dirty="0" err="1"/>
                        <a:t>Source_system</a:t>
                      </a:r>
                      <a:endParaRPr lang="en-US" dirty="0"/>
                    </a:p>
                  </a:txBody>
                  <a:tcPr/>
                </a:tc>
                <a:extLst>
                  <a:ext uri="{0D108BD9-81ED-4DB2-BD59-A6C34878D82A}">
                    <a16:rowId xmlns:a16="http://schemas.microsoft.com/office/drawing/2014/main" val="3445678011"/>
                  </a:ext>
                </a:extLst>
              </a:tr>
              <a:tr h="370840">
                <a:tc>
                  <a:txBody>
                    <a:bodyPr/>
                    <a:lstStyle/>
                    <a:p>
                      <a:r>
                        <a:rPr lang="en-US" dirty="0"/>
                        <a:t>-1</a:t>
                      </a:r>
                    </a:p>
                  </a:txBody>
                  <a:tcPr/>
                </a:tc>
                <a:tc>
                  <a:txBody>
                    <a:bodyPr/>
                    <a:lstStyle/>
                    <a:p>
                      <a:r>
                        <a:rPr lang="en-US" dirty="0"/>
                        <a:t>n. a.</a:t>
                      </a:r>
                    </a:p>
                  </a:txBody>
                  <a:tcPr/>
                </a:tc>
                <a:tc>
                  <a:txBody>
                    <a:bodyPr/>
                    <a:lstStyle/>
                    <a:p>
                      <a:r>
                        <a:rPr lang="en-US" dirty="0"/>
                        <a:t>n. a.</a:t>
                      </a:r>
                    </a:p>
                  </a:txBody>
                  <a:tcPr/>
                </a:tc>
                <a:tc>
                  <a:txBody>
                    <a:bodyPr/>
                    <a:lstStyle/>
                    <a:p>
                      <a:r>
                        <a:rPr lang="en-US" dirty="0"/>
                        <a:t>MANUAL</a:t>
                      </a:r>
                    </a:p>
                  </a:txBody>
                  <a:tcPr/>
                </a:tc>
                <a:tc>
                  <a:txBody>
                    <a:bodyPr/>
                    <a:lstStyle/>
                    <a:p>
                      <a:r>
                        <a:rPr lang="en-US" dirty="0"/>
                        <a:t>MANUAL</a:t>
                      </a:r>
                    </a:p>
                  </a:txBody>
                  <a:tcPr/>
                </a:tc>
                <a:extLst>
                  <a:ext uri="{0D108BD9-81ED-4DB2-BD59-A6C34878D82A}">
                    <a16:rowId xmlns:a16="http://schemas.microsoft.com/office/drawing/2014/main" val="2036191560"/>
                  </a:ext>
                </a:extLst>
              </a:tr>
              <a:tr h="370840">
                <a:tc>
                  <a:txBody>
                    <a:bodyPr/>
                    <a:lstStyle/>
                    <a:p>
                      <a:r>
                        <a:rPr lang="en-US" dirty="0"/>
                        <a:t>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r>
                        <a:rPr lang="en-US" dirty="0"/>
                        <a:t>CE_DEPARTMENTS</a:t>
                      </a:r>
                    </a:p>
                  </a:txBody>
                  <a:tcPr/>
                </a:tc>
                <a:tc>
                  <a:txBody>
                    <a:bodyPr/>
                    <a:lstStyle/>
                    <a:p>
                      <a:r>
                        <a:rPr lang="en-US" dirty="0"/>
                        <a:t>BL_3NF</a:t>
                      </a:r>
                    </a:p>
                  </a:txBody>
                  <a:tcPr/>
                </a:tc>
                <a:extLst>
                  <a:ext uri="{0D108BD9-81ED-4DB2-BD59-A6C34878D82A}">
                    <a16:rowId xmlns:a16="http://schemas.microsoft.com/office/drawing/2014/main" val="3744360569"/>
                  </a:ext>
                </a:extLst>
              </a:tr>
            </a:tbl>
          </a:graphicData>
        </a:graphic>
      </p:graphicFrame>
    </p:spTree>
    <p:extLst>
      <p:ext uri="{BB962C8B-B14F-4D97-AF65-F5344CB8AC3E}">
        <p14:creationId xmlns:p14="http://schemas.microsoft.com/office/powerpoint/2010/main" val="58773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Usage of Default row</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7</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80488" y="1006315"/>
            <a:ext cx="11637448" cy="5113644"/>
          </a:xfrm>
          <a:prstGeom prst="rect">
            <a:avLst/>
          </a:prstGeom>
          <a:noFill/>
        </p:spPr>
        <p:txBody>
          <a:bodyPr wrap="square" rtlCol="0">
            <a:spAutoFit/>
          </a:bodyPr>
          <a:lstStyle/>
          <a:p>
            <a:pPr>
              <a:lnSpc>
                <a:spcPct val="150000"/>
              </a:lnSpc>
            </a:pPr>
            <a:r>
              <a:rPr lang="en-US" sz="2000" dirty="0">
                <a:solidFill>
                  <a:srgbClr val="000000"/>
                </a:solidFill>
                <a:latin typeface="Arial" panose="020B0604020202020204" pitchFamily="34" charset="0"/>
              </a:rPr>
              <a:t>In our fact table we should have the following rows (using LEFT JOINS and COALESCE):</a:t>
            </a:r>
          </a:p>
          <a:p>
            <a:pPr>
              <a:lnSpc>
                <a:spcPct val="150000"/>
              </a:lnSpc>
            </a:pPr>
            <a:r>
              <a:rPr lang="en-US" sz="2000" dirty="0">
                <a:solidFill>
                  <a:srgbClr val="000000"/>
                </a:solidFill>
                <a:latin typeface="Arial" panose="020B0604020202020204" pitchFamily="34" charset="0"/>
              </a:rPr>
              <a:t>BL_3NF.ce_sales</a:t>
            </a: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r>
              <a:rPr lang="en-US" sz="2000" dirty="0" err="1">
                <a:solidFill>
                  <a:srgbClr val="000000"/>
                </a:solidFill>
                <a:latin typeface="Arial" panose="020B0604020202020204" pitchFamily="34" charset="0"/>
              </a:rPr>
              <a:t>DL_DM.fct_sales</a:t>
            </a: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r>
              <a:rPr lang="en-US" sz="2000" dirty="0">
                <a:solidFill>
                  <a:srgbClr val="000000"/>
                </a:solidFill>
                <a:latin typeface="Arial" panose="020B0604020202020204" pitchFamily="34" charset="0"/>
              </a:rPr>
              <a:t>As a result, we can see that NULLs was mapped to default rows.</a:t>
            </a:r>
          </a:p>
        </p:txBody>
      </p:sp>
      <p:graphicFrame>
        <p:nvGraphicFramePr>
          <p:cNvPr id="6" name="Table 7">
            <a:extLst>
              <a:ext uri="{FF2B5EF4-FFF2-40B4-BE49-F238E27FC236}">
                <a16:creationId xmlns:a16="http://schemas.microsoft.com/office/drawing/2014/main" id="{3D7BC1DE-B581-8C78-2702-DAD0E4A7F45D}"/>
              </a:ext>
            </a:extLst>
          </p:cNvPr>
          <p:cNvGraphicFramePr>
            <a:graphicFrameLocks noGrp="1"/>
          </p:cNvGraphicFramePr>
          <p:nvPr>
            <p:extLst>
              <p:ext uri="{D42A27DB-BD31-4B8C-83A1-F6EECF244321}">
                <p14:modId xmlns:p14="http://schemas.microsoft.com/office/powerpoint/2010/main" val="3407784285"/>
              </p:ext>
            </p:extLst>
          </p:nvPr>
        </p:nvGraphicFramePr>
        <p:xfrm>
          <a:off x="480486" y="1917596"/>
          <a:ext cx="4492410" cy="1463040"/>
        </p:xfrm>
        <a:graphic>
          <a:graphicData uri="http://schemas.openxmlformats.org/drawingml/2006/table">
            <a:tbl>
              <a:tblPr firstRow="1" bandRow="1">
                <a:tableStyleId>{7DF18680-E054-41AD-8BC1-D1AEF772440D}</a:tableStyleId>
              </a:tblPr>
              <a:tblGrid>
                <a:gridCol w="2246205">
                  <a:extLst>
                    <a:ext uri="{9D8B030D-6E8A-4147-A177-3AD203B41FA5}">
                      <a16:colId xmlns:a16="http://schemas.microsoft.com/office/drawing/2014/main" val="3828419227"/>
                    </a:ext>
                  </a:extLst>
                </a:gridCol>
                <a:gridCol w="2246205">
                  <a:extLst>
                    <a:ext uri="{9D8B030D-6E8A-4147-A177-3AD203B41FA5}">
                      <a16:colId xmlns:a16="http://schemas.microsoft.com/office/drawing/2014/main" val="4205862107"/>
                    </a:ext>
                  </a:extLst>
                </a:gridCol>
              </a:tblGrid>
              <a:tr h="305014">
                <a:tc>
                  <a:txBody>
                    <a:bodyPr/>
                    <a:lstStyle/>
                    <a:p>
                      <a:r>
                        <a:rPr lang="en-US" dirty="0" err="1"/>
                        <a:t>department_id</a:t>
                      </a:r>
                      <a:endParaRPr lang="en-US" dirty="0"/>
                    </a:p>
                  </a:txBody>
                  <a:tcPr/>
                </a:tc>
                <a:tc>
                  <a:txBody>
                    <a:bodyPr/>
                    <a:lstStyle/>
                    <a:p>
                      <a:r>
                        <a:rPr lang="en-US" dirty="0" err="1"/>
                        <a:t>revenue_euro</a:t>
                      </a:r>
                      <a:endParaRPr lang="en-US" dirty="0"/>
                    </a:p>
                  </a:txBody>
                  <a:tcPr/>
                </a:tc>
                <a:extLst>
                  <a:ext uri="{0D108BD9-81ED-4DB2-BD59-A6C34878D82A}">
                    <a16:rowId xmlns:a16="http://schemas.microsoft.com/office/drawing/2014/main" val="3445678011"/>
                  </a:ext>
                </a:extLst>
              </a:tr>
              <a:tr h="305014">
                <a:tc>
                  <a:txBody>
                    <a:bodyPr/>
                    <a:lstStyle/>
                    <a:p>
                      <a:r>
                        <a:rPr lang="en-US" dirty="0"/>
                        <a:t>1</a:t>
                      </a:r>
                    </a:p>
                  </a:txBody>
                  <a:tcPr/>
                </a:tc>
                <a:tc>
                  <a:txBody>
                    <a:bodyPr/>
                    <a:lstStyle/>
                    <a:p>
                      <a:r>
                        <a:rPr lang="en-US" dirty="0"/>
                        <a:t>150</a:t>
                      </a:r>
                    </a:p>
                  </a:txBody>
                  <a:tcPr/>
                </a:tc>
                <a:extLst>
                  <a:ext uri="{0D108BD9-81ED-4DB2-BD59-A6C34878D82A}">
                    <a16:rowId xmlns:a16="http://schemas.microsoft.com/office/drawing/2014/main" val="2036191560"/>
                  </a:ext>
                </a:extLst>
              </a:tr>
              <a:tr h="305014">
                <a:tc>
                  <a:txBody>
                    <a:bodyPr/>
                    <a:lstStyle/>
                    <a:p>
                      <a:r>
                        <a:rPr lang="en-US" dirty="0"/>
                        <a:t>-1</a:t>
                      </a:r>
                    </a:p>
                  </a:txBody>
                  <a:tcPr/>
                </a:tc>
                <a:tc>
                  <a:txBody>
                    <a:bodyPr/>
                    <a:lstStyle/>
                    <a:p>
                      <a:r>
                        <a:rPr lang="en-US" dirty="0"/>
                        <a:t>70</a:t>
                      </a:r>
                    </a:p>
                  </a:txBody>
                  <a:tcPr/>
                </a:tc>
                <a:extLst>
                  <a:ext uri="{0D108BD9-81ED-4DB2-BD59-A6C34878D82A}">
                    <a16:rowId xmlns:a16="http://schemas.microsoft.com/office/drawing/2014/main" val="3148772092"/>
                  </a:ext>
                </a:extLst>
              </a:tr>
              <a:tr h="305014">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40</a:t>
                      </a:r>
                    </a:p>
                  </a:txBody>
                  <a:tcPr/>
                </a:tc>
                <a:extLst>
                  <a:ext uri="{0D108BD9-81ED-4DB2-BD59-A6C34878D82A}">
                    <a16:rowId xmlns:a16="http://schemas.microsoft.com/office/drawing/2014/main" val="3744360569"/>
                  </a:ext>
                </a:extLst>
              </a:tr>
            </a:tbl>
          </a:graphicData>
        </a:graphic>
      </p:graphicFrame>
      <p:graphicFrame>
        <p:nvGraphicFramePr>
          <p:cNvPr id="8" name="Table 7">
            <a:extLst>
              <a:ext uri="{FF2B5EF4-FFF2-40B4-BE49-F238E27FC236}">
                <a16:creationId xmlns:a16="http://schemas.microsoft.com/office/drawing/2014/main" id="{E5213113-9EBF-FB8B-D055-5C62D1C832B7}"/>
              </a:ext>
            </a:extLst>
          </p:cNvPr>
          <p:cNvGraphicFramePr>
            <a:graphicFrameLocks noGrp="1"/>
          </p:cNvGraphicFramePr>
          <p:nvPr>
            <p:extLst>
              <p:ext uri="{D42A27DB-BD31-4B8C-83A1-F6EECF244321}">
                <p14:modId xmlns:p14="http://schemas.microsoft.com/office/powerpoint/2010/main" val="3858902947"/>
              </p:ext>
            </p:extLst>
          </p:nvPr>
        </p:nvGraphicFramePr>
        <p:xfrm>
          <a:off x="480486" y="3859576"/>
          <a:ext cx="4492410" cy="1463040"/>
        </p:xfrm>
        <a:graphic>
          <a:graphicData uri="http://schemas.openxmlformats.org/drawingml/2006/table">
            <a:tbl>
              <a:tblPr firstRow="1" bandRow="1">
                <a:tableStyleId>{7DF18680-E054-41AD-8BC1-D1AEF772440D}</a:tableStyleId>
              </a:tblPr>
              <a:tblGrid>
                <a:gridCol w="2246205">
                  <a:extLst>
                    <a:ext uri="{9D8B030D-6E8A-4147-A177-3AD203B41FA5}">
                      <a16:colId xmlns:a16="http://schemas.microsoft.com/office/drawing/2014/main" val="3828419227"/>
                    </a:ext>
                  </a:extLst>
                </a:gridCol>
                <a:gridCol w="2246205">
                  <a:extLst>
                    <a:ext uri="{9D8B030D-6E8A-4147-A177-3AD203B41FA5}">
                      <a16:colId xmlns:a16="http://schemas.microsoft.com/office/drawing/2014/main" val="4205862107"/>
                    </a:ext>
                  </a:extLst>
                </a:gridCol>
              </a:tblGrid>
              <a:tr h="325927">
                <a:tc>
                  <a:txBody>
                    <a:bodyPr/>
                    <a:lstStyle/>
                    <a:p>
                      <a:r>
                        <a:rPr lang="en-US" dirty="0" err="1"/>
                        <a:t>department_surr_id</a:t>
                      </a:r>
                      <a:endParaRPr lang="en-US" dirty="0"/>
                    </a:p>
                  </a:txBody>
                  <a:tcPr/>
                </a:tc>
                <a:tc>
                  <a:txBody>
                    <a:bodyPr/>
                    <a:lstStyle/>
                    <a:p>
                      <a:r>
                        <a:rPr lang="en-US" dirty="0" err="1"/>
                        <a:t>revenue_euro</a:t>
                      </a:r>
                      <a:endParaRPr lang="en-US" dirty="0"/>
                    </a:p>
                  </a:txBody>
                  <a:tcPr/>
                </a:tc>
                <a:extLst>
                  <a:ext uri="{0D108BD9-81ED-4DB2-BD59-A6C34878D82A}">
                    <a16:rowId xmlns:a16="http://schemas.microsoft.com/office/drawing/2014/main" val="3445678011"/>
                  </a:ext>
                </a:extLst>
              </a:tr>
              <a:tr h="325927">
                <a:tc>
                  <a:txBody>
                    <a:bodyPr/>
                    <a:lstStyle/>
                    <a:p>
                      <a:r>
                        <a:rPr lang="en-US" dirty="0"/>
                        <a:t>101</a:t>
                      </a:r>
                    </a:p>
                  </a:txBody>
                  <a:tcPr/>
                </a:tc>
                <a:tc>
                  <a:txBody>
                    <a:bodyPr/>
                    <a:lstStyle/>
                    <a:p>
                      <a:r>
                        <a:rPr lang="en-US" dirty="0"/>
                        <a:t>150</a:t>
                      </a:r>
                    </a:p>
                  </a:txBody>
                  <a:tcPr/>
                </a:tc>
                <a:extLst>
                  <a:ext uri="{0D108BD9-81ED-4DB2-BD59-A6C34878D82A}">
                    <a16:rowId xmlns:a16="http://schemas.microsoft.com/office/drawing/2014/main" val="2036191560"/>
                  </a:ext>
                </a:extLst>
              </a:tr>
              <a:tr h="321463">
                <a:tc>
                  <a:txBody>
                    <a:bodyPr/>
                    <a:lstStyle/>
                    <a:p>
                      <a:r>
                        <a:rPr lang="en-US" dirty="0"/>
                        <a:t>-1</a:t>
                      </a:r>
                    </a:p>
                  </a:txBody>
                  <a:tcPr/>
                </a:tc>
                <a:tc>
                  <a:txBody>
                    <a:bodyPr/>
                    <a:lstStyle/>
                    <a:p>
                      <a:r>
                        <a:rPr lang="en-US" dirty="0"/>
                        <a:t>70</a:t>
                      </a:r>
                    </a:p>
                  </a:txBody>
                  <a:tcPr/>
                </a:tc>
                <a:extLst>
                  <a:ext uri="{0D108BD9-81ED-4DB2-BD59-A6C34878D82A}">
                    <a16:rowId xmlns:a16="http://schemas.microsoft.com/office/drawing/2014/main" val="3744360569"/>
                  </a:ext>
                </a:extLst>
              </a:tr>
              <a:tr h="321463">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40</a:t>
                      </a:r>
                    </a:p>
                  </a:txBody>
                  <a:tcPr/>
                </a:tc>
                <a:extLst>
                  <a:ext uri="{0D108BD9-81ED-4DB2-BD59-A6C34878D82A}">
                    <a16:rowId xmlns:a16="http://schemas.microsoft.com/office/drawing/2014/main" val="2096795019"/>
                  </a:ext>
                </a:extLst>
              </a:tr>
            </a:tbl>
          </a:graphicData>
        </a:graphic>
      </p:graphicFrame>
    </p:spTree>
    <p:extLst>
      <p:ext uri="{BB962C8B-B14F-4D97-AF65-F5344CB8AC3E}">
        <p14:creationId xmlns:p14="http://schemas.microsoft.com/office/powerpoint/2010/main" val="230275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Usage of Default row</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8</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80488" y="1006315"/>
            <a:ext cx="11637448" cy="3728649"/>
          </a:xfrm>
          <a:prstGeom prst="rect">
            <a:avLst/>
          </a:prstGeom>
          <a:noFill/>
        </p:spPr>
        <p:txBody>
          <a:bodyPr wrap="square" rtlCol="0">
            <a:spAutoFit/>
          </a:bodyPr>
          <a:lstStyle/>
          <a:p>
            <a:pPr>
              <a:lnSpc>
                <a:spcPct val="150000"/>
              </a:lnSpc>
            </a:pPr>
            <a:r>
              <a:rPr lang="en-US" sz="2000" dirty="0">
                <a:solidFill>
                  <a:srgbClr val="000000"/>
                </a:solidFill>
                <a:latin typeface="Arial" panose="020B0604020202020204" pitchFamily="34" charset="0"/>
              </a:rPr>
              <a:t>Result in the Customer’s aggregated report: </a:t>
            </a: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endParaRPr lang="en-US" sz="2000" dirty="0">
              <a:solidFill>
                <a:srgbClr val="000000"/>
              </a:solidFill>
              <a:latin typeface="Arial" panose="020B0604020202020204" pitchFamily="34" charset="0"/>
            </a:endParaRPr>
          </a:p>
          <a:p>
            <a:pPr>
              <a:lnSpc>
                <a:spcPct val="150000"/>
              </a:lnSpc>
            </a:pPr>
            <a:r>
              <a:rPr lang="en-US" sz="2000" dirty="0">
                <a:solidFill>
                  <a:srgbClr val="000000"/>
                </a:solidFill>
                <a:latin typeface="Arial" panose="020B0604020202020204" pitchFamily="34" charset="0"/>
              </a:rPr>
              <a:t>Using default row, we are sure that we will not lose data from sources.</a:t>
            </a:r>
            <a:endParaRPr lang="en-US" dirty="0">
              <a:solidFill>
                <a:srgbClr val="000000"/>
              </a:solidFill>
              <a:latin typeface="Arial" panose="020B0604020202020204" pitchFamily="34" charset="0"/>
            </a:endParaRPr>
          </a:p>
        </p:txBody>
      </p:sp>
      <p:graphicFrame>
        <p:nvGraphicFramePr>
          <p:cNvPr id="6" name="Table 7">
            <a:extLst>
              <a:ext uri="{FF2B5EF4-FFF2-40B4-BE49-F238E27FC236}">
                <a16:creationId xmlns:a16="http://schemas.microsoft.com/office/drawing/2014/main" id="{3D7BC1DE-B581-8C78-2702-DAD0E4A7F45D}"/>
              </a:ext>
            </a:extLst>
          </p:cNvPr>
          <p:cNvGraphicFramePr>
            <a:graphicFrameLocks noGrp="1"/>
          </p:cNvGraphicFramePr>
          <p:nvPr>
            <p:extLst>
              <p:ext uri="{D42A27DB-BD31-4B8C-83A1-F6EECF244321}">
                <p14:modId xmlns:p14="http://schemas.microsoft.com/office/powerpoint/2010/main" val="2412861052"/>
              </p:ext>
            </p:extLst>
          </p:nvPr>
        </p:nvGraphicFramePr>
        <p:xfrm>
          <a:off x="480488" y="2038646"/>
          <a:ext cx="5129204" cy="1663986"/>
        </p:xfrm>
        <a:graphic>
          <a:graphicData uri="http://schemas.openxmlformats.org/drawingml/2006/table">
            <a:tbl>
              <a:tblPr firstRow="1" bandRow="1">
                <a:tableStyleId>{7DF18680-E054-41AD-8BC1-D1AEF772440D}</a:tableStyleId>
              </a:tblPr>
              <a:tblGrid>
                <a:gridCol w="2564602">
                  <a:extLst>
                    <a:ext uri="{9D8B030D-6E8A-4147-A177-3AD203B41FA5}">
                      <a16:colId xmlns:a16="http://schemas.microsoft.com/office/drawing/2014/main" val="3828419227"/>
                    </a:ext>
                  </a:extLst>
                </a:gridCol>
                <a:gridCol w="2564602">
                  <a:extLst>
                    <a:ext uri="{9D8B030D-6E8A-4147-A177-3AD203B41FA5}">
                      <a16:colId xmlns:a16="http://schemas.microsoft.com/office/drawing/2014/main" val="4205862107"/>
                    </a:ext>
                  </a:extLst>
                </a:gridCol>
              </a:tblGrid>
              <a:tr h="554662">
                <a:tc>
                  <a:txBody>
                    <a:bodyPr/>
                    <a:lstStyle/>
                    <a:p>
                      <a:r>
                        <a:rPr lang="en-US" dirty="0"/>
                        <a:t>Department name</a:t>
                      </a:r>
                    </a:p>
                  </a:txBody>
                  <a:tcPr/>
                </a:tc>
                <a:tc>
                  <a:txBody>
                    <a:bodyPr/>
                    <a:lstStyle/>
                    <a:p>
                      <a:r>
                        <a:rPr lang="en-US" dirty="0"/>
                        <a:t>Revenue in Euro</a:t>
                      </a:r>
                    </a:p>
                  </a:txBody>
                  <a:tcPr/>
                </a:tc>
                <a:extLst>
                  <a:ext uri="{0D108BD9-81ED-4DB2-BD59-A6C34878D82A}">
                    <a16:rowId xmlns:a16="http://schemas.microsoft.com/office/drawing/2014/main" val="3445678011"/>
                  </a:ext>
                </a:extLst>
              </a:tr>
              <a:tr h="554662">
                <a:tc>
                  <a:txBody>
                    <a:bodyPr/>
                    <a:lstStyle/>
                    <a:p>
                      <a:r>
                        <a:rPr lang="en-US" dirty="0"/>
                        <a:t>Marketing</a:t>
                      </a:r>
                    </a:p>
                  </a:txBody>
                  <a:tcPr/>
                </a:tc>
                <a:tc>
                  <a:txBody>
                    <a:bodyPr/>
                    <a:lstStyle/>
                    <a:p>
                      <a:r>
                        <a:rPr lang="en-US" dirty="0"/>
                        <a:t>150</a:t>
                      </a:r>
                    </a:p>
                  </a:txBody>
                  <a:tcPr/>
                </a:tc>
                <a:extLst>
                  <a:ext uri="{0D108BD9-81ED-4DB2-BD59-A6C34878D82A}">
                    <a16:rowId xmlns:a16="http://schemas.microsoft.com/office/drawing/2014/main" val="2036191560"/>
                  </a:ext>
                </a:extLst>
              </a:tr>
              <a:tr h="554662">
                <a:tc>
                  <a:txBody>
                    <a:bodyPr/>
                    <a:lstStyle/>
                    <a:p>
                      <a:r>
                        <a:rPr lang="en-US" dirty="0"/>
                        <a:t>n. a.</a:t>
                      </a:r>
                    </a:p>
                  </a:txBody>
                  <a:tcPr/>
                </a:tc>
                <a:tc>
                  <a:txBody>
                    <a:bodyPr/>
                    <a:lstStyle/>
                    <a:p>
                      <a:r>
                        <a:rPr lang="en-US" dirty="0"/>
                        <a:t>110</a:t>
                      </a:r>
                    </a:p>
                  </a:txBody>
                  <a:tcPr/>
                </a:tc>
                <a:extLst>
                  <a:ext uri="{0D108BD9-81ED-4DB2-BD59-A6C34878D82A}">
                    <a16:rowId xmlns:a16="http://schemas.microsoft.com/office/drawing/2014/main" val="3148772092"/>
                  </a:ext>
                </a:extLst>
              </a:tr>
            </a:tbl>
          </a:graphicData>
        </a:graphic>
      </p:graphicFrame>
    </p:spTree>
    <p:extLst>
      <p:ext uri="{BB962C8B-B14F-4D97-AF65-F5344CB8AC3E}">
        <p14:creationId xmlns:p14="http://schemas.microsoft.com/office/powerpoint/2010/main" val="329361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Content of your Final Project</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9</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394056" y="956977"/>
            <a:ext cx="11637448" cy="5355312"/>
          </a:xfrm>
          <a:prstGeom prst="rect">
            <a:avLst/>
          </a:prstGeom>
          <a:noFill/>
        </p:spPr>
        <p:txBody>
          <a:bodyPr wrap="square" rtlCol="0">
            <a:spAutoFit/>
          </a:bodyPr>
          <a:lstStyle/>
          <a:p>
            <a:pPr>
              <a:lnSpc>
                <a:spcPct val="150000"/>
              </a:lnSpc>
            </a:pPr>
            <a:r>
              <a:rPr lang="en-US" dirty="0">
                <a:solidFill>
                  <a:srgbClr val="000000"/>
                </a:solidFill>
                <a:latin typeface="Arial" panose="020B0604020202020204" pitchFamily="34" charset="0"/>
              </a:rPr>
              <a:t>For all BL_3NF and BL_DM tables </a:t>
            </a:r>
            <a:r>
              <a:rPr lang="en-US" u="sng" dirty="0">
                <a:solidFill>
                  <a:srgbClr val="000000"/>
                </a:solidFill>
                <a:latin typeface="Arial" panose="020B0604020202020204" pitchFamily="34" charset="0"/>
              </a:rPr>
              <a:t>except fact</a:t>
            </a:r>
            <a:r>
              <a:rPr lang="en-US" dirty="0">
                <a:solidFill>
                  <a:srgbClr val="000000"/>
                </a:solidFill>
                <a:latin typeface="Arial" panose="020B0604020202020204" pitchFamily="34" charset="0"/>
              </a:rPr>
              <a:t> you should have 3 scripts:</a:t>
            </a:r>
          </a:p>
          <a:p>
            <a:pPr marL="342900" indent="-342900">
              <a:lnSpc>
                <a:spcPct val="150000"/>
              </a:lnSpc>
              <a:buAutoNum type="arabicPeriod"/>
            </a:pPr>
            <a:r>
              <a:rPr lang="en-US" dirty="0">
                <a:solidFill>
                  <a:srgbClr val="000000"/>
                </a:solidFill>
                <a:latin typeface="Arial" panose="020B0604020202020204" pitchFamily="34" charset="0"/>
              </a:rPr>
              <a:t>DDL script </a:t>
            </a:r>
            <a:r>
              <a:rPr lang="en-US" i="1" dirty="0">
                <a:solidFill>
                  <a:schemeClr val="tx1">
                    <a:lumMod val="50000"/>
                    <a:lumOff val="50000"/>
                  </a:schemeClr>
                </a:solidFill>
                <a:latin typeface="Arial" panose="020B0604020202020204" pitchFamily="34" charset="0"/>
              </a:rPr>
              <a:t>– you run it </a:t>
            </a:r>
            <a:r>
              <a:rPr lang="en-US" i="1" u="sng" dirty="0">
                <a:solidFill>
                  <a:schemeClr val="tx1">
                    <a:lumMod val="50000"/>
                    <a:lumOff val="50000"/>
                  </a:schemeClr>
                </a:solidFill>
                <a:latin typeface="Arial" panose="020B0604020202020204" pitchFamily="34" charset="0"/>
              </a:rPr>
              <a:t>ONCE</a:t>
            </a:r>
            <a:r>
              <a:rPr lang="en-US" i="1" dirty="0">
                <a:solidFill>
                  <a:schemeClr val="tx1">
                    <a:lumMod val="50000"/>
                    <a:lumOff val="50000"/>
                  </a:schemeClr>
                </a:solidFill>
                <a:latin typeface="Arial" panose="020B0604020202020204" pitchFamily="34" charset="0"/>
              </a:rPr>
              <a:t> in the beginning</a:t>
            </a:r>
          </a:p>
          <a:p>
            <a:pPr marL="342900" indent="-342900">
              <a:lnSpc>
                <a:spcPct val="150000"/>
              </a:lnSpc>
              <a:buAutoNum type="arabicPeriod"/>
            </a:pPr>
            <a:r>
              <a:rPr lang="en-US" dirty="0">
                <a:solidFill>
                  <a:srgbClr val="000000"/>
                </a:solidFill>
                <a:latin typeface="Arial" panose="020B0604020202020204" pitchFamily="34" charset="0"/>
              </a:rPr>
              <a:t>Script which insert default row </a:t>
            </a:r>
            <a:r>
              <a:rPr lang="en-US" i="1" dirty="0">
                <a:solidFill>
                  <a:schemeClr val="tx1">
                    <a:lumMod val="50000"/>
                    <a:lumOff val="50000"/>
                  </a:schemeClr>
                </a:solidFill>
                <a:latin typeface="Arial" panose="020B0604020202020204" pitchFamily="34" charset="0"/>
              </a:rPr>
              <a:t>– you run it </a:t>
            </a:r>
            <a:r>
              <a:rPr lang="en-US" i="1" u="sng" dirty="0">
                <a:solidFill>
                  <a:schemeClr val="tx1">
                    <a:lumMod val="50000"/>
                    <a:lumOff val="50000"/>
                  </a:schemeClr>
                </a:solidFill>
                <a:latin typeface="Arial" panose="020B0604020202020204" pitchFamily="34" charset="0"/>
              </a:rPr>
              <a:t>ONCE</a:t>
            </a:r>
            <a:r>
              <a:rPr lang="en-US" i="1" dirty="0">
                <a:solidFill>
                  <a:schemeClr val="tx1">
                    <a:lumMod val="50000"/>
                    <a:lumOff val="50000"/>
                  </a:schemeClr>
                </a:solidFill>
                <a:latin typeface="Arial" panose="020B0604020202020204" pitchFamily="34" charset="0"/>
              </a:rPr>
              <a:t>, after DDL script</a:t>
            </a:r>
          </a:p>
          <a:p>
            <a:pPr>
              <a:lnSpc>
                <a:spcPct val="150000"/>
              </a:lnSpc>
            </a:pPr>
            <a:r>
              <a:rPr lang="en-US" sz="1600" i="1" dirty="0">
                <a:solidFill>
                  <a:srgbClr val="000000"/>
                </a:solidFill>
                <a:latin typeface="Arial" panose="020B0604020202020204" pitchFamily="34" charset="0"/>
              </a:rPr>
              <a:t>--- 1 and 2 could be saved in 1 file and executed together.</a:t>
            </a:r>
          </a:p>
          <a:p>
            <a:pPr marL="342900" indent="-342900">
              <a:lnSpc>
                <a:spcPct val="150000"/>
              </a:lnSpc>
              <a:buFont typeface="+mj-lt"/>
              <a:buAutoNum type="arabicPeriod" startAt="3"/>
            </a:pPr>
            <a:r>
              <a:rPr lang="en-US" dirty="0">
                <a:solidFill>
                  <a:srgbClr val="000000"/>
                </a:solidFill>
                <a:latin typeface="Arial" panose="020B0604020202020204" pitchFamily="34" charset="0"/>
              </a:rPr>
              <a:t>Script with regular loads (your procedure which load table – could be run multiple rimes, for example: daily)</a:t>
            </a:r>
          </a:p>
          <a:p>
            <a:pPr marL="342900" indent="-342900">
              <a:lnSpc>
                <a:spcPct val="150000"/>
              </a:lnSpc>
              <a:buFont typeface="+mj-lt"/>
              <a:buAutoNum type="arabicPeriod" startAt="3"/>
            </a:pPr>
            <a:endParaRPr lang="en-US" dirty="0">
              <a:solidFill>
                <a:srgbClr val="000000"/>
              </a:solidFill>
              <a:latin typeface="Arial" panose="020B0604020202020204" pitchFamily="34" charset="0"/>
            </a:endParaRPr>
          </a:p>
          <a:p>
            <a:pPr>
              <a:lnSpc>
                <a:spcPct val="150000"/>
              </a:lnSpc>
            </a:pPr>
            <a:r>
              <a:rPr lang="en-US" dirty="0">
                <a:solidFill>
                  <a:srgbClr val="000000"/>
                </a:solidFill>
                <a:latin typeface="Arial" panose="020B0604020202020204" pitchFamily="34" charset="0"/>
              </a:rPr>
              <a:t>Content of 2</a:t>
            </a:r>
            <a:r>
              <a:rPr lang="en-US" baseline="30000" dirty="0">
                <a:solidFill>
                  <a:srgbClr val="000000"/>
                </a:solidFill>
                <a:latin typeface="Arial" panose="020B0604020202020204" pitchFamily="34" charset="0"/>
              </a:rPr>
              <a:t>nd</a:t>
            </a:r>
            <a:r>
              <a:rPr lang="en-US" dirty="0">
                <a:solidFill>
                  <a:srgbClr val="000000"/>
                </a:solidFill>
                <a:latin typeface="Arial" panose="020B0604020202020204" pitchFamily="34" charset="0"/>
              </a:rPr>
              <a:t> file:</a:t>
            </a:r>
          </a:p>
          <a:p>
            <a:pPr>
              <a:spcAft>
                <a:spcPts val="600"/>
              </a:spcAft>
            </a:pPr>
            <a:r>
              <a:rPr lang="en-US" dirty="0">
                <a:solidFill>
                  <a:srgbClr val="0070C0"/>
                </a:solidFill>
                <a:latin typeface="Arial" panose="020B0604020202020204" pitchFamily="34" charset="0"/>
              </a:rPr>
              <a:t>INSERT INTO </a:t>
            </a:r>
            <a:r>
              <a:rPr lang="en-US" dirty="0" err="1">
                <a:solidFill>
                  <a:srgbClr val="000000"/>
                </a:solidFill>
                <a:latin typeface="Arial" panose="020B0604020202020204" pitchFamily="34" charset="0"/>
              </a:rPr>
              <a:t>table_name</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column_id</a:t>
            </a:r>
            <a:endParaRPr lang="en-US" dirty="0">
              <a:solidFill>
                <a:srgbClr val="000000"/>
              </a:solidFill>
              <a:latin typeface="Arial" panose="020B0604020202020204" pitchFamily="34" charset="0"/>
            </a:endParaRPr>
          </a:p>
          <a:p>
            <a:pPr>
              <a:spcAft>
                <a:spcPts val="600"/>
              </a:spcAft>
            </a:pPr>
            <a:r>
              <a:rPr lang="en-US" dirty="0">
                <a:solidFill>
                  <a:srgbClr val="000000"/>
                </a:solidFill>
                <a:latin typeface="Arial" panose="020B0604020202020204" pitchFamily="34" charset="0"/>
              </a:rPr>
              <a:t>						, </a:t>
            </a:r>
            <a:r>
              <a:rPr lang="en-US" dirty="0" err="1">
                <a:solidFill>
                  <a:srgbClr val="000000"/>
                </a:solidFill>
                <a:latin typeface="Arial" panose="020B0604020202020204" pitchFamily="34" charset="0"/>
              </a:rPr>
              <a:t>column_name</a:t>
            </a:r>
            <a:endParaRPr lang="en-US" dirty="0">
              <a:solidFill>
                <a:srgbClr val="000000"/>
              </a:solidFill>
              <a:latin typeface="Arial" panose="020B0604020202020204" pitchFamily="34" charset="0"/>
            </a:endParaRPr>
          </a:p>
          <a:p>
            <a:pPr>
              <a:spcAft>
                <a:spcPts val="600"/>
              </a:spcAft>
            </a:pPr>
            <a:r>
              <a:rPr lang="en-US" dirty="0">
                <a:solidFill>
                  <a:srgbClr val="000000"/>
                </a:solidFill>
                <a:latin typeface="Arial" panose="020B0604020202020204" pitchFamily="34" charset="0"/>
              </a:rPr>
              <a:t>						, ………….)</a:t>
            </a:r>
          </a:p>
          <a:p>
            <a:pPr>
              <a:spcAft>
                <a:spcPts val="600"/>
              </a:spcAft>
            </a:pPr>
            <a:r>
              <a:rPr lang="en-US" dirty="0">
                <a:solidFill>
                  <a:srgbClr val="0070C0"/>
                </a:solidFill>
                <a:latin typeface="Arial" panose="020B0604020202020204" pitchFamily="34" charset="0"/>
              </a:rPr>
              <a:t>VALUES</a:t>
            </a:r>
            <a:r>
              <a:rPr lang="en-US" dirty="0">
                <a:solidFill>
                  <a:srgbClr val="000000"/>
                </a:solidFill>
                <a:latin typeface="Arial" panose="020B0604020202020204" pitchFamily="34" charset="0"/>
              </a:rPr>
              <a:t> (-1</a:t>
            </a:r>
          </a:p>
          <a:p>
            <a:pPr>
              <a:spcAft>
                <a:spcPts val="600"/>
              </a:spcAft>
            </a:pPr>
            <a:r>
              <a:rPr lang="en-US" dirty="0">
                <a:solidFill>
                  <a:srgbClr val="000000"/>
                </a:solidFill>
                <a:latin typeface="Arial" panose="020B0604020202020204" pitchFamily="34" charset="0"/>
              </a:rPr>
              <a:t>		, ‘n. a.’</a:t>
            </a:r>
          </a:p>
          <a:p>
            <a:pPr>
              <a:spcAft>
                <a:spcPts val="600"/>
              </a:spcAft>
            </a:pPr>
            <a:r>
              <a:rPr lang="en-US" dirty="0">
                <a:solidFill>
                  <a:srgbClr val="000000"/>
                </a:solidFill>
                <a:latin typeface="Arial" panose="020B0604020202020204" pitchFamily="34" charset="0"/>
              </a:rPr>
              <a:t>		, …….);</a:t>
            </a:r>
          </a:p>
          <a:p>
            <a:pPr>
              <a:spcAft>
                <a:spcPts val="600"/>
              </a:spcAft>
            </a:pPr>
            <a:r>
              <a:rPr lang="en-US" dirty="0">
                <a:solidFill>
                  <a:srgbClr val="0070C0"/>
                </a:solidFill>
                <a:latin typeface="Arial" panose="020B0604020202020204" pitchFamily="34" charset="0"/>
              </a:rPr>
              <a:t>COMMIT; </a:t>
            </a:r>
            <a:r>
              <a:rPr lang="en-US" i="1" dirty="0">
                <a:solidFill>
                  <a:srgbClr val="A3C644"/>
                </a:solidFill>
                <a:latin typeface="Arial" panose="020B0604020202020204" pitchFamily="34" charset="0"/>
              </a:rPr>
              <a:t>--do not forget about COMMIT!!!</a:t>
            </a:r>
          </a:p>
        </p:txBody>
      </p:sp>
    </p:spTree>
    <p:extLst>
      <p:ext uri="{BB962C8B-B14F-4D97-AF65-F5344CB8AC3E}">
        <p14:creationId xmlns:p14="http://schemas.microsoft.com/office/powerpoint/2010/main" val="3347266239"/>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purl.org/dc/term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499AAA3E-69EF-4E47-9504-09F7B14999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35886</TotalTime>
  <Words>683</Words>
  <Application>Microsoft Office PowerPoint</Application>
  <PresentationFormat>Widescreen</PresentationFormat>
  <Paragraphs>169</Paragraphs>
  <Slides>10</Slides>
  <Notes>9</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10</vt:i4>
      </vt:variant>
    </vt:vector>
  </HeadingPairs>
  <TitlesOfParts>
    <vt:vector size="20" baseType="lpstr">
      <vt:lpstr>Arial</vt:lpstr>
      <vt:lpstr>Arial Black</vt:lpstr>
      <vt:lpstr>Calibri</vt:lpstr>
      <vt:lpstr>Calibri Light</vt:lpstr>
      <vt:lpstr>Trebuchet MS</vt:lpstr>
      <vt:lpstr>Custom Design</vt:lpstr>
      <vt:lpstr>1_Theme1</vt:lpstr>
      <vt:lpstr>3_EPAM1</vt:lpstr>
      <vt:lpstr>Covers</vt:lpstr>
      <vt:lpstr>General</vt:lpstr>
      <vt:lpstr>PostgreSQL DB for DWH and ETL Building</vt:lpstr>
      <vt:lpstr>PowerPoint Presentation</vt:lpstr>
      <vt:lpstr>Definition</vt:lpstr>
      <vt:lpstr>Default values</vt:lpstr>
      <vt:lpstr>Usage of Default row</vt:lpstr>
      <vt:lpstr>Usage of Default row</vt:lpstr>
      <vt:lpstr>Usage of Default row</vt:lpstr>
      <vt:lpstr>Usage of Default row</vt:lpstr>
      <vt:lpstr>Content of your Final Project</vt:lpstr>
      <vt:lpstr>Thank you!</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Hanna Petrashka</cp:lastModifiedBy>
  <cp:revision>1153</cp:revision>
  <cp:lastPrinted>2014-07-09T13:30:36Z</cp:lastPrinted>
  <dcterms:created xsi:type="dcterms:W3CDTF">2014-07-08T13:27:24Z</dcterms:created>
  <dcterms:modified xsi:type="dcterms:W3CDTF">2023-06-20T19:57:39Z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ies>
</file>