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  <p:sldMasterId id="2147483747" r:id="rId5"/>
    <p:sldMasterId id="2147483751" r:id="rId6"/>
    <p:sldMasterId id="2147483755" r:id="rId7"/>
    <p:sldMasterId id="2147483759" r:id="rId8"/>
  </p:sldMasterIdLst>
  <p:notesMasterIdLst>
    <p:notesMasterId r:id="rId21"/>
  </p:notesMasterIdLst>
  <p:handoutMasterIdLst>
    <p:handoutMasterId r:id="rId22"/>
  </p:handoutMasterIdLst>
  <p:sldIdLst>
    <p:sldId id="575" r:id="rId9"/>
    <p:sldId id="915" r:id="rId10"/>
    <p:sldId id="926" r:id="rId11"/>
    <p:sldId id="927" r:id="rId12"/>
    <p:sldId id="929" r:id="rId13"/>
    <p:sldId id="930" r:id="rId14"/>
    <p:sldId id="931" r:id="rId15"/>
    <p:sldId id="932" r:id="rId16"/>
    <p:sldId id="933" r:id="rId17"/>
    <p:sldId id="942" r:id="rId18"/>
    <p:sldId id="943" r:id="rId19"/>
    <p:sldId id="8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1167" userDrawn="1">
          <p15:clr>
            <a:srgbClr val="A4A3A4"/>
          </p15:clr>
        </p15:guide>
        <p15:guide id="19" pos="3949" userDrawn="1">
          <p15:clr>
            <a:srgbClr val="A4A3A4"/>
          </p15:clr>
        </p15:guide>
        <p15:guide id="20" pos="344" userDrawn="1">
          <p15:clr>
            <a:srgbClr val="A4A3A4"/>
          </p15:clr>
        </p15:guide>
        <p15:guide id="21" pos="726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464547"/>
    <a:srgbClr val="666666"/>
    <a:srgbClr val="B22746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86289" autoAdjust="0"/>
  </p:normalViewPr>
  <p:slideViewPr>
    <p:cSldViewPr snapToGrid="0">
      <p:cViewPr varScale="1">
        <p:scale>
          <a:sx n="74" d="100"/>
          <a:sy n="74" d="100"/>
        </p:scale>
        <p:origin x="869" y="67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1167"/>
        <p:guide pos="3949"/>
        <p:guide pos="344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commentAuthors" Target="commentAuthor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03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17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7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55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42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69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49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53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33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2433" y="5455612"/>
            <a:ext cx="85344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MONTH </a:t>
            </a:r>
            <a:r>
              <a:rPr lang="en-US" dirty="0" err="1"/>
              <a:t>DAte</a:t>
            </a:r>
            <a:r>
              <a:rPr lang="en-US" dirty="0"/>
              <a:t>, YEAR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42434" y="4466210"/>
            <a:ext cx="3382786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504827"/>
            <a:ext cx="1658003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504826"/>
            <a:ext cx="188212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764117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10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537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10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9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728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4"/>
            <a:ext cx="11239500" cy="4529667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90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4"/>
            <a:ext cx="5314949" cy="4529667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2" y="1439334"/>
            <a:ext cx="5314951" cy="4529667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94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4"/>
            <a:ext cx="11239500" cy="4072467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3" y="1439333"/>
            <a:ext cx="11239500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16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4" y="1896534"/>
            <a:ext cx="5314948" cy="4072467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801" y="1896534"/>
            <a:ext cx="5324476" cy="4072467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8" y="1439333"/>
            <a:ext cx="532447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77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4" y="1439334"/>
            <a:ext cx="5314948" cy="4529667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92547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4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896534"/>
            <a:ext cx="5314949" cy="4072467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92547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54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92547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456655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963" y="145665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5493512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251" y="2264027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251" y="3071399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251" y="3878771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251" y="4686143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963" y="2263477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963" y="3070300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963" y="3877123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963" y="468394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963" y="5490769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62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/>
          </a:p>
          <a:p>
            <a:r>
              <a:rPr lang="en-US" dirty="0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42434" y="4453468"/>
            <a:ext cx="8650817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42433" y="5459484"/>
            <a:ext cx="4866216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504827"/>
            <a:ext cx="1658003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8527" y="2373859"/>
            <a:ext cx="5314948" cy="359514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8524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8524" y="1916660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12001" y="2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>
          <a:xfrm>
            <a:off x="8305208" y="1870969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542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4125751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973763" y="2373859"/>
            <a:ext cx="5324476" cy="359514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3763" y="1439333"/>
            <a:ext cx="5314951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2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>
          <a:xfrm>
            <a:off x="1193208" y="1870969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430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973761" y="1916660"/>
            <a:ext cx="5324723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9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4"/>
            <a:ext cx="11239500" cy="4529667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86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4" y="1896534"/>
            <a:ext cx="5314948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801" y="1896534"/>
            <a:ext cx="5324476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1439333"/>
            <a:ext cx="531495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156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502900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647668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5284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502900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7647668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4575284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65678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4606" y="2797813"/>
            <a:ext cx="7442791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24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2" y="-163253"/>
            <a:ext cx="2064269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10127731" y="4909147"/>
            <a:ext cx="2064269" cy="158326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43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934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/>
        </p:nvCxnSpPr>
        <p:spPr>
          <a:xfrm flipV="1">
            <a:off x="7981952" y="937626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7981952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/>
        </p:nvSpPr>
        <p:spPr>
          <a:xfrm>
            <a:off x="7981952" y="948970"/>
            <a:ext cx="4210048" cy="69145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1952" y="1025995"/>
            <a:ext cx="4210049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57618" y="2363053"/>
            <a:ext cx="3541837" cy="407246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7618" y="1905852"/>
            <a:ext cx="3541837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35071255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15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7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25022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2076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  <p:pic>
        <p:nvPicPr>
          <p:cNvPr id="10" name="Picture Placeholder 6">
            <a:extLst>
              <a:ext uri="{FF2B5EF4-FFF2-40B4-BE49-F238E27FC236}">
                <a16:creationId xmlns:a16="http://schemas.microsoft.com/office/drawing/2014/main" id="{226699CC-5B2D-4992-A312-36959D399E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84A109E-F9A8-4A73-9BD7-C812C1726AD2}"/>
              </a:ext>
            </a:extLst>
          </p:cNvPr>
          <p:cNvSpPr/>
          <p:nvPr userDrawn="1"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24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083CED-91E3-434D-9562-26B5A7DB2E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BE1E2F-7986-41DC-A6FC-B325405AB53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451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FA0150-90C8-4E4A-B446-72B94B5D58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00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14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  <p:pic>
        <p:nvPicPr>
          <p:cNvPr id="10" name="Picture Placeholder 6">
            <a:extLst>
              <a:ext uri="{FF2B5EF4-FFF2-40B4-BE49-F238E27FC236}">
                <a16:creationId xmlns:a16="http://schemas.microsoft.com/office/drawing/2014/main" id="{F08493D2-0C14-4403-A7EC-7CF0C1467A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82E0E8A-B210-4375-8C34-6AF0FDDBC8C2}"/>
              </a:ext>
            </a:extLst>
          </p:cNvPr>
          <p:cNvSpPr/>
          <p:nvPr userDrawn="1"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24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91570C-AC2E-4D59-B487-9550C7A243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8ECF8E-6CC7-4650-B602-F168C844C3D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049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8621" y="5125025"/>
            <a:ext cx="2593768" cy="532608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/>
        </p:nvSpPr>
        <p:spPr>
          <a:xfrm>
            <a:off x="561867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933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45F6D-643E-4BDA-ABB7-90E4B8DDA8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3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/>
        </p:nvSpPr>
        <p:spPr>
          <a:xfrm>
            <a:off x="174378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629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5.emf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621" y="188322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4128" y="5125025"/>
            <a:ext cx="2593768" cy="53260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6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7702BB8-BCC8-4CC3-A905-7819EABA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21" y="188322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0FFA68F-8DE0-4C3F-8627-4D4DB9AEE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4128" y="5125025"/>
            <a:ext cx="2593768" cy="53260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6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8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6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133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621" y="188322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4128" y="5125025"/>
            <a:ext cx="2593768" cy="53260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6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8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6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133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708621" y="188322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128" y="5125025"/>
            <a:ext cx="2593768" cy="53260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3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892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48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35520"/>
            <a:ext cx="12192000" cy="422483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8" y="1439334"/>
            <a:ext cx="11235265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8"/>
            <a:ext cx="627880" cy="222635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488" y="304800"/>
            <a:ext cx="11235265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57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  <p:sldLayoutId id="2147483777" r:id="rId18"/>
    <p:sldLayoutId id="2147483778" r:id="rId19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301">
          <p15:clr>
            <a:srgbClr val="F26B43"/>
          </p15:clr>
        </p15:guide>
        <p15:guide id="6" pos="7380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3648">
          <p15:clr>
            <a:srgbClr val="F26B43"/>
          </p15:clr>
        </p15:guide>
        <p15:guide id="9" pos="4032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PostgreSQL DB for DWH and ETL Building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8621" y="3779125"/>
            <a:ext cx="5754624" cy="58187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FFFFFF"/>
                </a:solidFill>
                <a:latin typeface="Calibri Light"/>
              </a:rPr>
              <a:t>Source triplet</a:t>
            </a:r>
            <a:endParaRPr lang="en-US" sz="24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E27577D-F355-4112-8A70-06987E030F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52211-E810-480A-894E-063A39FAF7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58571C8-85D4-4141-91F8-3743633C9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5" r="15645"/>
          <a:stretch>
            <a:fillRect/>
          </a:stretch>
        </p:blipFill>
        <p:spPr>
          <a:xfrm>
            <a:off x="7471834" y="0"/>
            <a:ext cx="472016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73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"/>
    </mc:Choice>
    <mc:Fallback xmlns="">
      <p:transition spd="slow" advTm="30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CFE-8B21-457B-9BB0-A0E952CE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Usage of SOURCE TRIPLET in your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AEC85-8356-488F-86AD-CEAC6A66C89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0488" y="1008278"/>
            <a:ext cx="11068481" cy="4961716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Aft>
                <a:spcPts val="600"/>
              </a:spcAft>
              <a:buAutoNum type="arabicPeriod"/>
            </a:pPr>
            <a:r>
              <a:rPr lang="en-US" sz="2400" dirty="0">
                <a:solidFill>
                  <a:srgbClr val="464547"/>
                </a:solidFill>
                <a:latin typeface="+mn-lt"/>
              </a:rPr>
              <a:t>In JOINS (example: when you insert data into 3nf tables)</a:t>
            </a:r>
            <a:endParaRPr lang="en-US" sz="2000" dirty="0">
              <a:solidFill>
                <a:srgbClr val="464547"/>
              </a:solidFill>
              <a:latin typeface="+mn-lt"/>
            </a:endParaRP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70C0"/>
                </a:solidFill>
              </a:rPr>
              <a:t>SELECT</a:t>
            </a:r>
            <a:r>
              <a:rPr lang="en-US" sz="1800" dirty="0">
                <a:solidFill>
                  <a:srgbClr val="464547"/>
                </a:solidFill>
              </a:rPr>
              <a:t> </a:t>
            </a:r>
            <a:r>
              <a:rPr lang="en-US" sz="1800" dirty="0" err="1">
                <a:solidFill>
                  <a:srgbClr val="464547"/>
                </a:solidFill>
              </a:rPr>
              <a:t>shop_id</a:t>
            </a:r>
            <a:r>
              <a:rPr lang="en-US" sz="1800" dirty="0">
                <a:solidFill>
                  <a:srgbClr val="464547"/>
                </a:solidFill>
              </a:rPr>
              <a:t> (generated by sequence)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464547"/>
                </a:solidFill>
              </a:rPr>
              <a:t>	, </a:t>
            </a:r>
            <a:r>
              <a:rPr lang="en-US" sz="1800" dirty="0" err="1">
                <a:solidFill>
                  <a:srgbClr val="464547"/>
                </a:solidFill>
              </a:rPr>
              <a:t>src.shop_name</a:t>
            </a:r>
            <a:endParaRPr lang="en-US" sz="1800" dirty="0">
              <a:solidFill>
                <a:srgbClr val="464547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464547"/>
                </a:solidFill>
              </a:rPr>
              <a:t>	, </a:t>
            </a:r>
            <a:r>
              <a:rPr lang="en-US" sz="1800" dirty="0" err="1">
                <a:solidFill>
                  <a:srgbClr val="464547"/>
                </a:solidFill>
              </a:rPr>
              <a:t>shc</a:t>
            </a:r>
            <a:r>
              <a:rPr lang="en-US" sz="1800" dirty="0">
                <a:solidFill>
                  <a:srgbClr val="464547"/>
                </a:solidFill>
              </a:rPr>
              <a:t>.</a:t>
            </a:r>
            <a:r>
              <a:rPr lang="en-US" sz="1800" dirty="0">
                <a:solidFill>
                  <a:srgbClr val="464547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464547"/>
                </a:solidFill>
                <a:latin typeface="+mn-lt"/>
              </a:rPr>
              <a:t>shop_category_id</a:t>
            </a:r>
            <a:r>
              <a:rPr lang="en-US" sz="1800" dirty="0">
                <a:solidFill>
                  <a:srgbClr val="464547"/>
                </a:solidFill>
                <a:latin typeface="+mn-lt"/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464547"/>
                </a:solidFill>
              </a:rPr>
              <a:t>	, </a:t>
            </a:r>
            <a:r>
              <a:rPr lang="en-US" sz="1800" dirty="0" err="1">
                <a:solidFill>
                  <a:srgbClr val="464547"/>
                </a:solidFill>
              </a:rPr>
              <a:t>src.shop_id</a:t>
            </a:r>
            <a:r>
              <a:rPr lang="en-US" sz="1800" dirty="0">
                <a:solidFill>
                  <a:srgbClr val="464547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AS</a:t>
            </a:r>
            <a:r>
              <a:rPr lang="en-US" sz="1800" dirty="0">
                <a:solidFill>
                  <a:srgbClr val="464547"/>
                </a:solidFill>
              </a:rPr>
              <a:t> </a:t>
            </a:r>
            <a:r>
              <a:rPr lang="en-US" sz="1800" dirty="0" err="1">
                <a:solidFill>
                  <a:srgbClr val="464547"/>
                </a:solidFill>
              </a:rPr>
              <a:t>source_id</a:t>
            </a:r>
            <a:endParaRPr lang="en-US" sz="1800" dirty="0">
              <a:solidFill>
                <a:srgbClr val="464547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464547"/>
                </a:solidFill>
              </a:rPr>
              <a:t>	, </a:t>
            </a:r>
            <a:r>
              <a:rPr lang="en-US" sz="1800" dirty="0">
                <a:solidFill>
                  <a:srgbClr val="464547"/>
                </a:solidFill>
                <a:latin typeface="+mn-lt"/>
              </a:rPr>
              <a:t>‘SRC_ASIA’ </a:t>
            </a:r>
            <a:r>
              <a:rPr lang="en-US" sz="1800" dirty="0">
                <a:solidFill>
                  <a:srgbClr val="0070C0"/>
                </a:solidFill>
              </a:rPr>
              <a:t>AS</a:t>
            </a:r>
            <a:r>
              <a:rPr lang="en-US" sz="1800" dirty="0">
                <a:solidFill>
                  <a:srgbClr val="464547"/>
                </a:solidFill>
              </a:rPr>
              <a:t> </a:t>
            </a:r>
            <a:r>
              <a:rPr lang="en-US" sz="1800" dirty="0" err="1">
                <a:solidFill>
                  <a:srgbClr val="464547"/>
                </a:solidFill>
                <a:latin typeface="+mn-lt"/>
              </a:rPr>
              <a:t>source_entity</a:t>
            </a:r>
            <a:r>
              <a:rPr lang="en-US" sz="1800" dirty="0">
                <a:solidFill>
                  <a:srgbClr val="464547"/>
                </a:solidFill>
                <a:latin typeface="+mn-lt"/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464547"/>
                </a:solidFill>
              </a:rPr>
              <a:t>	, </a:t>
            </a:r>
            <a:r>
              <a:rPr lang="en-US" sz="1800" dirty="0">
                <a:solidFill>
                  <a:srgbClr val="464547"/>
                </a:solidFill>
                <a:latin typeface="+mn-lt"/>
              </a:rPr>
              <a:t>‘SA_ASIA’ </a:t>
            </a:r>
            <a:r>
              <a:rPr lang="en-US" sz="1800" dirty="0">
                <a:solidFill>
                  <a:srgbClr val="0070C0"/>
                </a:solidFill>
              </a:rPr>
              <a:t>AS</a:t>
            </a:r>
            <a:r>
              <a:rPr lang="en-US" sz="1800" dirty="0">
                <a:solidFill>
                  <a:srgbClr val="464547"/>
                </a:solidFill>
              </a:rPr>
              <a:t> </a:t>
            </a:r>
            <a:r>
              <a:rPr lang="en-US" sz="1800" dirty="0" err="1">
                <a:solidFill>
                  <a:srgbClr val="464547"/>
                </a:solidFill>
                <a:latin typeface="+mn-lt"/>
              </a:rPr>
              <a:t>source_system</a:t>
            </a:r>
            <a:r>
              <a:rPr lang="en-US" sz="1800" dirty="0">
                <a:solidFill>
                  <a:srgbClr val="464547"/>
                </a:solidFill>
                <a:latin typeface="+mn-lt"/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464547"/>
                </a:solidFill>
              </a:rPr>
              <a:t>	…………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70C0"/>
                </a:solidFill>
                <a:latin typeface="+mn-lt"/>
              </a:rPr>
              <a:t>FROM</a:t>
            </a:r>
            <a:r>
              <a:rPr lang="en-US" sz="1800" dirty="0">
                <a:solidFill>
                  <a:srgbClr val="464547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464547"/>
                </a:solidFill>
                <a:latin typeface="+mn-lt"/>
              </a:rPr>
              <a:t>SA_ASIA.src_</a:t>
            </a:r>
            <a:r>
              <a:rPr lang="en-US" sz="1800" dirty="0" err="1">
                <a:solidFill>
                  <a:srgbClr val="464547"/>
                </a:solidFill>
              </a:rPr>
              <a:t>asia</a:t>
            </a:r>
            <a:r>
              <a:rPr lang="en-US" sz="1800" dirty="0">
                <a:solidFill>
                  <a:srgbClr val="464547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464547"/>
                </a:solidFill>
                <a:latin typeface="+mn-lt"/>
              </a:rPr>
              <a:t>src</a:t>
            </a:r>
            <a:endParaRPr lang="en-US" sz="1800" dirty="0">
              <a:solidFill>
                <a:srgbClr val="464547"/>
              </a:solidFill>
              <a:latin typeface="+mn-lt"/>
            </a:endParaRP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70C0"/>
                </a:solidFill>
                <a:latin typeface="+mn-lt"/>
              </a:rPr>
              <a:t>JOIN </a:t>
            </a:r>
            <a:r>
              <a:rPr lang="en-US" sz="1800" dirty="0">
                <a:solidFill>
                  <a:srgbClr val="464547"/>
                </a:solidFill>
                <a:latin typeface="+mn-lt"/>
              </a:rPr>
              <a:t>BL_3NF. </a:t>
            </a:r>
            <a:r>
              <a:rPr lang="en-US" sz="1800" dirty="0" err="1">
                <a:solidFill>
                  <a:srgbClr val="464547"/>
                </a:solidFill>
              </a:rPr>
              <a:t>ce_shop_category</a:t>
            </a:r>
            <a:r>
              <a:rPr lang="en-US" sz="1800" dirty="0">
                <a:solidFill>
                  <a:srgbClr val="464547"/>
                </a:solidFill>
              </a:rPr>
              <a:t> </a:t>
            </a:r>
            <a:r>
              <a:rPr lang="en-US" sz="1800" dirty="0" err="1">
                <a:solidFill>
                  <a:srgbClr val="464547"/>
                </a:solidFill>
              </a:rPr>
              <a:t>shc</a:t>
            </a:r>
            <a:endParaRPr lang="en-US" sz="1800" dirty="0">
              <a:latin typeface="+mn-lt"/>
            </a:endParaRP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70C0"/>
                </a:solidFill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ON </a:t>
            </a:r>
            <a:r>
              <a:rPr lang="en-US" sz="1800" dirty="0" err="1">
                <a:solidFill>
                  <a:srgbClr val="464547"/>
                </a:solidFill>
                <a:latin typeface="+mn-lt"/>
              </a:rPr>
              <a:t>src.shop_category_id</a:t>
            </a:r>
            <a:r>
              <a:rPr lang="en-US" sz="1800" dirty="0">
                <a:solidFill>
                  <a:srgbClr val="464547"/>
                </a:solidFill>
                <a:latin typeface="+mn-lt"/>
              </a:rPr>
              <a:t> = </a:t>
            </a:r>
            <a:r>
              <a:rPr lang="en-US" sz="1800" dirty="0" err="1">
                <a:solidFill>
                  <a:srgbClr val="464547"/>
                </a:solidFill>
                <a:latin typeface="+mn-lt"/>
              </a:rPr>
              <a:t>shc.</a:t>
            </a:r>
            <a:r>
              <a:rPr lang="en-US" sz="1800" dirty="0" err="1">
                <a:solidFill>
                  <a:srgbClr val="464547"/>
                </a:solidFill>
              </a:rPr>
              <a:t>source_id</a:t>
            </a:r>
            <a:r>
              <a:rPr lang="en-US" sz="1800" dirty="0">
                <a:solidFill>
                  <a:srgbClr val="464547"/>
                </a:solidFill>
                <a:latin typeface="+mn-lt"/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70C0"/>
                </a:solidFill>
                <a:latin typeface="+mn-lt"/>
              </a:rPr>
              <a:t>	AND </a:t>
            </a:r>
            <a:r>
              <a:rPr lang="en-US" sz="1800" dirty="0" err="1">
                <a:solidFill>
                  <a:srgbClr val="464547"/>
                </a:solidFill>
                <a:latin typeface="+mn-lt"/>
              </a:rPr>
              <a:t>shc.source_entity</a:t>
            </a:r>
            <a:r>
              <a:rPr lang="en-US" sz="1800" dirty="0">
                <a:solidFill>
                  <a:srgbClr val="464547"/>
                </a:solidFill>
                <a:latin typeface="+mn-lt"/>
              </a:rPr>
              <a:t> = ‘SRC_ASIA’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70C0"/>
                </a:solidFill>
                <a:latin typeface="+mn-lt"/>
              </a:rPr>
              <a:t>	AND </a:t>
            </a:r>
            <a:r>
              <a:rPr lang="en-US" sz="1800" dirty="0" err="1">
                <a:solidFill>
                  <a:srgbClr val="464547"/>
                </a:solidFill>
                <a:latin typeface="+mn-lt"/>
              </a:rPr>
              <a:t>shc.source_system</a:t>
            </a:r>
            <a:r>
              <a:rPr lang="en-US" sz="1800" dirty="0">
                <a:solidFill>
                  <a:srgbClr val="464547"/>
                </a:solidFill>
                <a:latin typeface="+mn-lt"/>
              </a:rPr>
              <a:t> = ‘SA_ASIA’</a:t>
            </a:r>
            <a:endParaRPr lang="en-US" sz="1800" i="1" dirty="0">
              <a:solidFill>
                <a:srgbClr val="A3C644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464547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E4730-22BF-45D3-B686-02CE970CC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9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CFE-8B21-457B-9BB0-A0E952CE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Usage of SOURCE TRIPLET in your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AEC85-8356-488F-86AD-CEAC6A66C89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0488" y="1008278"/>
            <a:ext cx="11068481" cy="4961716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Aft>
                <a:spcPts val="600"/>
              </a:spcAft>
              <a:buAutoNum type="arabicPeriod"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In NOT EXISTS or NOT IN 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AutoNum type="arabicPeriod"/>
            </a:pPr>
            <a:endParaRPr lang="en-US" sz="2000" dirty="0">
              <a:solidFill>
                <a:srgbClr val="464547"/>
              </a:solidFill>
              <a:latin typeface="+mn-lt"/>
            </a:endParaRP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70C0"/>
                </a:solidFill>
              </a:rPr>
              <a:t>INSERT INTO </a:t>
            </a:r>
            <a:r>
              <a:rPr lang="en-US" sz="1800" dirty="0">
                <a:solidFill>
                  <a:srgbClr val="464547"/>
                </a:solidFill>
                <a:latin typeface="+mn-lt"/>
              </a:rPr>
              <a:t>BL_3NF. </a:t>
            </a:r>
            <a:r>
              <a:rPr lang="en-US" sz="1800" dirty="0" err="1">
                <a:solidFill>
                  <a:srgbClr val="464547"/>
                </a:solidFill>
              </a:rPr>
              <a:t>ce_shops</a:t>
            </a:r>
            <a:r>
              <a:rPr lang="en-US" sz="1800" dirty="0">
                <a:solidFill>
                  <a:srgbClr val="464547"/>
                </a:solidFill>
              </a:rPr>
              <a:t> …</a:t>
            </a:r>
            <a:endParaRPr lang="ru-RU" sz="1800" dirty="0">
              <a:solidFill>
                <a:srgbClr val="0070C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70C0"/>
                </a:solidFill>
              </a:rPr>
              <a:t>SELECT</a:t>
            </a:r>
            <a:r>
              <a:rPr lang="en-US" sz="1800" dirty="0">
                <a:solidFill>
                  <a:srgbClr val="464547"/>
                </a:solidFill>
              </a:rPr>
              <a:t> …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70C0"/>
                </a:solidFill>
                <a:latin typeface="+mn-lt"/>
              </a:rPr>
              <a:t>FROM</a:t>
            </a:r>
            <a:r>
              <a:rPr lang="en-US" sz="1800" dirty="0">
                <a:solidFill>
                  <a:srgbClr val="464547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464547"/>
                </a:solidFill>
                <a:latin typeface="+mn-lt"/>
              </a:rPr>
              <a:t>SA_ASIA.src_</a:t>
            </a:r>
            <a:r>
              <a:rPr lang="en-US" sz="1800" dirty="0" err="1">
                <a:solidFill>
                  <a:srgbClr val="464547"/>
                </a:solidFill>
              </a:rPr>
              <a:t>asia</a:t>
            </a:r>
            <a:r>
              <a:rPr lang="en-US" sz="1800" dirty="0">
                <a:solidFill>
                  <a:srgbClr val="464547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464547"/>
                </a:solidFill>
                <a:latin typeface="+mn-lt"/>
              </a:rPr>
              <a:t>src</a:t>
            </a:r>
            <a:endParaRPr lang="en-US" sz="1800" dirty="0">
              <a:solidFill>
                <a:srgbClr val="464547"/>
              </a:solidFill>
              <a:latin typeface="+mn-lt"/>
            </a:endParaRP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464547"/>
                </a:solidFill>
                <a:latin typeface="+mn-lt"/>
              </a:rPr>
              <a:t>…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70C0"/>
                </a:solidFill>
                <a:latin typeface="+mn-lt"/>
              </a:rPr>
              <a:t>WHERE NOT EXISTS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70C0"/>
                </a:solidFill>
              </a:rPr>
              <a:t>	( SELECT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70C0"/>
                </a:solidFill>
                <a:latin typeface="+mn-lt"/>
              </a:rPr>
              <a:t>	FROM </a:t>
            </a:r>
            <a:r>
              <a:rPr lang="en-US" sz="1800" dirty="0">
                <a:solidFill>
                  <a:srgbClr val="464547"/>
                </a:solidFill>
                <a:latin typeface="+mn-lt"/>
              </a:rPr>
              <a:t>BL_3NF. </a:t>
            </a:r>
            <a:r>
              <a:rPr lang="en-US" sz="1800" dirty="0" err="1">
                <a:solidFill>
                  <a:srgbClr val="464547"/>
                </a:solidFill>
              </a:rPr>
              <a:t>ce_shops</a:t>
            </a:r>
            <a:r>
              <a:rPr lang="en-US" sz="1800" dirty="0">
                <a:solidFill>
                  <a:srgbClr val="464547"/>
                </a:solidFill>
              </a:rPr>
              <a:t> </a:t>
            </a:r>
            <a:r>
              <a:rPr lang="en-US" sz="1800" dirty="0" err="1">
                <a:solidFill>
                  <a:srgbClr val="464547"/>
                </a:solidFill>
              </a:rPr>
              <a:t>sh</a:t>
            </a:r>
            <a:endParaRPr lang="en-US" sz="1800" dirty="0">
              <a:solidFill>
                <a:srgbClr val="464547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464547"/>
                </a:solidFill>
                <a:latin typeface="+mn-lt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WHERE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solidFill>
                  <a:srgbClr val="464547"/>
                </a:solidFill>
                <a:latin typeface="+mn-lt"/>
              </a:rPr>
              <a:t>src.shop_id</a:t>
            </a:r>
            <a:r>
              <a:rPr lang="en-US" sz="1800" dirty="0">
                <a:solidFill>
                  <a:srgbClr val="464547"/>
                </a:solidFill>
                <a:latin typeface="+mn-lt"/>
              </a:rPr>
              <a:t> = </a:t>
            </a:r>
            <a:r>
              <a:rPr lang="en-US" sz="1800" dirty="0" err="1">
                <a:solidFill>
                  <a:srgbClr val="464547"/>
                </a:solidFill>
                <a:latin typeface="+mn-lt"/>
              </a:rPr>
              <a:t>sh.</a:t>
            </a:r>
            <a:r>
              <a:rPr lang="en-US" sz="1800" dirty="0" err="1">
                <a:solidFill>
                  <a:srgbClr val="464547"/>
                </a:solidFill>
              </a:rPr>
              <a:t>source_id</a:t>
            </a:r>
            <a:r>
              <a:rPr lang="en-US" sz="1800" dirty="0">
                <a:solidFill>
                  <a:srgbClr val="464547"/>
                </a:solidFill>
                <a:latin typeface="+mn-lt"/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70C0"/>
                </a:solidFill>
                <a:latin typeface="+mn-lt"/>
              </a:rPr>
              <a:t>	AND </a:t>
            </a:r>
            <a:r>
              <a:rPr lang="en-US" sz="1800" dirty="0" err="1">
                <a:solidFill>
                  <a:srgbClr val="464547"/>
                </a:solidFill>
                <a:latin typeface="+mn-lt"/>
              </a:rPr>
              <a:t>sh.source_entity</a:t>
            </a:r>
            <a:r>
              <a:rPr lang="en-US" sz="1800" dirty="0">
                <a:solidFill>
                  <a:srgbClr val="464547"/>
                </a:solidFill>
                <a:latin typeface="+mn-lt"/>
              </a:rPr>
              <a:t> = ‘SRC_ASIA’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70C0"/>
                </a:solidFill>
                <a:latin typeface="+mn-lt"/>
              </a:rPr>
              <a:t>	AND </a:t>
            </a:r>
            <a:r>
              <a:rPr lang="en-US" sz="1800" dirty="0" err="1">
                <a:solidFill>
                  <a:srgbClr val="464547"/>
                </a:solidFill>
                <a:latin typeface="+mn-lt"/>
              </a:rPr>
              <a:t>sh.source_system</a:t>
            </a:r>
            <a:r>
              <a:rPr lang="en-US" sz="1800" dirty="0">
                <a:solidFill>
                  <a:srgbClr val="464547"/>
                </a:solidFill>
                <a:latin typeface="+mn-lt"/>
              </a:rPr>
              <a:t> = ‘SA_ASIA’)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464547"/>
                </a:solidFill>
                <a:latin typeface="+mn-lt"/>
              </a:rPr>
              <a:t>…</a:t>
            </a:r>
            <a:endParaRPr lang="en-US" sz="1800" i="1" dirty="0">
              <a:solidFill>
                <a:srgbClr val="A3C644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464547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E4730-22BF-45D3-B686-02CE970CC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021" y="2481048"/>
            <a:ext cx="5754624" cy="1895904"/>
          </a:xfrm>
        </p:spPr>
        <p:txBody>
          <a:bodyPr/>
          <a:lstStyle/>
          <a:p>
            <a:r>
              <a:rPr lang="en-US" sz="88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1124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CFE-8B21-457B-9BB0-A0E952CE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AEC85-8356-488F-86AD-CEAC6A66C89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0488" y="1007569"/>
            <a:ext cx="11068481" cy="527135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We use </a:t>
            </a:r>
            <a:r>
              <a:rPr lang="en-US" sz="2000" b="1" dirty="0">
                <a:solidFill>
                  <a:srgbClr val="464547"/>
                </a:solidFill>
                <a:latin typeface="+mn-lt"/>
              </a:rPr>
              <a:t>source triplet 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columns to identify the whole path of current row from Sources to Target table.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464547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Here are the main columns of </a:t>
            </a:r>
            <a:r>
              <a:rPr lang="en-US" sz="2000" b="1" dirty="0">
                <a:solidFill>
                  <a:srgbClr val="464547"/>
                </a:solidFill>
                <a:latin typeface="+mn-lt"/>
              </a:rPr>
              <a:t>source triplet:</a:t>
            </a: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buAutoNum type="arabicPeriod"/>
            </a:pPr>
            <a:r>
              <a:rPr lang="en-US" sz="2000" b="1" i="1" dirty="0" err="1">
                <a:solidFill>
                  <a:srgbClr val="464547"/>
                </a:solidFill>
                <a:latin typeface="+mn-lt"/>
              </a:rPr>
              <a:t>Source_system</a:t>
            </a:r>
            <a:r>
              <a:rPr lang="en-US" sz="2000" b="1" i="1" dirty="0">
                <a:solidFill>
                  <a:srgbClr val="464547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– describes the system (source) this row is loaded from.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	Examples: ‘SA_CASH_SALES’, ‘SA_ONLINE_SALES’, ‘BL_3NF’.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	It could also be ‘MANUAL’ if the values were inserted manually, like </a:t>
            </a:r>
            <a:r>
              <a:rPr lang="en-US" sz="2000" i="1" dirty="0">
                <a:solidFill>
                  <a:srgbClr val="464547"/>
                </a:solidFill>
                <a:latin typeface="+mn-lt"/>
              </a:rPr>
              <a:t>default row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. </a:t>
            </a: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buFont typeface="+mj-lt"/>
              <a:buAutoNum type="arabicPeriod" startAt="2"/>
            </a:pPr>
            <a:r>
              <a:rPr lang="en-US" sz="2000" b="1" i="1" dirty="0" err="1">
                <a:solidFill>
                  <a:srgbClr val="464547"/>
                </a:solidFill>
                <a:latin typeface="+mn-lt"/>
              </a:rPr>
              <a:t>Source_entity</a:t>
            </a:r>
            <a:r>
              <a:rPr lang="en-US" sz="2000" b="1" i="1" dirty="0">
                <a:solidFill>
                  <a:srgbClr val="464547"/>
                </a:solidFill>
                <a:latin typeface="+mn-lt"/>
              </a:rPr>
              <a:t> (could be </a:t>
            </a:r>
            <a:r>
              <a:rPr lang="en-US" sz="2000" b="1" i="1" dirty="0" err="1">
                <a:solidFill>
                  <a:srgbClr val="464547"/>
                </a:solidFill>
                <a:latin typeface="+mn-lt"/>
              </a:rPr>
              <a:t>source_table</a:t>
            </a:r>
            <a:r>
              <a:rPr lang="en-US" sz="2000" b="1" i="1" dirty="0">
                <a:solidFill>
                  <a:srgbClr val="464547"/>
                </a:solidFill>
                <a:latin typeface="+mn-lt"/>
              </a:rPr>
              <a:t> as well) 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– describes the entity this row is loaded from. Usually, entity is a table.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b="1" i="1" dirty="0">
                <a:solidFill>
                  <a:srgbClr val="464547"/>
                </a:solidFill>
              </a:rPr>
              <a:t>	</a:t>
            </a:r>
            <a:r>
              <a:rPr lang="en-US" sz="2000" dirty="0">
                <a:solidFill>
                  <a:srgbClr val="464547"/>
                </a:solidFill>
              </a:rPr>
              <a:t>Examples: ‘SRC_SALES_EUROPE’, ‘CE_EMPLOYEES_SCD’.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b="1" i="1" dirty="0">
                <a:solidFill>
                  <a:srgbClr val="464547"/>
                </a:solidFill>
                <a:latin typeface="+mn-lt"/>
              </a:rPr>
              <a:t>	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It could also be ‘MANUAL’ if the values were inserted manually, like </a:t>
            </a:r>
            <a:r>
              <a:rPr lang="en-US" sz="2000" i="1" dirty="0">
                <a:solidFill>
                  <a:srgbClr val="464547"/>
                </a:solidFill>
                <a:latin typeface="+mn-lt"/>
              </a:rPr>
              <a:t>default row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. </a:t>
            </a:r>
            <a:endParaRPr lang="en-US" sz="2000" b="1" i="1" dirty="0">
              <a:solidFill>
                <a:srgbClr val="464547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buFont typeface="+mj-lt"/>
              <a:buAutoNum type="arabicPeriod" startAt="2"/>
            </a:pPr>
            <a:r>
              <a:rPr lang="en-US" sz="2000" b="1" i="1" dirty="0" err="1">
                <a:solidFill>
                  <a:srgbClr val="464547"/>
                </a:solidFill>
                <a:latin typeface="+mn-lt"/>
              </a:rPr>
              <a:t>Source_id</a:t>
            </a:r>
            <a:r>
              <a:rPr lang="en-US" sz="2000" b="1" i="1" dirty="0">
                <a:solidFill>
                  <a:srgbClr val="464547"/>
                </a:solidFill>
                <a:latin typeface="+mn-lt"/>
              </a:rPr>
              <a:t> (could be </a:t>
            </a:r>
            <a:r>
              <a:rPr lang="en-US" sz="2000" b="1" i="1" dirty="0" err="1">
                <a:solidFill>
                  <a:srgbClr val="464547"/>
                </a:solidFill>
                <a:latin typeface="+mn-lt"/>
              </a:rPr>
              <a:t>xxx_src_id</a:t>
            </a:r>
            <a:r>
              <a:rPr lang="en-US" sz="2000" b="1" i="1" dirty="0">
                <a:solidFill>
                  <a:srgbClr val="464547"/>
                </a:solidFill>
                <a:latin typeface="+mn-lt"/>
              </a:rPr>
              <a:t> as well) – 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natural (business) key. Describe how the row can be identified in source entity. 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000" b="1" i="1" dirty="0">
                <a:solidFill>
                  <a:srgbClr val="464547"/>
                </a:solidFill>
              </a:rPr>
              <a:t>	</a:t>
            </a:r>
            <a:r>
              <a:rPr lang="en-US" sz="2000" dirty="0">
                <a:solidFill>
                  <a:srgbClr val="464547"/>
                </a:solidFill>
              </a:rPr>
              <a:t>Examples: ‘111’, ‘Qwerty’, ‘123_qwerty’.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000" b="1" i="1" dirty="0">
                <a:solidFill>
                  <a:srgbClr val="464547"/>
                </a:solidFill>
              </a:rPr>
              <a:t>	</a:t>
            </a:r>
            <a:r>
              <a:rPr lang="en-US" sz="2000" dirty="0">
                <a:solidFill>
                  <a:srgbClr val="464547"/>
                </a:solidFill>
              </a:rPr>
              <a:t>It could also be ‘n. a.’ </a:t>
            </a:r>
            <a:r>
              <a:rPr lang="en-US" sz="2000" i="1" dirty="0">
                <a:solidFill>
                  <a:srgbClr val="464547"/>
                </a:solidFill>
              </a:rPr>
              <a:t>for default row</a:t>
            </a:r>
            <a:r>
              <a:rPr lang="en-US" sz="2000" dirty="0">
                <a:solidFill>
                  <a:srgbClr val="464547"/>
                </a:solidFill>
              </a:rPr>
              <a:t>.</a:t>
            </a:r>
            <a:endParaRPr lang="en-US" sz="2000" b="1" i="1" dirty="0">
              <a:solidFill>
                <a:srgbClr val="464547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E4730-22BF-45D3-B686-02CE970CC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8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904"/>
    </mc:Choice>
    <mc:Fallback xmlns="">
      <p:transition spd="slow" advTm="6490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CFE-8B21-457B-9BB0-A0E952CE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Data type and possible values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AEC85-8356-488F-86AD-CEAC6A66C89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0488" y="1007569"/>
            <a:ext cx="11068481" cy="160206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All source columns should be in </a:t>
            </a:r>
            <a:r>
              <a:rPr lang="en-US" sz="2000" b="1" u="sng" dirty="0">
                <a:solidFill>
                  <a:srgbClr val="464547"/>
                </a:solidFill>
                <a:latin typeface="+mn-lt"/>
              </a:rPr>
              <a:t>VARCHAR </a:t>
            </a:r>
            <a:r>
              <a:rPr lang="en-US" sz="2000" u="sng" dirty="0">
                <a:solidFill>
                  <a:srgbClr val="464547"/>
                </a:solidFill>
                <a:latin typeface="+mn-lt"/>
              </a:rPr>
              <a:t>data type only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. It is a rule.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464547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Even if your </a:t>
            </a:r>
            <a:r>
              <a:rPr lang="en-US" sz="2000" b="1" dirty="0">
                <a:solidFill>
                  <a:srgbClr val="464547"/>
                </a:solidFill>
                <a:latin typeface="+mn-lt"/>
              </a:rPr>
              <a:t>SOURCE_ID 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column fills by Numbers only – you could not be 100% sure that in the future your source will not generate value which will contain Letters.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464547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i="1" dirty="0">
              <a:solidFill>
                <a:srgbClr val="464547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i="1" dirty="0">
              <a:solidFill>
                <a:srgbClr val="464547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E4730-22BF-45D3-B686-02CE970CC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0BFFB38-1D7B-6D85-91CA-CFC521D93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275486"/>
              </p:ext>
            </p:extLst>
          </p:nvPr>
        </p:nvGraphicFramePr>
        <p:xfrm>
          <a:off x="1801504" y="2910069"/>
          <a:ext cx="8426448" cy="29403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08816">
                  <a:extLst>
                    <a:ext uri="{9D8B030D-6E8A-4147-A177-3AD203B41FA5}">
                      <a16:colId xmlns:a16="http://schemas.microsoft.com/office/drawing/2014/main" val="686201240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858322229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3167417037"/>
                    </a:ext>
                  </a:extLst>
                </a:gridCol>
              </a:tblGrid>
              <a:tr h="7350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570104"/>
                  </a:ext>
                </a:extLst>
              </a:tr>
              <a:tr h="735091">
                <a:tc>
                  <a:txBody>
                    <a:bodyPr/>
                    <a:lstStyle/>
                    <a:p>
                      <a:r>
                        <a:rPr lang="en-US" dirty="0" err="1"/>
                        <a:t>Source_system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‘MANUAL’, ‘BL_3NF’, ‘SA_EUROPE_SALES’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478669"/>
                  </a:ext>
                </a:extLst>
              </a:tr>
              <a:tr h="735091">
                <a:tc>
                  <a:txBody>
                    <a:bodyPr/>
                    <a:lstStyle/>
                    <a:p>
                      <a:r>
                        <a:rPr lang="en-US" dirty="0" err="1"/>
                        <a:t>Source_entity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 only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‘MANUAL’, ‘CE_SHOPS’, ‘SRC_EU_SALES’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837616"/>
                  </a:ext>
                </a:extLst>
              </a:tr>
              <a:tr h="735091">
                <a:tc>
                  <a:txBody>
                    <a:bodyPr/>
                    <a:lstStyle/>
                    <a:p>
                      <a:r>
                        <a:rPr lang="en-US" dirty="0" err="1"/>
                        <a:t>Source_id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 only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‘123’, ‘qwerty’, ‘123qwerty’, ‘123-qwe-123’, ‘n. a.’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0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2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CFE-8B21-457B-9BB0-A0E952CE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How to define column values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E4730-22BF-45D3-B686-02CE970CC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D9AE52-4DBE-3089-7140-296C72391231}"/>
              </a:ext>
            </a:extLst>
          </p:cNvPr>
          <p:cNvSpPr txBox="1"/>
          <p:nvPr/>
        </p:nvSpPr>
        <p:spPr>
          <a:xfrm>
            <a:off x="4106152" y="1037956"/>
            <a:ext cx="397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source table SRC_SALES</a:t>
            </a:r>
          </a:p>
          <a:p>
            <a:pPr algn="ctr"/>
            <a:r>
              <a:rPr lang="en-US" dirty="0"/>
              <a:t>on SA_SOURCE_NAME schema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59074-FEE7-911B-3AA4-0D8C9022A9DB}"/>
              </a:ext>
            </a:extLst>
          </p:cNvPr>
          <p:cNvSpPr txBox="1"/>
          <p:nvPr/>
        </p:nvSpPr>
        <p:spPr>
          <a:xfrm>
            <a:off x="3738081" y="4437828"/>
            <a:ext cx="471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BL_3NF table CE_SHOPS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AE59C84-81D7-F3A9-F3B4-9FACF40B4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599169"/>
              </p:ext>
            </p:extLst>
          </p:nvPr>
        </p:nvGraphicFramePr>
        <p:xfrm>
          <a:off x="2842431" y="1881374"/>
          <a:ext cx="6507138" cy="13822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9046">
                  <a:extLst>
                    <a:ext uri="{9D8B030D-6E8A-4147-A177-3AD203B41FA5}">
                      <a16:colId xmlns:a16="http://schemas.microsoft.com/office/drawing/2014/main" val="2492098195"/>
                    </a:ext>
                  </a:extLst>
                </a:gridCol>
                <a:gridCol w="2169046">
                  <a:extLst>
                    <a:ext uri="{9D8B030D-6E8A-4147-A177-3AD203B41FA5}">
                      <a16:colId xmlns:a16="http://schemas.microsoft.com/office/drawing/2014/main" val="1429497455"/>
                    </a:ext>
                  </a:extLst>
                </a:gridCol>
                <a:gridCol w="2169046">
                  <a:extLst>
                    <a:ext uri="{9D8B030D-6E8A-4147-A177-3AD203B41FA5}">
                      <a16:colId xmlns:a16="http://schemas.microsoft.com/office/drawing/2014/main" val="2761030442"/>
                    </a:ext>
                  </a:extLst>
                </a:gridCol>
              </a:tblGrid>
              <a:tr h="3455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shop_id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shop_name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other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54748"/>
                  </a:ext>
                </a:extLst>
              </a:tr>
              <a:tr h="345554">
                <a:tc>
                  <a:txBody>
                    <a:bodyPr/>
                    <a:lstStyle/>
                    <a:p>
                      <a:r>
                        <a:rPr lang="en-US" sz="16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Shop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1659"/>
                  </a:ext>
                </a:extLst>
              </a:tr>
              <a:tr h="345554">
                <a:tc>
                  <a:txBody>
                    <a:bodyPr/>
                    <a:lstStyle/>
                    <a:p>
                      <a:r>
                        <a:rPr lang="en-US" sz="1600" dirty="0"/>
                        <a:t>123MSQ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Shop Minsk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45306"/>
                  </a:ext>
                </a:extLst>
              </a:tr>
              <a:tr h="345554">
                <a:tc>
                  <a:txBody>
                    <a:bodyPr/>
                    <a:lstStyle/>
                    <a:p>
                      <a:r>
                        <a:rPr lang="en-US" sz="1600" dirty="0"/>
                        <a:t>GML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Shop Gomel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25241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F0A391C-3B86-F177-A24C-A390D3B6B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99615"/>
              </p:ext>
            </p:extLst>
          </p:nvPr>
        </p:nvGraphicFramePr>
        <p:xfrm>
          <a:off x="587337" y="4850140"/>
          <a:ext cx="11017326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80537">
                  <a:extLst>
                    <a:ext uri="{9D8B030D-6E8A-4147-A177-3AD203B41FA5}">
                      <a16:colId xmlns:a16="http://schemas.microsoft.com/office/drawing/2014/main" val="2492098195"/>
                    </a:ext>
                  </a:extLst>
                </a:gridCol>
                <a:gridCol w="1530850">
                  <a:extLst>
                    <a:ext uri="{9D8B030D-6E8A-4147-A177-3AD203B41FA5}">
                      <a16:colId xmlns:a16="http://schemas.microsoft.com/office/drawing/2014/main" val="1429497455"/>
                    </a:ext>
                  </a:extLst>
                </a:gridCol>
                <a:gridCol w="1530849">
                  <a:extLst>
                    <a:ext uri="{9D8B030D-6E8A-4147-A177-3AD203B41FA5}">
                      <a16:colId xmlns:a16="http://schemas.microsoft.com/office/drawing/2014/main" val="2761030442"/>
                    </a:ext>
                  </a:extLst>
                </a:gridCol>
                <a:gridCol w="1952090">
                  <a:extLst>
                    <a:ext uri="{9D8B030D-6E8A-4147-A177-3AD203B41FA5}">
                      <a16:colId xmlns:a16="http://schemas.microsoft.com/office/drawing/2014/main" val="4095451774"/>
                    </a:ext>
                  </a:extLst>
                </a:gridCol>
                <a:gridCol w="1458930">
                  <a:extLst>
                    <a:ext uri="{9D8B030D-6E8A-4147-A177-3AD203B41FA5}">
                      <a16:colId xmlns:a16="http://schemas.microsoft.com/office/drawing/2014/main" val="2196104611"/>
                    </a:ext>
                  </a:extLst>
                </a:gridCol>
                <a:gridCol w="1464070">
                  <a:extLst>
                    <a:ext uri="{9D8B030D-6E8A-4147-A177-3AD203B41FA5}">
                      <a16:colId xmlns:a16="http://schemas.microsoft.com/office/drawing/2014/main" val="1849339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shop_id</a:t>
                      </a:r>
                      <a:r>
                        <a:rPr lang="en-US" sz="1600" dirty="0"/>
                        <a:t> (generated by sequence)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shop_name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other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source_system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source_entity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source_id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5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Shop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SA_SOURCE_NAME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SRC_SALES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Shop Minsk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SA_SOURCE_NAME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SRC_SALES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123MSQ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4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Shop </a:t>
                      </a:r>
                      <a:r>
                        <a:rPr lang="en-US" sz="1600" dirty="0" err="1"/>
                        <a:t>Unnown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SA_SOURCE_NAME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SRC_SALES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252411"/>
                  </a:ext>
                </a:extLst>
              </a:tr>
            </a:tbl>
          </a:graphicData>
        </a:graphic>
      </p:graphicFrame>
      <p:sp>
        <p:nvSpPr>
          <p:cNvPr id="13" name="Arrow: Down 12">
            <a:extLst>
              <a:ext uri="{FF2B5EF4-FFF2-40B4-BE49-F238E27FC236}">
                <a16:creationId xmlns:a16="http://schemas.microsoft.com/office/drawing/2014/main" id="{9A94A1F5-53AA-DC02-04F5-A1D54ABB9E76}"/>
              </a:ext>
            </a:extLst>
          </p:cNvPr>
          <p:cNvSpPr/>
          <p:nvPr/>
        </p:nvSpPr>
        <p:spPr>
          <a:xfrm>
            <a:off x="5063447" y="3594411"/>
            <a:ext cx="2065106" cy="628438"/>
          </a:xfrm>
          <a:prstGeom prst="down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3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CFE-8B21-457B-9BB0-A0E952CE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How to define column values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E4730-22BF-45D3-B686-02CE970CC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59074-FEE7-911B-3AA4-0D8C9022A9DB}"/>
              </a:ext>
            </a:extLst>
          </p:cNvPr>
          <p:cNvSpPr txBox="1"/>
          <p:nvPr/>
        </p:nvSpPr>
        <p:spPr>
          <a:xfrm>
            <a:off x="3738081" y="1198397"/>
            <a:ext cx="471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BL_3NF table CE_SHOPS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F0A391C-3B86-F177-A24C-A390D3B6B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03338"/>
              </p:ext>
            </p:extLst>
          </p:nvPr>
        </p:nvGraphicFramePr>
        <p:xfrm>
          <a:off x="76314" y="4837181"/>
          <a:ext cx="12039372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61131">
                  <a:extLst>
                    <a:ext uri="{9D8B030D-6E8A-4147-A177-3AD203B41FA5}">
                      <a16:colId xmlns:a16="http://schemas.microsoft.com/office/drawing/2014/main" val="2492098195"/>
                    </a:ext>
                  </a:extLst>
                </a:gridCol>
                <a:gridCol w="1654573">
                  <a:extLst>
                    <a:ext uri="{9D8B030D-6E8A-4147-A177-3AD203B41FA5}">
                      <a16:colId xmlns:a16="http://schemas.microsoft.com/office/drawing/2014/main" val="1429497455"/>
                    </a:ext>
                  </a:extLst>
                </a:gridCol>
                <a:gridCol w="1654572">
                  <a:extLst>
                    <a:ext uri="{9D8B030D-6E8A-4147-A177-3AD203B41FA5}">
                      <a16:colId xmlns:a16="http://schemas.microsoft.com/office/drawing/2014/main" val="2761030442"/>
                    </a:ext>
                  </a:extLst>
                </a:gridCol>
                <a:gridCol w="2109859">
                  <a:extLst>
                    <a:ext uri="{9D8B030D-6E8A-4147-A177-3AD203B41FA5}">
                      <a16:colId xmlns:a16="http://schemas.microsoft.com/office/drawing/2014/main" val="4095451774"/>
                    </a:ext>
                  </a:extLst>
                </a:gridCol>
                <a:gridCol w="1576841">
                  <a:extLst>
                    <a:ext uri="{9D8B030D-6E8A-4147-A177-3AD203B41FA5}">
                      <a16:colId xmlns:a16="http://schemas.microsoft.com/office/drawing/2014/main" val="2196104611"/>
                    </a:ext>
                  </a:extLst>
                </a:gridCol>
                <a:gridCol w="1582396">
                  <a:extLst>
                    <a:ext uri="{9D8B030D-6E8A-4147-A177-3AD203B41FA5}">
                      <a16:colId xmlns:a16="http://schemas.microsoft.com/office/drawing/2014/main" val="1849339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shop_surr_id</a:t>
                      </a:r>
                      <a:r>
                        <a:rPr lang="en-US" sz="1600" dirty="0"/>
                        <a:t> (generated by sequence)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shop_name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other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source_system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source_entity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source_id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5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Shop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BL_3NF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CE_SHOPS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Shop Minsk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BL_3NF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CE_SHOPS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4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Shop </a:t>
                      </a:r>
                      <a:r>
                        <a:rPr lang="en-US" sz="1600" dirty="0" err="1"/>
                        <a:t>Unnown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BL_3NF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CE_SHOPS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252411"/>
                  </a:ext>
                </a:extLst>
              </a:tr>
            </a:tbl>
          </a:graphicData>
        </a:graphic>
      </p:graphicFrame>
      <p:sp>
        <p:nvSpPr>
          <p:cNvPr id="13" name="Arrow: Down 12">
            <a:extLst>
              <a:ext uri="{FF2B5EF4-FFF2-40B4-BE49-F238E27FC236}">
                <a16:creationId xmlns:a16="http://schemas.microsoft.com/office/drawing/2014/main" id="{9A94A1F5-53AA-DC02-04F5-A1D54ABB9E76}"/>
              </a:ext>
            </a:extLst>
          </p:cNvPr>
          <p:cNvSpPr/>
          <p:nvPr/>
        </p:nvSpPr>
        <p:spPr>
          <a:xfrm>
            <a:off x="5063447" y="3594411"/>
            <a:ext cx="2065106" cy="628438"/>
          </a:xfrm>
          <a:prstGeom prst="down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E1D19D-FD8C-9096-449B-0401D307E569}"/>
              </a:ext>
            </a:extLst>
          </p:cNvPr>
          <p:cNvSpPr txBox="1"/>
          <p:nvPr/>
        </p:nvSpPr>
        <p:spPr>
          <a:xfrm>
            <a:off x="4318978" y="4345349"/>
            <a:ext cx="355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BL_DM table DIM_SHOPS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D90ADE-ED13-3C72-9FEA-3016A6D3E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50512"/>
              </p:ext>
            </p:extLst>
          </p:nvPr>
        </p:nvGraphicFramePr>
        <p:xfrm>
          <a:off x="587337" y="1770971"/>
          <a:ext cx="11017326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80537">
                  <a:extLst>
                    <a:ext uri="{9D8B030D-6E8A-4147-A177-3AD203B41FA5}">
                      <a16:colId xmlns:a16="http://schemas.microsoft.com/office/drawing/2014/main" val="2492098195"/>
                    </a:ext>
                  </a:extLst>
                </a:gridCol>
                <a:gridCol w="1530850">
                  <a:extLst>
                    <a:ext uri="{9D8B030D-6E8A-4147-A177-3AD203B41FA5}">
                      <a16:colId xmlns:a16="http://schemas.microsoft.com/office/drawing/2014/main" val="1429497455"/>
                    </a:ext>
                  </a:extLst>
                </a:gridCol>
                <a:gridCol w="1530849">
                  <a:extLst>
                    <a:ext uri="{9D8B030D-6E8A-4147-A177-3AD203B41FA5}">
                      <a16:colId xmlns:a16="http://schemas.microsoft.com/office/drawing/2014/main" val="2761030442"/>
                    </a:ext>
                  </a:extLst>
                </a:gridCol>
                <a:gridCol w="1952090">
                  <a:extLst>
                    <a:ext uri="{9D8B030D-6E8A-4147-A177-3AD203B41FA5}">
                      <a16:colId xmlns:a16="http://schemas.microsoft.com/office/drawing/2014/main" val="4095451774"/>
                    </a:ext>
                  </a:extLst>
                </a:gridCol>
                <a:gridCol w="1458930">
                  <a:extLst>
                    <a:ext uri="{9D8B030D-6E8A-4147-A177-3AD203B41FA5}">
                      <a16:colId xmlns:a16="http://schemas.microsoft.com/office/drawing/2014/main" val="2196104611"/>
                    </a:ext>
                  </a:extLst>
                </a:gridCol>
                <a:gridCol w="1464070">
                  <a:extLst>
                    <a:ext uri="{9D8B030D-6E8A-4147-A177-3AD203B41FA5}">
                      <a16:colId xmlns:a16="http://schemas.microsoft.com/office/drawing/2014/main" val="1849339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shop_id</a:t>
                      </a:r>
                      <a:r>
                        <a:rPr lang="en-US" sz="1600" dirty="0"/>
                        <a:t> (generated by sequence)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shop_name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other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source_system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source_entity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source_id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5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Shop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SA_SOURCE_NAME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SRC_SALES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Shop Minsk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SA_SOURCE_NAME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SRC_SALES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123MSQ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4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Shop </a:t>
                      </a:r>
                      <a:r>
                        <a:rPr lang="en-US" sz="1600" dirty="0" err="1"/>
                        <a:t>Unnown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SA_SOURCE_NAME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SRC_SALES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252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63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CFE-8B21-457B-9BB0-A0E952CE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Usage of SOURCE TRIPLET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AEC85-8356-488F-86AD-CEAC6A66C89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0488" y="1007570"/>
            <a:ext cx="11068481" cy="4961716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Imagine the situation: our customer came to us with the report which was created based on our BL_DM dimensions and mentioned incorrect shop names. We see ‘Minsk Interna’ in the report, but our customer sure that it should be ‘Minsk International’.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First what we should check – if this value came from </a:t>
            </a:r>
            <a:r>
              <a:rPr lang="en-US" sz="2000" u="sng" dirty="0">
                <a:solidFill>
                  <a:srgbClr val="464547"/>
                </a:solidFill>
                <a:latin typeface="+mn-lt"/>
              </a:rPr>
              <a:t>sources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 in such short format.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The path will be the following: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AutoNum type="arabicPeriod"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Check the BL_DM.DIM_SHOPS table and find the row with mentioned shop.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464547"/>
                </a:solidFill>
              </a:rPr>
              <a:t>	</a:t>
            </a:r>
            <a:r>
              <a:rPr lang="en-US" sz="2000" dirty="0">
                <a:solidFill>
                  <a:srgbClr val="0070C0"/>
                </a:solidFill>
              </a:rPr>
              <a:t>SELECT</a:t>
            </a:r>
            <a:r>
              <a:rPr lang="en-US" sz="2000" dirty="0">
                <a:solidFill>
                  <a:srgbClr val="464547"/>
                </a:solidFill>
              </a:rPr>
              <a:t> shop</a:t>
            </a:r>
            <a:r>
              <a:rPr lang="ru-RU" sz="2000" dirty="0">
                <a:solidFill>
                  <a:srgbClr val="464547"/>
                </a:solidFill>
              </a:rPr>
              <a:t>_</a:t>
            </a:r>
            <a:r>
              <a:rPr lang="en-US" sz="2000" dirty="0" err="1">
                <a:solidFill>
                  <a:srgbClr val="464547"/>
                </a:solidFill>
              </a:rPr>
              <a:t>surr_id</a:t>
            </a:r>
            <a:r>
              <a:rPr lang="en-US" sz="2000" dirty="0">
                <a:solidFill>
                  <a:srgbClr val="464547"/>
                </a:solidFill>
              </a:rPr>
              <a:t>, </a:t>
            </a:r>
            <a:r>
              <a:rPr lang="en-US" sz="2000" dirty="0" err="1">
                <a:solidFill>
                  <a:srgbClr val="464547"/>
                </a:solidFill>
              </a:rPr>
              <a:t>shop_name</a:t>
            </a:r>
            <a:r>
              <a:rPr lang="en-US" sz="2000" dirty="0">
                <a:solidFill>
                  <a:srgbClr val="464547"/>
                </a:solidFill>
              </a:rPr>
              <a:t>, </a:t>
            </a:r>
            <a:r>
              <a:rPr lang="en-US" sz="2000" dirty="0" err="1">
                <a:solidFill>
                  <a:srgbClr val="464547"/>
                </a:solidFill>
              </a:rPr>
              <a:t>source_id</a:t>
            </a:r>
            <a:r>
              <a:rPr lang="en-US" sz="2000" dirty="0">
                <a:solidFill>
                  <a:srgbClr val="464547"/>
                </a:solidFill>
              </a:rPr>
              <a:t>, </a:t>
            </a:r>
            <a:r>
              <a:rPr lang="en-US" sz="2000" dirty="0" err="1">
                <a:solidFill>
                  <a:srgbClr val="464547"/>
                </a:solidFill>
              </a:rPr>
              <a:t>source_entity</a:t>
            </a:r>
            <a:r>
              <a:rPr lang="en-US" sz="2000" dirty="0">
                <a:solidFill>
                  <a:srgbClr val="464547"/>
                </a:solidFill>
              </a:rPr>
              <a:t>, </a:t>
            </a:r>
            <a:r>
              <a:rPr lang="en-US" sz="2000" dirty="0" err="1">
                <a:solidFill>
                  <a:srgbClr val="464547"/>
                </a:solidFill>
              </a:rPr>
              <a:t>source_system</a:t>
            </a:r>
            <a:r>
              <a:rPr lang="en-US" sz="2000" dirty="0">
                <a:solidFill>
                  <a:srgbClr val="464547"/>
                </a:solidFill>
              </a:rPr>
              <a:t> 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+mn-lt"/>
              </a:rPr>
              <a:t>FROM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464547"/>
                </a:solidFill>
                <a:latin typeface="+mn-lt"/>
              </a:rPr>
              <a:t>dim_shops</a:t>
            </a:r>
            <a:endParaRPr lang="en-US" sz="2000" dirty="0">
              <a:solidFill>
                <a:srgbClr val="464547"/>
              </a:solidFill>
              <a:latin typeface="+mn-lt"/>
            </a:endParaRP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464547"/>
                </a:solidFill>
              </a:rPr>
              <a:t>	</a:t>
            </a:r>
            <a:r>
              <a:rPr lang="en-US" sz="2000" dirty="0">
                <a:solidFill>
                  <a:srgbClr val="0070C0"/>
                </a:solidFill>
              </a:rPr>
              <a:t>WHERE</a:t>
            </a:r>
            <a:r>
              <a:rPr lang="en-US" sz="2000" dirty="0">
                <a:solidFill>
                  <a:srgbClr val="464547"/>
                </a:solidFill>
              </a:rPr>
              <a:t> </a:t>
            </a:r>
            <a:r>
              <a:rPr lang="en-US" sz="2000" dirty="0" err="1">
                <a:solidFill>
                  <a:srgbClr val="464547"/>
                </a:solidFill>
              </a:rPr>
              <a:t>shop_name</a:t>
            </a:r>
            <a:r>
              <a:rPr lang="en-US" sz="2000" dirty="0">
                <a:solidFill>
                  <a:srgbClr val="464547"/>
                </a:solidFill>
              </a:rPr>
              <a:t> = ‘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Minsk Interna</a:t>
            </a:r>
            <a:r>
              <a:rPr lang="en-US" sz="2000" dirty="0">
                <a:solidFill>
                  <a:srgbClr val="464547"/>
                </a:solidFill>
              </a:rPr>
              <a:t>’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464547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464547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i="1" dirty="0">
              <a:solidFill>
                <a:srgbClr val="464547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i="1" dirty="0">
              <a:solidFill>
                <a:srgbClr val="464547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E4730-22BF-45D3-B686-02CE970CC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AE4799-0968-75E8-C604-2034C9F3F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766958"/>
              </p:ext>
            </p:extLst>
          </p:nvPr>
        </p:nvGraphicFramePr>
        <p:xfrm>
          <a:off x="1365457" y="4837898"/>
          <a:ext cx="9298542" cy="11313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4383">
                  <a:extLst>
                    <a:ext uri="{9D8B030D-6E8A-4147-A177-3AD203B41FA5}">
                      <a16:colId xmlns:a16="http://schemas.microsoft.com/office/drawing/2014/main" val="2492098195"/>
                    </a:ext>
                  </a:extLst>
                </a:gridCol>
                <a:gridCol w="2616215">
                  <a:extLst>
                    <a:ext uri="{9D8B030D-6E8A-4147-A177-3AD203B41FA5}">
                      <a16:colId xmlns:a16="http://schemas.microsoft.com/office/drawing/2014/main" val="1429497455"/>
                    </a:ext>
                  </a:extLst>
                </a:gridCol>
                <a:gridCol w="1889166">
                  <a:extLst>
                    <a:ext uri="{9D8B030D-6E8A-4147-A177-3AD203B41FA5}">
                      <a16:colId xmlns:a16="http://schemas.microsoft.com/office/drawing/2014/main" val="4095451774"/>
                    </a:ext>
                  </a:extLst>
                </a:gridCol>
                <a:gridCol w="1411902">
                  <a:extLst>
                    <a:ext uri="{9D8B030D-6E8A-4147-A177-3AD203B41FA5}">
                      <a16:colId xmlns:a16="http://schemas.microsoft.com/office/drawing/2014/main" val="2196104611"/>
                    </a:ext>
                  </a:extLst>
                </a:gridCol>
                <a:gridCol w="1416876">
                  <a:extLst>
                    <a:ext uri="{9D8B030D-6E8A-4147-A177-3AD203B41FA5}">
                      <a16:colId xmlns:a16="http://schemas.microsoft.com/office/drawing/2014/main" val="1849339536"/>
                    </a:ext>
                  </a:extLst>
                </a:gridCol>
              </a:tblGrid>
              <a:tr h="5656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shop_surr_id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shop_name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source_system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source_entity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source_id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54748"/>
                  </a:ext>
                </a:extLst>
              </a:tr>
              <a:tr h="565694">
                <a:tc>
                  <a:txBody>
                    <a:bodyPr/>
                    <a:lstStyle/>
                    <a:p>
                      <a:r>
                        <a:rPr lang="en-US" sz="16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464547"/>
                          </a:solidFill>
                          <a:latin typeface="+mn-lt"/>
                        </a:rPr>
                        <a:t>Minsk Interna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BL_3NF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CE_SHOPS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1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87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CFE-8B21-457B-9BB0-A0E952CE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Usage of SOURCE TRIPLET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AEC85-8356-488F-86AD-CEAC6A66C89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6249" y="1473804"/>
            <a:ext cx="11068481" cy="4961716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2. We should check BL_3NF table using SOURCE_ID value from dimension and find the source of mentioned row: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0070C0"/>
                </a:solidFill>
              </a:rPr>
              <a:t>	SELECT</a:t>
            </a:r>
            <a:r>
              <a:rPr lang="en-US" sz="2000" dirty="0">
                <a:solidFill>
                  <a:srgbClr val="464547"/>
                </a:solidFill>
              </a:rPr>
              <a:t> </a:t>
            </a:r>
            <a:r>
              <a:rPr lang="en-US" sz="2000" dirty="0" err="1">
                <a:solidFill>
                  <a:srgbClr val="464547"/>
                </a:solidFill>
              </a:rPr>
              <a:t>shop_id</a:t>
            </a:r>
            <a:r>
              <a:rPr lang="en-US" sz="2000" dirty="0">
                <a:solidFill>
                  <a:srgbClr val="464547"/>
                </a:solidFill>
              </a:rPr>
              <a:t>, </a:t>
            </a:r>
            <a:r>
              <a:rPr lang="en-US" sz="2000" dirty="0" err="1">
                <a:solidFill>
                  <a:srgbClr val="464547"/>
                </a:solidFill>
              </a:rPr>
              <a:t>shop_name</a:t>
            </a:r>
            <a:r>
              <a:rPr lang="en-US" sz="2000" dirty="0">
                <a:solidFill>
                  <a:srgbClr val="464547"/>
                </a:solidFill>
              </a:rPr>
              <a:t>, </a:t>
            </a:r>
            <a:r>
              <a:rPr lang="en-US" sz="2000" dirty="0" err="1">
                <a:solidFill>
                  <a:srgbClr val="464547"/>
                </a:solidFill>
              </a:rPr>
              <a:t>source_id</a:t>
            </a:r>
            <a:r>
              <a:rPr lang="en-US" sz="2000" dirty="0">
                <a:solidFill>
                  <a:srgbClr val="464547"/>
                </a:solidFill>
              </a:rPr>
              <a:t>, </a:t>
            </a:r>
            <a:r>
              <a:rPr lang="en-US" sz="2000" dirty="0" err="1">
                <a:solidFill>
                  <a:srgbClr val="464547"/>
                </a:solidFill>
              </a:rPr>
              <a:t>source_entity</a:t>
            </a:r>
            <a:r>
              <a:rPr lang="en-US" sz="2000" dirty="0">
                <a:solidFill>
                  <a:srgbClr val="464547"/>
                </a:solidFill>
              </a:rPr>
              <a:t>, </a:t>
            </a:r>
            <a:r>
              <a:rPr lang="en-US" sz="2000" dirty="0" err="1">
                <a:solidFill>
                  <a:srgbClr val="464547"/>
                </a:solidFill>
              </a:rPr>
              <a:t>source_system</a:t>
            </a:r>
            <a:r>
              <a:rPr lang="en-US" sz="2000" dirty="0">
                <a:solidFill>
                  <a:srgbClr val="464547"/>
                </a:solidFill>
              </a:rPr>
              <a:t> 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+mn-lt"/>
              </a:rPr>
              <a:t>FROM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464547"/>
                </a:solidFill>
              </a:rPr>
              <a:t>ce</a:t>
            </a:r>
            <a:r>
              <a:rPr lang="en-US" sz="2000" dirty="0" err="1">
                <a:solidFill>
                  <a:srgbClr val="464547"/>
                </a:solidFill>
                <a:latin typeface="+mn-lt"/>
              </a:rPr>
              <a:t>_shops</a:t>
            </a:r>
            <a:endParaRPr lang="en-US" sz="2000" dirty="0">
              <a:solidFill>
                <a:srgbClr val="464547"/>
              </a:solidFill>
              <a:latin typeface="+mn-lt"/>
            </a:endParaRP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464547"/>
                </a:solidFill>
              </a:rPr>
              <a:t>	</a:t>
            </a:r>
            <a:r>
              <a:rPr lang="en-US" sz="2000" dirty="0">
                <a:solidFill>
                  <a:srgbClr val="0070C0"/>
                </a:solidFill>
              </a:rPr>
              <a:t>WHERE</a:t>
            </a:r>
            <a:r>
              <a:rPr lang="en-US" sz="2000" dirty="0">
                <a:solidFill>
                  <a:srgbClr val="464547"/>
                </a:solidFill>
              </a:rPr>
              <a:t> </a:t>
            </a:r>
            <a:r>
              <a:rPr lang="en-US" sz="2000" dirty="0" err="1">
                <a:solidFill>
                  <a:srgbClr val="464547"/>
                </a:solidFill>
              </a:rPr>
              <a:t>shop_id</a:t>
            </a:r>
            <a:r>
              <a:rPr lang="en-US" sz="2000" dirty="0">
                <a:solidFill>
                  <a:srgbClr val="464547"/>
                </a:solidFill>
              </a:rPr>
              <a:t> = 13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464547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464547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i="1" dirty="0">
              <a:solidFill>
                <a:srgbClr val="464547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i="1" dirty="0">
              <a:solidFill>
                <a:srgbClr val="464547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E4730-22BF-45D3-B686-02CE970CC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AE4799-0968-75E8-C604-2034C9F3F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386958"/>
              </p:ext>
            </p:extLst>
          </p:nvPr>
        </p:nvGraphicFramePr>
        <p:xfrm>
          <a:off x="1361218" y="4139255"/>
          <a:ext cx="9298542" cy="11313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4383">
                  <a:extLst>
                    <a:ext uri="{9D8B030D-6E8A-4147-A177-3AD203B41FA5}">
                      <a16:colId xmlns:a16="http://schemas.microsoft.com/office/drawing/2014/main" val="2492098195"/>
                    </a:ext>
                  </a:extLst>
                </a:gridCol>
                <a:gridCol w="2616215">
                  <a:extLst>
                    <a:ext uri="{9D8B030D-6E8A-4147-A177-3AD203B41FA5}">
                      <a16:colId xmlns:a16="http://schemas.microsoft.com/office/drawing/2014/main" val="1429497455"/>
                    </a:ext>
                  </a:extLst>
                </a:gridCol>
                <a:gridCol w="1889166">
                  <a:extLst>
                    <a:ext uri="{9D8B030D-6E8A-4147-A177-3AD203B41FA5}">
                      <a16:colId xmlns:a16="http://schemas.microsoft.com/office/drawing/2014/main" val="4095451774"/>
                    </a:ext>
                  </a:extLst>
                </a:gridCol>
                <a:gridCol w="1411902">
                  <a:extLst>
                    <a:ext uri="{9D8B030D-6E8A-4147-A177-3AD203B41FA5}">
                      <a16:colId xmlns:a16="http://schemas.microsoft.com/office/drawing/2014/main" val="2196104611"/>
                    </a:ext>
                  </a:extLst>
                </a:gridCol>
                <a:gridCol w="1416876">
                  <a:extLst>
                    <a:ext uri="{9D8B030D-6E8A-4147-A177-3AD203B41FA5}">
                      <a16:colId xmlns:a16="http://schemas.microsoft.com/office/drawing/2014/main" val="1849339536"/>
                    </a:ext>
                  </a:extLst>
                </a:gridCol>
              </a:tblGrid>
              <a:tr h="5656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shop_id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shop_name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source_system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source_entity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source_id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54748"/>
                  </a:ext>
                </a:extLst>
              </a:tr>
              <a:tr h="565694"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464547"/>
                          </a:solidFill>
                          <a:latin typeface="+mn-lt"/>
                        </a:rPr>
                        <a:t>Minsk Interna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SA_EU_SALES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SRC_SALES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MSQ_1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1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67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CFE-8B21-457B-9BB0-A0E952CE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Usage of SOURCE TRIPLET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AEC85-8356-488F-86AD-CEAC6A66C89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0488" y="1008278"/>
            <a:ext cx="11068481" cy="4961716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3. We got source values, so now we can check SOURCE data which came from our customer: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0070C0"/>
                </a:solidFill>
              </a:rPr>
              <a:t>	SELECT</a:t>
            </a:r>
            <a:r>
              <a:rPr lang="en-US" sz="2000" dirty="0">
                <a:solidFill>
                  <a:srgbClr val="464547"/>
                </a:solidFill>
              </a:rPr>
              <a:t> </a:t>
            </a:r>
            <a:r>
              <a:rPr lang="en-US" sz="2000" dirty="0" err="1">
                <a:solidFill>
                  <a:srgbClr val="464547"/>
                </a:solidFill>
              </a:rPr>
              <a:t>shop_id</a:t>
            </a:r>
            <a:r>
              <a:rPr lang="en-US" sz="2000" dirty="0">
                <a:solidFill>
                  <a:srgbClr val="464547"/>
                </a:solidFill>
              </a:rPr>
              <a:t>, </a:t>
            </a:r>
            <a:r>
              <a:rPr lang="en-US" sz="2000" dirty="0" err="1">
                <a:solidFill>
                  <a:srgbClr val="464547"/>
                </a:solidFill>
              </a:rPr>
              <a:t>shop_name</a:t>
            </a:r>
            <a:endParaRPr lang="en-US" sz="2000" dirty="0">
              <a:solidFill>
                <a:srgbClr val="464547"/>
              </a:solidFill>
            </a:endParaRP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+mn-lt"/>
              </a:rPr>
              <a:t>FROM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464547"/>
                </a:solidFill>
                <a:latin typeface="+mn-lt"/>
              </a:rPr>
              <a:t>SA_EU_SALES.src_sales</a:t>
            </a:r>
            <a:endParaRPr lang="en-US" sz="2000" dirty="0">
              <a:solidFill>
                <a:srgbClr val="464547"/>
              </a:solidFill>
              <a:latin typeface="+mn-lt"/>
            </a:endParaRP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464547"/>
                </a:solidFill>
              </a:rPr>
              <a:t>	</a:t>
            </a:r>
            <a:r>
              <a:rPr lang="en-US" sz="2000" dirty="0">
                <a:solidFill>
                  <a:srgbClr val="0070C0"/>
                </a:solidFill>
              </a:rPr>
              <a:t>WHERE</a:t>
            </a:r>
            <a:r>
              <a:rPr lang="en-US" sz="2000" dirty="0">
                <a:solidFill>
                  <a:srgbClr val="464547"/>
                </a:solidFill>
              </a:rPr>
              <a:t> </a:t>
            </a:r>
            <a:r>
              <a:rPr lang="en-US" sz="2000" dirty="0" err="1">
                <a:solidFill>
                  <a:srgbClr val="464547"/>
                </a:solidFill>
              </a:rPr>
              <a:t>shop_id</a:t>
            </a:r>
            <a:r>
              <a:rPr lang="en-US" sz="2000" dirty="0">
                <a:solidFill>
                  <a:srgbClr val="464547"/>
                </a:solidFill>
              </a:rPr>
              <a:t> = ‘</a:t>
            </a:r>
            <a:r>
              <a:rPr lang="en-US" sz="2000" dirty="0"/>
              <a:t>MSQ_1’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464547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i="1" dirty="0">
              <a:solidFill>
                <a:srgbClr val="464547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i="1" dirty="0">
              <a:solidFill>
                <a:srgbClr val="464547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Result 1: We see that in our sources we have a full name of the shop. </a:t>
            </a:r>
            <a:r>
              <a:rPr lang="en-US" sz="2000" b="1" u="sng" dirty="0">
                <a:solidFill>
                  <a:srgbClr val="464547"/>
                </a:solidFill>
                <a:latin typeface="+mn-lt"/>
              </a:rPr>
              <a:t>We need to check our ETL.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464547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464547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464547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Result 2: We see that in our sources we have same short name of the shop. </a:t>
            </a:r>
            <a:r>
              <a:rPr lang="en-US" sz="2000" b="1" u="sng" dirty="0">
                <a:solidFill>
                  <a:srgbClr val="464547"/>
                </a:solidFill>
                <a:latin typeface="+mn-lt"/>
              </a:rPr>
              <a:t>We should ask customer to check his source.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464547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E4730-22BF-45D3-B686-02CE970CC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AE4799-0968-75E8-C604-2034C9F3F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685258"/>
              </p:ext>
            </p:extLst>
          </p:nvPr>
        </p:nvGraphicFramePr>
        <p:xfrm>
          <a:off x="480488" y="2828200"/>
          <a:ext cx="4580598" cy="9400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4383">
                  <a:extLst>
                    <a:ext uri="{9D8B030D-6E8A-4147-A177-3AD203B41FA5}">
                      <a16:colId xmlns:a16="http://schemas.microsoft.com/office/drawing/2014/main" val="2492098195"/>
                    </a:ext>
                  </a:extLst>
                </a:gridCol>
                <a:gridCol w="2616215">
                  <a:extLst>
                    <a:ext uri="{9D8B030D-6E8A-4147-A177-3AD203B41FA5}">
                      <a16:colId xmlns:a16="http://schemas.microsoft.com/office/drawing/2014/main" val="1429497455"/>
                    </a:ext>
                  </a:extLst>
                </a:gridCol>
              </a:tblGrid>
              <a:tr h="3609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shop_id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shop_name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54748"/>
                  </a:ext>
                </a:extLst>
              </a:tr>
              <a:tr h="4966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MSQ_1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464547"/>
                          </a:solidFill>
                          <a:latin typeface="+mn-lt"/>
                        </a:rPr>
                        <a:t>Minsk International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165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CAADF5B-CFC9-FB9E-88A7-2399D7A0B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36337"/>
              </p:ext>
            </p:extLst>
          </p:nvPr>
        </p:nvGraphicFramePr>
        <p:xfrm>
          <a:off x="480488" y="4399097"/>
          <a:ext cx="4580598" cy="9400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4383">
                  <a:extLst>
                    <a:ext uri="{9D8B030D-6E8A-4147-A177-3AD203B41FA5}">
                      <a16:colId xmlns:a16="http://schemas.microsoft.com/office/drawing/2014/main" val="2492098195"/>
                    </a:ext>
                  </a:extLst>
                </a:gridCol>
                <a:gridCol w="2616215">
                  <a:extLst>
                    <a:ext uri="{9D8B030D-6E8A-4147-A177-3AD203B41FA5}">
                      <a16:colId xmlns:a16="http://schemas.microsoft.com/office/drawing/2014/main" val="1429497455"/>
                    </a:ext>
                  </a:extLst>
                </a:gridCol>
              </a:tblGrid>
              <a:tr h="3609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shop_id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shop_name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54748"/>
                  </a:ext>
                </a:extLst>
              </a:tr>
              <a:tr h="4966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MSQ_1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464547"/>
                          </a:solidFill>
                          <a:latin typeface="+mn-lt"/>
                        </a:rPr>
                        <a:t>Minsk Interna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1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04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CFE-8B21-457B-9BB0-A0E952CE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Usage of SOURCE TRIPLET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AEC85-8356-488F-86AD-CEAC6A66C89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0488" y="1008278"/>
            <a:ext cx="11068481" cy="4961716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We also could use only 1 query to get source values.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Here is an example: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464547"/>
              </a:solidFill>
              <a:latin typeface="+mn-lt"/>
            </a:endParaRP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0070C0"/>
                </a:solidFill>
              </a:rPr>
              <a:t>SELECT</a:t>
            </a:r>
            <a:r>
              <a:rPr lang="en-US" sz="2000" dirty="0">
                <a:solidFill>
                  <a:srgbClr val="464547"/>
                </a:solidFill>
              </a:rPr>
              <a:t> </a:t>
            </a:r>
            <a:r>
              <a:rPr lang="en-US" sz="2000" dirty="0" err="1">
                <a:solidFill>
                  <a:srgbClr val="464547"/>
                </a:solidFill>
              </a:rPr>
              <a:t>shop_id</a:t>
            </a:r>
            <a:r>
              <a:rPr lang="en-US" sz="2000" dirty="0">
                <a:solidFill>
                  <a:srgbClr val="464547"/>
                </a:solidFill>
              </a:rPr>
              <a:t>, </a:t>
            </a:r>
            <a:r>
              <a:rPr lang="en-US" sz="2000" dirty="0" err="1">
                <a:solidFill>
                  <a:srgbClr val="464547"/>
                </a:solidFill>
              </a:rPr>
              <a:t>shop_name</a:t>
            </a:r>
            <a:endParaRPr lang="en-US" sz="2000" dirty="0">
              <a:solidFill>
                <a:srgbClr val="464547"/>
              </a:solidFill>
            </a:endParaRP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+mn-lt"/>
              </a:rPr>
              <a:t>FROM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464547"/>
                </a:solidFill>
                <a:latin typeface="+mn-lt"/>
              </a:rPr>
              <a:t>SA_EU_SALES.src_sales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464547"/>
                </a:solidFill>
                <a:latin typeface="+mn-lt"/>
              </a:rPr>
              <a:t>src</a:t>
            </a:r>
            <a:endParaRPr lang="en-US" sz="2000" dirty="0">
              <a:solidFill>
                <a:srgbClr val="464547"/>
              </a:solidFill>
              <a:latin typeface="+mn-lt"/>
            </a:endParaRP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+mn-lt"/>
              </a:rPr>
              <a:t>JOIN </a:t>
            </a:r>
            <a:r>
              <a:rPr lang="en-US" sz="2000" dirty="0">
                <a:latin typeface="+mn-lt"/>
              </a:rPr>
              <a:t>BL_3NF.ce_shops </a:t>
            </a:r>
            <a:r>
              <a:rPr lang="en-US" sz="2000" dirty="0" err="1">
                <a:latin typeface="+mn-lt"/>
              </a:rPr>
              <a:t>nf</a:t>
            </a:r>
            <a:endParaRPr lang="en-US" sz="2000" dirty="0">
              <a:latin typeface="+mn-lt"/>
            </a:endParaRP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+mn-lt"/>
              </a:rPr>
              <a:t>	ON </a:t>
            </a:r>
            <a:r>
              <a:rPr lang="en-US" sz="2000" dirty="0" err="1">
                <a:latin typeface="+mn-lt"/>
              </a:rPr>
              <a:t>to_char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src.shop_id</a:t>
            </a:r>
            <a:r>
              <a:rPr lang="en-US" sz="2000" dirty="0">
                <a:latin typeface="+mn-lt"/>
              </a:rPr>
              <a:t>) = </a:t>
            </a:r>
            <a:r>
              <a:rPr lang="en-US" sz="2000" dirty="0" err="1">
                <a:latin typeface="+mn-lt"/>
              </a:rPr>
              <a:t>nf.source_id</a:t>
            </a:r>
            <a:r>
              <a:rPr lang="en-US" sz="2000" dirty="0">
                <a:latin typeface="+mn-lt"/>
              </a:rPr>
              <a:t>      </a:t>
            </a:r>
            <a:r>
              <a:rPr lang="en-US" sz="1800" i="1" dirty="0">
                <a:solidFill>
                  <a:srgbClr val="A3C644"/>
                </a:solidFill>
                <a:latin typeface="+mn-lt"/>
              </a:rPr>
              <a:t>-- we use TO_CHAR() because our </a:t>
            </a:r>
            <a:r>
              <a:rPr lang="en-US" sz="1800" i="1" dirty="0" err="1">
                <a:solidFill>
                  <a:srgbClr val="A3C644"/>
                </a:solidFill>
                <a:latin typeface="+mn-lt"/>
              </a:rPr>
              <a:t>source_id</a:t>
            </a:r>
            <a:r>
              <a:rPr lang="en-US" sz="1800" i="1" dirty="0">
                <a:solidFill>
                  <a:srgbClr val="A3C644"/>
                </a:solidFill>
                <a:latin typeface="+mn-lt"/>
              </a:rPr>
              <a:t> is VARCHAR</a:t>
            </a:r>
            <a:endParaRPr lang="en-US" sz="2000" i="1" dirty="0">
              <a:solidFill>
                <a:srgbClr val="A3C644"/>
              </a:solidFill>
              <a:latin typeface="+mn-lt"/>
            </a:endParaRP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0070C0"/>
                </a:solidFill>
              </a:rPr>
              <a:t>JOIN </a:t>
            </a:r>
            <a:r>
              <a:rPr lang="en-US" sz="2000" dirty="0" err="1"/>
              <a:t>BL_DM.dim_shops</a:t>
            </a:r>
            <a:r>
              <a:rPr lang="en-US" sz="2000" dirty="0"/>
              <a:t> dim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0070C0"/>
                </a:solidFill>
              </a:rPr>
              <a:t>	ON </a:t>
            </a:r>
            <a:r>
              <a:rPr lang="en-US" sz="2000" dirty="0" err="1">
                <a:latin typeface="+mn-lt"/>
              </a:rPr>
              <a:t>to_char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nf.shop_id</a:t>
            </a:r>
            <a:r>
              <a:rPr lang="en-US" sz="2000" dirty="0">
                <a:latin typeface="+mn-lt"/>
              </a:rPr>
              <a:t>) = </a:t>
            </a:r>
            <a:r>
              <a:rPr lang="en-US" sz="2000" dirty="0" err="1"/>
              <a:t>dim</a:t>
            </a:r>
            <a:r>
              <a:rPr lang="en-US" sz="2000" dirty="0" err="1">
                <a:latin typeface="+mn-lt"/>
              </a:rPr>
              <a:t>.source_id</a:t>
            </a:r>
            <a:r>
              <a:rPr lang="en-US" sz="2000" dirty="0">
                <a:latin typeface="+mn-lt"/>
              </a:rPr>
              <a:t> </a:t>
            </a:r>
            <a:endParaRPr lang="en-US" sz="2000" dirty="0">
              <a:solidFill>
                <a:srgbClr val="0070C0"/>
              </a:solidFill>
              <a:latin typeface="+mn-lt"/>
            </a:endParaRP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0070C0"/>
                </a:solidFill>
              </a:rPr>
              <a:t>WHERE</a:t>
            </a:r>
            <a:r>
              <a:rPr lang="en-US" sz="2000" dirty="0">
                <a:solidFill>
                  <a:srgbClr val="464547"/>
                </a:solidFill>
              </a:rPr>
              <a:t> </a:t>
            </a:r>
            <a:r>
              <a:rPr lang="en-US" sz="2000" dirty="0" err="1">
                <a:solidFill>
                  <a:srgbClr val="464547"/>
                </a:solidFill>
              </a:rPr>
              <a:t>dim.shop_name</a:t>
            </a:r>
            <a:r>
              <a:rPr lang="en-US" sz="2000" dirty="0">
                <a:solidFill>
                  <a:srgbClr val="464547"/>
                </a:solidFill>
              </a:rPr>
              <a:t> = ‘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Minsk Interna</a:t>
            </a:r>
            <a:r>
              <a:rPr lang="en-US" sz="2000" dirty="0">
                <a:solidFill>
                  <a:srgbClr val="464547"/>
                </a:solidFill>
              </a:rPr>
              <a:t>’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464547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464547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E4730-22BF-45D3-B686-02CE970CC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557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heme1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1030E66-D622-4A2C-A780-E8D0C5A75002}" vid="{EF2DDD0D-6367-4D3B-9AC8-9338D6E343E6}"/>
    </a:ext>
  </a:extLst>
</a:theme>
</file>

<file path=ppt/theme/theme3.xml><?xml version="1.0" encoding="utf-8"?>
<a:theme xmlns:a="http://schemas.openxmlformats.org/drawingml/2006/main" name="3_EPAM1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1" id="{3043812C-3783-4862-B875-B3690480E19A}" vid="{FD22F7D5-DBED-44CA-80F0-2780F71C6B15}"/>
    </a:ext>
  </a:extLst>
</a:theme>
</file>

<file path=ppt/theme/theme4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5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54897E54BA54408664CA011F7489F6" ma:contentTypeVersion="12" ma:contentTypeDescription="Create a new document." ma:contentTypeScope="" ma:versionID="a27d6dbaf3b81e28f02b064b4ca79c10">
  <xsd:schema xmlns:xsd="http://www.w3.org/2001/XMLSchema" xmlns:xs="http://www.w3.org/2001/XMLSchema" xmlns:p="http://schemas.microsoft.com/office/2006/metadata/properties" xmlns:ns2="59158387-0b2d-4d97-a983-e5561f7f08d0" xmlns:ns3="55af1afe-24e9-4d9e-8b54-53f2032f41af" targetNamespace="http://schemas.microsoft.com/office/2006/metadata/properties" ma:root="true" ma:fieldsID="37183ce83897060e9ae3fdc6567d7fdd" ns2:_="" ns3:_="">
    <xsd:import namespace="59158387-0b2d-4d97-a983-e5561f7f08d0"/>
    <xsd:import namespace="55af1afe-24e9-4d9e-8b54-53f2032f41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158387-0b2d-4d97-a983-e5561f7f08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af1afe-24e9-4d9e-8b54-53f2032f4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499AAA3E-69EF-4E47-9504-09F7B14999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158387-0b2d-4d97-a983-e5561f7f08d0"/>
    <ds:schemaRef ds:uri="55af1afe-24e9-4d9e-8b54-53f2032f4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35886</TotalTime>
  <Words>1344</Words>
  <Application>Microsoft Office PowerPoint</Application>
  <PresentationFormat>Widescreen</PresentationFormat>
  <Paragraphs>242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Trebuchet MS</vt:lpstr>
      <vt:lpstr>Custom Design</vt:lpstr>
      <vt:lpstr>1_Theme1</vt:lpstr>
      <vt:lpstr>3_EPAM1</vt:lpstr>
      <vt:lpstr>Covers</vt:lpstr>
      <vt:lpstr>General</vt:lpstr>
      <vt:lpstr>PostgreSQL DB for DWH and ETL Building</vt:lpstr>
      <vt:lpstr>Definition</vt:lpstr>
      <vt:lpstr>Data type and possible values </vt:lpstr>
      <vt:lpstr>How to define column values</vt:lpstr>
      <vt:lpstr>How to define column values</vt:lpstr>
      <vt:lpstr>Usage of SOURCE TRIPLET</vt:lpstr>
      <vt:lpstr>Usage of SOURCE TRIPLET</vt:lpstr>
      <vt:lpstr>Usage of SOURCE TRIPLET</vt:lpstr>
      <vt:lpstr>Usage of SOURCE TRIPLET</vt:lpstr>
      <vt:lpstr>Usage of SOURCE TRIPLET in your project</vt:lpstr>
      <vt:lpstr>Usage of SOURCE TRIPLET in your project</vt:lpstr>
      <vt:lpstr>Thank you!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Hanna Petrashka</cp:lastModifiedBy>
  <cp:revision>1153</cp:revision>
  <cp:lastPrinted>2014-07-09T13:30:36Z</cp:lastPrinted>
  <dcterms:created xsi:type="dcterms:W3CDTF">2014-07-08T13:27:24Z</dcterms:created>
  <dcterms:modified xsi:type="dcterms:W3CDTF">2023-06-13T08:55:13Z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0x0101002F54897E54BA54408664CA011F7489F6</vt:lpwstr>
  </property>
</Properties>
</file>