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9" r:id="rId8"/>
    <p:sldId id="270" r:id="rId9"/>
    <p:sldId id="262" r:id="rId10"/>
    <p:sldId id="263" r:id="rId11"/>
    <p:sldId id="271" r:id="rId12"/>
    <p:sldId id="264" r:id="rId13"/>
    <p:sldId id="265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7E99-370D-0A42-9C7B-9CFAC661D7F1}" type="datetimeFigureOut">
              <a:rPr lang="en-US" smtClean="0"/>
              <a:pPr/>
              <a:t>3/27/12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3472-7819-164F-AD58-AC0D88C919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7E99-370D-0A42-9C7B-9CFAC661D7F1}" type="datetimeFigureOut">
              <a:rPr lang="en-US" smtClean="0"/>
              <a:pPr/>
              <a:t>3/27/12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3472-7819-164F-AD58-AC0D88C919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7E99-370D-0A42-9C7B-9CFAC661D7F1}" type="datetimeFigureOut">
              <a:rPr lang="en-US" smtClean="0"/>
              <a:pPr/>
              <a:t>3/27/12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3472-7819-164F-AD58-AC0D88C919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7E99-370D-0A42-9C7B-9CFAC661D7F1}" type="datetimeFigureOut">
              <a:rPr lang="en-US" smtClean="0"/>
              <a:pPr/>
              <a:t>3/27/12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3472-7819-164F-AD58-AC0D88C919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7E99-370D-0A42-9C7B-9CFAC661D7F1}" type="datetimeFigureOut">
              <a:rPr lang="en-US" smtClean="0"/>
              <a:pPr/>
              <a:t>3/27/12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3472-7819-164F-AD58-AC0D88C919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7E99-370D-0A42-9C7B-9CFAC661D7F1}" type="datetimeFigureOut">
              <a:rPr lang="en-US" smtClean="0"/>
              <a:pPr/>
              <a:t>3/27/12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3472-7819-164F-AD58-AC0D88C919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7E99-370D-0A42-9C7B-9CFAC661D7F1}" type="datetimeFigureOut">
              <a:rPr lang="en-US" smtClean="0"/>
              <a:pPr/>
              <a:t>3/27/12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3472-7819-164F-AD58-AC0D88C919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7E99-370D-0A42-9C7B-9CFAC661D7F1}" type="datetimeFigureOut">
              <a:rPr lang="en-US" smtClean="0"/>
              <a:pPr/>
              <a:t>3/27/12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3472-7819-164F-AD58-AC0D88C919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7E99-370D-0A42-9C7B-9CFAC661D7F1}" type="datetimeFigureOut">
              <a:rPr lang="en-US" smtClean="0"/>
              <a:pPr/>
              <a:t>3/27/12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3472-7819-164F-AD58-AC0D88C919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7E99-370D-0A42-9C7B-9CFAC661D7F1}" type="datetimeFigureOut">
              <a:rPr lang="en-US" smtClean="0"/>
              <a:pPr/>
              <a:t>3/27/12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3472-7819-164F-AD58-AC0D88C919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7E99-370D-0A42-9C7B-9CFAC661D7F1}" type="datetimeFigureOut">
              <a:rPr lang="en-US" smtClean="0"/>
              <a:pPr/>
              <a:t>3/27/12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3472-7819-164F-AD58-AC0D88C919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37E99-370D-0A42-9C7B-9CFAC661D7F1}" type="datetimeFigureOut">
              <a:rPr lang="en-US" smtClean="0"/>
              <a:pPr/>
              <a:t>3/27/12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D3472-7819-164F-AD58-AC0D88C91918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Random Dungeon Generation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CMPSMP2Y – Proposal</a:t>
            </a:r>
          </a:p>
          <a:p>
            <a:r>
              <a:rPr lang="en-GB" dirty="0" smtClean="0"/>
              <a:t>Olivier Legat</a:t>
            </a:r>
          </a:p>
          <a:p>
            <a:r>
              <a:rPr lang="en-GB" dirty="0" smtClean="0"/>
              <a:t>[Supervisor: Prof. A. Day]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Methods, techniques and 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39697"/>
          </a:xfrm>
        </p:spPr>
        <p:txBody>
          <a:bodyPr/>
          <a:lstStyle/>
          <a:p>
            <a:r>
              <a:rPr lang="en-GB" dirty="0" smtClean="0"/>
              <a:t>Occupancy-regulated algorithms</a:t>
            </a:r>
          </a:p>
          <a:p>
            <a:endParaRPr lang="en-GB" dirty="0"/>
          </a:p>
        </p:txBody>
      </p:sp>
      <p:pic>
        <p:nvPicPr>
          <p:cNvPr id="4" name="Picture 3" descr="mario.png"/>
          <p:cNvPicPr>
            <a:picLocks noChangeAspect="1"/>
          </p:cNvPicPr>
          <p:nvPr/>
        </p:nvPicPr>
        <p:blipFill>
          <a:blip r:embed="rId2"/>
          <a:srcRect r="49643" b="49344"/>
          <a:stretch>
            <a:fillRect/>
          </a:stretch>
        </p:blipFill>
        <p:spPr>
          <a:xfrm>
            <a:off x="643356" y="2864681"/>
            <a:ext cx="1344613" cy="1352605"/>
          </a:xfrm>
          <a:prstGeom prst="rect">
            <a:avLst/>
          </a:prstGeom>
        </p:spPr>
      </p:pic>
      <p:pic>
        <p:nvPicPr>
          <p:cNvPr id="5" name="Picture 4" descr="mario.png"/>
          <p:cNvPicPr>
            <a:picLocks noChangeAspect="1"/>
          </p:cNvPicPr>
          <p:nvPr/>
        </p:nvPicPr>
        <p:blipFill>
          <a:blip r:embed="rId2"/>
          <a:srcRect l="49393" t="49705"/>
          <a:stretch>
            <a:fillRect/>
          </a:stretch>
        </p:blipFill>
        <p:spPr>
          <a:xfrm>
            <a:off x="7166747" y="3876676"/>
            <a:ext cx="1351283" cy="1342970"/>
          </a:xfrm>
          <a:prstGeom prst="rect">
            <a:avLst/>
          </a:prstGeom>
        </p:spPr>
      </p:pic>
      <p:pic>
        <p:nvPicPr>
          <p:cNvPr id="6" name="Picture 5" descr="mario.png"/>
          <p:cNvPicPr>
            <a:picLocks noChangeAspect="1"/>
          </p:cNvPicPr>
          <p:nvPr/>
        </p:nvPicPr>
        <p:blipFill>
          <a:blip r:embed="rId2"/>
          <a:srcRect l="49393" b="49344"/>
          <a:stretch>
            <a:fillRect/>
          </a:stretch>
        </p:blipFill>
        <p:spPr>
          <a:xfrm>
            <a:off x="643356" y="5018636"/>
            <a:ext cx="1351283" cy="1352605"/>
          </a:xfrm>
          <a:prstGeom prst="rect">
            <a:avLst/>
          </a:prstGeom>
        </p:spPr>
      </p:pic>
      <p:pic>
        <p:nvPicPr>
          <p:cNvPr id="7" name="Picture 6" descr="mario.png"/>
          <p:cNvPicPr>
            <a:picLocks noChangeAspect="1"/>
          </p:cNvPicPr>
          <p:nvPr/>
        </p:nvPicPr>
        <p:blipFill>
          <a:blip r:embed="rId2"/>
          <a:srcRect t="49344" r="49536"/>
          <a:stretch>
            <a:fillRect/>
          </a:stretch>
        </p:blipFill>
        <p:spPr>
          <a:xfrm>
            <a:off x="4117708" y="3871858"/>
            <a:ext cx="1347467" cy="13526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5190" y="2461929"/>
            <a:ext cx="94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Chunk 1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45190" y="6371241"/>
            <a:ext cx="94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Chunk 2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169810" y="4420824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+</a:t>
            </a:r>
            <a:endParaRPr lang="en-GB" dirty="0"/>
          </a:p>
        </p:txBody>
      </p:sp>
      <p:cxnSp>
        <p:nvCxnSpPr>
          <p:cNvPr id="15" name="Elbow Connector 14"/>
          <p:cNvCxnSpPr>
            <a:stCxn id="4" idx="3"/>
            <a:endCxn id="7" idx="1"/>
          </p:cNvCxnSpPr>
          <p:nvPr/>
        </p:nvCxnSpPr>
        <p:spPr>
          <a:xfrm>
            <a:off x="1987969" y="3540984"/>
            <a:ext cx="2129739" cy="10071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3"/>
          </p:cNvCxnSpPr>
          <p:nvPr/>
        </p:nvCxnSpPr>
        <p:spPr>
          <a:xfrm flipV="1">
            <a:off x="1994639" y="4548161"/>
            <a:ext cx="1046862" cy="1146778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5" idx="1"/>
          </p:cNvCxnSpPr>
          <p:nvPr/>
        </p:nvCxnSpPr>
        <p:spPr>
          <a:xfrm>
            <a:off x="5465175" y="4548161"/>
            <a:ext cx="170157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39929" y="3478858"/>
            <a:ext cx="76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Result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4084285" y="3491386"/>
            <a:ext cx="140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Mixed Chunk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2035055" y="4226583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Join at </a:t>
            </a:r>
          </a:p>
          <a:p>
            <a:r>
              <a:rPr lang="en-GB" dirty="0" smtClean="0"/>
              <a:t>anchors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5583110" y="403262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Post-process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Procedural Modelling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15" y="2044291"/>
            <a:ext cx="8773299" cy="35847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Interconnecting 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48924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GB" dirty="0" smtClean="0"/>
              <a:t>Linear interpolation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 smtClean="0"/>
              <a:t>Deformable beams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 smtClean="0"/>
              <a:t>Using Inverse Kinematics (IK)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18" y="3750323"/>
            <a:ext cx="5714028" cy="2560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Project Plan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8731"/>
            <a:ext cx="9144000" cy="3917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Risk Analysis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21055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90700"/>
                <a:gridCol w="1282700"/>
                <a:gridCol w="1155700"/>
                <a:gridCol w="40005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0" smtClean="0"/>
                        <a:t>Risk Type</a:t>
                      </a:r>
                      <a:endParaRPr lang="en-GB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smtClean="0"/>
                        <a:t>Probability</a:t>
                      </a:r>
                      <a:endParaRPr lang="en-GB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Severity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Prevention</a:t>
                      </a:r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Hard-Disk Failure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>
                          <a:solidFill>
                            <a:srgbClr val="008000"/>
                          </a:solidFill>
                        </a:rPr>
                        <a:t>Low</a:t>
                      </a:r>
                      <a:endParaRPr lang="en-GB" noProof="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>
                          <a:solidFill>
                            <a:srgbClr val="FF0000"/>
                          </a:solidFill>
                        </a:rPr>
                        <a:t>Very High</a:t>
                      </a:r>
                      <a:endParaRPr lang="en-GB" noProof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GB" noProof="0" dirty="0" smtClean="0"/>
                        <a:t>Keeping backup</a:t>
                      </a:r>
                      <a:r>
                        <a:rPr lang="en-GB" baseline="0" noProof="0" dirty="0" smtClean="0"/>
                        <a:t> on a 2</a:t>
                      </a:r>
                      <a:r>
                        <a:rPr lang="en-GB" baseline="30000" noProof="0" dirty="0" smtClean="0"/>
                        <a:t>nd</a:t>
                      </a:r>
                      <a:r>
                        <a:rPr lang="en-GB" baseline="0" noProof="0" dirty="0" smtClean="0"/>
                        <a:t> hard-disk.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GB" b="1" noProof="0" dirty="0" smtClean="0"/>
                        <a:t>[</a:t>
                      </a:r>
                      <a:r>
                        <a:rPr lang="en-GB" b="1" cap="small" noProof="0" dirty="0" smtClean="0"/>
                        <a:t>preferable</a:t>
                      </a:r>
                      <a:r>
                        <a:rPr lang="en-GB" b="1" noProof="0" dirty="0" smtClean="0"/>
                        <a:t>]</a:t>
                      </a:r>
                      <a:r>
                        <a:rPr lang="en-GB" noProof="0" dirty="0" smtClean="0"/>
                        <a:t> </a:t>
                      </a:r>
                      <a:r>
                        <a:rPr lang="en-GB" baseline="0" noProof="0" dirty="0" smtClean="0"/>
                        <a:t>Keeping the project under a version-control server (SVN).</a:t>
                      </a:r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Software development</a:t>
                      </a:r>
                      <a:r>
                        <a:rPr lang="en-GB" baseline="0" noProof="0" dirty="0" smtClean="0"/>
                        <a:t> delay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GB" noProof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Medium</a:t>
                      </a:r>
                      <a:endParaRPr lang="en-GB" noProof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GB" b="1" noProof="0" dirty="0" smtClean="0"/>
                        <a:t>[</a:t>
                      </a:r>
                      <a:r>
                        <a:rPr lang="en-GB" b="1" cap="small" noProof="0" dirty="0" smtClean="0"/>
                        <a:t>preferable</a:t>
                      </a:r>
                      <a:r>
                        <a:rPr lang="en-GB" b="1" noProof="0" dirty="0" smtClean="0"/>
                        <a:t>]</a:t>
                      </a:r>
                      <a:r>
                        <a:rPr lang="en-GB" noProof="0" dirty="0" smtClean="0"/>
                        <a:t> Reserving spare</a:t>
                      </a:r>
                      <a:r>
                        <a:rPr lang="en-GB" baseline="0" noProof="0" dirty="0" smtClean="0"/>
                        <a:t> days on the project plan to catch up.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GB" baseline="0" noProof="0" dirty="0" smtClean="0"/>
                        <a:t>Cutting up some functionalities</a:t>
                      </a:r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Overly complex task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>
                          <a:solidFill>
                            <a:srgbClr val="E46C0A"/>
                          </a:solidFill>
                        </a:rPr>
                        <a:t>Medium</a:t>
                      </a:r>
                      <a:endParaRPr lang="en-GB" noProof="0" dirty="0">
                        <a:solidFill>
                          <a:srgbClr val="E46C0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GB" noProof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GB" noProof="0" dirty="0" smtClean="0"/>
                        <a:t>Add</a:t>
                      </a:r>
                      <a:r>
                        <a:rPr lang="en-GB" baseline="0" noProof="0" dirty="0" smtClean="0"/>
                        <a:t> constraints to the problem.</a:t>
                      </a:r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Minor Illness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>
                          <a:solidFill>
                            <a:srgbClr val="E46C0A"/>
                          </a:solidFill>
                        </a:rPr>
                        <a:t>Medium</a:t>
                      </a:r>
                      <a:endParaRPr lang="en-GB" noProof="0" dirty="0">
                        <a:solidFill>
                          <a:srgbClr val="E46C0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>
                          <a:solidFill>
                            <a:srgbClr val="008000"/>
                          </a:solidFill>
                        </a:rPr>
                        <a:t>Low</a:t>
                      </a:r>
                      <a:endParaRPr lang="en-GB" noProof="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GB" noProof="0" dirty="0" smtClean="0"/>
                        <a:t>Reserve</a:t>
                      </a:r>
                      <a:r>
                        <a:rPr lang="en-GB" baseline="0" noProof="0" dirty="0" smtClean="0"/>
                        <a:t> spare days to compensate.</a:t>
                      </a:r>
                      <a:endParaRPr lang="en-GB" noProof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smtClean="0">
                <a:solidFill>
                  <a:srgbClr val="FF0000"/>
                </a:solidFill>
              </a:rPr>
              <a:t>Procedural </a:t>
            </a:r>
            <a:r>
              <a:rPr lang="en-GB" dirty="0">
                <a:solidFill>
                  <a:srgbClr val="FF0000"/>
                </a:solidFill>
              </a:rPr>
              <a:t>C</a:t>
            </a:r>
            <a:r>
              <a:rPr lang="en-GB" dirty="0" smtClean="0">
                <a:solidFill>
                  <a:srgbClr val="FF0000"/>
                </a:solidFill>
              </a:rPr>
              <a:t>ontent </a:t>
            </a:r>
            <a:r>
              <a:rPr lang="en-GB" dirty="0">
                <a:solidFill>
                  <a:srgbClr val="FF0000"/>
                </a:solidFill>
              </a:rPr>
              <a:t>G</a:t>
            </a:r>
            <a:r>
              <a:rPr lang="en-GB" dirty="0" smtClean="0">
                <a:solidFill>
                  <a:srgbClr val="FF0000"/>
                </a:solidFill>
              </a:rPr>
              <a:t>eneration </a:t>
            </a:r>
            <a:r>
              <a:rPr lang="en-GB" dirty="0" smtClean="0"/>
              <a:t>(PCG)?</a:t>
            </a:r>
          </a:p>
          <a:p>
            <a:pPr lvl="1"/>
            <a:r>
              <a:rPr lang="en-GB" dirty="0" smtClean="0"/>
              <a:t>It involves </a:t>
            </a:r>
            <a:r>
              <a:rPr lang="en-GB" dirty="0" smtClean="0">
                <a:solidFill>
                  <a:srgbClr val="FF0000"/>
                </a:solidFill>
              </a:rPr>
              <a:t>random </a:t>
            </a:r>
            <a:r>
              <a:rPr lang="en-GB" dirty="0" smtClean="0"/>
              <a:t>generation of content.</a:t>
            </a:r>
          </a:p>
          <a:p>
            <a:r>
              <a:rPr lang="en-GB" dirty="0" smtClean="0"/>
              <a:t>Content includes</a:t>
            </a:r>
          </a:p>
          <a:p>
            <a:pPr marL="914400" lvl="1" indent="-514350"/>
            <a:r>
              <a:rPr lang="en-GB" dirty="0" smtClean="0"/>
              <a:t>Game level (static terrain)</a:t>
            </a:r>
          </a:p>
          <a:p>
            <a:pPr marL="914400" lvl="1" indent="-514350"/>
            <a:r>
              <a:rPr lang="en-GB" dirty="0"/>
              <a:t>E</a:t>
            </a:r>
            <a:r>
              <a:rPr lang="en-GB" dirty="0" smtClean="0"/>
              <a:t>nemy distribution</a:t>
            </a:r>
          </a:p>
          <a:p>
            <a:pPr marL="914400" lvl="1" indent="-514350"/>
            <a:r>
              <a:rPr lang="en-GB" dirty="0" smtClean="0"/>
              <a:t>Interact-able features (e.g. doors, treasure chest)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examples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052" y="1588322"/>
            <a:ext cx="2734177" cy="2050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326" y="1588322"/>
            <a:ext cx="2734177" cy="20506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241" y="2613909"/>
            <a:ext cx="845600" cy="11957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5097" y="2613909"/>
            <a:ext cx="861331" cy="11957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7052" y="4215367"/>
            <a:ext cx="2734177" cy="20506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241" y="5219243"/>
            <a:ext cx="845600" cy="12137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rcRect l="14796" r="10721"/>
          <a:stretch>
            <a:fillRect/>
          </a:stretch>
        </p:blipFill>
        <p:spPr>
          <a:xfrm>
            <a:off x="4774326" y="4195966"/>
            <a:ext cx="2734177" cy="20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5097" y="5237292"/>
            <a:ext cx="872883" cy="1195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Statement of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Most level generators are 2-dimensional</a:t>
            </a:r>
          </a:p>
          <a:p>
            <a:r>
              <a:rPr lang="en-GB" dirty="0" smtClean="0"/>
              <a:t>Lack of generalised algorithm</a:t>
            </a:r>
          </a:p>
          <a:p>
            <a:pPr lvl="1"/>
            <a:r>
              <a:rPr lang="en-GB" dirty="0" smtClean="0"/>
              <a:t>Commercial game developers don’t openly distribute their algorithms.</a:t>
            </a:r>
          </a:p>
          <a:p>
            <a:pPr lvl="1"/>
            <a:r>
              <a:rPr lang="en-GB" dirty="0" smtClean="0"/>
              <a:t>Even if they did, those algorithms probably wouldn’t be reusable.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Aims and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Develop a </a:t>
            </a:r>
            <a:r>
              <a:rPr lang="en-GB" dirty="0" smtClean="0">
                <a:solidFill>
                  <a:srgbClr val="FF0000"/>
                </a:solidFill>
              </a:rPr>
              <a:t>3D-based</a:t>
            </a:r>
            <a:r>
              <a:rPr lang="en-GB" dirty="0" smtClean="0"/>
              <a:t> level generator</a:t>
            </a:r>
          </a:p>
          <a:p>
            <a:pPr lvl="1"/>
            <a:r>
              <a:rPr lang="en-GB" dirty="0" smtClean="0"/>
              <a:t>Take </a:t>
            </a:r>
            <a:r>
              <a:rPr lang="en-GB" dirty="0" smtClean="0">
                <a:solidFill>
                  <a:srgbClr val="FF0000"/>
                </a:solidFill>
              </a:rPr>
              <a:t>game elements</a:t>
            </a:r>
            <a:r>
              <a:rPr lang="en-GB" dirty="0" smtClean="0"/>
              <a:t> into consideration</a:t>
            </a:r>
          </a:p>
          <a:p>
            <a:pPr lvl="1"/>
            <a:r>
              <a:rPr lang="en-GB" dirty="0" smtClean="0"/>
              <a:t>Maintain </a:t>
            </a:r>
            <a:r>
              <a:rPr lang="en-GB" dirty="0" smtClean="0">
                <a:solidFill>
                  <a:srgbClr val="FF0000"/>
                </a:solidFill>
              </a:rPr>
              <a:t>independency </a:t>
            </a:r>
            <a:r>
              <a:rPr lang="en-GB" dirty="0" smtClean="0"/>
              <a:t>and </a:t>
            </a:r>
            <a:r>
              <a:rPr lang="en-GB" dirty="0" smtClean="0">
                <a:solidFill>
                  <a:srgbClr val="FF0000"/>
                </a:solidFill>
              </a:rPr>
              <a:t>generalisation</a:t>
            </a:r>
            <a:r>
              <a:rPr lang="en-GB" dirty="0" smtClean="0"/>
              <a:t>.</a:t>
            </a:r>
          </a:p>
          <a:p>
            <a:r>
              <a:rPr lang="en-GB" dirty="0" smtClean="0"/>
              <a:t>Render a convincing man-made structure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08740" y="5581346"/>
            <a:ext cx="1584833" cy="7598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Other </a:t>
            </a:r>
            <a:r>
              <a:rPr lang="en-GB" dirty="0" smtClean="0"/>
              <a:t>Inputs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8740" y="4485357"/>
            <a:ext cx="1584833" cy="75988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Seed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888295" y="5015692"/>
            <a:ext cx="1584833" cy="7598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Generate</a:t>
            </a:r>
          </a:p>
          <a:p>
            <a:pPr algn="ctr"/>
            <a:r>
              <a:rPr lang="en-GB" dirty="0" smtClean="0"/>
              <a:t>Level</a:t>
            </a:r>
            <a:endParaRPr lang="en-GB" dirty="0" smtClean="0"/>
          </a:p>
        </p:txBody>
      </p:sp>
      <p:sp>
        <p:nvSpPr>
          <p:cNvPr id="7" name="Rectangle 6"/>
          <p:cNvSpPr/>
          <p:nvPr/>
        </p:nvSpPr>
        <p:spPr>
          <a:xfrm>
            <a:off x="6903795" y="5015692"/>
            <a:ext cx="1584833" cy="7598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Render</a:t>
            </a:r>
          </a:p>
          <a:p>
            <a:pPr algn="ctr"/>
            <a:r>
              <a:rPr lang="en-GB" dirty="0" smtClean="0"/>
              <a:t>Level</a:t>
            </a:r>
            <a:endParaRPr lang="en-GB" dirty="0"/>
          </a:p>
        </p:txBody>
      </p:sp>
      <p:cxnSp>
        <p:nvCxnSpPr>
          <p:cNvPr id="11" name="Elbow Connector 10"/>
          <p:cNvCxnSpPr>
            <a:stCxn id="5" idx="3"/>
          </p:cNvCxnSpPr>
          <p:nvPr/>
        </p:nvCxnSpPr>
        <p:spPr>
          <a:xfrm>
            <a:off x="2193573" y="4865302"/>
            <a:ext cx="694722" cy="3799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3"/>
          </p:cNvCxnSpPr>
          <p:nvPr/>
        </p:nvCxnSpPr>
        <p:spPr>
          <a:xfrm flipV="1">
            <a:off x="2193573" y="5581346"/>
            <a:ext cx="694722" cy="3799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22" idx="1"/>
          </p:cNvCxnSpPr>
          <p:nvPr/>
        </p:nvCxnSpPr>
        <p:spPr>
          <a:xfrm>
            <a:off x="4473128" y="5395637"/>
            <a:ext cx="43377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2" idx="3"/>
            <a:endCxn id="7" idx="1"/>
          </p:cNvCxnSpPr>
          <p:nvPr/>
        </p:nvCxnSpPr>
        <p:spPr>
          <a:xfrm flipV="1">
            <a:off x="6491734" y="5395637"/>
            <a:ext cx="41206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906901" y="5017280"/>
            <a:ext cx="1584833" cy="7598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Methods, techniques and 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Genetic algorithms</a:t>
            </a:r>
          </a:p>
          <a:p>
            <a:r>
              <a:rPr lang="en-GB" dirty="0" smtClean="0"/>
              <a:t>Occupancy-regulation</a:t>
            </a:r>
          </a:p>
          <a:p>
            <a:r>
              <a:rPr lang="en-GB" dirty="0" smtClean="0"/>
              <a:t>Procedural Modelling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Genetic algorithms</a:t>
            </a:r>
            <a:endParaRPr lang="en-GB" dirty="0"/>
          </a:p>
        </p:txBody>
      </p:sp>
      <p:sp>
        <p:nvSpPr>
          <p:cNvPr id="5" name="Process 4"/>
          <p:cNvSpPr/>
          <p:nvPr/>
        </p:nvSpPr>
        <p:spPr>
          <a:xfrm>
            <a:off x="3450224" y="1487212"/>
            <a:ext cx="1953904" cy="45593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Initialise</a:t>
            </a:r>
            <a:endParaRPr lang="en-GB" dirty="0"/>
          </a:p>
        </p:txBody>
      </p:sp>
      <p:sp>
        <p:nvSpPr>
          <p:cNvPr id="6" name="Process 5"/>
          <p:cNvSpPr/>
          <p:nvPr/>
        </p:nvSpPr>
        <p:spPr>
          <a:xfrm>
            <a:off x="3450224" y="4494189"/>
            <a:ext cx="1953904" cy="45593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Selection</a:t>
            </a:r>
            <a:endParaRPr lang="en-GB" dirty="0"/>
          </a:p>
        </p:txBody>
      </p:sp>
      <p:sp>
        <p:nvSpPr>
          <p:cNvPr id="7" name="Decision 6"/>
          <p:cNvSpPr/>
          <p:nvPr/>
        </p:nvSpPr>
        <p:spPr>
          <a:xfrm>
            <a:off x="3450224" y="3110111"/>
            <a:ext cx="1953904" cy="835878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Done?</a:t>
            </a:r>
            <a:endParaRPr lang="en-GB" dirty="0"/>
          </a:p>
        </p:txBody>
      </p:sp>
      <p:sp>
        <p:nvSpPr>
          <p:cNvPr id="8" name="Process 7"/>
          <p:cNvSpPr/>
          <p:nvPr/>
        </p:nvSpPr>
        <p:spPr>
          <a:xfrm>
            <a:off x="3450223" y="5731742"/>
            <a:ext cx="1953904" cy="45593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Reproduce</a:t>
            </a:r>
            <a:endParaRPr lang="en-GB" dirty="0"/>
          </a:p>
        </p:txBody>
      </p:sp>
      <p:sp>
        <p:nvSpPr>
          <p:cNvPr id="9" name="Process 8"/>
          <p:cNvSpPr/>
          <p:nvPr/>
        </p:nvSpPr>
        <p:spPr>
          <a:xfrm>
            <a:off x="3450223" y="2290518"/>
            <a:ext cx="1953904" cy="45593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Population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9" idx="2"/>
            <a:endCxn id="7" idx="0"/>
          </p:cNvCxnSpPr>
          <p:nvPr/>
        </p:nvCxnSpPr>
        <p:spPr>
          <a:xfrm rot="16200000" flipH="1">
            <a:off x="4245346" y="2928280"/>
            <a:ext cx="36365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9" idx="0"/>
          </p:cNvCxnSpPr>
          <p:nvPr/>
        </p:nvCxnSpPr>
        <p:spPr>
          <a:xfrm rot="5400000">
            <a:off x="4253490" y="2116832"/>
            <a:ext cx="3473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6" idx="0"/>
          </p:cNvCxnSpPr>
          <p:nvPr/>
        </p:nvCxnSpPr>
        <p:spPr>
          <a:xfrm rot="5400000">
            <a:off x="4153076" y="4220089"/>
            <a:ext cx="54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8" idx="0"/>
          </p:cNvCxnSpPr>
          <p:nvPr/>
        </p:nvCxnSpPr>
        <p:spPr>
          <a:xfrm rot="5400000">
            <a:off x="4036367" y="5340932"/>
            <a:ext cx="78161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rocess 20"/>
          <p:cNvSpPr/>
          <p:nvPr/>
        </p:nvSpPr>
        <p:spPr>
          <a:xfrm>
            <a:off x="6587755" y="3300082"/>
            <a:ext cx="1953904" cy="45593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Best result</a:t>
            </a:r>
            <a:endParaRPr lang="en-GB" dirty="0"/>
          </a:p>
        </p:txBody>
      </p:sp>
      <p:cxnSp>
        <p:nvCxnSpPr>
          <p:cNvPr id="22" name="Straight Arrow Connector 21"/>
          <p:cNvCxnSpPr>
            <a:stCxn id="7" idx="3"/>
            <a:endCxn id="21" idx="1"/>
          </p:cNvCxnSpPr>
          <p:nvPr/>
        </p:nvCxnSpPr>
        <p:spPr>
          <a:xfrm flipV="1">
            <a:off x="5404128" y="3528049"/>
            <a:ext cx="118362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9" idx="1"/>
          </p:cNvCxnSpPr>
          <p:nvPr/>
        </p:nvCxnSpPr>
        <p:spPr>
          <a:xfrm flipV="1">
            <a:off x="2319138" y="2518485"/>
            <a:ext cx="113108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597335" y="4237906"/>
            <a:ext cx="344201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8" idx="1"/>
          </p:cNvCxnSpPr>
          <p:nvPr/>
        </p:nvCxnSpPr>
        <p:spPr>
          <a:xfrm flipV="1">
            <a:off x="2317550" y="5959709"/>
            <a:ext cx="1132673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27970" y="5123582"/>
            <a:ext cx="167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Fitness function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457200" y="3847858"/>
            <a:ext cx="1927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Genetic operators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Mutate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Cross-over</a:t>
            </a:r>
            <a:endParaRPr lang="en-GB" dirty="0"/>
          </a:p>
        </p:txBody>
      </p:sp>
      <p:sp>
        <p:nvSpPr>
          <p:cNvPr id="54" name="TextBox 53"/>
          <p:cNvSpPr txBox="1"/>
          <p:nvPr/>
        </p:nvSpPr>
        <p:spPr>
          <a:xfrm>
            <a:off x="4427970" y="3946783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5644687" y="3137006"/>
            <a:ext cx="48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Genetic algorithms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242" y="1417638"/>
            <a:ext cx="4873063" cy="5294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Genetic algorithms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8000"/>
                </a:solidFill>
              </a:rPr>
              <a:t>Advantages</a:t>
            </a:r>
          </a:p>
          <a:p>
            <a:pPr lvl="1"/>
            <a:r>
              <a:rPr lang="en-GB" dirty="0" smtClean="0"/>
              <a:t>Provides decent result</a:t>
            </a:r>
          </a:p>
          <a:p>
            <a:pPr lvl="1"/>
            <a:r>
              <a:rPr lang="en-GB" dirty="0" smtClean="0"/>
              <a:t>Good abstraction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Disadvantages</a:t>
            </a:r>
          </a:p>
          <a:p>
            <a:pPr lvl="1"/>
            <a:r>
              <a:rPr lang="en-GB" dirty="0" smtClean="0"/>
              <a:t>Notoriously slow</a:t>
            </a:r>
          </a:p>
          <a:p>
            <a:pPr lvl="1"/>
            <a:r>
              <a:rPr lang="en-GB" dirty="0" smtClean="0"/>
              <a:t>Initial population required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301</Words>
  <Application>Microsoft Macintosh PowerPoint</Application>
  <PresentationFormat>On-screen Show (4:3)</PresentationFormat>
  <Paragraphs>95</Paragraphs>
  <Slides>15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Random Dungeon Generation </vt:lpstr>
      <vt:lpstr>Introduction</vt:lpstr>
      <vt:lpstr>Some examples</vt:lpstr>
      <vt:lpstr>Statement of problem</vt:lpstr>
      <vt:lpstr>Aims and Objectives</vt:lpstr>
      <vt:lpstr>Methods, techniques and tools</vt:lpstr>
      <vt:lpstr>Genetic algorithms</vt:lpstr>
      <vt:lpstr>Genetic algorithms</vt:lpstr>
      <vt:lpstr>Genetic algorithms</vt:lpstr>
      <vt:lpstr>Methods, techniques and tools</vt:lpstr>
      <vt:lpstr>Procedural Modelling</vt:lpstr>
      <vt:lpstr>Interconnecting Structures</vt:lpstr>
      <vt:lpstr>Project Plan</vt:lpstr>
      <vt:lpstr>Risk Analysis</vt:lpstr>
      <vt:lpstr>Any questions?</vt:lpstr>
    </vt:vector>
  </TitlesOfParts>
  <Company>UCL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Olivier Legat</dc:creator>
  <cp:lastModifiedBy>Olivier Legat</cp:lastModifiedBy>
  <cp:revision>32</cp:revision>
  <dcterms:created xsi:type="dcterms:W3CDTF">2012-03-27T10:01:49Z</dcterms:created>
  <dcterms:modified xsi:type="dcterms:W3CDTF">2012-03-27T14:53:24Z</dcterms:modified>
</cp:coreProperties>
</file>