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87" r:id="rId7"/>
    <p:sldId id="294" r:id="rId8"/>
    <p:sldId id="299" r:id="rId9"/>
    <p:sldId id="300" r:id="rId10"/>
    <p:sldId id="298" r:id="rId11"/>
    <p:sldId id="311" r:id="rId12"/>
    <p:sldId id="302" r:id="rId13"/>
    <p:sldId id="303" r:id="rId14"/>
    <p:sldId id="304" r:id="rId15"/>
    <p:sldId id="305" r:id="rId16"/>
    <p:sldId id="313" r:id="rId17"/>
    <p:sldId id="314" r:id="rId18"/>
    <p:sldId id="315" r:id="rId19"/>
    <p:sldId id="317" r:id="rId20"/>
    <p:sldId id="318" r:id="rId21"/>
    <p:sldId id="316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CFFFF"/>
    <a:srgbClr val="FFFF99"/>
    <a:srgbClr val="FFCCFF"/>
    <a:srgbClr val="C6E74D"/>
    <a:srgbClr val="61D38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9749" autoAdjust="0"/>
  </p:normalViewPr>
  <p:slideViewPr>
    <p:cSldViewPr>
      <p:cViewPr>
        <p:scale>
          <a:sx n="64" d="100"/>
          <a:sy n="64" d="100"/>
        </p:scale>
        <p:origin x="-69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7756E2-7720-4E0E-B3DF-BC1E1D947F78}" type="datetimeFigureOut">
              <a:rPr lang="ru-RU"/>
              <a:pPr>
                <a:defRPr/>
              </a:pPr>
              <a:t>12.04.2017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53DEFF8-A0F9-4422-8825-878E741921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6387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BF9D2F-C03F-4051-A978-89DD65E1A0B2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4819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9B64EA-EF9D-46C0-BC77-C77B5222CD45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ymbol zastępczy obrazu slajd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  <p:sp>
        <p:nvSpPr>
          <p:cNvPr id="37891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00247E-85EF-4543-8047-3D2C5D4065F5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ymbol zastępczy obrazu slajd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  <a:p>
            <a:pPr eaLnBrk="1" hangingPunct="1">
              <a:spcBef>
                <a:spcPct val="0"/>
              </a:spcBef>
            </a:pPr>
            <a:endParaRPr lang="uk-UA" smtClean="0"/>
          </a:p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  <p:sp>
        <p:nvSpPr>
          <p:cNvPr id="39939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779380-81E1-46B2-99B5-4FE5125AAD5C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ymbol zastępczy obrazu slajd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  <p:sp>
        <p:nvSpPr>
          <p:cNvPr id="41987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33ED56-A191-43D9-8FC1-4F8CA73E4278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ymbol zastępczy obrazu slajd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  <p:sp>
        <p:nvSpPr>
          <p:cNvPr id="44035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F2D06C-4B50-42BC-BA93-DE11F00B10A4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ymbol zastępczy obrazu slajd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uk-UA" u="sng" smtClean="0"/>
          </a:p>
        </p:txBody>
      </p:sp>
      <p:sp>
        <p:nvSpPr>
          <p:cNvPr id="46083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A64B56-4B73-483E-A8C4-8B03EC17B57D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813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AD6798-BB37-4794-AE03-4EC1E9590B6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50179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AAD31C-4563-4A1C-AA60-692BD6CB8FF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52227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E51002-AFAD-4492-96C1-E6E32E530030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54275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3C5905-916A-450D-A4DF-32B2C0345EC0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8435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42F43-7ACA-4083-8488-C87EEE66C4BD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uk-UA" smtClean="0"/>
              <a:t>     </a:t>
            </a:r>
            <a:endParaRPr lang="ru-RU" smtClean="0"/>
          </a:p>
        </p:txBody>
      </p:sp>
      <p:sp>
        <p:nvSpPr>
          <p:cNvPr id="56323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5FD65E-5938-47C0-BCE2-A431710F150D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BDDED-D323-4FD4-B6D2-6803BB286880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253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3219EC-C2FD-4291-8D07-C9F4A07A9834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79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7F4E5C-5FAA-4FF7-80B4-DE40707DC3A5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ymbol zastępczy obrazu slajd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  <p:sp>
        <p:nvSpPr>
          <p:cNvPr id="26627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12A373-EA5A-4441-A16D-36C7720EEA4B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8675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B79BF3-9812-49F4-8F67-384D133A4F4A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  <p:sp>
        <p:nvSpPr>
          <p:cNvPr id="30723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8887C9-0F7D-41BE-9024-94152332A06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ymbol zastępczy obrazu slajd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  <p:sp>
        <p:nvSpPr>
          <p:cNvPr id="32771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3D396F-DE7C-47B2-887E-E555373B869C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1828800" y="3159125"/>
            <a:ext cx="457200" cy="1035050"/>
          </a:xfrm>
          <a:prstGeom prst="rect">
            <a:avLst/>
          </a:prstGeom>
          <a:noFill/>
        </p:spPr>
        <p:txBody>
          <a:bodyPr lIns="0" tIns="9144" rIns="0" bIns="9144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C790B-A5A6-46AC-9500-0C7752B58B07}" type="datetimeFigureOut">
              <a:rPr lang="ru-RU"/>
              <a:pPr>
                <a:defRPr/>
              </a:pPr>
              <a:t>12.04.2017</a:t>
            </a:fld>
            <a:endParaRPr lang="ru-RU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8CE89-68CB-4EFD-B81C-03ED152BF0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841B0-94BC-4207-BCF1-E8E2905D8636}" type="datetimeFigureOut">
              <a:rPr lang="ru-RU"/>
              <a:pPr>
                <a:defRPr/>
              </a:pPr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ED360-6462-4B9E-8356-91EA633384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C5E34-EEDF-42B4-935F-36AD57C585A2}" type="datetimeFigureOut">
              <a:rPr lang="ru-RU"/>
              <a:pPr>
                <a:defRPr/>
              </a:pPr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226C2-B2BD-4120-95FD-5B41207662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0B4A4-BD20-4017-B314-AA3C7E38462E}" type="datetimeFigureOut">
              <a:rPr lang="ru-RU"/>
              <a:pPr>
                <a:defRPr/>
              </a:pPr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50BDC-B5D1-4D45-B539-B0862FB423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/>
        </p:nvSpPr>
        <p:spPr>
          <a:xfrm>
            <a:off x="4267200" y="4075113"/>
            <a:ext cx="457200" cy="10144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537D4-F213-46BF-907A-25DF3B7FB419}" type="datetimeFigureOut">
              <a:rPr lang="ru-RU"/>
              <a:pPr>
                <a:defRPr/>
              </a:pPr>
              <a:t>12.04.2017</a:t>
            </a:fld>
            <a:endParaRPr lang="ru-RU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0163D-A91C-454E-8005-2B1EE8B573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4276B-5DF8-48EA-A2DF-97FDD844B77C}" type="datetimeFigureOut">
              <a:rPr lang="ru-RU"/>
              <a:pPr>
                <a:defRPr/>
              </a:pPr>
              <a:t>12.04.2017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7982F-A443-4668-A2E2-28D3637538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/>
          <p:cNvSpPr txBox="1"/>
          <p:nvPr/>
        </p:nvSpPr>
        <p:spPr>
          <a:xfrm>
            <a:off x="1057275" y="520700"/>
            <a:ext cx="457200" cy="9223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8" name="TextBox 17"/>
          <p:cNvSpPr txBox="1"/>
          <p:nvPr/>
        </p:nvSpPr>
        <p:spPr>
          <a:xfrm>
            <a:off x="4779963" y="520700"/>
            <a:ext cx="457200" cy="9223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A7736-D445-4BE6-9FE9-FC63D6E4F9E3}" type="datetimeFigureOut">
              <a:rPr lang="ru-RU"/>
              <a:pPr>
                <a:defRPr/>
              </a:pPr>
              <a:t>12.04.2017</a:t>
            </a:fld>
            <a:endParaRPr lang="ru-RU"/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123B3-5E4E-4CF7-AAD7-D2527826A5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B9D6F-BB55-42FA-A7A7-AF00CA0BB86E}" type="datetimeFigureOut">
              <a:rPr lang="ru-RU"/>
              <a:pPr>
                <a:defRPr/>
              </a:pPr>
              <a:t>12.04.2017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A41E0-E83E-4CAB-BE5B-1CBF63E36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E32B0-6FD4-43B4-9A4A-FED5CE650787}" type="datetimeFigureOut">
              <a:rPr lang="ru-RU"/>
              <a:pPr>
                <a:defRPr/>
              </a:pPr>
              <a:t>12.04.2017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6E483-057A-4D14-846A-0911300783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329238" y="1774825"/>
            <a:ext cx="457200" cy="12303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CE229-6A26-4BFD-87EF-62A3F5219598}" type="datetimeFigureOut">
              <a:rPr lang="ru-RU"/>
              <a:pPr>
                <a:defRPr/>
              </a:pPr>
              <a:t>12.04.2017</a:t>
            </a:fld>
            <a:endParaRPr lang="ru-RU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1A2DB-DFB6-4E4B-B512-4512D9F2C2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2435225" y="3332163"/>
            <a:ext cx="457200" cy="9223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59BB7-A4DE-4AA9-B580-B734FE5092A4}" type="datetimeFigureOut">
              <a:rPr lang="ru-RU"/>
              <a:pPr>
                <a:defRPr/>
              </a:pPr>
              <a:t>12.04.2017</a:t>
            </a:fld>
            <a:endParaRPr lang="ru-RU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F0894-2212-4E9B-9596-C2C4F73270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875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0"/>
            <a:ext cx="6096000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alpha val="6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9056F04-3235-49AA-BBDD-7C54725CACFF}" type="datetimeFigureOut">
              <a:rPr lang="ru-RU"/>
              <a:pPr>
                <a:defRPr/>
              </a:pPr>
              <a:t>12.04.2017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325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alpha val="6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325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alpha val="6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02B09AB7-6DF7-41C6-8D4B-FCCB91114F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74" r:id="rId5"/>
    <p:sldLayoutId id="2147483669" r:id="rId6"/>
    <p:sldLayoutId id="2147483668" r:id="rId7"/>
    <p:sldLayoutId id="2147483675" r:id="rId8"/>
    <p:sldLayoutId id="2147483676" r:id="rId9"/>
    <p:sldLayoutId id="2147483667" r:id="rId10"/>
    <p:sldLayoutId id="21474836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9763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465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Dokument_programu_Microsoft_Office_Word111.docx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7875" y="1219200"/>
            <a:ext cx="7543800" cy="215265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4800" dirty="0" smtClean="0"/>
              <a:t>Видобування знань з </a:t>
            </a:r>
            <a:r>
              <a:rPr lang="en-US" sz="4800" dirty="0" smtClean="0"/>
              <a:t>Web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33600" y="3375025"/>
            <a:ext cx="61722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Web Mining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684213" y="1196975"/>
            <a:ext cx="7991475" cy="5472113"/>
          </a:xfrm>
        </p:spPr>
        <p:txBody>
          <a:bodyPr>
            <a:normAutofit fontScale="85000" lnSpcReduction="20000"/>
          </a:bodyPr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uk-UA" dirty="0" smtClean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sz="2400" dirty="0" smtClean="0"/>
              <a:t>Основні класи задач в проблематиці видобування </a:t>
            </a:r>
            <a:r>
              <a:rPr lang="en-US" sz="2400" dirty="0" smtClean="0"/>
              <a:t>Web-</a:t>
            </a:r>
            <a:r>
              <a:rPr lang="uk-UA" sz="2400" dirty="0" smtClean="0"/>
              <a:t>контенту: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dirty="0" smtClean="0"/>
              <a:t>        1. Моделювання та формування запитів до </a:t>
            </a:r>
            <a:r>
              <a:rPr lang="en-US" dirty="0" smtClean="0"/>
              <a:t>Web.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dirty="0" smtClean="0"/>
              <a:t>        </a:t>
            </a:r>
            <a:r>
              <a:rPr lang="en-US" dirty="0" smtClean="0"/>
              <a:t>2. </a:t>
            </a:r>
            <a:r>
              <a:rPr lang="uk-UA" dirty="0" smtClean="0"/>
              <a:t>Видобування інформації та її інтеграція.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dirty="0" smtClean="0"/>
              <a:t>        3. Створення та реструктуризація </a:t>
            </a:r>
            <a:r>
              <a:rPr lang="en-US" dirty="0" smtClean="0"/>
              <a:t>Web-</a:t>
            </a:r>
            <a:r>
              <a:rPr lang="uk-UA" dirty="0" smtClean="0"/>
              <a:t>сайту.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/>
              <a:t> В методах видобування </a:t>
            </a:r>
            <a:r>
              <a:rPr lang="en-US" dirty="0"/>
              <a:t>Web-</a:t>
            </a:r>
            <a:r>
              <a:rPr lang="uk-UA" dirty="0"/>
              <a:t>контенту для цілей створення бази даних використовується специфічна форма представлення </a:t>
            </a:r>
            <a:r>
              <a:rPr lang="uk-UA" dirty="0" smtClean="0"/>
              <a:t>даних - </a:t>
            </a:r>
            <a:r>
              <a:rPr lang="uk-UA" i="1" dirty="0" smtClean="0"/>
              <a:t>моделі </a:t>
            </a:r>
            <a:r>
              <a:rPr lang="uk-UA" i="1" dirty="0"/>
              <a:t>об</a:t>
            </a:r>
            <a:r>
              <a:rPr lang="en-US" i="1" dirty="0"/>
              <a:t>’</a:t>
            </a:r>
            <a:r>
              <a:rPr lang="uk-UA" i="1" dirty="0" err="1"/>
              <a:t>єктного</a:t>
            </a:r>
            <a:r>
              <a:rPr lang="uk-UA" i="1" dirty="0"/>
              <a:t> обміну</a:t>
            </a:r>
            <a:r>
              <a:rPr lang="uk-UA" dirty="0"/>
              <a:t> (</a:t>
            </a:r>
            <a:r>
              <a:rPr lang="en-US" dirty="0"/>
              <a:t>Object Exchange Model - OEM</a:t>
            </a:r>
            <a:r>
              <a:rPr lang="uk-UA" dirty="0" smtClean="0"/>
              <a:t>). </a:t>
            </a:r>
            <a:r>
              <a:rPr lang="uk-UA" dirty="0"/>
              <a:t>Інформація в </a:t>
            </a:r>
            <a:r>
              <a:rPr lang="en-US" dirty="0"/>
              <a:t>OEM</a:t>
            </a:r>
            <a:r>
              <a:rPr lang="uk-UA" dirty="0" err="1"/>
              <a:t>-структурі</a:t>
            </a:r>
            <a:r>
              <a:rPr lang="uk-UA" dirty="0"/>
              <a:t> представлена в формі графа з іменованими ребрами, вузли якого відповідають об</a:t>
            </a:r>
            <a:r>
              <a:rPr lang="en-US" dirty="0"/>
              <a:t>’</a:t>
            </a:r>
            <a:r>
              <a:rPr lang="uk-UA" dirty="0" err="1"/>
              <a:t>єктам</a:t>
            </a:r>
            <a:r>
              <a:rPr lang="uk-UA" dirty="0"/>
              <a:t>, а ребра символізують певні </a:t>
            </a:r>
            <a:r>
              <a:rPr lang="uk-UA" dirty="0" err="1"/>
              <a:t>зв</a:t>
            </a:r>
            <a:r>
              <a:rPr lang="en-US" dirty="0"/>
              <a:t>’</a:t>
            </a:r>
            <a:r>
              <a:rPr lang="uk-UA" dirty="0" err="1"/>
              <a:t>язки</a:t>
            </a:r>
            <a:r>
              <a:rPr lang="uk-UA" dirty="0"/>
              <a:t> між об</a:t>
            </a:r>
            <a:r>
              <a:rPr lang="en-US" dirty="0"/>
              <a:t>’</a:t>
            </a:r>
            <a:r>
              <a:rPr lang="uk-UA" dirty="0" err="1"/>
              <a:t>єктами</a:t>
            </a:r>
            <a:r>
              <a:rPr lang="uk-UA" dirty="0"/>
              <a:t>. </a:t>
            </a:r>
            <a:endParaRPr lang="uk-UA" dirty="0" smtClean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/>
              <a:t> </a:t>
            </a:r>
            <a:r>
              <a:rPr lang="uk-UA" dirty="0" smtClean="0"/>
              <a:t>    Більшість </a:t>
            </a:r>
            <a:r>
              <a:rPr lang="uk-UA" dirty="0"/>
              <a:t>методів в задачах цього класу </a:t>
            </a:r>
            <a:r>
              <a:rPr lang="uk-UA" dirty="0" err="1"/>
              <a:t>пов</a:t>
            </a:r>
            <a:r>
              <a:rPr lang="en-US" dirty="0"/>
              <a:t>’</a:t>
            </a:r>
            <a:r>
              <a:rPr lang="uk-UA" dirty="0" err="1"/>
              <a:t>язані</a:t>
            </a:r>
            <a:r>
              <a:rPr lang="uk-UA" dirty="0"/>
              <a:t> з </a:t>
            </a:r>
            <a:r>
              <a:rPr lang="uk-UA" dirty="0" smtClean="0"/>
              <a:t>формуванням та дослідженням так </a:t>
            </a:r>
            <a:r>
              <a:rPr lang="uk-UA" dirty="0"/>
              <a:t>званих схем </a:t>
            </a:r>
            <a:r>
              <a:rPr lang="en-US" dirty="0" err="1"/>
              <a:t>DataGuides</a:t>
            </a:r>
            <a:r>
              <a:rPr lang="en-US" dirty="0"/>
              <a:t>.</a:t>
            </a:r>
            <a:r>
              <a:rPr lang="uk-UA" dirty="0"/>
              <a:t> Схеми </a:t>
            </a:r>
            <a:r>
              <a:rPr lang="en-US" dirty="0" err="1"/>
              <a:t>DataGuides</a:t>
            </a:r>
            <a:r>
              <a:rPr lang="uk-UA" dirty="0"/>
              <a:t> – це компактний спосіб представлення слабо структурованих даних.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/>
              <a:t>     </a:t>
            </a:r>
            <a:r>
              <a:rPr lang="uk-UA" dirty="0" smtClean="0"/>
              <a:t> </a:t>
            </a:r>
            <a:r>
              <a:rPr lang="uk-UA" dirty="0"/>
              <a:t>Інше застосування методів даної категорії </a:t>
            </a:r>
            <a:r>
              <a:rPr lang="en-US" dirty="0"/>
              <a:t>Web Mining – </a:t>
            </a:r>
            <a:r>
              <a:rPr lang="uk-UA" dirty="0"/>
              <a:t>це формування багаторівневої бази даних (</a:t>
            </a:r>
            <a:r>
              <a:rPr lang="en-US" dirty="0"/>
              <a:t>Multi-Level Data Base, MLDB</a:t>
            </a:r>
            <a:r>
              <a:rPr lang="uk-UA" dirty="0"/>
              <a:t>), в якій кожний шар створюється узагальненням нижніх шарів та використовує спеціальну мову запитів для </a:t>
            </a:r>
            <a:r>
              <a:rPr lang="en-US" dirty="0"/>
              <a:t>Web Mining </a:t>
            </a:r>
            <a:r>
              <a:rPr lang="uk-UA" dirty="0"/>
              <a:t>для видобування знань з </a:t>
            </a:r>
            <a:r>
              <a:rPr lang="en-US" dirty="0"/>
              <a:t>MLDB. 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971550" y="333375"/>
            <a:ext cx="7543800" cy="113665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3600" dirty="0" smtClean="0"/>
              <a:t>Видобування </a:t>
            </a:r>
            <a:r>
              <a:rPr lang="en-US" sz="3600" dirty="0"/>
              <a:t>Web-</a:t>
            </a:r>
            <a:r>
              <a:rPr lang="uk-UA" sz="3600" dirty="0"/>
              <a:t>контенту </a:t>
            </a:r>
            <a:r>
              <a:rPr lang="uk-UA" sz="3600" dirty="0" smtClean="0"/>
              <a:t>для формування баз даних</a:t>
            </a:r>
            <a:endParaRPr lang="pl-PL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8313" y="1412875"/>
            <a:ext cx="8135937" cy="5040313"/>
          </a:xfrm>
        </p:spPr>
        <p:txBody>
          <a:bodyPr/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 smtClean="0"/>
              <a:t> Гіперпосилання моделюються з різним рівнем деталізації, яка визначається тими моделями, які застосовуються. В простіших випадках гіперпосилання можуть бути представлені як скерований граф </a:t>
            </a:r>
            <a:r>
              <a:rPr lang="en-US" dirty="0" smtClean="0"/>
              <a:t>G = (D,L), </a:t>
            </a:r>
            <a:r>
              <a:rPr lang="uk-UA" dirty="0" smtClean="0"/>
              <a:t>де  </a:t>
            </a:r>
            <a:r>
              <a:rPr lang="en-US" dirty="0" smtClean="0"/>
              <a:t>D – </a:t>
            </a:r>
            <a:r>
              <a:rPr lang="uk-UA" dirty="0" smtClean="0"/>
              <a:t>це набір вузлів, документів або сторінок;  </a:t>
            </a:r>
            <a:r>
              <a:rPr lang="en-US" dirty="0" smtClean="0"/>
              <a:t>L – </a:t>
            </a:r>
            <a:r>
              <a:rPr lang="uk-UA" dirty="0" smtClean="0"/>
              <a:t>це набір посилань. 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uk-UA" dirty="0" smtClean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b="1" u="sng" dirty="0" smtClean="0"/>
              <a:t>В проблематиці видобування </a:t>
            </a:r>
            <a:r>
              <a:rPr lang="pl-PL" b="1" u="sng" dirty="0" smtClean="0"/>
              <a:t>Web-</a:t>
            </a:r>
            <a:r>
              <a:rPr lang="uk-UA" b="1" u="sng" dirty="0" smtClean="0"/>
              <a:t>структур виділяють три основні задачі:</a:t>
            </a:r>
          </a:p>
          <a:p>
            <a:pPr marL="27432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dirty="0" smtClean="0"/>
              <a:t>     1.  Оцінка важливості структури </a:t>
            </a:r>
            <a:r>
              <a:rPr lang="en-US" dirty="0" smtClean="0"/>
              <a:t>Web, </a:t>
            </a:r>
            <a:r>
              <a:rPr lang="uk-UA" dirty="0" smtClean="0"/>
              <a:t>взаємодія та вплив структур між собою.</a:t>
            </a:r>
          </a:p>
          <a:p>
            <a:pPr marL="27432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dirty="0" smtClean="0"/>
              <a:t>     2.  Пошук </a:t>
            </a:r>
            <a:r>
              <a:rPr lang="en-US" dirty="0" smtClean="0"/>
              <a:t>Web-</a:t>
            </a:r>
            <a:r>
              <a:rPr lang="uk-UA" dirty="0" smtClean="0"/>
              <a:t>документів з врахуванням гіперпосилань, які в них вміщені.</a:t>
            </a:r>
          </a:p>
          <a:p>
            <a:pPr marL="27432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dirty="0" smtClean="0"/>
              <a:t>     3.  </a:t>
            </a:r>
            <a:r>
              <a:rPr lang="uk-UA" dirty="0" err="1" smtClean="0"/>
              <a:t>Кластеризація</a:t>
            </a:r>
            <a:r>
              <a:rPr lang="uk-UA" dirty="0" smtClean="0"/>
              <a:t> структур для їх можливого явного об</a:t>
            </a:r>
            <a:r>
              <a:rPr lang="en-US" dirty="0" smtClean="0"/>
              <a:t>’</a:t>
            </a:r>
            <a:r>
              <a:rPr lang="uk-UA" dirty="0" smtClean="0"/>
              <a:t>єднання.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00113" y="260350"/>
            <a:ext cx="7543800" cy="9366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3600" dirty="0" smtClean="0"/>
              <a:t>Видобування </a:t>
            </a:r>
            <a:r>
              <a:rPr lang="en-US" sz="3600" dirty="0" smtClean="0"/>
              <a:t>Web-</a:t>
            </a:r>
            <a:r>
              <a:rPr lang="uk-UA" sz="3600" dirty="0" smtClean="0"/>
              <a:t>структур</a:t>
            </a:r>
            <a:br>
              <a:rPr lang="uk-UA" sz="3600" dirty="0" smtClean="0"/>
            </a:br>
            <a:r>
              <a:rPr lang="uk-UA" sz="3200" dirty="0"/>
              <a:t>(</a:t>
            </a:r>
            <a:r>
              <a:rPr lang="en-US" sz="3200" dirty="0"/>
              <a:t>Web Structure Mining</a:t>
            </a:r>
            <a:r>
              <a:rPr lang="en-US" sz="3200" dirty="0" smtClean="0"/>
              <a:t>)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395536" y="332656"/>
            <a:ext cx="8568952" cy="6264696"/>
          </a:xfrm>
          <a:blipFill rotWithShape="1">
            <a:blip r:embed="rId4" cstate="print"/>
            <a:stretch>
              <a:fillRect l="-1565" t="-97" r="-1707" b="-2142"/>
            </a:stretch>
          </a:blip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>
                <a:noFill/>
              </a:rPr>
              <a:t> </a:t>
            </a:r>
          </a:p>
        </p:txBody>
      </p:sp>
      <p:graphicFrame>
        <p:nvGraphicFramePr>
          <p:cNvPr id="2069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-612775" y="2060575"/>
          <a:ext cx="5503863" cy="3884613"/>
        </p:xfrm>
        <a:graphic>
          <a:graphicData uri="http://schemas.openxmlformats.org/presentationml/2006/ole">
            <p:oleObj spid="_x0000_s2069" name="Документ" r:id="rId5" imgW="5165655" imgH="364722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611188" y="1844675"/>
            <a:ext cx="7921625" cy="4608513"/>
          </a:xfrm>
        </p:spPr>
        <p:txBody>
          <a:bodyPr/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/>
              <a:t>PageRank </a:t>
            </a:r>
            <a:r>
              <a:rPr lang="uk-UA" dirty="0"/>
              <a:t>– це статична величина, яка призначена для оцінки якості кожної сторінки на підставі інформації про кількість посилань на неї. Тобто за основу </a:t>
            </a:r>
            <a:r>
              <a:rPr lang="uk-UA" dirty="0" smtClean="0"/>
              <a:t>вибрано </a:t>
            </a:r>
            <a:r>
              <a:rPr lang="uk-UA" dirty="0"/>
              <a:t>підхід, який використовується в </a:t>
            </a:r>
            <a:r>
              <a:rPr lang="uk-UA" dirty="0" err="1"/>
              <a:t>бібліометриці</a:t>
            </a:r>
            <a:r>
              <a:rPr lang="uk-UA" dirty="0"/>
              <a:t> для оцінки важливості публікацій автора по кількості </a:t>
            </a:r>
            <a:r>
              <a:rPr lang="uk-UA" dirty="0" smtClean="0"/>
              <a:t>бібліографічних посилань на ці публікації. 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395288" y="404813"/>
            <a:ext cx="8353425" cy="12096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2800" dirty="0" smtClean="0"/>
              <a:t>Метод </a:t>
            </a:r>
            <a:r>
              <a:rPr lang="uk-UA" sz="2800" dirty="0" err="1" smtClean="0"/>
              <a:t>ранжування</a:t>
            </a:r>
            <a:r>
              <a:rPr lang="uk-UA" sz="2800" dirty="0" smtClean="0"/>
              <a:t> документів в пошукових системах</a:t>
            </a:r>
            <a:r>
              <a:rPr lang="en-US" sz="2800" dirty="0" smtClean="0"/>
              <a:t>  </a:t>
            </a:r>
            <a:r>
              <a:rPr lang="uk-UA" sz="2800" dirty="0" smtClean="0"/>
              <a:t>на основі метрики </a:t>
            </a:r>
            <a:r>
              <a:rPr lang="en-US" sz="2800" dirty="0" smtClean="0"/>
              <a:t>PageRank (</a:t>
            </a:r>
            <a:r>
              <a:rPr lang="uk-UA" sz="2800" dirty="0" smtClean="0"/>
              <a:t>застосовується в пошуковій системі </a:t>
            </a:r>
            <a:r>
              <a:rPr lang="en-US" sz="2800" dirty="0" smtClean="0"/>
              <a:t>Google)</a:t>
            </a:r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611188" y="1268413"/>
            <a:ext cx="8064500" cy="5329237"/>
          </a:xfrm>
        </p:spPr>
        <p:txBody>
          <a:bodyPr/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sz="2400" dirty="0"/>
              <a:t>Значення </a:t>
            </a:r>
            <a:r>
              <a:rPr lang="uk-UA" sz="2400" dirty="0" err="1"/>
              <a:t>релевантності</a:t>
            </a:r>
            <a:r>
              <a:rPr lang="uk-UA" sz="2400" dirty="0"/>
              <a:t> для сторінки  </a:t>
            </a:r>
            <a:r>
              <a:rPr lang="uk-UA" sz="2400" i="1" dirty="0"/>
              <a:t>р</a:t>
            </a:r>
            <a:r>
              <a:rPr lang="uk-UA" sz="2400" dirty="0"/>
              <a:t>  обчислюється методом, який включає </a:t>
            </a:r>
            <a:r>
              <a:rPr lang="uk-UA" sz="2400" dirty="0" err="1"/>
              <a:t>релевантність</a:t>
            </a:r>
            <a:r>
              <a:rPr lang="uk-UA" sz="2400" dirty="0"/>
              <a:t> сторінок, які досягаються від сторінки  </a:t>
            </a:r>
            <a:r>
              <a:rPr lang="uk-UA" sz="2400" i="1" dirty="0"/>
              <a:t>р . </a:t>
            </a:r>
            <a:r>
              <a:rPr lang="uk-UA" sz="2400" dirty="0"/>
              <a:t> При цьому залежність від </a:t>
            </a:r>
            <a:r>
              <a:rPr lang="uk-UA" sz="2400" dirty="0" err="1"/>
              <a:t>релевантності</a:t>
            </a:r>
            <a:r>
              <a:rPr lang="uk-UA" sz="2400" dirty="0"/>
              <a:t> сторінки, яка досягається від сторінки  </a:t>
            </a:r>
            <a:r>
              <a:rPr lang="uk-UA" sz="2400" i="1" dirty="0"/>
              <a:t>р </a:t>
            </a:r>
            <a:r>
              <a:rPr lang="uk-UA" sz="2400" dirty="0"/>
              <a:t>, зменшується за рахунок коефіцієнту затухання, який зменшується </a:t>
            </a:r>
            <a:r>
              <a:rPr lang="uk-UA" sz="2400" dirty="0" err="1"/>
              <a:t>експроненціально</a:t>
            </a:r>
            <a:r>
              <a:rPr lang="uk-UA" sz="2400" dirty="0"/>
              <a:t> зі збільшенням відстані від сторінки </a:t>
            </a:r>
            <a:r>
              <a:rPr lang="uk-UA" sz="2400" i="1" dirty="0"/>
              <a:t>р .</a:t>
            </a:r>
            <a:r>
              <a:rPr lang="uk-UA" sz="2400" dirty="0"/>
              <a:t> </a:t>
            </a:r>
            <a:endParaRPr lang="en-US" dirty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uk-UA" dirty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 smtClean="0"/>
              <a:t>M.E. </a:t>
            </a:r>
            <a:r>
              <a:rPr lang="en-US" dirty="0" err="1" smtClean="0"/>
              <a:t>Frisse</a:t>
            </a:r>
            <a:r>
              <a:rPr lang="en-US" dirty="0" smtClean="0"/>
              <a:t>, “Searching for information in a hypertext medical handbook”, </a:t>
            </a:r>
            <a:r>
              <a:rPr lang="en-US" dirty="0" err="1" smtClean="0"/>
              <a:t>Communiactions</a:t>
            </a:r>
            <a:r>
              <a:rPr lang="en-US" dirty="0" smtClean="0"/>
              <a:t> of the ACM, 31(7), P.880-886.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611188" y="333375"/>
            <a:ext cx="8064500" cy="863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3200" dirty="0" smtClean="0"/>
              <a:t>2. Пошук </a:t>
            </a:r>
            <a:r>
              <a:rPr lang="en-US" sz="3200" dirty="0" smtClean="0"/>
              <a:t>Web-</a:t>
            </a:r>
            <a:r>
              <a:rPr lang="uk-UA" sz="3200" dirty="0" smtClean="0"/>
              <a:t>документів з врахуванням гіперпосилань</a:t>
            </a:r>
            <a:endParaRPr lang="pl-P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68313" y="1484313"/>
            <a:ext cx="8280400" cy="4824412"/>
          </a:xfrm>
        </p:spPr>
        <p:txBody>
          <a:bodyPr/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 smtClean="0"/>
              <a:t>Кластеризація передбачає декомпозицію явно представленої колекції вузлів на близькі за змістом піднабори. Ця задача, головним чином, розв</a:t>
            </a:r>
            <a:r>
              <a:rPr lang="pl-PL" dirty="0" smtClean="0"/>
              <a:t>’</a:t>
            </a:r>
            <a:r>
              <a:rPr lang="uk-UA" dirty="0" smtClean="0"/>
              <a:t>язується</a:t>
            </a:r>
            <a:r>
              <a:rPr lang="pl-PL" dirty="0" smtClean="0"/>
              <a:t> </a:t>
            </a:r>
            <a:r>
              <a:rPr lang="uk-UA" dirty="0" smtClean="0"/>
              <a:t>на невеликих наборах документів, напр., на документах одного сайту. 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 smtClean="0"/>
              <a:t>Для кластеризації використовуються дві функції подібності  з бібліометрики, які обчислюються для кожної пари документів  </a:t>
            </a:r>
            <a:r>
              <a:rPr lang="en-US" i="1" dirty="0" smtClean="0"/>
              <a:t>p  </a:t>
            </a:r>
            <a:r>
              <a:rPr lang="uk-UA" dirty="0" smtClean="0"/>
              <a:t>і</a:t>
            </a:r>
            <a:r>
              <a:rPr lang="en-US" i="1" dirty="0" smtClean="0"/>
              <a:t>  q</a:t>
            </a:r>
            <a:r>
              <a:rPr lang="uk-UA" dirty="0" smtClean="0"/>
              <a:t> :</a:t>
            </a:r>
            <a:endParaRPr lang="uk-UA" dirty="0" smtClean="0">
              <a:effectLst/>
            </a:endParaRP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 smtClean="0">
                <a:effectLst/>
              </a:rPr>
              <a:t>      1) бібліографічне пов</a:t>
            </a:r>
            <a:r>
              <a:rPr lang="pl-PL" dirty="0" smtClean="0">
                <a:effectLst/>
              </a:rPr>
              <a:t>’</a:t>
            </a:r>
            <a:r>
              <a:rPr lang="uk-UA" dirty="0" smtClean="0">
                <a:effectLst/>
              </a:rPr>
              <a:t>язання</a:t>
            </a:r>
            <a:r>
              <a:rPr lang="pl-PL" dirty="0" smtClean="0">
                <a:effectLst/>
              </a:rPr>
              <a:t> (</a:t>
            </a:r>
            <a:r>
              <a:rPr lang="en-US" dirty="0" smtClean="0">
                <a:effectLst/>
              </a:rPr>
              <a:t>bibliographic coupling</a:t>
            </a:r>
            <a:r>
              <a:rPr lang="pl-PL" dirty="0" smtClean="0">
                <a:effectLst/>
              </a:rPr>
              <a:t>)</a:t>
            </a:r>
            <a:r>
              <a:rPr lang="en-US" dirty="0" smtClean="0">
                <a:effectLst/>
              </a:rPr>
              <a:t> – </a:t>
            </a:r>
            <a:r>
              <a:rPr lang="uk-UA" dirty="0" smtClean="0">
                <a:effectLst/>
              </a:rPr>
              <a:t>кількість документів, які цитуються обома документами  </a:t>
            </a:r>
            <a:r>
              <a:rPr lang="en-US" i="1" dirty="0" smtClean="0"/>
              <a:t>p  </a:t>
            </a:r>
            <a:r>
              <a:rPr lang="uk-UA" dirty="0" smtClean="0"/>
              <a:t>і</a:t>
            </a:r>
            <a:r>
              <a:rPr lang="en-US" i="1" dirty="0" smtClean="0"/>
              <a:t>  q</a:t>
            </a:r>
            <a:r>
              <a:rPr lang="uk-UA" dirty="0" smtClean="0"/>
              <a:t>.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 smtClean="0">
                <a:effectLst/>
              </a:rPr>
              <a:t>      2) взаємне цитування (</a:t>
            </a:r>
            <a:r>
              <a:rPr lang="pl-PL" dirty="0" err="1" smtClean="0">
                <a:effectLst/>
              </a:rPr>
              <a:t>co-citation</a:t>
            </a:r>
            <a:r>
              <a:rPr lang="uk-UA" dirty="0" smtClean="0">
                <a:effectLst/>
              </a:rPr>
              <a:t>)</a:t>
            </a:r>
            <a:r>
              <a:rPr lang="pl-PL" dirty="0" smtClean="0">
                <a:effectLst/>
              </a:rPr>
              <a:t> – </a:t>
            </a:r>
            <a:r>
              <a:rPr lang="uk-UA" dirty="0" smtClean="0">
                <a:effectLst/>
              </a:rPr>
              <a:t>кількість документів, в яких цитуються обидва документа  </a:t>
            </a:r>
            <a:r>
              <a:rPr lang="en-US" i="1" dirty="0" smtClean="0"/>
              <a:t>p  </a:t>
            </a:r>
            <a:r>
              <a:rPr lang="uk-UA" dirty="0" smtClean="0"/>
              <a:t>і</a:t>
            </a:r>
            <a:r>
              <a:rPr lang="en-US" i="1" dirty="0" smtClean="0"/>
              <a:t>  q</a:t>
            </a:r>
            <a:r>
              <a:rPr lang="uk-UA" dirty="0" smtClean="0"/>
              <a:t>.</a:t>
            </a:r>
            <a:r>
              <a:rPr lang="uk-UA" dirty="0" smtClean="0">
                <a:effectLst/>
              </a:rPr>
              <a:t>  </a:t>
            </a:r>
            <a:r>
              <a:rPr lang="uk-UA" dirty="0" smtClean="0"/>
              <a:t> 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395288" y="188913"/>
            <a:ext cx="8186737" cy="9366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3600" dirty="0" smtClean="0"/>
              <a:t/>
            </a:r>
            <a:br>
              <a:rPr lang="uk-UA" sz="3600" dirty="0" smtClean="0"/>
            </a:br>
            <a:r>
              <a:rPr lang="uk-UA" sz="3600" dirty="0" smtClean="0"/>
              <a:t/>
            </a:r>
            <a:br>
              <a:rPr lang="uk-UA" sz="3600" dirty="0" smtClean="0"/>
            </a:br>
            <a:r>
              <a:rPr lang="uk-UA" sz="3600" dirty="0" smtClean="0"/>
              <a:t/>
            </a:r>
            <a:br>
              <a:rPr lang="uk-UA" sz="3600" dirty="0" smtClean="0"/>
            </a:br>
            <a:r>
              <a:rPr lang="uk-UA" sz="3600" dirty="0" smtClean="0"/>
              <a:t>3. </a:t>
            </a:r>
            <a:r>
              <a:rPr lang="uk-UA" sz="3600" dirty="0" err="1" smtClean="0"/>
              <a:t>Кластеризація</a:t>
            </a:r>
            <a:r>
              <a:rPr lang="uk-UA" sz="3600" dirty="0" smtClean="0"/>
              <a:t> </a:t>
            </a:r>
            <a:r>
              <a:rPr lang="en-US" sz="3600" dirty="0" smtClean="0"/>
              <a:t>Web-</a:t>
            </a:r>
            <a:r>
              <a:rPr lang="uk-UA" sz="3600" dirty="0" smtClean="0"/>
              <a:t>структур</a:t>
            </a:r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539750" y="1557338"/>
            <a:ext cx="8064500" cy="5040312"/>
          </a:xfrm>
        </p:spPr>
        <p:txBody>
          <a:bodyPr/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sz="2400" dirty="0" smtClean="0"/>
              <a:t>Процес дослідження використання </a:t>
            </a:r>
            <a:r>
              <a:rPr lang="pl-PL" sz="2400" dirty="0" smtClean="0"/>
              <a:t>Web-</a:t>
            </a:r>
            <a:r>
              <a:rPr lang="uk-UA" sz="2400" dirty="0" smtClean="0"/>
              <a:t>ресурсів звичайно включає в себе три фази: 1) препроцесінг, 2) здобування шаблонів та 3) аналіз шаблонів.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sz="2400" dirty="0" smtClean="0"/>
              <a:t>Вхідними </a:t>
            </a:r>
            <a:r>
              <a:rPr lang="uk-UA" sz="2400" dirty="0"/>
              <a:t>даними є не самі сторінки та їх зміст, а дані, які записуються внаслідок взаємодії користувачів з </a:t>
            </a:r>
            <a:r>
              <a:rPr lang="pl-PL" sz="2400" dirty="0" smtClean="0"/>
              <a:t>Web</a:t>
            </a:r>
            <a:r>
              <a:rPr lang="uk-UA" sz="2400" dirty="0" smtClean="0"/>
              <a:t>, тобто:</a:t>
            </a:r>
            <a:r>
              <a:rPr lang="pl-PL" dirty="0" smtClean="0"/>
              <a:t> </a:t>
            </a:r>
            <a:r>
              <a:rPr lang="uk-UA" dirty="0" smtClean="0"/>
              <a:t>     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dirty="0"/>
              <a:t> </a:t>
            </a:r>
            <a:r>
              <a:rPr lang="uk-UA" dirty="0" smtClean="0"/>
              <a:t>      * Дані</a:t>
            </a:r>
            <a:r>
              <a:rPr lang="uk-UA" dirty="0"/>
              <a:t>, які описують використання сторінок, такі як </a:t>
            </a:r>
            <a:r>
              <a:rPr lang="pl-PL" dirty="0"/>
              <a:t>IP-</a:t>
            </a:r>
            <a:r>
              <a:rPr lang="uk-UA" dirty="0"/>
              <a:t>адреси, посилання на сторінки, а також дата та час доступу до них. </a:t>
            </a:r>
            <a:endParaRPr lang="uk-UA" dirty="0" smtClean="0"/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dirty="0"/>
              <a:t> </a:t>
            </a:r>
            <a:r>
              <a:rPr lang="uk-UA" dirty="0" smtClean="0"/>
              <a:t>      * Профілі </a:t>
            </a:r>
            <a:r>
              <a:rPr lang="uk-UA" dirty="0"/>
              <a:t>користувачів – тобто дані, які забезпечують демографічну інформацію про користувача (стать, вік, соціальне положення, тощо), а також дані, які містять у собі реєстраційну інформацію. 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539750" y="260350"/>
            <a:ext cx="8280400" cy="1152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4000" dirty="0" smtClean="0"/>
              <a:t>Дослідження використання </a:t>
            </a:r>
            <a:r>
              <a:rPr lang="pl-PL" sz="4000" dirty="0" smtClean="0"/>
              <a:t>Web-</a:t>
            </a:r>
            <a:r>
              <a:rPr lang="uk-UA" sz="4000" dirty="0" smtClean="0"/>
              <a:t>ресурсів </a:t>
            </a:r>
            <a:endParaRPr lang="pl-PL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950" y="1797050"/>
            <a:ext cx="8567738" cy="4656138"/>
          </a:xfrm>
        </p:spPr>
        <p:txBody>
          <a:bodyPr>
            <a:normAutofit fontScale="92500" lnSpcReduction="20000"/>
          </a:bodyPr>
          <a:lstStyle/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sz="2800" dirty="0" smtClean="0"/>
              <a:t>      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uk-UA" sz="2800" dirty="0"/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uk-UA" sz="2800" dirty="0" smtClean="0"/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sz="2800" dirty="0"/>
              <a:t> </a:t>
            </a:r>
            <a:r>
              <a:rPr lang="uk-UA" sz="2800" dirty="0" smtClean="0"/>
              <a:t>     сервери                   клієнти                  </a:t>
            </a:r>
            <a:r>
              <a:rPr lang="uk-UA" sz="2800" dirty="0" err="1" smtClean="0"/>
              <a:t>проксі</a:t>
            </a:r>
            <a:r>
              <a:rPr lang="uk-UA" sz="2800" dirty="0" smtClean="0"/>
              <a:t> 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sz="2800" dirty="0" smtClean="0"/>
              <a:t>        </a:t>
            </a:r>
            <a:r>
              <a:rPr lang="uk-UA" sz="2000" dirty="0" err="1" smtClean="0"/>
              <a:t>логи</a:t>
            </a:r>
            <a:r>
              <a:rPr lang="uk-UA" sz="2000" dirty="0" smtClean="0"/>
              <a:t>                                   дані, які                             </a:t>
            </a:r>
            <a:r>
              <a:rPr lang="uk-UA" sz="2000" dirty="0" err="1" smtClean="0"/>
              <a:t>кешування</a:t>
            </a:r>
            <a:r>
              <a:rPr lang="uk-UA" sz="2000" dirty="0" smtClean="0"/>
              <a:t>                             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sz="2000" dirty="0" smtClean="0"/>
              <a:t>           </a:t>
            </a:r>
            <a:r>
              <a:rPr lang="uk-UA" sz="2000" dirty="0" err="1" smtClean="0"/>
              <a:t>трафікі</a:t>
            </a:r>
            <a:r>
              <a:rPr lang="uk-UA" sz="2000" dirty="0" smtClean="0"/>
              <a:t> сервера              описують                          сторінок, які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sz="2000" dirty="0" smtClean="0"/>
              <a:t>           </a:t>
            </a:r>
            <a:r>
              <a:rPr lang="uk-UA" sz="2000" dirty="0" err="1" smtClean="0"/>
              <a:t>кукі-файли</a:t>
            </a:r>
            <a:r>
              <a:rPr lang="uk-UA" sz="2000" dirty="0" smtClean="0"/>
              <a:t>                      поведінку                          часто запитують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sz="2000" dirty="0" smtClean="0"/>
              <a:t>            запити                             користувачів                    користувачі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sz="2000" dirty="0"/>
              <a:t> </a:t>
            </a:r>
            <a:r>
              <a:rPr lang="uk-UA" sz="2000" dirty="0" smtClean="0"/>
              <a:t>         користувачів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sz="2000" dirty="0"/>
              <a:t> </a:t>
            </a:r>
            <a:r>
              <a:rPr lang="uk-UA" sz="2000" dirty="0" smtClean="0"/>
              <a:t>                                                      використання 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sz="2000" dirty="0"/>
              <a:t> </a:t>
            </a:r>
            <a:r>
              <a:rPr lang="uk-UA" sz="2000" dirty="0" smtClean="0"/>
              <a:t>                                                      агентів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sz="2000" dirty="0"/>
              <a:t> </a:t>
            </a:r>
            <a:r>
              <a:rPr lang="uk-UA" sz="2000" dirty="0" smtClean="0"/>
              <a:t>                                                    (реалізовані як 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sz="2000" dirty="0"/>
              <a:t> </a:t>
            </a:r>
            <a:r>
              <a:rPr lang="uk-UA" sz="2000" dirty="0" smtClean="0"/>
              <a:t>                                                      </a:t>
            </a:r>
            <a:r>
              <a:rPr lang="uk-UA" sz="2000" dirty="0" err="1" smtClean="0"/>
              <a:t>аплети</a:t>
            </a:r>
            <a:r>
              <a:rPr lang="uk-UA" sz="2000" dirty="0" smtClean="0"/>
              <a:t> або </a:t>
            </a:r>
            <a:endParaRPr lang="en-US" sz="2000" dirty="0" smtClean="0"/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</a:t>
            </a:r>
            <a:r>
              <a:rPr lang="uk-UA" sz="2000" dirty="0" err="1" smtClean="0"/>
              <a:t>скрипти</a:t>
            </a:r>
            <a:r>
              <a:rPr lang="uk-UA" sz="2000" dirty="0" smtClean="0"/>
              <a:t> </a:t>
            </a:r>
            <a:r>
              <a:rPr lang="en-US" sz="2000" dirty="0" smtClean="0"/>
              <a:t>Java)</a:t>
            </a:r>
            <a:r>
              <a:rPr lang="uk-UA" sz="2000" dirty="0" smtClean="0"/>
              <a:t> </a:t>
            </a:r>
            <a:endParaRPr lang="uk-UA" sz="2800" dirty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uk-UA" sz="2800" dirty="0" smtClean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uk-UA" sz="2800" dirty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uk-UA" sz="2800" dirty="0" smtClean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uk-UA" sz="2800" dirty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uk-UA" sz="2800" dirty="0" smtClean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55650" y="188913"/>
            <a:ext cx="75438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3200" dirty="0" smtClean="0"/>
              <a:t>З яких джерел збираються дані про </a:t>
            </a:r>
            <a:r>
              <a:rPr lang="uk-UA" sz="3200" dirty="0"/>
              <a:t>використання </a:t>
            </a:r>
            <a:r>
              <a:rPr lang="pl-PL" sz="3200" dirty="0"/>
              <a:t>Web</a:t>
            </a:r>
            <a:r>
              <a:rPr lang="uk-UA" sz="3200" dirty="0" err="1" smtClean="0"/>
              <a:t>-ресурсів</a:t>
            </a:r>
            <a:endParaRPr lang="ru-RU" sz="3200" dirty="0"/>
          </a:p>
        </p:txBody>
      </p:sp>
      <p:sp>
        <p:nvSpPr>
          <p:cNvPr id="4" name="Стрелка вниз 3"/>
          <p:cNvSpPr/>
          <p:nvPr/>
        </p:nvSpPr>
        <p:spPr>
          <a:xfrm rot="2132723">
            <a:off x="1730375" y="1143000"/>
            <a:ext cx="31115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3924300" y="1169988"/>
            <a:ext cx="287338" cy="449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 rot="19529640">
            <a:off x="5916613" y="1103313"/>
            <a:ext cx="306387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249238" y="1949450"/>
            <a:ext cx="15875" cy="147955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757863" y="1949450"/>
            <a:ext cx="9525" cy="47942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3070225" y="1949450"/>
            <a:ext cx="12700" cy="198437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77813" y="2428875"/>
            <a:ext cx="33496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265113" y="1949450"/>
            <a:ext cx="34766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249238" y="2749550"/>
            <a:ext cx="363537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249238" y="3052763"/>
            <a:ext cx="363537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277813" y="3429000"/>
            <a:ext cx="33496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V="1">
            <a:off x="3070225" y="1949450"/>
            <a:ext cx="34607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5759450" y="1955800"/>
            <a:ext cx="34766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3082925" y="2428875"/>
            <a:ext cx="33337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3070225" y="3933825"/>
            <a:ext cx="34607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5767388" y="2428875"/>
            <a:ext cx="30321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4213" y="1484313"/>
            <a:ext cx="8064500" cy="5040312"/>
          </a:xfrm>
        </p:spPr>
        <p:txBody>
          <a:bodyPr/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sz="2800" dirty="0" smtClean="0"/>
              <a:t>Дані, які використовуються для обробки на етапі </a:t>
            </a:r>
            <a:r>
              <a:rPr lang="uk-UA" sz="2800" dirty="0" err="1" smtClean="0"/>
              <a:t>препроцесінгу</a:t>
            </a:r>
            <a:r>
              <a:rPr lang="uk-UA" sz="2800" dirty="0" smtClean="0"/>
              <a:t>: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 smtClean="0"/>
              <a:t>Дані </a:t>
            </a:r>
            <a:r>
              <a:rPr lang="uk-UA" dirty="0"/>
              <a:t>для визначення </a:t>
            </a:r>
            <a:r>
              <a:rPr lang="uk-UA" dirty="0" smtClean="0"/>
              <a:t>користувача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 smtClean="0"/>
              <a:t>Дані про перегляд сторінки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/>
              <a:t>Дані </a:t>
            </a:r>
            <a:r>
              <a:rPr lang="uk-UA" dirty="0" smtClean="0"/>
              <a:t>про потоки </a:t>
            </a:r>
            <a:r>
              <a:rPr lang="uk-UA" dirty="0" err="1" smtClean="0"/>
              <a:t>клікань</a:t>
            </a:r>
            <a:endParaRPr lang="uk-UA" dirty="0" smtClean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/>
              <a:t> </a:t>
            </a:r>
            <a:r>
              <a:rPr lang="uk-UA" dirty="0" smtClean="0"/>
              <a:t>Сесія користувача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/>
              <a:t> </a:t>
            </a:r>
            <a:r>
              <a:rPr lang="uk-UA" dirty="0" smtClean="0"/>
              <a:t>Сесії сервера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/>
              <a:t> </a:t>
            </a:r>
            <a:r>
              <a:rPr lang="uk-UA" dirty="0" smtClean="0"/>
              <a:t>Епізоди </a:t>
            </a:r>
            <a:endParaRPr lang="ru-RU" dirty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ru-RU" b="1" dirty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088" y="333375"/>
            <a:ext cx="7543800" cy="71913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3600" dirty="0" smtClean="0"/>
              <a:t>Етап </a:t>
            </a:r>
            <a:r>
              <a:rPr lang="uk-UA" sz="3600" dirty="0" err="1" smtClean="0"/>
              <a:t>препроцесінгу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8313" y="1268413"/>
            <a:ext cx="8280400" cy="5256212"/>
          </a:xfrm>
        </p:spPr>
        <p:txBody>
          <a:bodyPr/>
          <a:lstStyle/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088" y="333375"/>
            <a:ext cx="7543800" cy="71913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3600" dirty="0" smtClean="0"/>
              <a:t>Етап здобування шаблонів</a:t>
            </a:r>
            <a:endParaRPr lang="ru-RU" sz="36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23863" y="1196975"/>
            <a:ext cx="3024187" cy="107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400" dirty="0"/>
              <a:t>Класичні статистичні методи</a:t>
            </a:r>
            <a:endParaRPr lang="ru-RU" sz="2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776663" y="1196975"/>
            <a:ext cx="4899025" cy="792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400" dirty="0"/>
              <a:t>Методи </a:t>
            </a:r>
            <a:r>
              <a:rPr lang="en-US" sz="2400" dirty="0"/>
              <a:t>Data Mining’</a:t>
            </a:r>
            <a:r>
              <a:rPr lang="uk-UA" sz="2400" dirty="0"/>
              <a:t>у</a:t>
            </a:r>
            <a:endParaRPr lang="ru-RU" sz="24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38175" y="2522538"/>
            <a:ext cx="2595563" cy="1270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dirty="0">
                <a:solidFill>
                  <a:schemeClr val="bg1"/>
                </a:solidFill>
              </a:rPr>
              <a:t>Аналіз відвідування сайтів та аналіз </a:t>
            </a:r>
            <a:r>
              <a:rPr lang="uk-UA" sz="2000" dirty="0" err="1">
                <a:solidFill>
                  <a:schemeClr val="bg1"/>
                </a:solidFill>
              </a:rPr>
              <a:t>трафіків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84150" y="3921125"/>
            <a:ext cx="3379788" cy="267652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500" u="sng" dirty="0">
                <a:solidFill>
                  <a:schemeClr val="bg1"/>
                </a:solidFill>
              </a:rPr>
              <a:t>Аналіз сесійних файлів </a:t>
            </a:r>
            <a:r>
              <a:rPr lang="uk-UA" sz="1500" dirty="0">
                <a:solidFill>
                  <a:schemeClr val="bg1"/>
                </a:solidFill>
              </a:rPr>
              <a:t>дає можливість обчислити частоту, математичне очікування, дисперсію для перегляду сторінок, часу перегляду сторінок та довжини навігаційного шляху.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500" u="sng" dirty="0">
                <a:solidFill>
                  <a:schemeClr val="bg1"/>
                </a:solidFill>
              </a:rPr>
              <a:t>Інструменти аналізу </a:t>
            </a:r>
            <a:r>
              <a:rPr lang="uk-UA" sz="1500" u="sng" dirty="0" err="1">
                <a:solidFill>
                  <a:schemeClr val="bg1"/>
                </a:solidFill>
              </a:rPr>
              <a:t>трафіка</a:t>
            </a:r>
            <a:r>
              <a:rPr lang="uk-UA" sz="1500" u="sng" dirty="0">
                <a:solidFill>
                  <a:schemeClr val="bg1"/>
                </a:solidFill>
              </a:rPr>
              <a:t>  </a:t>
            </a:r>
            <a:r>
              <a:rPr lang="uk-UA" sz="1500" dirty="0">
                <a:solidFill>
                  <a:schemeClr val="bg1"/>
                </a:solidFill>
              </a:rPr>
              <a:t>дозволяють знайти такі характеристики, як найбільш часто відвідувані сторінки, середній час відвідування сторінок, і </a:t>
            </a:r>
            <a:r>
              <a:rPr lang="uk-UA" sz="1500" dirty="0" err="1">
                <a:solidFill>
                  <a:schemeClr val="bg1"/>
                </a:solidFill>
              </a:rPr>
              <a:t>т.ін</a:t>
            </a:r>
            <a:r>
              <a:rPr lang="uk-UA" sz="1500" dirty="0">
                <a:solidFill>
                  <a:schemeClr val="bg1"/>
                </a:solidFill>
              </a:rPr>
              <a:t>. </a:t>
            </a:r>
            <a:endParaRPr lang="ru-RU" sz="1500" dirty="0">
              <a:solidFill>
                <a:schemeClr val="bg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776663" y="2352675"/>
            <a:ext cx="2089150" cy="1270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dirty="0">
                <a:solidFill>
                  <a:schemeClr val="bg1"/>
                </a:solidFill>
              </a:rPr>
              <a:t>Методи генерації асоційованих правил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848100" y="3792538"/>
            <a:ext cx="1874838" cy="280511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500" dirty="0">
                <a:solidFill>
                  <a:schemeClr val="bg1"/>
                </a:solidFill>
              </a:rPr>
              <a:t>Пошук сторінок, які часто шукають сумісно різні користувачі, але яких об</a:t>
            </a:r>
            <a:r>
              <a:rPr lang="en-US" sz="1500" dirty="0">
                <a:solidFill>
                  <a:schemeClr val="bg1"/>
                </a:solidFill>
              </a:rPr>
              <a:t>’</a:t>
            </a:r>
            <a:r>
              <a:rPr lang="uk-UA" sz="1500" dirty="0" err="1">
                <a:solidFill>
                  <a:schemeClr val="bg1"/>
                </a:solidFill>
              </a:rPr>
              <a:t>єднує</a:t>
            </a:r>
            <a:r>
              <a:rPr lang="uk-UA" sz="1500" dirty="0">
                <a:solidFill>
                  <a:schemeClr val="bg1"/>
                </a:solidFill>
              </a:rPr>
              <a:t> зацікавленість саме цією сторінкою, тобто які поєднані між собою спільною серверною сесією.</a:t>
            </a:r>
            <a:endParaRPr lang="ru-RU" sz="1500" dirty="0"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503988" y="2087563"/>
            <a:ext cx="2160587" cy="914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dirty="0">
                <a:solidFill>
                  <a:schemeClr val="bg1"/>
                </a:solidFill>
              </a:rPr>
              <a:t>Методи </a:t>
            </a:r>
            <a:r>
              <a:rPr lang="uk-UA" sz="2000" dirty="0" err="1">
                <a:solidFill>
                  <a:schemeClr val="bg1"/>
                </a:solidFill>
              </a:rPr>
              <a:t>кластеризації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567488" y="3295650"/>
            <a:ext cx="2108200" cy="1058863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500" dirty="0" err="1">
                <a:solidFill>
                  <a:schemeClr val="bg1"/>
                </a:solidFill>
              </a:rPr>
              <a:t>Кластеризація</a:t>
            </a:r>
            <a:r>
              <a:rPr lang="uk-UA" sz="1500" dirty="0">
                <a:solidFill>
                  <a:schemeClr val="bg1"/>
                </a:solidFill>
              </a:rPr>
              <a:t> користувачів.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500" dirty="0" err="1">
                <a:solidFill>
                  <a:schemeClr val="bg1"/>
                </a:solidFill>
              </a:rPr>
              <a:t>Кластеризація</a:t>
            </a:r>
            <a:r>
              <a:rPr lang="uk-UA" sz="1500" dirty="0">
                <a:solidFill>
                  <a:schemeClr val="bg1"/>
                </a:solidFill>
              </a:rPr>
              <a:t> сторінок.</a:t>
            </a:r>
            <a:endParaRPr lang="ru-RU" sz="1500" dirty="0">
              <a:solidFill>
                <a:schemeClr val="bg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865813" y="4597400"/>
            <a:ext cx="2870200" cy="614363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dirty="0">
                <a:solidFill>
                  <a:schemeClr val="bg1"/>
                </a:solidFill>
              </a:rPr>
              <a:t>Методи класифікації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867400" y="5505450"/>
            <a:ext cx="2870200" cy="10541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500" dirty="0">
                <a:solidFill>
                  <a:schemeClr val="bg1"/>
                </a:solidFill>
              </a:rPr>
              <a:t>Створення профілів користувачів, які відносяться до певного класу або категорії. </a:t>
            </a:r>
            <a:endParaRPr lang="ru-RU" sz="1500" dirty="0">
              <a:solidFill>
                <a:schemeClr val="bg1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1809750" y="2276475"/>
            <a:ext cx="385763" cy="446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2" name="Стрелка вниз 31"/>
          <p:cNvSpPr/>
          <p:nvPr/>
        </p:nvSpPr>
        <p:spPr>
          <a:xfrm>
            <a:off x="4521200" y="1989138"/>
            <a:ext cx="385763" cy="446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3" name="Стрелка вниз 32"/>
          <p:cNvSpPr/>
          <p:nvPr/>
        </p:nvSpPr>
        <p:spPr>
          <a:xfrm>
            <a:off x="7237413" y="1989138"/>
            <a:ext cx="384175" cy="2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>
            <a:off x="6034088" y="1989138"/>
            <a:ext cx="385762" cy="2735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Стрелка вниз 34"/>
          <p:cNvSpPr/>
          <p:nvPr/>
        </p:nvSpPr>
        <p:spPr>
          <a:xfrm>
            <a:off x="1874838" y="3622675"/>
            <a:ext cx="320675" cy="38258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6" name="Стрелка вниз 35"/>
          <p:cNvSpPr/>
          <p:nvPr/>
        </p:nvSpPr>
        <p:spPr>
          <a:xfrm>
            <a:off x="7075488" y="5159375"/>
            <a:ext cx="322262" cy="38258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7" name="Стрелка вниз 36"/>
          <p:cNvSpPr/>
          <p:nvPr/>
        </p:nvSpPr>
        <p:spPr>
          <a:xfrm>
            <a:off x="7302500" y="3001963"/>
            <a:ext cx="320675" cy="38258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8" name="Стрелка вниз 37"/>
          <p:cNvSpPr/>
          <p:nvPr/>
        </p:nvSpPr>
        <p:spPr>
          <a:xfrm>
            <a:off x="4586288" y="3582988"/>
            <a:ext cx="320675" cy="38258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850" y="1412875"/>
            <a:ext cx="8424863" cy="4968875"/>
          </a:xfrm>
        </p:spPr>
        <p:txBody>
          <a:bodyPr/>
          <a:lstStyle/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l-PL" sz="2400" dirty="0" smtClean="0"/>
              <a:t>     </a:t>
            </a:r>
            <a:r>
              <a:rPr lang="en-US" sz="2400" dirty="0" smtClean="0"/>
              <a:t>1. </a:t>
            </a:r>
            <a:r>
              <a:rPr lang="uk-UA" sz="2400" dirty="0" smtClean="0"/>
              <a:t>Задачі, які вирішуються в </a:t>
            </a:r>
            <a:r>
              <a:rPr lang="en-US" sz="2400" dirty="0" smtClean="0"/>
              <a:t>Web Mining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uk-UA" dirty="0" smtClean="0"/>
              <a:t>Опис задач </a:t>
            </a:r>
            <a:r>
              <a:rPr lang="en-US" dirty="0" smtClean="0"/>
              <a:t>Web Mining</a:t>
            </a:r>
            <a:endParaRPr lang="uk-UA" dirty="0" smtClean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sz="2400" dirty="0"/>
              <a:t> </a:t>
            </a:r>
            <a:r>
              <a:rPr lang="uk-UA" sz="2400" dirty="0" smtClean="0"/>
              <a:t>     </a:t>
            </a:r>
            <a:r>
              <a:rPr lang="uk-UA" dirty="0" smtClean="0"/>
              <a:t>Етапи </a:t>
            </a:r>
            <a:r>
              <a:rPr lang="en-US" dirty="0" smtClean="0"/>
              <a:t>Web Mining</a:t>
            </a:r>
            <a:endParaRPr lang="uk-UA" dirty="0" smtClean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 smtClean="0"/>
              <a:t>       Особливості технологій: </a:t>
            </a:r>
            <a:r>
              <a:rPr lang="en-US" dirty="0" smtClean="0"/>
              <a:t>Web Mining (WM), Information </a:t>
            </a:r>
            <a:r>
              <a:rPr lang="uk-UA" dirty="0" smtClean="0"/>
              <a:t>    </a:t>
            </a:r>
          </a:p>
          <a:p>
            <a:pPr marL="27432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dirty="0" smtClean="0"/>
              <a:t>           </a:t>
            </a:r>
            <a:r>
              <a:rPr lang="en-US" dirty="0" smtClean="0"/>
              <a:t>Retrieval (IR) </a:t>
            </a:r>
            <a:r>
              <a:rPr lang="uk-UA" dirty="0" smtClean="0"/>
              <a:t>та </a:t>
            </a:r>
            <a:r>
              <a:rPr lang="en-US" dirty="0" smtClean="0"/>
              <a:t>Information Extraction</a:t>
            </a:r>
            <a:r>
              <a:rPr lang="uk-UA" dirty="0" smtClean="0"/>
              <a:t> (</a:t>
            </a:r>
            <a:r>
              <a:rPr lang="en-US" dirty="0" smtClean="0"/>
              <a:t>IE</a:t>
            </a:r>
            <a:r>
              <a:rPr lang="uk-UA" dirty="0" smtClean="0"/>
              <a:t>)</a:t>
            </a:r>
          </a:p>
          <a:p>
            <a:pPr marL="27432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sz="2400" dirty="0" smtClean="0"/>
              <a:t>     2. Оцінка важливості структур </a:t>
            </a:r>
            <a:r>
              <a:rPr lang="pl-PL" sz="2400" dirty="0" smtClean="0"/>
              <a:t>Web,  </a:t>
            </a:r>
            <a:r>
              <a:rPr lang="uk-UA" sz="2400" dirty="0" smtClean="0"/>
              <a:t>види аналізу в </a:t>
            </a:r>
            <a:r>
              <a:rPr lang="en-US" sz="2400" dirty="0" smtClean="0"/>
              <a:t>Web Mining</a:t>
            </a:r>
            <a:r>
              <a:rPr lang="pl-PL" sz="2400" dirty="0" smtClean="0"/>
              <a:t>, </a:t>
            </a:r>
            <a:r>
              <a:rPr lang="uk-UA" sz="2400" dirty="0" smtClean="0"/>
              <a:t>пошук </a:t>
            </a:r>
            <a:r>
              <a:rPr lang="en-US" sz="2400" dirty="0" smtClean="0"/>
              <a:t>Web-</a:t>
            </a:r>
            <a:r>
              <a:rPr lang="uk-UA" sz="2400" dirty="0" smtClean="0"/>
              <a:t>документів з врахуванням гіперпосилань</a:t>
            </a:r>
          </a:p>
          <a:p>
            <a:pPr marL="27432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sz="2400" dirty="0" smtClean="0"/>
              <a:t>     3. Кластеризація </a:t>
            </a:r>
            <a:r>
              <a:rPr lang="en-US" sz="2400" dirty="0" smtClean="0"/>
              <a:t>Web-</a:t>
            </a:r>
            <a:r>
              <a:rPr lang="uk-UA" sz="2400" dirty="0" smtClean="0"/>
              <a:t>структур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850" y="260350"/>
            <a:ext cx="8424863" cy="16557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3600" dirty="0" smtClean="0"/>
              <a:t>Зміст теми </a:t>
            </a:r>
            <a:br>
              <a:rPr lang="uk-UA" sz="3600" dirty="0" smtClean="0"/>
            </a:br>
            <a:r>
              <a:rPr lang="en-US" sz="3600" dirty="0" smtClean="0"/>
              <a:t>“</a:t>
            </a:r>
            <a:r>
              <a:rPr lang="uk-UA" sz="3600" dirty="0" smtClean="0"/>
              <a:t>Видобування знань з </a:t>
            </a:r>
            <a:r>
              <a:rPr lang="en-US" sz="3600" dirty="0" smtClean="0"/>
              <a:t>Web” </a:t>
            </a:r>
            <a:br>
              <a:rPr lang="en-US" sz="3600" dirty="0" smtClean="0"/>
            </a:br>
            <a:r>
              <a:rPr lang="en-US" sz="3600" dirty="0" smtClean="0"/>
              <a:t>(Web-mining)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4213" y="1484313"/>
            <a:ext cx="8064500" cy="5040312"/>
          </a:xfrm>
        </p:spPr>
        <p:txBody>
          <a:bodyPr/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ru-RU" b="1" dirty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8353425" cy="10795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3600" dirty="0" smtClean="0"/>
              <a:t>Етап аналізу шаблонів та застосування шаблонів</a:t>
            </a:r>
            <a:endParaRPr lang="ru-RU" sz="3600" dirty="0"/>
          </a:p>
        </p:txBody>
      </p:sp>
      <p:sp>
        <p:nvSpPr>
          <p:cNvPr id="53251" name="Прямоугольник 3"/>
          <p:cNvSpPr>
            <a:spLocks noChangeArrowheads="1"/>
          </p:cNvSpPr>
          <p:nvPr/>
        </p:nvSpPr>
        <p:spPr bwMode="auto">
          <a:xfrm>
            <a:off x="539750" y="1806575"/>
            <a:ext cx="7920038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>
                <a:latin typeface="Palatino Linotype" pitchFamily="18" charset="0"/>
              </a:rPr>
              <a:t> </a:t>
            </a:r>
            <a:r>
              <a:rPr lang="uk-UA" sz="2400">
                <a:latin typeface="Palatino Linotype" pitchFamily="18" charset="0"/>
              </a:rPr>
              <a:t>Класифікація існуючих систем аналізу використання </a:t>
            </a:r>
            <a:r>
              <a:rPr lang="en-US" sz="2400">
                <a:latin typeface="Palatino Linotype" pitchFamily="18" charset="0"/>
              </a:rPr>
              <a:t>Web-</a:t>
            </a:r>
            <a:r>
              <a:rPr lang="uk-UA" sz="2400">
                <a:latin typeface="Palatino Linotype" pitchFamily="18" charset="0"/>
              </a:rPr>
              <a:t>ресурсів здійснюється на підставі п</a:t>
            </a:r>
            <a:r>
              <a:rPr lang="en-US" sz="2400">
                <a:latin typeface="Palatino Linotype" pitchFamily="18" charset="0"/>
              </a:rPr>
              <a:t>’</a:t>
            </a:r>
            <a:r>
              <a:rPr lang="uk-UA" sz="2400">
                <a:latin typeface="Palatino Linotype" pitchFamily="18" charset="0"/>
              </a:rPr>
              <a:t>яти характеристик: </a:t>
            </a:r>
            <a:endParaRPr lang="pl-PL" sz="2400">
              <a:latin typeface="Palatino Linotype" pitchFamily="18" charset="0"/>
            </a:endParaRPr>
          </a:p>
          <a:p>
            <a:r>
              <a:rPr lang="pl-PL" sz="2400">
                <a:latin typeface="Palatino Linotype" pitchFamily="18" charset="0"/>
              </a:rPr>
              <a:t>     * </a:t>
            </a:r>
            <a:r>
              <a:rPr lang="uk-UA" sz="2400">
                <a:latin typeface="Palatino Linotype" pitchFamily="18" charset="0"/>
              </a:rPr>
              <a:t>джерела даних: сервер, клієнт або проксі,</a:t>
            </a:r>
          </a:p>
          <a:p>
            <a:r>
              <a:rPr lang="uk-UA" sz="2400">
                <a:latin typeface="Palatino Linotype" pitchFamily="18" charset="0"/>
              </a:rPr>
              <a:t>     * типу даних: структури, контент або інформація про використання,</a:t>
            </a:r>
          </a:p>
          <a:p>
            <a:r>
              <a:rPr lang="uk-UA" sz="2400">
                <a:latin typeface="Palatino Linotype" pitchFamily="18" charset="0"/>
              </a:rPr>
              <a:t>     * кількості користувачів, які можуть одночасно мати доступ по ресурсу: для одного користувача або образу для багатьох користувачів,</a:t>
            </a:r>
          </a:p>
          <a:p>
            <a:r>
              <a:rPr lang="uk-UA" sz="2400">
                <a:latin typeface="Palatino Linotype" pitchFamily="18" charset="0"/>
              </a:rPr>
              <a:t>     * кількості сайтів: один сайт або багато сайтів,</a:t>
            </a:r>
          </a:p>
          <a:p>
            <a:r>
              <a:rPr lang="uk-UA" sz="2400">
                <a:latin typeface="Palatino Linotype" pitchFamily="18" charset="0"/>
              </a:rPr>
              <a:t>     * області застосування. </a:t>
            </a:r>
            <a:endParaRPr lang="ru-RU" sz="240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8313" y="1557338"/>
            <a:ext cx="8280400" cy="4895850"/>
          </a:xfrm>
        </p:spPr>
        <p:txBody>
          <a:bodyPr>
            <a:normAutofit fontScale="92500" lnSpcReduction="20000"/>
          </a:bodyPr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None/>
              <a:defRPr/>
            </a:pPr>
            <a:r>
              <a:rPr lang="uk-UA" dirty="0" smtClean="0"/>
              <a:t>     </a:t>
            </a:r>
            <a:r>
              <a:rPr lang="uk-UA" b="1" u="sng" dirty="0" smtClean="0"/>
              <a:t>Персоналізація</a:t>
            </a:r>
            <a:r>
              <a:rPr lang="uk-UA" dirty="0" smtClean="0"/>
              <a:t> </a:t>
            </a:r>
            <a:r>
              <a:rPr lang="uk-UA" dirty="0"/>
              <a:t>– забезпечує для кожного користувача індивідуальний підхід, і є однією з найважливіших задач для багатьох </a:t>
            </a:r>
            <a:r>
              <a:rPr lang="en-US" dirty="0"/>
              <a:t>Web-</a:t>
            </a:r>
            <a:r>
              <a:rPr lang="uk-UA" dirty="0"/>
              <a:t>систем (напр., систем електронної комерції). Така </a:t>
            </a:r>
            <a:r>
              <a:rPr lang="uk-UA" dirty="0" smtClean="0"/>
              <a:t>персоналізація </a:t>
            </a:r>
            <a:r>
              <a:rPr lang="uk-UA" dirty="0"/>
              <a:t>дозволяє давати найбільш ефективні рекомендації користувачам для досягнення їх цілей.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None/>
              <a:defRPr/>
            </a:pPr>
            <a:r>
              <a:rPr lang="uk-UA" dirty="0"/>
              <a:t>     </a:t>
            </a:r>
            <a:r>
              <a:rPr lang="uk-UA" b="1" u="sng" dirty="0"/>
              <a:t>Поліпшення </a:t>
            </a:r>
            <a:r>
              <a:rPr lang="uk-UA" b="1" u="sng" dirty="0" smtClean="0"/>
              <a:t>систем</a:t>
            </a:r>
            <a:r>
              <a:rPr lang="uk-UA" dirty="0" smtClean="0"/>
              <a:t> </a:t>
            </a:r>
            <a:r>
              <a:rPr lang="uk-UA" dirty="0"/>
              <a:t>– аналіз використання </a:t>
            </a:r>
            <a:r>
              <a:rPr lang="en-US" dirty="0"/>
              <a:t>Web-</a:t>
            </a:r>
            <a:r>
              <a:rPr lang="uk-UA" dirty="0"/>
              <a:t>ресурсів дозволяє виявляти закономірності та взаємний </a:t>
            </a:r>
            <a:r>
              <a:rPr lang="uk-UA" dirty="0" err="1"/>
              <a:t>зв</a:t>
            </a:r>
            <a:r>
              <a:rPr lang="en-US" dirty="0"/>
              <a:t>’</a:t>
            </a:r>
            <a:r>
              <a:rPr lang="uk-UA" dirty="0" err="1"/>
              <a:t>язок</a:t>
            </a:r>
            <a:r>
              <a:rPr lang="uk-UA" dirty="0"/>
              <a:t> змін </a:t>
            </a:r>
            <a:r>
              <a:rPr lang="uk-UA" dirty="0" err="1"/>
              <a:t>трафіку</a:t>
            </a:r>
            <a:r>
              <a:rPr lang="uk-UA" dirty="0"/>
              <a:t>, </a:t>
            </a:r>
            <a:r>
              <a:rPr lang="uk-UA" dirty="0" err="1"/>
              <a:t>зверення</a:t>
            </a:r>
            <a:r>
              <a:rPr lang="uk-UA" dirty="0"/>
              <a:t> до сторінок, поведінку користувачів. Результати аналізу можуть бути застосовані для розробки політики </a:t>
            </a:r>
            <a:r>
              <a:rPr lang="uk-UA" dirty="0" err="1"/>
              <a:t>кешування</a:t>
            </a:r>
            <a:r>
              <a:rPr lang="uk-UA" dirty="0"/>
              <a:t>, балансування навантаження та розподілу даних.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None/>
              <a:defRPr/>
            </a:pPr>
            <a:r>
              <a:rPr lang="uk-UA" dirty="0"/>
              <a:t>     </a:t>
            </a:r>
            <a:r>
              <a:rPr lang="uk-UA" b="1" u="sng" dirty="0"/>
              <a:t>Модифікація </a:t>
            </a:r>
            <a:r>
              <a:rPr lang="uk-UA" b="1" u="sng" dirty="0" smtClean="0"/>
              <a:t>сайтів</a:t>
            </a:r>
            <a:r>
              <a:rPr lang="uk-UA" dirty="0" smtClean="0"/>
              <a:t> </a:t>
            </a:r>
            <a:r>
              <a:rPr lang="uk-UA" dirty="0"/>
              <a:t>– аналіз використання </a:t>
            </a:r>
            <a:r>
              <a:rPr lang="en-US" dirty="0"/>
              <a:t>Web-</a:t>
            </a:r>
            <a:r>
              <a:rPr lang="uk-UA" dirty="0"/>
              <a:t>ресурсів забезпечує дизайнера </a:t>
            </a:r>
            <a:r>
              <a:rPr lang="uk-UA" dirty="0" err="1"/>
              <a:t>сайта</a:t>
            </a:r>
            <a:r>
              <a:rPr lang="uk-UA" dirty="0"/>
              <a:t> свого роду зворотнім </a:t>
            </a:r>
            <a:r>
              <a:rPr lang="uk-UA" dirty="0" err="1"/>
              <a:t>зв</a:t>
            </a:r>
            <a:r>
              <a:rPr lang="en-US" dirty="0"/>
              <a:t>’</a:t>
            </a:r>
            <a:r>
              <a:rPr lang="uk-UA" dirty="0" err="1"/>
              <a:t>язком</a:t>
            </a:r>
            <a:r>
              <a:rPr lang="uk-UA" dirty="0"/>
              <a:t> від користувачів та інформацією, необхідною для прийняття рішення про зміну </a:t>
            </a:r>
            <a:r>
              <a:rPr lang="uk-UA" dirty="0" smtClean="0"/>
              <a:t>структури сайту та його змісту</a:t>
            </a:r>
            <a:r>
              <a:rPr lang="uk-UA" dirty="0"/>
              <a:t>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None/>
              <a:defRPr/>
            </a:pPr>
            <a:r>
              <a:rPr lang="uk-UA" dirty="0"/>
              <a:t>     </a:t>
            </a:r>
            <a:r>
              <a:rPr lang="uk-UA" b="1" u="sng" dirty="0" smtClean="0"/>
              <a:t>Бізнес-інтелект</a:t>
            </a:r>
            <a:r>
              <a:rPr lang="uk-UA" dirty="0" smtClean="0"/>
              <a:t> </a:t>
            </a:r>
            <a:r>
              <a:rPr lang="uk-UA" dirty="0"/>
              <a:t>– виконує аналіз інформації про використання користувачами даних з </a:t>
            </a:r>
            <a:r>
              <a:rPr lang="en-US" dirty="0"/>
              <a:t>Web-</a:t>
            </a:r>
            <a:r>
              <a:rPr lang="uk-UA" dirty="0"/>
              <a:t>сайтів, разом з маркетинговою інформацією з електронної комерції. Виділяють чотири задачі в цій області: </a:t>
            </a:r>
            <a:r>
              <a:rPr lang="uk-UA" dirty="0" smtClean="0"/>
              <a:t>(1) залучення </a:t>
            </a:r>
            <a:r>
              <a:rPr lang="uk-UA" dirty="0"/>
              <a:t>нових користувачів, </a:t>
            </a:r>
            <a:r>
              <a:rPr lang="uk-UA" dirty="0" smtClean="0"/>
              <a:t>(2) утримання </a:t>
            </a:r>
            <a:r>
              <a:rPr lang="uk-UA" dirty="0"/>
              <a:t>користувачів, </a:t>
            </a:r>
            <a:r>
              <a:rPr lang="uk-UA" dirty="0" smtClean="0"/>
              <a:t>(3) проведення </a:t>
            </a:r>
            <a:r>
              <a:rPr lang="uk-UA" dirty="0"/>
              <a:t>перехресних продаж, </a:t>
            </a:r>
            <a:r>
              <a:rPr lang="uk-UA" dirty="0" smtClean="0"/>
              <a:t>(4) визначення </a:t>
            </a:r>
            <a:r>
              <a:rPr lang="uk-UA" dirty="0"/>
              <a:t>відмови користувача від </a:t>
            </a:r>
            <a:r>
              <a:rPr lang="en-US" dirty="0"/>
              <a:t>Web-</a:t>
            </a:r>
            <a:r>
              <a:rPr lang="uk-UA" dirty="0" err="1"/>
              <a:t>сайта</a:t>
            </a:r>
            <a:r>
              <a:rPr lang="uk-UA" dirty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8497887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3600" dirty="0"/>
              <a:t>Області застосування систем аналізу використання </a:t>
            </a:r>
            <a:r>
              <a:rPr lang="en-US" sz="3600" dirty="0"/>
              <a:t>Web-</a:t>
            </a:r>
            <a:r>
              <a:rPr lang="uk-UA" sz="3600" dirty="0"/>
              <a:t>ресурсів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00113" y="1916113"/>
            <a:ext cx="7543800" cy="20177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1</a:t>
            </a:r>
            <a:r>
              <a:rPr lang="en-US" sz="4000" dirty="0"/>
              <a:t>. </a:t>
            </a:r>
            <a:r>
              <a:rPr lang="uk-UA" sz="4000" dirty="0" smtClean="0"/>
              <a:t>Задачі, які вирішуються в </a:t>
            </a:r>
            <a:r>
              <a:rPr lang="en-US" sz="4000" dirty="0" smtClean="0"/>
              <a:t>Web Mining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8313" y="1412875"/>
            <a:ext cx="8207375" cy="5040313"/>
          </a:xfrm>
        </p:spPr>
        <p:txBody>
          <a:bodyPr/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 smtClean="0"/>
              <a:t>Використання пошукових систем не завжди дає очікувані результати внаслідок того, що пошукові системи дають невеликий процент дійсно потрібної інформації серед тих даних, які ці системи знаходять.</a:t>
            </a:r>
            <a:endParaRPr lang="en-US" dirty="0" smtClean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 smtClean="0"/>
              <a:t>Виникають труднощі пошуку </a:t>
            </a:r>
            <a:r>
              <a:rPr lang="uk-UA" dirty="0" err="1" smtClean="0"/>
              <a:t>неіндексованої</a:t>
            </a:r>
            <a:r>
              <a:rPr lang="uk-UA" dirty="0" smtClean="0"/>
              <a:t> інформації, яка може бути потрібна користувачеві.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 smtClean="0"/>
              <a:t>Існує проблема створення нових знань поза інформацією, яка доступна на </a:t>
            </a:r>
            <a:r>
              <a:rPr lang="en-US" dirty="0" smtClean="0"/>
              <a:t>Web.</a:t>
            </a:r>
            <a:endParaRPr lang="uk-UA" dirty="0" smtClean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 smtClean="0"/>
              <a:t>Пошукові системи характеризуються низьким рівнем персоналізація запитань, які можуть мати різний сенс для різних користувачів. І як наслідок, пошукові </a:t>
            </a:r>
            <a:r>
              <a:rPr lang="uk-UA" dirty="0"/>
              <a:t>системи характеризуються </a:t>
            </a:r>
            <a:r>
              <a:rPr lang="uk-UA" dirty="0" smtClean="0"/>
              <a:t>низьким рівнем вивчення інтересів споживача або індивідуального користувача.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07375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3600" dirty="0" smtClean="0"/>
              <a:t>Проблеми аналізу інформації з </a:t>
            </a:r>
            <a:r>
              <a:rPr lang="en-US" sz="3600" dirty="0" smtClean="0"/>
              <a:t>Web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850" y="1557338"/>
            <a:ext cx="8424863" cy="4608512"/>
          </a:xfrm>
        </p:spPr>
        <p:txBody>
          <a:bodyPr>
            <a:normAutofit fontScale="92500"/>
          </a:bodyPr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Web Mining – </a:t>
            </a:r>
            <a:r>
              <a:rPr lang="uk-UA" sz="2400" dirty="0" smtClean="0"/>
              <a:t>це технологія, яка використовує методи </a:t>
            </a:r>
            <a:r>
              <a:rPr lang="en-US" sz="2400" dirty="0" smtClean="0"/>
              <a:t>Data Mining </a:t>
            </a:r>
            <a:r>
              <a:rPr lang="uk-UA" sz="2400" dirty="0" smtClean="0"/>
              <a:t>для дослідження та вилучення інформації з </a:t>
            </a:r>
            <a:r>
              <a:rPr lang="en-US" sz="2400" dirty="0" smtClean="0"/>
              <a:t>Web-</a:t>
            </a:r>
            <a:r>
              <a:rPr lang="uk-UA" sz="2400" dirty="0" smtClean="0"/>
              <a:t>документів та сервісів.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sz="2400" dirty="0"/>
              <a:t> </a:t>
            </a:r>
            <a:r>
              <a:rPr lang="uk-UA" sz="2400" dirty="0" smtClean="0"/>
              <a:t>Етапи </a:t>
            </a:r>
            <a:r>
              <a:rPr lang="uk-UA" sz="2400" dirty="0"/>
              <a:t>застосування </a:t>
            </a:r>
            <a:r>
              <a:rPr lang="en-US" sz="2400" dirty="0"/>
              <a:t>Web Mining: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2400" dirty="0"/>
              <a:t>   * </a:t>
            </a:r>
            <a:r>
              <a:rPr lang="uk-UA" sz="2400" u="sng" dirty="0"/>
              <a:t>пошук ресурсів </a:t>
            </a:r>
            <a:r>
              <a:rPr lang="uk-UA" sz="2400" dirty="0"/>
              <a:t>– локалізація невідомих документів та сервісів в </a:t>
            </a:r>
            <a:r>
              <a:rPr lang="en-US" sz="2400" dirty="0"/>
              <a:t>Web;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2400" dirty="0"/>
              <a:t>   * </a:t>
            </a:r>
            <a:r>
              <a:rPr lang="uk-UA" sz="2400" u="sng" dirty="0"/>
              <a:t>видобування інформації </a:t>
            </a:r>
            <a:r>
              <a:rPr lang="uk-UA" sz="2400" dirty="0"/>
              <a:t>– автоматичне видобування певної інформації з </a:t>
            </a:r>
            <a:r>
              <a:rPr lang="en-US" sz="2400" dirty="0"/>
              <a:t>Web-</a:t>
            </a:r>
            <a:r>
              <a:rPr lang="uk-UA" sz="2400" dirty="0"/>
              <a:t>ресурсів, які знайдені в мережі;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sz="2400" dirty="0"/>
              <a:t>   * </a:t>
            </a:r>
            <a:r>
              <a:rPr lang="uk-UA" sz="2400" u="sng" dirty="0"/>
              <a:t>узагальнення</a:t>
            </a:r>
            <a:r>
              <a:rPr lang="uk-UA" sz="2400" dirty="0"/>
              <a:t> – знаходження загальних шаблонів в окремих сайтах, а </a:t>
            </a:r>
            <a:r>
              <a:rPr lang="uk-UA" sz="2400" dirty="0" smtClean="0"/>
              <a:t>також знаходження сайтів, </a:t>
            </a:r>
            <a:r>
              <a:rPr lang="uk-UA" sz="2400" dirty="0"/>
              <a:t>які перетинаються;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sz="2400" dirty="0"/>
              <a:t>   * </a:t>
            </a:r>
            <a:r>
              <a:rPr lang="uk-UA" sz="2400" u="sng" dirty="0"/>
              <a:t>аналіз</a:t>
            </a:r>
            <a:r>
              <a:rPr lang="uk-UA" sz="2400" dirty="0"/>
              <a:t> – інтерпретація знайдених шаблонів.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850" y="333375"/>
            <a:ext cx="8424863" cy="7921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3600" dirty="0" smtClean="0"/>
              <a:t>Етапи </a:t>
            </a:r>
            <a:r>
              <a:rPr lang="en-US" sz="3600" dirty="0" smtClean="0"/>
              <a:t>Web Mining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8313" y="1844675"/>
            <a:ext cx="8280400" cy="4608513"/>
          </a:xfrm>
        </p:spPr>
        <p:txBody>
          <a:bodyPr>
            <a:normAutofit fontScale="85000" lnSpcReduction="20000"/>
          </a:bodyPr>
          <a:lstStyle/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u="sng" dirty="0"/>
              <a:t>Web </a:t>
            </a:r>
            <a:r>
              <a:rPr lang="en-US" sz="2800" b="1" u="sng" dirty="0" smtClean="0"/>
              <a:t>Mining</a:t>
            </a:r>
            <a:r>
              <a:rPr lang="uk-UA" sz="2800" b="1" u="sng" dirty="0" smtClean="0"/>
              <a:t> (</a:t>
            </a:r>
            <a:r>
              <a:rPr lang="en-US" sz="2800" b="1" u="sng" dirty="0" smtClean="0"/>
              <a:t>WM</a:t>
            </a:r>
            <a:r>
              <a:rPr lang="uk-UA" sz="2800" b="1" u="sng" dirty="0" smtClean="0"/>
              <a:t>)</a:t>
            </a:r>
            <a:r>
              <a:rPr lang="en-US" sz="2800" b="1" u="sng" dirty="0" smtClean="0"/>
              <a:t> </a:t>
            </a:r>
            <a:r>
              <a:rPr lang="en-US" sz="2000" dirty="0"/>
              <a:t>– </a:t>
            </a:r>
            <a:r>
              <a:rPr lang="uk-UA" sz="2000" dirty="0"/>
              <a:t>це технологія, яка використовує методи </a:t>
            </a:r>
            <a:r>
              <a:rPr lang="en-US" sz="2000" dirty="0"/>
              <a:t>Data Mining </a:t>
            </a:r>
            <a:r>
              <a:rPr lang="uk-UA" sz="2000" dirty="0"/>
              <a:t>для дослідження та </a:t>
            </a:r>
            <a:r>
              <a:rPr lang="uk-UA" sz="2000" dirty="0" smtClean="0"/>
              <a:t>отримання інформації </a:t>
            </a:r>
            <a:r>
              <a:rPr lang="uk-UA" sz="2000" dirty="0"/>
              <a:t>з </a:t>
            </a:r>
            <a:r>
              <a:rPr lang="en-US" sz="2000" dirty="0"/>
              <a:t>Web-</a:t>
            </a:r>
            <a:r>
              <a:rPr lang="uk-UA" sz="2000" dirty="0"/>
              <a:t>документів та сервісів</a:t>
            </a:r>
            <a:r>
              <a:rPr lang="uk-UA" sz="2000" dirty="0" smtClean="0"/>
              <a:t>.</a:t>
            </a:r>
            <a:endParaRPr lang="en-US" sz="2000" dirty="0" smtClean="0"/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/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u="sng" dirty="0" smtClean="0"/>
              <a:t>Information Retrieval (IR) </a:t>
            </a:r>
            <a:r>
              <a:rPr lang="en-US" sz="2000" dirty="0" smtClean="0"/>
              <a:t>– </a:t>
            </a:r>
            <a:r>
              <a:rPr lang="uk-UA" sz="2000" dirty="0" smtClean="0"/>
              <a:t>це технологія отримання таких документів з </a:t>
            </a:r>
            <a:r>
              <a:rPr lang="en-US" sz="2000" dirty="0" smtClean="0"/>
              <a:t>Web-</a:t>
            </a:r>
            <a:r>
              <a:rPr lang="uk-UA" sz="2000" dirty="0" smtClean="0"/>
              <a:t>середовища, які є релевантними до запиту користувача (тобто такими, що дійсно відповідають запиту, зробленому користувачем). Особливістю </a:t>
            </a:r>
            <a:r>
              <a:rPr lang="en-US" sz="2000" dirty="0" smtClean="0"/>
              <a:t>IR</a:t>
            </a:r>
            <a:r>
              <a:rPr lang="uk-UA" sz="2000" dirty="0" smtClean="0"/>
              <a:t> є те, що </a:t>
            </a:r>
            <a:r>
              <a:rPr lang="en-US" sz="2000" dirty="0" smtClean="0"/>
              <a:t>IR </a:t>
            </a:r>
            <a:r>
              <a:rPr lang="uk-UA" sz="2000" dirty="0" smtClean="0"/>
              <a:t>«працює» з багатьма документами. Нажаль часто та інформація, яка видобувається з </a:t>
            </a:r>
            <a:r>
              <a:rPr lang="en-US" sz="2000" dirty="0" smtClean="0"/>
              <a:t>Web-</a:t>
            </a:r>
            <a:r>
              <a:rPr lang="uk-UA" sz="2000" dirty="0" smtClean="0"/>
              <a:t>мережі</a:t>
            </a:r>
            <a:r>
              <a:rPr lang="en-US" sz="2000" dirty="0" smtClean="0"/>
              <a:t>,</a:t>
            </a:r>
            <a:r>
              <a:rPr lang="uk-UA" sz="2000" dirty="0" smtClean="0"/>
              <a:t> включає в себе як релевантні, так і </a:t>
            </a:r>
            <a:r>
              <a:rPr lang="uk-UA" sz="2000" dirty="0" err="1" smtClean="0"/>
              <a:t>нерелевантні</a:t>
            </a:r>
            <a:r>
              <a:rPr lang="uk-UA" sz="2000" dirty="0" smtClean="0"/>
              <a:t> документи. Для відокремлення перших від других найчастіше використовуються методи, які спираються на аналізі індексів документів, а також методи класифікації, </a:t>
            </a:r>
            <a:r>
              <a:rPr lang="uk-UA" sz="2000" dirty="0" err="1" smtClean="0"/>
              <a:t>кластеризації</a:t>
            </a:r>
            <a:r>
              <a:rPr lang="en-US" sz="2000" dirty="0" smtClean="0"/>
              <a:t> </a:t>
            </a:r>
            <a:r>
              <a:rPr lang="uk-UA" sz="2000" dirty="0" smtClean="0"/>
              <a:t>та  фільтрації з класичної теорії </a:t>
            </a:r>
            <a:r>
              <a:rPr lang="en-US" sz="2000" dirty="0" smtClean="0"/>
              <a:t>Data Mining</a:t>
            </a:r>
            <a:r>
              <a:rPr lang="uk-UA" sz="2000" dirty="0" smtClean="0"/>
              <a:t>. 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/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u="sng" dirty="0"/>
              <a:t>Information Extraction</a:t>
            </a:r>
            <a:r>
              <a:rPr lang="uk-UA" sz="2800" b="1" u="sng" dirty="0"/>
              <a:t> (</a:t>
            </a:r>
            <a:r>
              <a:rPr lang="en-US" sz="2800" b="1" u="sng" dirty="0"/>
              <a:t>IE</a:t>
            </a:r>
            <a:r>
              <a:rPr lang="uk-UA" sz="2800" b="1" u="sng" dirty="0" smtClean="0"/>
              <a:t>)</a:t>
            </a:r>
            <a:r>
              <a:rPr lang="en-US" sz="2800" b="1" u="sng" dirty="0" smtClean="0"/>
              <a:t> </a:t>
            </a:r>
            <a:r>
              <a:rPr lang="en-US" sz="2000" dirty="0" smtClean="0"/>
              <a:t>– </a:t>
            </a:r>
            <a:r>
              <a:rPr lang="uk-UA" sz="2000" dirty="0" smtClean="0"/>
              <a:t>це технологія видобування необхідних фактів з </a:t>
            </a:r>
            <a:r>
              <a:rPr lang="en-US" sz="2000" dirty="0" smtClean="0"/>
              <a:t>Web-</a:t>
            </a:r>
            <a:r>
              <a:rPr lang="uk-UA" sz="2000" dirty="0" smtClean="0"/>
              <a:t>документів. На відміну від </a:t>
            </a:r>
            <a:r>
              <a:rPr lang="en-US" sz="2000" dirty="0" smtClean="0"/>
              <a:t>IR, </a:t>
            </a:r>
            <a:r>
              <a:rPr lang="uk-UA" sz="2000" dirty="0" smtClean="0"/>
              <a:t>методи </a:t>
            </a:r>
            <a:r>
              <a:rPr lang="en-US" sz="2000" dirty="0" smtClean="0"/>
              <a:t>IE</a:t>
            </a:r>
            <a:r>
              <a:rPr lang="uk-UA" sz="2000" dirty="0" smtClean="0"/>
              <a:t> працюють з самим документом, шукаючи в ньому релевантну інформацію, а не з багатьма документами, тоді як </a:t>
            </a:r>
            <a:r>
              <a:rPr lang="en-US" sz="2000" dirty="0" smtClean="0"/>
              <a:t>IR </a:t>
            </a:r>
            <a:r>
              <a:rPr lang="uk-UA" sz="2000" dirty="0" smtClean="0"/>
              <a:t>працює з багатьма документами, витягуючи з них релевантні документи.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8424862" cy="1511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3200" dirty="0" smtClean="0"/>
              <a:t>Особливості технологій: </a:t>
            </a:r>
            <a:r>
              <a:rPr lang="en-US" sz="3200" dirty="0" smtClean="0"/>
              <a:t>Web Mining (WM), Information Retrieval (IR) </a:t>
            </a:r>
            <a:r>
              <a:rPr lang="uk-UA" sz="3200" dirty="0" smtClean="0"/>
              <a:t>та </a:t>
            </a:r>
            <a:r>
              <a:rPr lang="en-US" sz="3200" dirty="0" smtClean="0"/>
              <a:t>Information Extraction</a:t>
            </a:r>
            <a:r>
              <a:rPr lang="uk-UA" sz="3200" dirty="0" smtClean="0"/>
              <a:t> (</a:t>
            </a:r>
            <a:r>
              <a:rPr lang="en-US" sz="3200" dirty="0" smtClean="0"/>
              <a:t>IE</a:t>
            </a:r>
            <a:r>
              <a:rPr lang="uk-UA" sz="3200" dirty="0" smtClean="0"/>
              <a:t>)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684213" y="1700213"/>
            <a:ext cx="7848600" cy="4681537"/>
          </a:xfrm>
        </p:spPr>
        <p:txBody>
          <a:bodyPr/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 smtClean="0"/>
              <a:t>Видобування </a:t>
            </a:r>
            <a:r>
              <a:rPr lang="en-US" dirty="0" smtClean="0"/>
              <a:t>Web-</a:t>
            </a:r>
            <a:r>
              <a:rPr lang="uk-UA" dirty="0" smtClean="0"/>
              <a:t>контенту (</a:t>
            </a:r>
            <a:r>
              <a:rPr lang="en-US" dirty="0" smtClean="0"/>
              <a:t>Web Content Mining</a:t>
            </a:r>
            <a:r>
              <a:rPr lang="uk-UA" dirty="0" smtClean="0"/>
              <a:t>)</a:t>
            </a:r>
            <a:endParaRPr lang="en-US" dirty="0" smtClean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 smtClean="0"/>
              <a:t>Видобування </a:t>
            </a:r>
            <a:r>
              <a:rPr lang="pl-PL" dirty="0" smtClean="0"/>
              <a:t>Web</a:t>
            </a:r>
            <a:r>
              <a:rPr lang="uk-UA" dirty="0" err="1" smtClean="0"/>
              <a:t>-структур</a:t>
            </a:r>
            <a:r>
              <a:rPr lang="uk-UA" dirty="0" smtClean="0"/>
              <a:t> (</a:t>
            </a:r>
            <a:r>
              <a:rPr lang="en-US" dirty="0" smtClean="0"/>
              <a:t>Web Structure Mining)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 smtClean="0"/>
              <a:t>Дослідження використання </a:t>
            </a:r>
            <a:r>
              <a:rPr lang="en-US" dirty="0" smtClean="0"/>
              <a:t>Web-</a:t>
            </a:r>
            <a:r>
              <a:rPr lang="uk-UA" dirty="0" smtClean="0"/>
              <a:t>ресурсів (</a:t>
            </a:r>
            <a:r>
              <a:rPr lang="en-US" dirty="0" smtClean="0"/>
              <a:t>Web Usage Mining</a:t>
            </a:r>
            <a:r>
              <a:rPr lang="uk-UA" dirty="0" smtClean="0"/>
              <a:t>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804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3600" dirty="0" smtClean="0"/>
              <a:t>Види аналізу в </a:t>
            </a:r>
            <a:r>
              <a:rPr lang="en-US" sz="3600" dirty="0" smtClean="0"/>
              <a:t>Web Mining</a:t>
            </a:r>
            <a:endParaRPr lang="pl-PL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4213" y="1557338"/>
            <a:ext cx="7991475" cy="4824412"/>
          </a:xfrm>
        </p:spPr>
        <p:txBody>
          <a:bodyPr/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sz="2400" dirty="0"/>
              <a:t>(1) видобування </a:t>
            </a:r>
            <a:r>
              <a:rPr lang="en-US" sz="2400" dirty="0"/>
              <a:t>Web-</a:t>
            </a:r>
            <a:r>
              <a:rPr lang="uk-UA" sz="2400" dirty="0"/>
              <a:t>контенту в процесі інформаційного пошуку </a:t>
            </a:r>
            <a:endParaRPr lang="uk-UA" sz="2400" dirty="0" smtClean="0"/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sz="2400" dirty="0" smtClean="0"/>
              <a:t>                                          та  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sz="2400" dirty="0" smtClean="0"/>
              <a:t>(</a:t>
            </a:r>
            <a:r>
              <a:rPr lang="uk-UA" sz="2400" dirty="0"/>
              <a:t>2) видобування </a:t>
            </a:r>
            <a:r>
              <a:rPr lang="en-US" sz="2400" dirty="0"/>
              <a:t>Web-</a:t>
            </a:r>
            <a:r>
              <a:rPr lang="uk-UA" sz="2400" dirty="0"/>
              <a:t>контенту для формування баз даних. 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4213" y="260350"/>
            <a:ext cx="7975600" cy="11525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3200" dirty="0" smtClean="0"/>
              <a:t>Видобування </a:t>
            </a:r>
            <a:r>
              <a:rPr lang="en-US" sz="3200" dirty="0"/>
              <a:t>Web-</a:t>
            </a:r>
            <a:r>
              <a:rPr lang="uk-UA" sz="3200" dirty="0"/>
              <a:t>контенту </a:t>
            </a:r>
            <a:r>
              <a:rPr lang="uk-UA" sz="3200" dirty="0" smtClean="0"/>
              <a:t/>
            </a:r>
            <a:br>
              <a:rPr lang="uk-UA" sz="3200" dirty="0" smtClean="0"/>
            </a:br>
            <a:r>
              <a:rPr lang="uk-UA" sz="3200" dirty="0" smtClean="0"/>
              <a:t>(</a:t>
            </a:r>
            <a:r>
              <a:rPr lang="en-US" sz="3200" dirty="0"/>
              <a:t>Web Content Mining</a:t>
            </a:r>
            <a:r>
              <a:rPr lang="uk-UA" sz="3200" dirty="0"/>
              <a:t>)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388" y="1268413"/>
            <a:ext cx="8713787" cy="5400675"/>
          </a:xfrm>
        </p:spPr>
        <p:txBody>
          <a:bodyPr>
            <a:normAutofit fontScale="70000" lnSpcReduction="20000"/>
          </a:bodyPr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 smtClean="0"/>
              <a:t>Можливі форми </a:t>
            </a:r>
            <a:r>
              <a:rPr lang="en-US" dirty="0" smtClean="0"/>
              <a:t>Web-</a:t>
            </a:r>
            <a:r>
              <a:rPr lang="uk-UA" dirty="0" smtClean="0"/>
              <a:t>контенту: 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dirty="0"/>
              <a:t> </a:t>
            </a:r>
            <a:r>
              <a:rPr lang="uk-UA" dirty="0" smtClean="0"/>
              <a:t>   (1) форма структурованих даних (приклад: реляційна </a:t>
            </a:r>
            <a:r>
              <a:rPr lang="uk-UA" dirty="0"/>
              <a:t>база даних</a:t>
            </a:r>
            <a:r>
              <a:rPr lang="uk-UA" dirty="0" smtClean="0"/>
              <a:t>),  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dirty="0"/>
              <a:t> </a:t>
            </a:r>
            <a:r>
              <a:rPr lang="uk-UA" dirty="0" smtClean="0"/>
              <a:t>   (2) форма неструктурованих даних (приклад: звичайний текстовий документ),  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uk-UA" dirty="0"/>
              <a:t> </a:t>
            </a:r>
            <a:r>
              <a:rPr lang="uk-UA" dirty="0" smtClean="0"/>
              <a:t>   (3) форма слабо структурованих даних (приклад: документи </a:t>
            </a:r>
            <a:r>
              <a:rPr lang="en-US" dirty="0"/>
              <a:t>HTML</a:t>
            </a:r>
            <a:r>
              <a:rPr lang="uk-UA" dirty="0"/>
              <a:t> та</a:t>
            </a:r>
            <a:r>
              <a:rPr lang="en-US" dirty="0"/>
              <a:t> </a:t>
            </a:r>
            <a:r>
              <a:rPr lang="en-US" dirty="0" smtClean="0"/>
              <a:t>XML</a:t>
            </a:r>
            <a:r>
              <a:rPr lang="uk-UA" dirty="0" smtClean="0"/>
              <a:t>).</a:t>
            </a:r>
            <a:endParaRPr lang="uk-UA" dirty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 smtClean="0"/>
              <a:t> </a:t>
            </a:r>
            <a:r>
              <a:rPr lang="uk-UA" dirty="0"/>
              <a:t>Один з підходів до видобування контенту з неструктурованих текстових </a:t>
            </a:r>
            <a:r>
              <a:rPr lang="uk-UA" dirty="0" smtClean="0"/>
              <a:t>документів: текстові </a:t>
            </a:r>
            <a:r>
              <a:rPr lang="uk-UA" dirty="0"/>
              <a:t>документи представляються в формі множини або вектора слів. При цьому в цих формах розміщують окремі слова без врахування їх положення, </a:t>
            </a:r>
            <a:r>
              <a:rPr lang="uk-UA" dirty="0" err="1"/>
              <a:t>зв</a:t>
            </a:r>
            <a:r>
              <a:rPr lang="en-US" dirty="0"/>
              <a:t>’</a:t>
            </a:r>
            <a:r>
              <a:rPr lang="uk-UA" dirty="0" err="1"/>
              <a:t>язків</a:t>
            </a:r>
            <a:r>
              <a:rPr lang="uk-UA" dirty="0"/>
              <a:t> з іншими словами, контексту та інших лінгвістичних особливостей. Кожному слову в множині слів ставиться у відповідність певна властивість. Така властивість може мати або логічний тип (який відображає наявність або відсутність слова в тексті), або числове значення (яке відображає частоту появи слова в тексті). 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/>
              <a:t>     Кількість властивостей може бути </a:t>
            </a:r>
            <a:r>
              <a:rPr lang="uk-UA" dirty="0" smtClean="0"/>
              <a:t>зменшена: викидаються знаки </a:t>
            </a:r>
            <a:r>
              <a:rPr lang="uk-UA" dirty="0"/>
              <a:t>пунктуації та  слова, які рідко зустрічаються в </a:t>
            </a:r>
            <a:r>
              <a:rPr lang="uk-UA" dirty="0" smtClean="0"/>
              <a:t>тексті; застосовують </a:t>
            </a:r>
            <a:r>
              <a:rPr lang="uk-UA" dirty="0"/>
              <a:t>спеціальні метрики, такі як: *метрика інформаційного приросту (</a:t>
            </a:r>
            <a:r>
              <a:rPr lang="en-US" dirty="0"/>
              <a:t>information gain</a:t>
            </a:r>
            <a:r>
              <a:rPr lang="uk-UA" dirty="0"/>
              <a:t>)</a:t>
            </a:r>
            <a:r>
              <a:rPr lang="en-US" dirty="0"/>
              <a:t>; </a:t>
            </a:r>
            <a:r>
              <a:rPr lang="uk-UA" dirty="0"/>
              <a:t>*метрика повної кількості інформації (</a:t>
            </a:r>
            <a:r>
              <a:rPr lang="en-US" dirty="0"/>
              <a:t>mutual information</a:t>
            </a:r>
            <a:r>
              <a:rPr lang="uk-UA" dirty="0"/>
              <a:t>)</a:t>
            </a:r>
            <a:r>
              <a:rPr lang="en-US" dirty="0"/>
              <a:t>; *</a:t>
            </a:r>
            <a:r>
              <a:rPr lang="uk-UA" dirty="0"/>
              <a:t>метрика перехресної ентропії (</a:t>
            </a:r>
            <a:r>
              <a:rPr lang="en-US" dirty="0"/>
              <a:t>cross entropy</a:t>
            </a:r>
            <a:r>
              <a:rPr lang="uk-UA" dirty="0"/>
              <a:t>)</a:t>
            </a:r>
            <a:r>
              <a:rPr lang="en-US" dirty="0"/>
              <a:t>; *</a:t>
            </a:r>
            <a:r>
              <a:rPr lang="uk-UA" dirty="0"/>
              <a:t>метрика</a:t>
            </a:r>
            <a:r>
              <a:rPr lang="en-US" dirty="0"/>
              <a:t> </a:t>
            </a:r>
            <a:r>
              <a:rPr lang="uk-UA" dirty="0"/>
              <a:t>ймовірності успішного завершення (</a:t>
            </a:r>
            <a:r>
              <a:rPr lang="en-US" dirty="0"/>
              <a:t>odds-ration</a:t>
            </a:r>
            <a:r>
              <a:rPr lang="uk-UA" dirty="0"/>
              <a:t>)</a:t>
            </a:r>
            <a:r>
              <a:rPr lang="en-US" dirty="0"/>
              <a:t>.</a:t>
            </a:r>
            <a:r>
              <a:rPr lang="uk-UA" dirty="0"/>
              <a:t>    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uk-UA" dirty="0"/>
              <a:t>   </a:t>
            </a:r>
            <a:r>
              <a:rPr lang="uk-UA" dirty="0" smtClean="0"/>
              <a:t>В підході, який спирається на векторний </a:t>
            </a:r>
            <a:r>
              <a:rPr lang="uk-UA" dirty="0"/>
              <a:t>простір </a:t>
            </a:r>
            <a:r>
              <a:rPr lang="uk-UA" dirty="0" smtClean="0"/>
              <a:t>документів, не обробляються синоніми </a:t>
            </a:r>
            <a:r>
              <a:rPr lang="uk-UA" dirty="0"/>
              <a:t>– документи вважаються семантично далекими між собою, якщо в них немає однакових слів. Цей недолік усувають методом </a:t>
            </a:r>
            <a:r>
              <a:rPr lang="uk-UA" i="1" dirty="0"/>
              <a:t>прихованої  семантичної індексації </a:t>
            </a:r>
            <a:r>
              <a:rPr lang="uk-UA" dirty="0"/>
              <a:t>(</a:t>
            </a:r>
            <a:r>
              <a:rPr lang="en-US" dirty="0"/>
              <a:t>Latent Semantic Indexing - LSI</a:t>
            </a:r>
            <a:r>
              <a:rPr lang="uk-UA" dirty="0"/>
              <a:t>)</a:t>
            </a:r>
            <a:r>
              <a:rPr lang="en-US" dirty="0"/>
              <a:t>. </a:t>
            </a:r>
            <a:r>
              <a:rPr lang="uk-UA" dirty="0"/>
              <a:t>Відповідно до цього методу, простір термів за допомогою сингулярного розкладу (відкидаються найменш значущі сингулярні вартості ) приводиться до простору ортогональних множників (так званих </a:t>
            </a:r>
            <a:r>
              <a:rPr lang="uk-UA" dirty="0" err="1"/>
              <a:t>некорельованих</a:t>
            </a:r>
            <a:r>
              <a:rPr lang="uk-UA" dirty="0"/>
              <a:t> «індексних термів»). Оскільки множники, які отримуються внаслідок виконання цих операції, виконують роль «зведених» </a:t>
            </a:r>
            <a:r>
              <a:rPr lang="uk-UA" dirty="0" smtClean="0"/>
              <a:t>термів</a:t>
            </a:r>
            <a:r>
              <a:rPr lang="uk-UA" dirty="0"/>
              <a:t>, то декомпозиція «зближує» документи з однакових предметних </a:t>
            </a:r>
            <a:r>
              <a:rPr lang="uk-UA" dirty="0" smtClean="0"/>
              <a:t>галузей на підставі спільних морфологічних коренів слів (напр</a:t>
            </a:r>
            <a:r>
              <a:rPr lang="uk-UA" dirty="0"/>
              <a:t>., слова «інформування», «інформація» та «інформатор» будуть зведені до спільного кореня – «</a:t>
            </a:r>
            <a:r>
              <a:rPr lang="uk-UA" dirty="0" err="1"/>
              <a:t>інформ</a:t>
            </a:r>
            <a:r>
              <a:rPr lang="uk-UA" dirty="0"/>
              <a:t>», і тільки це слово буде використане як </a:t>
            </a:r>
            <a:r>
              <a:rPr lang="uk-UA" dirty="0" smtClean="0"/>
              <a:t>спільна властивість </a:t>
            </a:r>
            <a:r>
              <a:rPr lang="uk-UA" dirty="0"/>
              <a:t>документу, замість згаданих трьох </a:t>
            </a:r>
            <a:r>
              <a:rPr lang="uk-UA" dirty="0" smtClean="0"/>
              <a:t>форм).   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850" y="333375"/>
            <a:ext cx="84963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3200" dirty="0" smtClean="0"/>
              <a:t>Видобування </a:t>
            </a:r>
            <a:r>
              <a:rPr lang="en-US" sz="3200" dirty="0"/>
              <a:t>Web-</a:t>
            </a:r>
            <a:r>
              <a:rPr lang="uk-UA" sz="3200" dirty="0"/>
              <a:t>контенту </a:t>
            </a:r>
            <a:r>
              <a:rPr lang="uk-UA" sz="3200" dirty="0" smtClean="0"/>
              <a:t>з документів в </a:t>
            </a:r>
            <a:r>
              <a:rPr lang="uk-UA" sz="3200" dirty="0"/>
              <a:t>процесі інформаційного пошуку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2498</TotalTime>
  <Words>1590</Words>
  <Application>Microsoft Office PowerPoint</Application>
  <PresentationFormat>Экран (4:3)</PresentationFormat>
  <Paragraphs>152</Paragraphs>
  <Slides>21</Slides>
  <Notes>20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Шаблон оформления</vt:lpstr>
      </vt:variant>
      <vt:variant>
        <vt:i4>6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2" baseType="lpstr">
      <vt:lpstr>Arial</vt:lpstr>
      <vt:lpstr>Palatino Linotype</vt:lpstr>
      <vt:lpstr>Wingdings</vt:lpstr>
      <vt:lpstr>Calibri</vt:lpstr>
      <vt:lpstr>Базовая</vt:lpstr>
      <vt:lpstr>Базовая</vt:lpstr>
      <vt:lpstr>Базовая</vt:lpstr>
      <vt:lpstr>Базовая</vt:lpstr>
      <vt:lpstr>Базовая</vt:lpstr>
      <vt:lpstr>Базовая</vt:lpstr>
      <vt:lpstr>Документ</vt:lpstr>
      <vt:lpstr>Видобування знань з Web</vt:lpstr>
      <vt:lpstr>Зміст теми  “Видобування знань з Web”  (Web-mining)</vt:lpstr>
      <vt:lpstr>1. Задачі, які вирішуються в Web Mining</vt:lpstr>
      <vt:lpstr>Проблеми аналізу інформації з Web</vt:lpstr>
      <vt:lpstr>Етапи Web Mining</vt:lpstr>
      <vt:lpstr>Особливості технологій: Web Mining (WM), Information Retrieval (IR) та Information Extraction (IE)</vt:lpstr>
      <vt:lpstr>Види аналізу в Web Mining</vt:lpstr>
      <vt:lpstr>Видобування Web-контенту  (Web Content Mining)</vt:lpstr>
      <vt:lpstr>Видобування Web-контенту з документів в процесі інформаційного пошуку </vt:lpstr>
      <vt:lpstr>Видобування Web-контенту для формування баз даних</vt:lpstr>
      <vt:lpstr>Видобування Web-структур (Web Structure Mining)</vt:lpstr>
      <vt:lpstr>Слайд 12</vt:lpstr>
      <vt:lpstr>Метод ранжування документів в пошукових системах  на основі метрики PageRank (застосовується в пошуковій системі Google)</vt:lpstr>
      <vt:lpstr>2. Пошук Web-документів з врахуванням гіперпосилань</vt:lpstr>
      <vt:lpstr>   3. Кластеризація Web-структур</vt:lpstr>
      <vt:lpstr>Дослідження використання Web-ресурсів </vt:lpstr>
      <vt:lpstr>З яких джерел збираються дані про використання Web-ресурсів</vt:lpstr>
      <vt:lpstr>Етап препроцесінгу</vt:lpstr>
      <vt:lpstr>Етап здобування шаблонів</vt:lpstr>
      <vt:lpstr>Етап аналізу шаблонів та застосування шаблонів</vt:lpstr>
      <vt:lpstr>Області застосування систем аналізу використання Web-ресурсів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Аналіз даних в розподільних комп’ютерних системах</dc:title>
  <dc:creator>BEST</dc:creator>
  <cp:lastModifiedBy>Admin</cp:lastModifiedBy>
  <cp:revision>237</cp:revision>
  <dcterms:created xsi:type="dcterms:W3CDTF">2008-07-23T22:13:45Z</dcterms:created>
  <dcterms:modified xsi:type="dcterms:W3CDTF">2017-04-12T09:15:52Z</dcterms:modified>
</cp:coreProperties>
</file>