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718" autoAdjust="0"/>
  </p:normalViewPr>
  <p:slideViewPr>
    <p:cSldViewPr>
      <p:cViewPr varScale="1">
        <p:scale>
          <a:sx n="53" d="100"/>
          <a:sy n="53" d="100"/>
        </p:scale>
        <p:origin x="-96" y="-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"/>
          <p:cNvSpPr/>
          <p:nvPr/>
        </p:nvSpPr>
        <p:spPr bwMode="invGray">
          <a:xfrm>
            <a:off x="0" y="3936697"/>
            <a:ext cx="9144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8651" y="4114800"/>
            <a:ext cx="7886699" cy="1158446"/>
          </a:xfrm>
        </p:spPr>
        <p:txBody>
          <a:bodyPr rtlCol="0" anchor="b">
            <a:normAutofit/>
          </a:bodyPr>
          <a:lstStyle>
            <a:lvl1pPr algn="l" rtl="0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8651" y="5338170"/>
            <a:ext cx="7886699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4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BDD4A0-920B-4A01-B354-9FC2278143CC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75F621B-006F-4C81-B911-972D2DFC3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6270" y="365125"/>
            <a:ext cx="120015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400800" cy="5811838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4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BDD4A0-920B-4A01-B354-9FC2278143CC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75F621B-006F-4C81-B911-972D2DFC3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4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BDD4A0-920B-4A01-B354-9FC2278143CC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75F621B-006F-4C81-B911-972D2DFC3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ltGray">
          <a:xfrm>
            <a:off x="0" y="3276600"/>
            <a:ext cx="9144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3429001"/>
            <a:ext cx="7200900" cy="1838519"/>
          </a:xfrm>
        </p:spPr>
        <p:txBody>
          <a:bodyPr rtlCol="0" anchor="b">
            <a:normAutofit/>
          </a:bodyPr>
          <a:lstStyle>
            <a:lvl1pPr rtl="0"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630936" y="5340096"/>
            <a:ext cx="72009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45224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7719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43450" y="1825625"/>
            <a:ext cx="37719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5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BDD4A0-920B-4A01-B354-9FC2278143CC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75F621B-006F-4C81-B911-972D2DFC3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1" y="1828800"/>
            <a:ext cx="37719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1" y="2514601"/>
            <a:ext cx="37719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44641" y="1828800"/>
            <a:ext cx="37719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44641" y="2514601"/>
            <a:ext cx="37719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Дата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BDD4A0-920B-4A01-B354-9FC2278143CC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75F621B-006F-4C81-B911-972D2DFC3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BDD4A0-920B-4A01-B354-9FC2278143CC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75F621B-006F-4C81-B911-972D2DFC3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2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BDD4A0-920B-4A01-B354-9FC2278143CC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75F621B-006F-4C81-B911-972D2DFC3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3600" y="1524000"/>
            <a:ext cx="2571750" cy="1905000"/>
          </a:xfrm>
        </p:spPr>
        <p:txBody>
          <a:bodyPr rtlCol="0" anchor="b">
            <a:normAutofit/>
          </a:bodyPr>
          <a:lstStyle>
            <a:lvl1pPr rtl="0">
              <a:defRPr sz="3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685800"/>
            <a:ext cx="48006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943600" y="3581400"/>
            <a:ext cx="257175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5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BDD4A0-920B-4A01-B354-9FC2278143CC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75F621B-006F-4C81-B911-972D2DFC3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3600" y="1527048"/>
            <a:ext cx="2571750" cy="1901952"/>
          </a:xfrm>
        </p:spPr>
        <p:txBody>
          <a:bodyPr rtlCol="0" anchor="b">
            <a:normAutofit/>
          </a:bodyPr>
          <a:lstStyle>
            <a:lvl1pPr rtl="0">
              <a:defRPr sz="3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628648" y="685800"/>
            <a:ext cx="48006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943601" y="3581400"/>
            <a:ext cx="257174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5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BDD4A0-920B-4A01-B354-9FC2278143CC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75F621B-006F-4C81-B911-972D2DFC3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invGray">
          <a:xfrm>
            <a:off x="0" y="6492239"/>
            <a:ext cx="9141619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  <a:endParaRPr lang="ru-RU" noProof="0" dirty="0" smtClean="0"/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285750" y="6549716"/>
            <a:ext cx="6331619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Дата 4"/>
          <p:cNvSpPr>
            <a:spLocks noGrp="1"/>
          </p:cNvSpPr>
          <p:nvPr>
            <p:ph type="dt" sz="half" idx="2"/>
          </p:nvPr>
        </p:nvSpPr>
        <p:spPr>
          <a:xfrm>
            <a:off x="7264454" y="6549716"/>
            <a:ext cx="1250895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A0BDD4A0-920B-4A01-B354-9FC2278143CC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15350" y="6549716"/>
            <a:ext cx="33477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075F621B-006F-4C81-B911-972D2DFC3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4149080"/>
            <a:ext cx="8335837" cy="936104"/>
          </a:xfrm>
        </p:spPr>
        <p:txBody>
          <a:bodyPr>
            <a:noAutofit/>
          </a:bodyPr>
          <a:lstStyle/>
          <a:p>
            <a:pPr algn="ctr"/>
            <a:r>
              <a:rPr lang="ru-RU" sz="3000" dirty="0" err="1"/>
              <a:t>Сутність</a:t>
            </a:r>
            <a:r>
              <a:rPr lang="ru-RU" sz="3000" dirty="0"/>
              <a:t> </a:t>
            </a:r>
            <a:r>
              <a:rPr lang="ru-RU" sz="3000" dirty="0" err="1"/>
              <a:t>конфлікту</a:t>
            </a:r>
            <a:r>
              <a:rPr lang="ru-RU" sz="3000" dirty="0"/>
              <a:t> та </a:t>
            </a:r>
            <a:r>
              <a:rPr lang="ru-RU" sz="3000" dirty="0" err="1"/>
              <a:t>його</a:t>
            </a:r>
            <a:r>
              <a:rPr lang="ru-RU" sz="3000" dirty="0"/>
              <a:t> </a:t>
            </a:r>
            <a:r>
              <a:rPr lang="ru-RU" sz="3000" dirty="0" err="1"/>
              <a:t>основні</a:t>
            </a:r>
            <a:r>
              <a:rPr lang="ru-RU" sz="3000" dirty="0"/>
              <a:t> </a:t>
            </a:r>
            <a:r>
              <a:rPr lang="ru-RU" sz="3000" dirty="0" err="1"/>
              <a:t>суб'єкти</a:t>
            </a:r>
            <a:r>
              <a:rPr lang="ru-RU" sz="3000" dirty="0"/>
              <a:t>. Причини </a:t>
            </a:r>
            <a:r>
              <a:rPr lang="ru-RU" sz="3000" dirty="0" err="1"/>
              <a:t>виникнення</a:t>
            </a:r>
            <a:r>
              <a:rPr lang="ru-RU" sz="3000" dirty="0"/>
              <a:t> </a:t>
            </a:r>
            <a:r>
              <a:rPr lang="ru-RU" sz="3000" dirty="0" err="1"/>
              <a:t>конфлікту</a:t>
            </a:r>
            <a:r>
              <a:rPr lang="ru-RU" sz="3000" dirty="0"/>
              <a:t>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Виконала</a:t>
            </a:r>
            <a:r>
              <a:rPr lang="ru-RU" dirty="0" smtClean="0"/>
              <a:t>: Балан Катерина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92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А. </a:t>
            </a:r>
            <a:r>
              <a:rPr lang="ru-RU" dirty="0" err="1"/>
              <a:t>Раппопорт</a:t>
            </a:r>
            <a:r>
              <a:rPr lang="ru-RU" dirty="0"/>
              <a:t> </a:t>
            </a:r>
            <a:r>
              <a:rPr lang="ru-RU" dirty="0" err="1"/>
              <a:t>виділив</a:t>
            </a:r>
            <a:r>
              <a:rPr lang="ru-RU" dirty="0"/>
              <a:t> три </a:t>
            </a:r>
            <a:r>
              <a:rPr lang="ru-RU" dirty="0" err="1"/>
              <a:t>головних</a:t>
            </a:r>
            <a:r>
              <a:rPr lang="ru-RU" dirty="0"/>
              <a:t> </a:t>
            </a:r>
            <a:r>
              <a:rPr lang="ru-RU" dirty="0" err="1"/>
              <a:t>конфліктів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Війна</a:t>
            </a:r>
          </a:p>
          <a:p>
            <a:r>
              <a:rPr lang="uk-UA" dirty="0" smtClean="0"/>
              <a:t>Гра</a:t>
            </a:r>
          </a:p>
          <a:p>
            <a:r>
              <a:rPr lang="uk-UA" dirty="0" smtClean="0"/>
              <a:t>Суперечка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78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Причини </a:t>
            </a:r>
            <a:r>
              <a:rPr lang="ru-RU" dirty="0" err="1"/>
              <a:t>політичних</a:t>
            </a:r>
            <a:r>
              <a:rPr lang="ru-RU" dirty="0"/>
              <a:t> </a:t>
            </a:r>
            <a:r>
              <a:rPr lang="ru-RU" dirty="0" err="1"/>
              <a:t>конфліктів</a:t>
            </a:r>
            <a:r>
              <a:rPr lang="ru-RU" dirty="0"/>
              <a:t> у </a:t>
            </a:r>
            <a:r>
              <a:rPr lang="ru-RU" dirty="0" err="1"/>
              <a:t>тоталітарних</a:t>
            </a:r>
            <a:r>
              <a:rPr lang="ru-RU" dirty="0"/>
              <a:t> режимах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надмірна</a:t>
            </a:r>
            <a:r>
              <a:rPr lang="ru-RU" dirty="0"/>
              <a:t> </a:t>
            </a:r>
            <a:r>
              <a:rPr lang="ru-RU" dirty="0" err="1"/>
              <a:t>централізація</a:t>
            </a:r>
            <a:r>
              <a:rPr lang="ru-RU" dirty="0"/>
              <a:t> </a:t>
            </a:r>
            <a:r>
              <a:rPr lang="ru-RU" dirty="0" err="1"/>
              <a:t>державної</a:t>
            </a:r>
            <a:r>
              <a:rPr lang="ru-RU" dirty="0"/>
              <a:t> </a:t>
            </a:r>
            <a:r>
              <a:rPr lang="ru-RU" dirty="0" err="1"/>
              <a:t>влади</a:t>
            </a:r>
            <a:r>
              <a:rPr lang="ru-RU" dirty="0"/>
              <a:t>. </a:t>
            </a:r>
            <a:r>
              <a:rPr lang="ru-RU" dirty="0" err="1"/>
              <a:t>Наявність</a:t>
            </a:r>
            <a:r>
              <a:rPr lang="ru-RU" dirty="0"/>
              <a:t> </a:t>
            </a:r>
            <a:r>
              <a:rPr lang="ru-RU" dirty="0" err="1"/>
              <a:t>розгалуженої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таємних</a:t>
            </a:r>
            <a:r>
              <a:rPr lang="ru-RU" dirty="0"/>
              <a:t> і </a:t>
            </a:r>
            <a:r>
              <a:rPr lang="ru-RU" dirty="0" err="1"/>
              <a:t>відкритих</a:t>
            </a:r>
            <a:r>
              <a:rPr lang="ru-RU" dirty="0"/>
              <a:t> </a:t>
            </a:r>
            <a:r>
              <a:rPr lang="ru-RU" dirty="0" err="1"/>
              <a:t>організацій</a:t>
            </a:r>
            <a:r>
              <a:rPr lang="ru-RU" dirty="0"/>
              <a:t> </a:t>
            </a:r>
            <a:r>
              <a:rPr lang="ru-RU" dirty="0" err="1"/>
              <a:t>влади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здійснюють</a:t>
            </a:r>
            <a:r>
              <a:rPr lang="ru-RU" dirty="0"/>
              <a:t> </a:t>
            </a:r>
            <a:r>
              <a:rPr lang="ru-RU" dirty="0" err="1"/>
              <a:t>свій</a:t>
            </a:r>
            <a:r>
              <a:rPr lang="ru-RU" dirty="0"/>
              <a:t> </a:t>
            </a:r>
            <a:r>
              <a:rPr lang="ru-RU" dirty="0" err="1"/>
              <a:t>вплив</a:t>
            </a:r>
            <a:r>
              <a:rPr lang="ru-RU" dirty="0"/>
              <a:t> на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соціальні</a:t>
            </a:r>
            <a:r>
              <a:rPr lang="ru-RU" dirty="0"/>
              <a:t> </a:t>
            </a:r>
            <a:r>
              <a:rPr lang="ru-RU" dirty="0" err="1"/>
              <a:t>прошарки</a:t>
            </a:r>
            <a:r>
              <a:rPr lang="ru-RU" dirty="0"/>
              <a:t>,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сфери</a:t>
            </a:r>
            <a:r>
              <a:rPr lang="ru-RU" dirty="0"/>
              <a:t> </a:t>
            </a:r>
            <a:r>
              <a:rPr lang="ru-RU" dirty="0" err="1"/>
              <a:t>суспільного</a:t>
            </a:r>
            <a:r>
              <a:rPr lang="ru-RU" dirty="0"/>
              <a:t> </a:t>
            </a:r>
            <a:r>
              <a:rPr lang="ru-RU" dirty="0" err="1"/>
              <a:t>життя</a:t>
            </a:r>
            <a:r>
              <a:rPr lang="ru-RU" dirty="0"/>
              <a:t>, а </a:t>
            </a:r>
            <a:r>
              <a:rPr lang="ru-RU" dirty="0" err="1"/>
              <a:t>це</a:t>
            </a:r>
            <a:r>
              <a:rPr lang="ru-RU" dirty="0"/>
              <a:t> не </a:t>
            </a:r>
            <a:r>
              <a:rPr lang="ru-RU" dirty="0" err="1"/>
              <a:t>може</a:t>
            </a:r>
            <a:r>
              <a:rPr lang="ru-RU" dirty="0"/>
              <a:t> не </a:t>
            </a:r>
            <a:r>
              <a:rPr lang="ru-RU" dirty="0" err="1"/>
              <a:t>породжувати</a:t>
            </a:r>
            <a:r>
              <a:rPr lang="ru-RU" dirty="0"/>
              <a:t> </a:t>
            </a:r>
            <a:r>
              <a:rPr lang="ru-RU" dirty="0" err="1"/>
              <a:t>опір</a:t>
            </a:r>
            <a:r>
              <a:rPr lang="ru-RU" dirty="0"/>
              <a:t> </a:t>
            </a:r>
            <a:r>
              <a:rPr lang="ru-RU" dirty="0" err="1"/>
              <a:t>владі</a:t>
            </a:r>
            <a:r>
              <a:rPr lang="ru-RU" dirty="0"/>
              <a:t>, </a:t>
            </a:r>
            <a:r>
              <a:rPr lang="ru-RU" dirty="0" err="1"/>
              <a:t>дисидентство</a:t>
            </a:r>
            <a:r>
              <a:rPr lang="ru-RU" dirty="0"/>
              <a:t>, </a:t>
            </a:r>
            <a:r>
              <a:rPr lang="ru-RU" dirty="0" err="1"/>
              <a:t>еміграцію</a:t>
            </a:r>
            <a:r>
              <a:rPr lang="ru-RU" dirty="0"/>
              <a:t>;</a:t>
            </a:r>
          </a:p>
          <a:p>
            <a:r>
              <a:rPr lang="ru-RU" dirty="0" err="1" smtClean="0"/>
              <a:t>відсутність</a:t>
            </a:r>
            <a:r>
              <a:rPr lang="ru-RU" dirty="0" smtClean="0"/>
              <a:t>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ru-RU" dirty="0" err="1"/>
              <a:t>легальної</a:t>
            </a:r>
            <a:r>
              <a:rPr lang="ru-RU" dirty="0"/>
              <a:t> </a:t>
            </a:r>
            <a:r>
              <a:rPr lang="ru-RU" dirty="0" err="1"/>
              <a:t>політичної</a:t>
            </a:r>
            <a:r>
              <a:rPr lang="ru-RU" dirty="0"/>
              <a:t> </a:t>
            </a:r>
            <a:r>
              <a:rPr lang="ru-RU" dirty="0" err="1"/>
              <a:t>протидії</a:t>
            </a:r>
            <a:r>
              <a:rPr lang="ru-RU" dirty="0"/>
              <a:t> </a:t>
            </a:r>
            <a:r>
              <a:rPr lang="ru-RU" dirty="0" err="1"/>
              <a:t>існуючій</a:t>
            </a:r>
            <a:r>
              <a:rPr lang="ru-RU" dirty="0"/>
              <a:t> </a:t>
            </a:r>
            <a:r>
              <a:rPr lang="ru-RU" dirty="0" err="1"/>
              <a:t>владі</a:t>
            </a:r>
            <a:r>
              <a:rPr lang="ru-RU" dirty="0"/>
              <a:t>;</a:t>
            </a:r>
          </a:p>
          <a:p>
            <a:r>
              <a:rPr lang="ru-RU" dirty="0" err="1" smtClean="0"/>
              <a:t>всезагальна</a:t>
            </a:r>
            <a:r>
              <a:rPr lang="ru-RU" dirty="0" smtClean="0"/>
              <a:t> </a:t>
            </a:r>
            <a:r>
              <a:rPr lang="ru-RU" dirty="0" err="1"/>
              <a:t>ідеологізація</a:t>
            </a:r>
            <a:r>
              <a:rPr lang="ru-RU" dirty="0"/>
              <a:t> </a:t>
            </a:r>
            <a:r>
              <a:rPr lang="ru-RU" dirty="0" err="1"/>
              <a:t>суспільного</a:t>
            </a:r>
            <a:r>
              <a:rPr lang="ru-RU" dirty="0"/>
              <a:t> </a:t>
            </a:r>
            <a:r>
              <a:rPr lang="ru-RU" dirty="0" err="1"/>
              <a:t>життя</a:t>
            </a:r>
            <a:r>
              <a:rPr lang="ru-RU" dirty="0"/>
              <a:t> і </a:t>
            </a:r>
            <a:r>
              <a:rPr lang="ru-RU" dirty="0" err="1"/>
              <a:t>жорстока</a:t>
            </a:r>
            <a:r>
              <a:rPr lang="ru-RU" dirty="0"/>
              <a:t> "</a:t>
            </a:r>
            <a:r>
              <a:rPr lang="ru-RU" dirty="0" err="1"/>
              <a:t>боротьба</a:t>
            </a:r>
            <a:r>
              <a:rPr lang="ru-RU" dirty="0"/>
              <a:t>"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інакомислячими</a:t>
            </a:r>
            <a:r>
              <a:rPr lang="ru-RU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53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Причини </a:t>
            </a:r>
            <a:r>
              <a:rPr lang="ru-RU" dirty="0" err="1"/>
              <a:t>політичних</a:t>
            </a:r>
            <a:r>
              <a:rPr lang="ru-RU" dirty="0"/>
              <a:t> </a:t>
            </a:r>
            <a:r>
              <a:rPr lang="ru-RU" dirty="0" err="1"/>
              <a:t>конфліктів</a:t>
            </a:r>
            <a:r>
              <a:rPr lang="ru-RU" dirty="0"/>
              <a:t> у </a:t>
            </a:r>
            <a:r>
              <a:rPr lang="ru-RU" dirty="0" err="1"/>
              <a:t>тоталітарних</a:t>
            </a:r>
            <a:r>
              <a:rPr lang="ru-RU" dirty="0"/>
              <a:t> режимах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жорсткий</a:t>
            </a:r>
            <a:r>
              <a:rPr lang="ru-RU" dirty="0"/>
              <a:t> контроль над </a:t>
            </a:r>
            <a:r>
              <a:rPr lang="ru-RU" dirty="0" err="1"/>
              <a:t>отриманням</a:t>
            </a:r>
            <a:r>
              <a:rPr lang="ru-RU" dirty="0"/>
              <a:t>, </a:t>
            </a:r>
            <a:r>
              <a:rPr lang="ru-RU" dirty="0" err="1"/>
              <a:t>обробкою</a:t>
            </a:r>
            <a:r>
              <a:rPr lang="ru-RU" dirty="0"/>
              <a:t> і </a:t>
            </a:r>
            <a:r>
              <a:rPr lang="ru-RU" dirty="0" err="1"/>
              <a:t>розповсюдженням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і на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грунті</a:t>
            </a:r>
            <a:r>
              <a:rPr lang="ru-RU" dirty="0"/>
              <a:t> не </a:t>
            </a:r>
            <a:r>
              <a:rPr lang="ru-RU" dirty="0" err="1"/>
              <a:t>випадкове</a:t>
            </a:r>
            <a:r>
              <a:rPr lang="ru-RU" dirty="0"/>
              <a:t> </a:t>
            </a:r>
            <a:r>
              <a:rPr lang="ru-RU" dirty="0" err="1"/>
              <a:t>виникнення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"</a:t>
            </a:r>
            <a:r>
              <a:rPr lang="ru-RU" dirty="0" err="1"/>
              <a:t>самовидавництв</a:t>
            </a:r>
            <a:r>
              <a:rPr lang="ru-RU" dirty="0"/>
              <a:t>";</a:t>
            </a:r>
          </a:p>
          <a:p>
            <a:r>
              <a:rPr lang="ru-RU" dirty="0" err="1"/>
              <a:t>розрив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декларованими</a:t>
            </a:r>
            <a:r>
              <a:rPr lang="ru-RU" dirty="0"/>
              <a:t> принципами і фактичною стороною </a:t>
            </a:r>
            <a:r>
              <a:rPr lang="ru-RU" dirty="0" err="1"/>
              <a:t>політики</a:t>
            </a:r>
            <a:r>
              <a:rPr lang="ru-RU" dirty="0"/>
              <a:t>, яка проводиться, </a:t>
            </a:r>
            <a:r>
              <a:rPr lang="ru-RU" dirty="0" err="1"/>
              <a:t>між</a:t>
            </a:r>
            <a:r>
              <a:rPr lang="ru-RU" dirty="0"/>
              <a:t> словом і справою. </a:t>
            </a:r>
            <a:r>
              <a:rPr lang="ru-RU" dirty="0" err="1"/>
              <a:t>Подвійний</a:t>
            </a:r>
            <a:r>
              <a:rPr lang="ru-RU" dirty="0"/>
              <a:t> стандарт в </a:t>
            </a:r>
            <a:r>
              <a:rPr lang="ru-RU" dirty="0" err="1"/>
              <a:t>політиці</a:t>
            </a:r>
            <a:r>
              <a:rPr lang="ru-RU" dirty="0"/>
              <a:t>, </a:t>
            </a:r>
            <a:r>
              <a:rPr lang="ru-RU" dirty="0" err="1"/>
              <a:t>ідеології</a:t>
            </a:r>
            <a:r>
              <a:rPr lang="ru-RU" dirty="0"/>
              <a:t>, </a:t>
            </a:r>
            <a:r>
              <a:rPr lang="ru-RU" dirty="0" err="1"/>
              <a:t>житті</a:t>
            </a:r>
            <a:r>
              <a:rPr lang="ru-RU" dirty="0"/>
              <a:t>, </a:t>
            </a:r>
            <a:r>
              <a:rPr lang="ru-RU" dirty="0" err="1"/>
              <a:t>моралі</a:t>
            </a:r>
            <a:r>
              <a:rPr lang="ru-RU" dirty="0"/>
              <a:t>;</a:t>
            </a:r>
          </a:p>
          <a:p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діючого</a:t>
            </a:r>
            <a:r>
              <a:rPr lang="ru-RU" dirty="0"/>
              <a:t> </a:t>
            </a:r>
            <a:r>
              <a:rPr lang="ru-RU" dirty="0" err="1"/>
              <a:t>механізму</a:t>
            </a:r>
            <a:r>
              <a:rPr lang="ru-RU" dirty="0"/>
              <a:t> </a:t>
            </a:r>
            <a:r>
              <a:rPr lang="ru-RU" dirty="0" err="1"/>
              <a:t>впливу</a:t>
            </a:r>
            <a:r>
              <a:rPr lang="ru-RU" dirty="0"/>
              <a:t> </a:t>
            </a:r>
            <a:r>
              <a:rPr lang="ru-RU" dirty="0" err="1"/>
              <a:t>громадян</a:t>
            </a:r>
            <a:r>
              <a:rPr lang="ru-RU" dirty="0"/>
              <a:t> на </a:t>
            </a:r>
            <a:r>
              <a:rPr lang="ru-RU" dirty="0" err="1"/>
              <a:t>політику</a:t>
            </a:r>
            <a:r>
              <a:rPr lang="ru-RU" dirty="0"/>
              <a:t> </a:t>
            </a:r>
            <a:r>
              <a:rPr lang="ru-RU" dirty="0" err="1"/>
              <a:t>держави</a:t>
            </a:r>
            <a:r>
              <a:rPr lang="ru-RU" dirty="0"/>
              <a:t> і, як </a:t>
            </a:r>
            <a:r>
              <a:rPr lang="ru-RU" dirty="0" err="1"/>
              <a:t>наслідок</a:t>
            </a:r>
            <a:r>
              <a:rPr lang="ru-RU" dirty="0"/>
              <a:t>, </a:t>
            </a:r>
            <a:r>
              <a:rPr lang="ru-RU" dirty="0" err="1"/>
              <a:t>невдоволеність</a:t>
            </a:r>
            <a:r>
              <a:rPr lang="ru-RU" dirty="0"/>
              <a:t> у </a:t>
            </a:r>
            <a:r>
              <a:rPr lang="ru-RU" dirty="0" err="1"/>
              <a:t>простих</a:t>
            </a:r>
            <a:r>
              <a:rPr lang="ru-RU" dirty="0"/>
              <a:t> людей </a:t>
            </a:r>
            <a:r>
              <a:rPr lang="ru-RU" dirty="0" err="1"/>
              <a:t>існуючим</a:t>
            </a:r>
            <a:r>
              <a:rPr lang="ru-RU" dirty="0"/>
              <a:t> способом </a:t>
            </a:r>
            <a:r>
              <a:rPr lang="ru-RU" dirty="0" err="1"/>
              <a:t>життя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648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Причини </a:t>
            </a:r>
            <a:r>
              <a:rPr lang="ru-RU" dirty="0" err="1"/>
              <a:t>політичних</a:t>
            </a:r>
            <a:r>
              <a:rPr lang="ru-RU" dirty="0"/>
              <a:t> </a:t>
            </a:r>
            <a:r>
              <a:rPr lang="ru-RU" dirty="0" err="1"/>
              <a:t>конфліктів</a:t>
            </a:r>
            <a:r>
              <a:rPr lang="ru-RU" dirty="0"/>
              <a:t> у </a:t>
            </a:r>
            <a:r>
              <a:rPr lang="ru-RU" dirty="0" err="1" smtClean="0"/>
              <a:t>ліберально-демократичних</a:t>
            </a:r>
            <a:r>
              <a:rPr lang="ru-RU" dirty="0" smtClean="0"/>
              <a:t> </a:t>
            </a:r>
            <a:r>
              <a:rPr lang="ru-RU" dirty="0"/>
              <a:t>режимах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1647"/>
          </a:xfrm>
        </p:spPr>
        <p:txBody>
          <a:bodyPr>
            <a:normAutofit/>
          </a:bodyPr>
          <a:lstStyle/>
          <a:p>
            <a:r>
              <a:rPr lang="ru-RU" sz="2800" dirty="0" err="1"/>
              <a:t>найбільш</a:t>
            </a:r>
            <a:r>
              <a:rPr lang="ru-RU" sz="2800" dirty="0"/>
              <a:t> </a:t>
            </a:r>
            <a:r>
              <a:rPr lang="ru-RU" sz="2800" dirty="0" err="1"/>
              <a:t>загальною</a:t>
            </a:r>
            <a:r>
              <a:rPr lang="ru-RU" sz="2800" dirty="0"/>
              <a:t> причиною </a:t>
            </a:r>
            <a:r>
              <a:rPr lang="ru-RU" sz="2800" dirty="0" err="1"/>
              <a:t>соціально-політичних</a:t>
            </a:r>
            <a:r>
              <a:rPr lang="ru-RU" sz="2800" dirty="0"/>
              <a:t> </a:t>
            </a:r>
            <a:r>
              <a:rPr lang="ru-RU" sz="2800" dirty="0" err="1"/>
              <a:t>конфліктів</a:t>
            </a:r>
            <a:r>
              <a:rPr lang="ru-RU" sz="2800" dirty="0"/>
              <a:t> є </a:t>
            </a:r>
            <a:r>
              <a:rPr lang="ru-RU" sz="2800" dirty="0" err="1"/>
              <a:t>нерівне</a:t>
            </a:r>
            <a:r>
              <a:rPr lang="ru-RU" sz="2800" dirty="0"/>
              <a:t> </a:t>
            </a:r>
            <a:r>
              <a:rPr lang="ru-RU" sz="2800" dirty="0" err="1"/>
              <a:t>положення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5018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Пол</a:t>
            </a:r>
            <a:r>
              <a:rPr lang="uk-UA" dirty="0" err="1" smtClean="0"/>
              <a:t>ітичний</a:t>
            </a:r>
            <a:r>
              <a:rPr lang="uk-UA" dirty="0" smtClean="0"/>
              <a:t> конфлікт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Політичний</a:t>
            </a:r>
            <a:r>
              <a:rPr lang="ru-RU" dirty="0"/>
              <a:t> </a:t>
            </a:r>
            <a:r>
              <a:rPr lang="ru-RU" dirty="0" err="1"/>
              <a:t>конфлікт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зіткнення</a:t>
            </a:r>
            <a:r>
              <a:rPr lang="ru-RU" dirty="0"/>
              <a:t>, </a:t>
            </a:r>
            <a:r>
              <a:rPr lang="ru-RU" dirty="0" err="1"/>
              <a:t>протиборство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соціально</a:t>
            </a:r>
            <a:r>
              <a:rPr lang="ru-RU" dirty="0"/>
              <a:t> - </a:t>
            </a:r>
            <a:r>
              <a:rPr lang="ru-RU" dirty="0" err="1"/>
              <a:t>політичних</a:t>
            </a:r>
            <a:r>
              <a:rPr lang="ru-RU" dirty="0"/>
              <a:t> сил, </a:t>
            </a:r>
            <a:r>
              <a:rPr lang="ru-RU" dirty="0" err="1"/>
              <a:t>суб'єктів</a:t>
            </a:r>
            <a:r>
              <a:rPr lang="ru-RU" dirty="0"/>
              <a:t> </a:t>
            </a:r>
            <a:r>
              <a:rPr lang="ru-RU" dirty="0" err="1"/>
              <a:t>політики</a:t>
            </a:r>
            <a:r>
              <a:rPr lang="ru-RU" dirty="0"/>
              <a:t> в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прагненні</a:t>
            </a:r>
            <a:r>
              <a:rPr lang="ru-RU" dirty="0"/>
              <a:t> </a:t>
            </a:r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свої</a:t>
            </a:r>
            <a:r>
              <a:rPr lang="ru-RU" dirty="0"/>
              <a:t> </a:t>
            </a:r>
            <a:r>
              <a:rPr lang="ru-RU" dirty="0" err="1"/>
              <a:t>інтереси</a:t>
            </a:r>
            <a:r>
              <a:rPr lang="ru-RU" dirty="0"/>
              <a:t>, </a:t>
            </a:r>
            <a:r>
              <a:rPr lang="ru-RU" dirty="0" err="1"/>
              <a:t>пов'язані</a:t>
            </a:r>
            <a:r>
              <a:rPr lang="ru-RU" dirty="0"/>
              <a:t> з </a:t>
            </a:r>
            <a:r>
              <a:rPr lang="ru-RU" dirty="0" err="1"/>
              <a:t>боротьбою</a:t>
            </a:r>
            <a:r>
              <a:rPr lang="ru-RU" dirty="0"/>
              <a:t> за </a:t>
            </a:r>
            <a:r>
              <a:rPr lang="ru-RU" dirty="0" err="1"/>
              <a:t>здобуття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утримання</a:t>
            </a:r>
            <a:r>
              <a:rPr lang="ru-RU" dirty="0"/>
              <a:t> </a:t>
            </a:r>
            <a:r>
              <a:rPr lang="ru-RU" dirty="0" err="1"/>
              <a:t>влади</a:t>
            </a:r>
            <a:r>
              <a:rPr lang="ru-RU" dirty="0"/>
              <a:t>, </a:t>
            </a:r>
            <a:r>
              <a:rPr lang="ru-RU" dirty="0" err="1"/>
              <a:t>обумовлене</a:t>
            </a:r>
            <a:r>
              <a:rPr lang="ru-RU" dirty="0"/>
              <a:t> </a:t>
            </a:r>
            <a:r>
              <a:rPr lang="ru-RU" dirty="0" err="1"/>
              <a:t>протилежністю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політичних</a:t>
            </a:r>
            <a:r>
              <a:rPr lang="ru-RU" dirty="0"/>
              <a:t> </a:t>
            </a:r>
            <a:r>
              <a:rPr lang="ru-RU" dirty="0" err="1"/>
              <a:t>інтересів</a:t>
            </a:r>
            <a:r>
              <a:rPr lang="ru-RU" dirty="0"/>
              <a:t> і </a:t>
            </a:r>
            <a:r>
              <a:rPr lang="ru-RU" dirty="0" err="1"/>
              <a:t>цінностей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pPr algn="ctr"/>
            <a:r>
              <a:rPr lang="ru-RU" i="1" dirty="0" err="1"/>
              <a:t>Порівняно</a:t>
            </a:r>
            <a:r>
              <a:rPr lang="ru-RU" i="1" dirty="0"/>
              <a:t> з </a:t>
            </a:r>
            <a:r>
              <a:rPr lang="ru-RU" i="1" dirty="0" err="1"/>
              <a:t>усіма</a:t>
            </a:r>
            <a:r>
              <a:rPr lang="ru-RU" i="1" dirty="0"/>
              <a:t> </a:t>
            </a:r>
            <a:r>
              <a:rPr lang="ru-RU" i="1" dirty="0" err="1"/>
              <a:t>іншими</a:t>
            </a:r>
            <a:r>
              <a:rPr lang="ru-RU" i="1" dirty="0"/>
              <a:t> видами </a:t>
            </a:r>
            <a:r>
              <a:rPr lang="ru-RU" i="1" dirty="0" err="1"/>
              <a:t>конфліктів</a:t>
            </a:r>
            <a:r>
              <a:rPr lang="ru-RU" i="1" dirty="0"/>
              <a:t>, </a:t>
            </a:r>
            <a:r>
              <a:rPr lang="ru-RU" i="1" dirty="0" err="1"/>
              <a:t>політичний</a:t>
            </a:r>
            <a:r>
              <a:rPr lang="ru-RU" i="1" dirty="0"/>
              <a:t> </a:t>
            </a:r>
            <a:r>
              <a:rPr lang="ru-RU" i="1" dirty="0" err="1"/>
              <a:t>конфлікт</a:t>
            </a:r>
            <a:r>
              <a:rPr lang="ru-RU" i="1" dirty="0"/>
              <a:t> </a:t>
            </a:r>
            <a:r>
              <a:rPr lang="ru-RU" i="1" dirty="0" err="1"/>
              <a:t>має</a:t>
            </a:r>
            <a:r>
              <a:rPr lang="ru-RU" i="1" dirty="0"/>
              <a:t> свою </a:t>
            </a:r>
            <a:r>
              <a:rPr lang="ru-RU" i="1" dirty="0" err="1"/>
              <a:t>специфіку</a:t>
            </a:r>
            <a:r>
              <a:rPr lang="ru-RU" i="1" dirty="0"/>
              <a:t>: </a:t>
            </a:r>
            <a:r>
              <a:rPr lang="ru-RU" i="1" dirty="0" err="1"/>
              <a:t>його</a:t>
            </a:r>
            <a:r>
              <a:rPr lang="ru-RU" i="1" dirty="0"/>
              <a:t> </a:t>
            </a:r>
            <a:r>
              <a:rPr lang="ru-RU" i="1" dirty="0" err="1"/>
              <a:t>домінантою</a:t>
            </a:r>
            <a:r>
              <a:rPr lang="ru-RU" i="1" dirty="0"/>
              <a:t> є </a:t>
            </a:r>
            <a:r>
              <a:rPr lang="ru-RU" i="1" dirty="0" err="1"/>
              <a:t>боротьба</a:t>
            </a:r>
            <a:r>
              <a:rPr lang="ru-RU" i="1" dirty="0"/>
              <a:t> за </a:t>
            </a:r>
            <a:r>
              <a:rPr lang="ru-RU" i="1" dirty="0" err="1"/>
              <a:t>владу</a:t>
            </a:r>
            <a:r>
              <a:rPr lang="ru-RU" i="1" dirty="0"/>
              <a:t>. </a:t>
            </a:r>
            <a:r>
              <a:rPr lang="ru-RU" i="1" dirty="0" err="1"/>
              <a:t>Якщо</a:t>
            </a:r>
            <a:r>
              <a:rPr lang="ru-RU" i="1" dirty="0"/>
              <a:t> </a:t>
            </a:r>
            <a:r>
              <a:rPr lang="ru-RU" i="1" dirty="0" err="1"/>
              <a:t>влада</a:t>
            </a:r>
            <a:r>
              <a:rPr lang="ru-RU" i="1" dirty="0"/>
              <a:t> </a:t>
            </a:r>
            <a:r>
              <a:rPr lang="ru-RU" i="1" dirty="0" err="1"/>
              <a:t>передається</a:t>
            </a:r>
            <a:r>
              <a:rPr lang="ru-RU" i="1" dirty="0"/>
              <a:t> не в </a:t>
            </a:r>
            <a:r>
              <a:rPr lang="ru-RU" i="1" dirty="0" err="1"/>
              <a:t>спадщину</a:t>
            </a:r>
            <a:r>
              <a:rPr lang="ru-RU" i="1" dirty="0"/>
              <a:t>, то </a:t>
            </a:r>
            <a:r>
              <a:rPr lang="ru-RU" i="1" dirty="0" err="1"/>
              <a:t>вже</a:t>
            </a:r>
            <a:r>
              <a:rPr lang="ru-RU" i="1" dirty="0"/>
              <a:t> </a:t>
            </a:r>
            <a:r>
              <a:rPr lang="ru-RU" i="1" dirty="0" err="1"/>
              <a:t>виникає</a:t>
            </a:r>
            <a:r>
              <a:rPr lang="ru-RU" i="1" dirty="0"/>
              <a:t> </a:t>
            </a:r>
            <a:r>
              <a:rPr lang="ru-RU" i="1" dirty="0" err="1"/>
              <a:t>конфлікт</a:t>
            </a:r>
            <a:r>
              <a:rPr lang="ru-RU" i="1" dirty="0"/>
              <a:t> </a:t>
            </a:r>
            <a:r>
              <a:rPr lang="ru-RU" i="1" dirty="0" err="1"/>
              <a:t>між</a:t>
            </a:r>
            <a:r>
              <a:rPr lang="ru-RU" i="1" dirty="0"/>
              <a:t> людьми за право </a:t>
            </a:r>
            <a:r>
              <a:rPr lang="ru-RU" i="1" dirty="0" err="1"/>
              <a:t>зайняти</a:t>
            </a:r>
            <a:r>
              <a:rPr lang="ru-RU" i="1" dirty="0"/>
              <a:t> </a:t>
            </a:r>
            <a:r>
              <a:rPr lang="ru-RU" i="1" dirty="0" err="1"/>
              <a:t>владні</a:t>
            </a:r>
            <a:r>
              <a:rPr lang="ru-RU" i="1" dirty="0"/>
              <a:t> </a:t>
            </a:r>
            <a:r>
              <a:rPr lang="ru-RU" i="1" dirty="0" err="1"/>
              <a:t>позиції</a:t>
            </a:r>
            <a:r>
              <a:rPr lang="ru-RU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357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429001"/>
            <a:ext cx="7632848" cy="129614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b="1" dirty="0" smtClean="0"/>
              <a:t>Структура </a:t>
            </a:r>
            <a:r>
              <a:rPr lang="ru-RU" sz="4400" b="1" dirty="0" err="1" smtClean="0"/>
              <a:t>політичного</a:t>
            </a:r>
            <a:r>
              <a:rPr lang="ru-RU" sz="4400" b="1" dirty="0" smtClean="0"/>
              <a:t> </a:t>
            </a:r>
            <a:r>
              <a:rPr lang="ru-RU" sz="4400" b="1" dirty="0" err="1" smtClean="0"/>
              <a:t>конфлікту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936" y="4797152"/>
            <a:ext cx="8117528" cy="1018432"/>
          </a:xfrm>
        </p:spPr>
        <p:txBody>
          <a:bodyPr>
            <a:normAutofit lnSpcReduction="10000"/>
          </a:bodyPr>
          <a:lstStyle/>
          <a:p>
            <a:r>
              <a:rPr lang="ru-RU" i="1" dirty="0"/>
              <a:t>Структура </a:t>
            </a:r>
            <a:r>
              <a:rPr lang="ru-RU" i="1" dirty="0" err="1"/>
              <a:t>політичного</a:t>
            </a:r>
            <a:r>
              <a:rPr lang="ru-RU" i="1" dirty="0"/>
              <a:t> </a:t>
            </a:r>
            <a:r>
              <a:rPr lang="ru-RU" i="1" dirty="0" err="1"/>
              <a:t>конфлікту</a:t>
            </a:r>
            <a:r>
              <a:rPr lang="ru-RU" i="1" dirty="0"/>
              <a:t> - </a:t>
            </a:r>
            <a:r>
              <a:rPr lang="ru-RU" i="1" dirty="0" err="1"/>
              <a:t>це</a:t>
            </a:r>
            <a:r>
              <a:rPr lang="ru-RU" i="1" dirty="0"/>
              <a:t> </a:t>
            </a:r>
            <a:r>
              <a:rPr lang="ru-RU" i="1" dirty="0" err="1"/>
              <a:t>сукупність</a:t>
            </a:r>
            <a:r>
              <a:rPr lang="ru-RU" i="1" dirty="0"/>
              <a:t> </a:t>
            </a:r>
            <a:r>
              <a:rPr lang="ru-RU" i="1" dirty="0" err="1"/>
              <a:t>сутнісних</a:t>
            </a:r>
            <a:r>
              <a:rPr lang="ru-RU" i="1" dirty="0"/>
              <a:t> </a:t>
            </a:r>
            <a:r>
              <a:rPr lang="ru-RU" i="1" dirty="0" err="1"/>
              <a:t>компонентів</a:t>
            </a:r>
            <a:r>
              <a:rPr lang="ru-RU" i="1" dirty="0"/>
              <a:t> </a:t>
            </a:r>
            <a:r>
              <a:rPr lang="ru-RU" i="1" dirty="0" err="1"/>
              <a:t>конфлікту</a:t>
            </a:r>
            <a:r>
              <a:rPr lang="ru-RU" i="1" dirty="0"/>
              <a:t>, без </a:t>
            </a:r>
            <a:r>
              <a:rPr lang="ru-RU" i="1" dirty="0" err="1"/>
              <a:t>яких</a:t>
            </a:r>
            <a:r>
              <a:rPr lang="ru-RU" i="1" dirty="0"/>
              <a:t> </a:t>
            </a:r>
            <a:r>
              <a:rPr lang="ru-RU" i="1" dirty="0" err="1"/>
              <a:t>він</a:t>
            </a:r>
            <a:r>
              <a:rPr lang="ru-RU" i="1" dirty="0"/>
              <a:t> не </a:t>
            </a:r>
            <a:r>
              <a:rPr lang="ru-RU" i="1" dirty="0" err="1"/>
              <a:t>може</a:t>
            </a:r>
            <a:r>
              <a:rPr lang="ru-RU" i="1" dirty="0"/>
              <a:t> </a:t>
            </a:r>
            <a:r>
              <a:rPr lang="ru-RU" i="1" dirty="0" err="1"/>
              <a:t>існувати</a:t>
            </a:r>
            <a:r>
              <a:rPr lang="ru-RU" i="1" dirty="0"/>
              <a:t> як </a:t>
            </a:r>
            <a:r>
              <a:rPr lang="ru-RU" i="1" dirty="0" err="1"/>
              <a:t>якась</a:t>
            </a:r>
            <a:r>
              <a:rPr lang="ru-RU" i="1" dirty="0"/>
              <a:t> </a:t>
            </a:r>
            <a:r>
              <a:rPr lang="ru-RU" i="1" dirty="0" err="1"/>
              <a:t>політична</a:t>
            </a:r>
            <a:r>
              <a:rPr lang="ru-RU" i="1" dirty="0"/>
              <a:t> </a:t>
            </a:r>
            <a:r>
              <a:rPr lang="ru-RU" i="1" dirty="0" err="1"/>
              <a:t>реальність</a:t>
            </a:r>
            <a:r>
              <a:rPr lang="ru-RU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704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Структура політичного конфлікту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об’єкт</a:t>
            </a:r>
            <a:r>
              <a:rPr lang="ru-RU" dirty="0"/>
              <a:t> </a:t>
            </a:r>
            <a:r>
              <a:rPr lang="ru-RU" dirty="0" err="1"/>
              <a:t>політичного</a:t>
            </a:r>
            <a:r>
              <a:rPr lang="ru-RU" dirty="0"/>
              <a:t> </a:t>
            </a:r>
            <a:r>
              <a:rPr lang="ru-RU" dirty="0" err="1"/>
              <a:t>конфлікту</a:t>
            </a:r>
            <a:r>
              <a:rPr lang="ru-RU" dirty="0"/>
              <a:t> – </a:t>
            </a:r>
            <a:r>
              <a:rPr lang="ru-RU" dirty="0" err="1"/>
              <a:t>певна</a:t>
            </a:r>
            <a:r>
              <a:rPr lang="ru-RU" dirty="0"/>
              <a:t> сфера реального </a:t>
            </a:r>
            <a:r>
              <a:rPr lang="ru-RU" dirty="0" err="1"/>
              <a:t>життя</a:t>
            </a:r>
            <a:r>
              <a:rPr lang="ru-RU" dirty="0"/>
              <a:t>, коло </a:t>
            </a:r>
            <a:r>
              <a:rPr lang="ru-RU" dirty="0" err="1"/>
              <a:t>суспільних</a:t>
            </a:r>
            <a:r>
              <a:rPr lang="ru-RU" dirty="0"/>
              <a:t>, </a:t>
            </a:r>
            <a:r>
              <a:rPr lang="ru-RU" dirty="0" err="1"/>
              <a:t>організаційних</a:t>
            </a:r>
            <a:r>
              <a:rPr lang="ru-RU" dirty="0"/>
              <a:t> і </a:t>
            </a:r>
            <a:r>
              <a:rPr lang="ru-RU" dirty="0" err="1"/>
              <a:t>міжособистісних</a:t>
            </a:r>
            <a:r>
              <a:rPr lang="ru-RU" dirty="0"/>
              <a:t> </a:t>
            </a:r>
            <a:r>
              <a:rPr lang="ru-RU" dirty="0" err="1"/>
              <a:t>відносин</a:t>
            </a:r>
            <a:r>
              <a:rPr lang="ru-RU" dirty="0"/>
              <a:t> в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людьми </a:t>
            </a:r>
            <a:r>
              <a:rPr lang="ru-RU" dirty="0" err="1"/>
              <a:t>виникають</a:t>
            </a:r>
            <a:r>
              <a:rPr lang="ru-RU" dirty="0"/>
              <a:t> </a:t>
            </a:r>
            <a:r>
              <a:rPr lang="ru-RU" dirty="0" err="1"/>
              <a:t>протиріччя</a:t>
            </a:r>
            <a:endParaRPr lang="ru-RU" dirty="0"/>
          </a:p>
          <a:p>
            <a:r>
              <a:rPr lang="ru-RU" dirty="0"/>
              <a:t>предмет – </a:t>
            </a:r>
            <a:r>
              <a:rPr lang="ru-RU" dirty="0" err="1"/>
              <a:t>конкретне</a:t>
            </a:r>
            <a:r>
              <a:rPr lang="ru-RU" dirty="0"/>
              <a:t> </a:t>
            </a:r>
            <a:r>
              <a:rPr lang="ru-RU" dirty="0" err="1"/>
              <a:t>спірне</a:t>
            </a:r>
            <a:r>
              <a:rPr lang="ru-RU" dirty="0"/>
              <a:t> </a:t>
            </a:r>
            <a:r>
              <a:rPr lang="ru-RU" dirty="0" err="1"/>
              <a:t>питання</a:t>
            </a:r>
            <a:r>
              <a:rPr lang="ru-RU" dirty="0"/>
              <a:t> яке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вирішити</a:t>
            </a:r>
            <a:r>
              <a:rPr lang="ru-RU" dirty="0"/>
              <a:t>, </a:t>
            </a:r>
            <a:r>
              <a:rPr lang="ru-RU" dirty="0" err="1"/>
              <a:t>підчас</a:t>
            </a:r>
            <a:r>
              <a:rPr lang="ru-RU" dirty="0"/>
              <a:t> </a:t>
            </a:r>
            <a:r>
              <a:rPr lang="ru-RU" dirty="0" err="1"/>
              <a:t>взаємодії</a:t>
            </a:r>
            <a:r>
              <a:rPr lang="ru-RU" dirty="0"/>
              <a:t> людей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груп</a:t>
            </a:r>
            <a:r>
              <a:rPr lang="ru-RU" dirty="0"/>
              <a:t> </a:t>
            </a:r>
            <a:r>
              <a:rPr lang="ru-RU" dirty="0" err="1"/>
              <a:t>пов’язаних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собою </a:t>
            </a:r>
            <a:r>
              <a:rPr lang="ru-RU" dirty="0" err="1"/>
              <a:t>відносинами</a:t>
            </a:r>
            <a:r>
              <a:rPr lang="ru-RU" dirty="0"/>
              <a:t> </a:t>
            </a:r>
            <a:r>
              <a:rPr lang="ru-RU" dirty="0" err="1"/>
              <a:t>залежності</a:t>
            </a:r>
            <a:endParaRPr lang="ru-RU" dirty="0"/>
          </a:p>
          <a:p>
            <a:r>
              <a:rPr lang="ru-RU" dirty="0" err="1"/>
              <a:t>опоненти</a:t>
            </a:r>
            <a:r>
              <a:rPr lang="ru-RU" dirty="0"/>
              <a:t> – </a:t>
            </a:r>
            <a:r>
              <a:rPr lang="ru-RU" dirty="0" err="1"/>
              <a:t>безпосередні</a:t>
            </a:r>
            <a:r>
              <a:rPr lang="ru-RU" dirty="0"/>
              <a:t> </a:t>
            </a:r>
            <a:r>
              <a:rPr lang="ru-RU" dirty="0" err="1"/>
              <a:t>учасники</a:t>
            </a:r>
            <a:r>
              <a:rPr lang="ru-RU" dirty="0"/>
              <a:t> </a:t>
            </a:r>
            <a:r>
              <a:rPr lang="ru-RU" dirty="0" err="1"/>
              <a:t>політичного</a:t>
            </a:r>
            <a:r>
              <a:rPr lang="ru-RU" dirty="0"/>
              <a:t> </a:t>
            </a:r>
            <a:r>
              <a:rPr lang="ru-RU" dirty="0" err="1"/>
              <a:t>конфлікту</a:t>
            </a:r>
            <a:endParaRPr lang="ru-RU" dirty="0"/>
          </a:p>
          <a:p>
            <a:r>
              <a:rPr lang="ru-RU" dirty="0" err="1"/>
              <a:t>конфліктні</a:t>
            </a:r>
            <a:r>
              <a:rPr lang="ru-RU" dirty="0"/>
              <a:t> </a:t>
            </a:r>
            <a:r>
              <a:rPr lang="ru-RU" dirty="0" err="1"/>
              <a:t>відносини</a:t>
            </a:r>
            <a:r>
              <a:rPr lang="ru-RU" dirty="0"/>
              <a:t> і </a:t>
            </a:r>
            <a:r>
              <a:rPr lang="ru-RU" dirty="0" err="1"/>
              <a:t>дії</a:t>
            </a:r>
            <a:endParaRPr lang="ru-RU" dirty="0"/>
          </a:p>
          <a:p>
            <a:r>
              <a:rPr lang="ru-RU" dirty="0" err="1"/>
              <a:t>способи</a:t>
            </a:r>
            <a:r>
              <a:rPr lang="ru-RU" dirty="0"/>
              <a:t> </a:t>
            </a:r>
            <a:r>
              <a:rPr lang="ru-RU" dirty="0" err="1"/>
              <a:t>конфлікту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13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Суб'єкти</a:t>
            </a:r>
            <a:r>
              <a:rPr lang="ru-RU" dirty="0"/>
              <a:t> </a:t>
            </a:r>
            <a:r>
              <a:rPr lang="ru-RU" dirty="0" err="1"/>
              <a:t>політичного</a:t>
            </a:r>
            <a:r>
              <a:rPr lang="ru-RU" dirty="0"/>
              <a:t> </a:t>
            </a:r>
            <a:r>
              <a:rPr lang="ru-RU" dirty="0" err="1"/>
              <a:t>конфлікту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П</a:t>
            </a:r>
            <a:r>
              <a:rPr lang="ru-RU" dirty="0" err="1" smtClean="0"/>
              <a:t>олітичні</a:t>
            </a:r>
            <a:r>
              <a:rPr lang="ru-RU" dirty="0" smtClean="0"/>
              <a:t> </a:t>
            </a:r>
            <a:r>
              <a:rPr lang="ru-RU" dirty="0" err="1"/>
              <a:t>лідери</a:t>
            </a:r>
            <a:r>
              <a:rPr lang="ru-RU" dirty="0"/>
              <a:t>; </a:t>
            </a:r>
            <a:endParaRPr lang="ru-RU" dirty="0" smtClean="0"/>
          </a:p>
          <a:p>
            <a:r>
              <a:rPr lang="ru-RU" dirty="0" err="1"/>
              <a:t>Г</a:t>
            </a:r>
            <a:r>
              <a:rPr lang="ru-RU" dirty="0" err="1" smtClean="0"/>
              <a:t>ілки</a:t>
            </a:r>
            <a:r>
              <a:rPr lang="ru-RU" dirty="0" smtClean="0"/>
              <a:t> </a:t>
            </a:r>
            <a:r>
              <a:rPr lang="ru-RU" dirty="0" err="1"/>
              <a:t>державної</a:t>
            </a:r>
            <a:r>
              <a:rPr lang="ru-RU" dirty="0"/>
              <a:t> </a:t>
            </a:r>
            <a:r>
              <a:rPr lang="ru-RU" dirty="0" err="1"/>
              <a:t>влади</a:t>
            </a:r>
            <a:r>
              <a:rPr lang="ru-RU" dirty="0"/>
              <a:t>; </a:t>
            </a:r>
            <a:endParaRPr lang="ru-RU" dirty="0" smtClean="0"/>
          </a:p>
          <a:p>
            <a:r>
              <a:rPr lang="ru-RU" dirty="0" err="1"/>
              <a:t>Н</a:t>
            </a:r>
            <a:r>
              <a:rPr lang="ru-RU" dirty="0" err="1" smtClean="0"/>
              <a:t>аціональні</a:t>
            </a:r>
            <a:r>
              <a:rPr lang="ru-RU" dirty="0" smtClean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територіальні</a:t>
            </a:r>
            <a:r>
              <a:rPr lang="ru-RU" dirty="0"/>
              <a:t> </a:t>
            </a:r>
            <a:r>
              <a:rPr lang="ru-RU" dirty="0" err="1"/>
              <a:t>спільності</a:t>
            </a:r>
            <a:r>
              <a:rPr lang="ru-RU" dirty="0"/>
              <a:t>; </a:t>
            </a:r>
            <a:endParaRPr lang="ru-RU" dirty="0" smtClean="0"/>
          </a:p>
          <a:p>
            <a:r>
              <a:rPr lang="ru-RU" dirty="0" err="1"/>
              <a:t>П</a:t>
            </a:r>
            <a:r>
              <a:rPr lang="ru-RU" dirty="0" err="1" smtClean="0"/>
              <a:t>олітичні</a:t>
            </a:r>
            <a:r>
              <a:rPr lang="ru-RU" dirty="0" smtClean="0"/>
              <a:t> </a:t>
            </a:r>
            <a:r>
              <a:rPr lang="ru-RU" dirty="0" err="1"/>
              <a:t>партії</a:t>
            </a:r>
            <a:r>
              <a:rPr lang="ru-RU" dirty="0"/>
              <a:t>; </a:t>
            </a:r>
            <a:endParaRPr lang="ru-RU" dirty="0" smtClean="0"/>
          </a:p>
          <a:p>
            <a:r>
              <a:rPr lang="ru-RU" dirty="0" err="1" smtClean="0"/>
              <a:t>Особистості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орієнтовані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владу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592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 </a:t>
            </a:r>
            <a:r>
              <a:rPr lang="ru-RU" dirty="0" err="1"/>
              <a:t>політичного</a:t>
            </a:r>
            <a:r>
              <a:rPr lang="ru-RU" dirty="0"/>
              <a:t> </a:t>
            </a:r>
            <a:r>
              <a:rPr lang="ru-RU" dirty="0" err="1"/>
              <a:t>конфлікту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відносини</a:t>
            </a:r>
            <a:r>
              <a:rPr lang="ru-RU" dirty="0"/>
              <a:t> з приводу </a:t>
            </a:r>
            <a:r>
              <a:rPr lang="ru-RU" dirty="0" err="1"/>
              <a:t>державної</a:t>
            </a:r>
            <a:r>
              <a:rPr lang="ru-RU" dirty="0"/>
              <a:t> </a:t>
            </a:r>
            <a:r>
              <a:rPr lang="ru-RU" dirty="0" err="1"/>
              <a:t>влади</a:t>
            </a:r>
            <a:r>
              <a:rPr lang="ru-RU" dirty="0"/>
              <a:t> - </a:t>
            </a:r>
            <a:r>
              <a:rPr lang="ru-RU" dirty="0" err="1"/>
              <a:t>її</a:t>
            </a:r>
            <a:r>
              <a:rPr lang="ru-RU" dirty="0"/>
              <a:t> пристрою, </a:t>
            </a:r>
            <a:r>
              <a:rPr lang="ru-RU" dirty="0" err="1"/>
              <a:t>розподілу</a:t>
            </a:r>
            <a:r>
              <a:rPr lang="ru-RU" dirty="0"/>
              <a:t> і </a:t>
            </a:r>
            <a:r>
              <a:rPr lang="ru-RU" dirty="0" err="1"/>
              <a:t>реалізації</a:t>
            </a:r>
            <a:r>
              <a:rPr lang="ru-RU" dirty="0"/>
              <a:t>; </a:t>
            </a:r>
            <a:endParaRPr lang="ru-RU" dirty="0" smtClean="0"/>
          </a:p>
          <a:p>
            <a:r>
              <a:rPr lang="ru-RU" dirty="0" err="1" smtClean="0"/>
              <a:t>територіальна</a:t>
            </a:r>
            <a:r>
              <a:rPr lang="ru-RU" dirty="0" smtClean="0"/>
              <a:t> </a:t>
            </a:r>
            <a:r>
              <a:rPr lang="ru-RU" dirty="0" err="1"/>
              <a:t>цілісність</a:t>
            </a:r>
            <a:r>
              <a:rPr lang="ru-RU" dirty="0"/>
              <a:t>, </a:t>
            </a:r>
            <a:endParaRPr lang="ru-RU" dirty="0" smtClean="0"/>
          </a:p>
          <a:p>
            <a:r>
              <a:rPr lang="ru-RU" dirty="0" err="1" smtClean="0"/>
              <a:t>проблеми</a:t>
            </a:r>
            <a:r>
              <a:rPr lang="ru-RU" dirty="0" smtClean="0"/>
              <a:t> </a:t>
            </a:r>
            <a:r>
              <a:rPr lang="ru-RU" dirty="0" err="1"/>
              <a:t>внутрішньої</a:t>
            </a:r>
            <a:r>
              <a:rPr lang="ru-RU" dirty="0"/>
              <a:t> і </a:t>
            </a:r>
            <a:r>
              <a:rPr lang="ru-RU" dirty="0" err="1"/>
              <a:t>зовнішньої</a:t>
            </a:r>
            <a:r>
              <a:rPr lang="ru-RU" dirty="0"/>
              <a:t> </a:t>
            </a:r>
            <a:r>
              <a:rPr lang="ru-RU" dirty="0" err="1"/>
              <a:t>політики</a:t>
            </a:r>
            <a:r>
              <a:rPr lang="ru-RU" dirty="0"/>
              <a:t> </a:t>
            </a:r>
            <a:r>
              <a:rPr lang="ru-RU" dirty="0" err="1"/>
              <a:t>держави</a:t>
            </a:r>
            <a:r>
              <a:rPr lang="ru-RU" dirty="0"/>
              <a:t>; </a:t>
            </a:r>
            <a:endParaRPr lang="ru-RU" dirty="0" smtClean="0"/>
          </a:p>
          <a:p>
            <a:r>
              <a:rPr lang="ru-RU" dirty="0" err="1" smtClean="0"/>
              <a:t>конституційні</a:t>
            </a:r>
            <a:r>
              <a:rPr lang="ru-RU" dirty="0" smtClean="0"/>
              <a:t> </a:t>
            </a:r>
            <a:r>
              <a:rPr lang="ru-RU" dirty="0" err="1"/>
              <a:t>норми</a:t>
            </a:r>
            <a:r>
              <a:rPr lang="ru-RU" dirty="0"/>
              <a:t> </a:t>
            </a:r>
          </a:p>
          <a:p>
            <a:r>
              <a:rPr lang="uk-UA" dirty="0" smtClean="0"/>
              <a:t>інше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29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Конфлікти бувають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Глобальними</a:t>
            </a:r>
          </a:p>
          <a:p>
            <a:r>
              <a:rPr lang="uk-UA" dirty="0" smtClean="0"/>
              <a:t>Регіональними</a:t>
            </a:r>
          </a:p>
          <a:p>
            <a:r>
              <a:rPr lang="uk-UA" dirty="0" smtClean="0"/>
              <a:t>Міждержавними</a:t>
            </a:r>
          </a:p>
          <a:p>
            <a:r>
              <a:rPr lang="ru-RU" dirty="0" err="1" smtClean="0"/>
              <a:t>Внутрідержавними</a:t>
            </a:r>
            <a:endParaRPr lang="ru-RU" dirty="0" smtClean="0"/>
          </a:p>
          <a:p>
            <a:r>
              <a:rPr lang="ru-RU" dirty="0" err="1" smtClean="0"/>
              <a:t>Місцевими</a:t>
            </a:r>
            <a:endParaRPr lang="ru-RU" dirty="0" smtClean="0"/>
          </a:p>
          <a:p>
            <a:r>
              <a:rPr lang="ru-RU" dirty="0" err="1" smtClean="0"/>
              <a:t>Міжпартійними</a:t>
            </a:r>
            <a:endParaRPr lang="ru-RU" dirty="0"/>
          </a:p>
          <a:p>
            <a:r>
              <a:rPr lang="ru-RU" dirty="0" err="1" smtClean="0"/>
              <a:t>Внутріпартійними</a:t>
            </a:r>
            <a:endParaRPr lang="ru-RU" dirty="0" smtClean="0"/>
          </a:p>
          <a:p>
            <a:r>
              <a:rPr lang="ru-RU" dirty="0" err="1" smtClean="0"/>
              <a:t>Міжособистісними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9710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Конфлікт за ступенем нормативної регуляції буває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i="1" dirty="0" err="1"/>
              <a:t>абсолютний</a:t>
            </a:r>
            <a:endParaRPr lang="ru-RU" dirty="0"/>
          </a:p>
          <a:p>
            <a:pPr lvl="0"/>
            <a:r>
              <a:rPr lang="ru-RU" b="1" i="1" dirty="0" err="1"/>
              <a:t>інституалізований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70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Конфлікт за ступенем публічності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відкриті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err="1"/>
              <a:t>виражені</a:t>
            </a:r>
            <a:r>
              <a:rPr lang="ru-RU" dirty="0"/>
              <a:t> в </a:t>
            </a:r>
            <a:r>
              <a:rPr lang="ru-RU" dirty="0" err="1"/>
              <a:t>явних</a:t>
            </a:r>
            <a:r>
              <a:rPr lang="ru-RU" dirty="0"/>
              <a:t> формах </a:t>
            </a:r>
            <a:r>
              <a:rPr lang="ru-RU" dirty="0" err="1"/>
              <a:t>взаємодії</a:t>
            </a:r>
            <a:r>
              <a:rPr lang="ru-RU" dirty="0"/>
              <a:t> </a:t>
            </a:r>
            <a:r>
              <a:rPr lang="ru-RU" dirty="0" err="1"/>
              <a:t>конфліктуючих</a:t>
            </a:r>
            <a:r>
              <a:rPr lang="ru-RU" dirty="0"/>
              <a:t> </a:t>
            </a:r>
            <a:r>
              <a:rPr lang="ru-RU" dirty="0" err="1"/>
              <a:t>суб'єктів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зовні</a:t>
            </a:r>
            <a:r>
              <a:rPr lang="ru-RU" dirty="0"/>
              <a:t> </a:t>
            </a:r>
            <a:r>
              <a:rPr lang="ru-RU" dirty="0" err="1"/>
              <a:t>фіксуються</a:t>
            </a:r>
            <a:r>
              <a:rPr lang="ru-RU" dirty="0"/>
              <a:t>);</a:t>
            </a:r>
          </a:p>
          <a:p>
            <a:r>
              <a:rPr lang="ru-RU" dirty="0" err="1" smtClean="0"/>
              <a:t>закриті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err="1"/>
              <a:t>латентні</a:t>
            </a:r>
            <a:r>
              <a:rPr lang="ru-RU" dirty="0"/>
              <a:t>) </a:t>
            </a:r>
            <a:r>
              <a:rPr lang="ru-RU" dirty="0" err="1"/>
              <a:t>конфлікти</a:t>
            </a:r>
            <a:r>
              <a:rPr lang="ru-RU" dirty="0"/>
              <a:t>, де </a:t>
            </a:r>
            <a:r>
              <a:rPr lang="ru-RU" dirty="0" err="1"/>
              <a:t>домінують</a:t>
            </a:r>
            <a:r>
              <a:rPr lang="ru-RU" dirty="0"/>
              <a:t> </a:t>
            </a:r>
            <a:r>
              <a:rPr lang="ru-RU" dirty="0" err="1"/>
              <a:t>тіньові</a:t>
            </a:r>
            <a:r>
              <a:rPr lang="ru-RU" dirty="0"/>
              <a:t> </a:t>
            </a:r>
            <a:r>
              <a:rPr lang="ru-RU" dirty="0" err="1"/>
              <a:t>способи</a:t>
            </a:r>
            <a:r>
              <a:rPr lang="ru-RU" dirty="0"/>
              <a:t> </a:t>
            </a:r>
            <a:r>
              <a:rPr lang="ru-RU" dirty="0" err="1"/>
              <a:t>заперечування</a:t>
            </a:r>
            <a:r>
              <a:rPr lang="ru-RU" dirty="0"/>
              <a:t> </a:t>
            </a:r>
            <a:r>
              <a:rPr lang="ru-RU" dirty="0" err="1"/>
              <a:t>суб'єктами</a:t>
            </a:r>
            <a:r>
              <a:rPr lang="ru-RU" dirty="0"/>
              <a:t> </a:t>
            </a:r>
            <a:r>
              <a:rPr lang="ru-RU" dirty="0" err="1"/>
              <a:t>своїх</a:t>
            </a:r>
            <a:r>
              <a:rPr lang="ru-RU" dirty="0"/>
              <a:t> </a:t>
            </a:r>
            <a:r>
              <a:rPr lang="ru-RU" dirty="0" err="1"/>
              <a:t>владних</a:t>
            </a:r>
            <a:r>
              <a:rPr lang="ru-RU" dirty="0"/>
              <a:t> </a:t>
            </a:r>
            <a:r>
              <a:rPr lang="ru-RU" dirty="0" err="1"/>
              <a:t>повноважень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701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ЭСКИЗ ГОРОДА, 16 X 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10525674_TF03031010_TF03031010.potx" id="{FDE6FB12-0BA5-4036-9721-66E706B5DF19}" vid="{1D4D8B5A-4773-4B1C-A43E-5FBB095953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tf03031010</Template>
  <TotalTime>75</TotalTime>
  <Words>448</Words>
  <Application>Microsoft Office PowerPoint</Application>
  <PresentationFormat>Экран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ЭСКИЗ ГОРОДА, 16 X 9</vt:lpstr>
      <vt:lpstr>Сутність конфлікту та його основні суб'єкти. Причини виникнення конфлікту.</vt:lpstr>
      <vt:lpstr>Політичний конфлікт</vt:lpstr>
      <vt:lpstr>Структура політичного конфлікту</vt:lpstr>
      <vt:lpstr>Структура політичного конфлікту</vt:lpstr>
      <vt:lpstr>Суб'єкти політичного конфлікту</vt:lpstr>
      <vt:lpstr>Предмет політичного конфлікту</vt:lpstr>
      <vt:lpstr>Конфлікти бувають</vt:lpstr>
      <vt:lpstr>Конфлікт за ступенем нормативної регуляції буває</vt:lpstr>
      <vt:lpstr>Конфлікт за ступенем публічності</vt:lpstr>
      <vt:lpstr>А. Раппопорт виділив три головних конфліктів</vt:lpstr>
      <vt:lpstr>Причини політичних конфліктів у тоталітарних режимах </vt:lpstr>
      <vt:lpstr>Причини політичних конфліктів у тоталітарних режимах </vt:lpstr>
      <vt:lpstr>Причини політичних конфліктів у ліберально-демократичних режимах </vt:lpstr>
    </vt:vector>
  </TitlesOfParts>
  <Company>gypnor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Machine</dc:creator>
  <cp:lastModifiedBy>Machine</cp:lastModifiedBy>
  <cp:revision>7</cp:revision>
  <dcterms:created xsi:type="dcterms:W3CDTF">2017-04-22T21:46:18Z</dcterms:created>
  <dcterms:modified xsi:type="dcterms:W3CDTF">2017-04-23T20:53:25Z</dcterms:modified>
</cp:coreProperties>
</file>