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A810-7214-4311-B4E7-1217AC7D6703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3113E50-EA08-456D-95E7-2697A72E2A4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A810-7214-4311-B4E7-1217AC7D6703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50-EA08-456D-95E7-2697A72E2A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A810-7214-4311-B4E7-1217AC7D6703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50-EA08-456D-95E7-2697A72E2A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A810-7214-4311-B4E7-1217AC7D6703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50-EA08-456D-95E7-2697A72E2A4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A810-7214-4311-B4E7-1217AC7D6703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113E50-EA08-456D-95E7-2697A72E2A4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A810-7214-4311-B4E7-1217AC7D6703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50-EA08-456D-95E7-2697A72E2A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A810-7214-4311-B4E7-1217AC7D6703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50-EA08-456D-95E7-2697A72E2A4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A810-7214-4311-B4E7-1217AC7D6703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50-EA08-456D-95E7-2697A72E2A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A810-7214-4311-B4E7-1217AC7D6703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50-EA08-456D-95E7-2697A72E2A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A810-7214-4311-B4E7-1217AC7D6703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3E50-EA08-456D-95E7-2697A72E2A4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A810-7214-4311-B4E7-1217AC7D6703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113E50-EA08-456D-95E7-2697A72E2A4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BA810-7214-4311-B4E7-1217AC7D6703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3113E50-EA08-456D-95E7-2697A72E2A4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Виконала: </a:t>
            </a:r>
            <a:r>
              <a:rPr lang="uk-UA" dirty="0" err="1" smtClean="0"/>
              <a:t>Балан</a:t>
            </a:r>
            <a:r>
              <a:rPr lang="uk-UA" dirty="0" smtClean="0"/>
              <a:t> Катерина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Лідерство</a:t>
            </a:r>
            <a:r>
              <a:rPr lang="ru-RU" dirty="0"/>
              <a:t> як </a:t>
            </a:r>
            <a:r>
              <a:rPr lang="ru-RU" dirty="0" err="1"/>
              <a:t>політичний</a:t>
            </a:r>
            <a:r>
              <a:rPr lang="ru-RU" dirty="0"/>
              <a:t> феномен. </a:t>
            </a:r>
            <a:r>
              <a:rPr lang="ru-RU" dirty="0" err="1"/>
              <a:t>Теорії</a:t>
            </a:r>
            <a:r>
              <a:rPr lang="ru-RU" dirty="0"/>
              <a:t> </a:t>
            </a:r>
            <a:r>
              <a:rPr lang="ru-RU" dirty="0" err="1"/>
              <a:t>походження</a:t>
            </a:r>
            <a:r>
              <a:rPr lang="ru-RU" dirty="0"/>
              <a:t> </a:t>
            </a:r>
            <a:r>
              <a:rPr lang="ru-RU" dirty="0" err="1"/>
              <a:t>лідерства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59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Раціонально-легальне лідерство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err="1"/>
              <a:t>Раціонально-легальне</a:t>
            </a:r>
            <a:r>
              <a:rPr lang="ru-RU" b="1" dirty="0"/>
              <a:t> (</a:t>
            </a:r>
            <a:r>
              <a:rPr lang="ru-RU" b="1" dirty="0" err="1"/>
              <a:t>демократичне</a:t>
            </a:r>
            <a:r>
              <a:rPr lang="ru-RU" b="1" dirty="0"/>
              <a:t>) </a:t>
            </a:r>
            <a:r>
              <a:rPr lang="ru-RU" b="1" dirty="0" err="1"/>
              <a:t>лідерство</a:t>
            </a:r>
            <a:r>
              <a:rPr lang="ru-RU" dirty="0"/>
              <a:t> засновано на </a:t>
            </a:r>
            <a:r>
              <a:rPr lang="ru-RU" dirty="0" err="1"/>
              <a:t>існуючій</a:t>
            </a:r>
            <a:r>
              <a:rPr lang="ru-RU" dirty="0"/>
              <a:t> в </a:t>
            </a:r>
            <a:r>
              <a:rPr lang="ru-RU" dirty="0" err="1"/>
              <a:t>суспільстві</a:t>
            </a:r>
            <a:r>
              <a:rPr lang="ru-RU" dirty="0"/>
              <a:t> нормативно-</a:t>
            </a:r>
            <a:r>
              <a:rPr lang="ru-RU" dirty="0" err="1"/>
              <a:t>правовій</a:t>
            </a:r>
            <a:r>
              <a:rPr lang="ru-RU" dirty="0"/>
              <a:t> </a:t>
            </a:r>
            <a:r>
              <a:rPr lang="ru-RU" dirty="0" err="1"/>
              <a:t>базі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конституційних</a:t>
            </a:r>
            <a:r>
              <a:rPr lang="ru-RU" dirty="0"/>
              <a:t> норм </a:t>
            </a:r>
            <a:r>
              <a:rPr lang="ru-RU" dirty="0" err="1"/>
              <a:t>громадяни</a:t>
            </a:r>
            <a:r>
              <a:rPr lang="ru-RU" dirty="0"/>
              <a:t> </a:t>
            </a:r>
            <a:r>
              <a:rPr lang="ru-RU" dirty="0" err="1"/>
              <a:t>обирають</a:t>
            </a:r>
            <a:r>
              <a:rPr lang="ru-RU" dirty="0"/>
              <a:t> президента </a:t>
            </a:r>
            <a:r>
              <a:rPr lang="ru-RU" dirty="0" err="1"/>
              <a:t>своєї</a:t>
            </a:r>
            <a:r>
              <a:rPr lang="ru-RU" dirty="0"/>
              <a:t> </a:t>
            </a:r>
            <a:r>
              <a:rPr lang="ru-RU" dirty="0" err="1"/>
              <a:t>країни</a:t>
            </a:r>
            <a:r>
              <a:rPr lang="ru-RU" dirty="0"/>
              <a:t>, </a:t>
            </a:r>
            <a:r>
              <a:rPr lang="ru-RU" dirty="0" err="1"/>
              <a:t>довіряючи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на </a:t>
            </a:r>
            <a:r>
              <a:rPr lang="ru-RU" dirty="0" err="1"/>
              <a:t>певний</a:t>
            </a:r>
            <a:r>
              <a:rPr lang="ru-RU" dirty="0"/>
              <a:t> </a:t>
            </a:r>
            <a:r>
              <a:rPr lang="ru-RU" dirty="0" err="1"/>
              <a:t>термін</a:t>
            </a:r>
            <a:r>
              <a:rPr lang="ru-RU" dirty="0"/>
              <a:t> </a:t>
            </a:r>
            <a:r>
              <a:rPr lang="ru-RU" dirty="0" err="1"/>
              <a:t>вищий</a:t>
            </a:r>
            <a:r>
              <a:rPr lang="ru-RU" dirty="0"/>
              <a:t> пост в </a:t>
            </a:r>
            <a:r>
              <a:rPr lang="ru-RU" dirty="0" err="1"/>
              <a:t>державі</a:t>
            </a:r>
            <a:r>
              <a:rPr lang="ru-RU" dirty="0"/>
              <a:t>. Основою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легітимності</a:t>
            </a:r>
            <a:r>
              <a:rPr lang="ru-RU" dirty="0"/>
              <a:t> є </a:t>
            </a:r>
            <a:r>
              <a:rPr lang="ru-RU" dirty="0" err="1"/>
              <a:t>президентський</a:t>
            </a:r>
            <a:r>
              <a:rPr lang="ru-RU" dirty="0"/>
              <a:t> статус (</a:t>
            </a:r>
            <a:r>
              <a:rPr lang="ru-RU" dirty="0" err="1"/>
              <a:t>державна</a:t>
            </a:r>
            <a:r>
              <a:rPr lang="ru-RU" dirty="0"/>
              <a:t> посада).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66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По стилю керівництва лідерів діляться: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авторитарний</a:t>
            </a:r>
          </a:p>
          <a:p>
            <a:r>
              <a:rPr lang="uk-UA" dirty="0" smtClean="0"/>
              <a:t>демократичний </a:t>
            </a:r>
          </a:p>
          <a:p>
            <a:r>
              <a:rPr lang="uk-UA" dirty="0" smtClean="0"/>
              <a:t>ліберальний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04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</a:t>
            </a:r>
            <a:r>
              <a:rPr lang="uk-UA" dirty="0" smtClean="0"/>
              <a:t>иділяють </a:t>
            </a:r>
            <a:r>
              <a:rPr lang="uk-UA" dirty="0"/>
              <a:t>чотири збірні типи лідерів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«</a:t>
            </a:r>
            <a:r>
              <a:rPr lang="ru-RU" b="1" dirty="0" err="1"/>
              <a:t>прапороносець</a:t>
            </a:r>
            <a:r>
              <a:rPr lang="ru-RU" b="1" dirty="0"/>
              <a:t>»</a:t>
            </a:r>
            <a:r>
              <a:rPr lang="ru-RU" dirty="0"/>
              <a:t>. </a:t>
            </a:r>
            <a:r>
              <a:rPr lang="ru-RU" dirty="0" err="1"/>
              <a:t>Володіє</a:t>
            </a:r>
            <a:r>
              <a:rPr lang="ru-RU" dirty="0"/>
              <a:t> </a:t>
            </a:r>
            <a:r>
              <a:rPr lang="ru-RU" dirty="0" err="1"/>
              <a:t>власним</a:t>
            </a:r>
            <a:r>
              <a:rPr lang="ru-RU" dirty="0"/>
              <a:t> </a:t>
            </a:r>
            <a:r>
              <a:rPr lang="ru-RU" dirty="0" err="1"/>
              <a:t>баченням</a:t>
            </a:r>
            <a:r>
              <a:rPr lang="ru-RU" dirty="0"/>
              <a:t> </a:t>
            </a:r>
            <a:r>
              <a:rPr lang="ru-RU" dirty="0" err="1"/>
              <a:t>реалій</a:t>
            </a:r>
            <a:r>
              <a:rPr lang="ru-RU" dirty="0"/>
              <a:t> і перспектив, </a:t>
            </a:r>
            <a:r>
              <a:rPr lang="ru-RU" dirty="0" err="1"/>
              <a:t>здатний</a:t>
            </a:r>
            <a:r>
              <a:rPr lang="ru-RU" dirty="0"/>
              <a:t> </a:t>
            </a:r>
            <a:r>
              <a:rPr lang="ru-RU" dirty="0" err="1"/>
              <a:t>визначати</a:t>
            </a:r>
            <a:r>
              <a:rPr lang="ru-RU" dirty="0"/>
              <a:t> мету і </a:t>
            </a:r>
            <a:r>
              <a:rPr lang="ru-RU" dirty="0" err="1"/>
              <a:t>способи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досягнення</a:t>
            </a:r>
            <a:r>
              <a:rPr lang="ru-RU" dirty="0"/>
              <a:t>, </a:t>
            </a:r>
            <a:r>
              <a:rPr lang="ru-RU" dirty="0" err="1"/>
              <a:t>впливати</a:t>
            </a:r>
            <a:r>
              <a:rPr lang="ru-RU" dirty="0"/>
              <a:t> на </a:t>
            </a:r>
            <a:r>
              <a:rPr lang="ru-RU" dirty="0" err="1"/>
              <a:t>прихильників</a:t>
            </a:r>
            <a:r>
              <a:rPr lang="ru-RU" dirty="0"/>
              <a:t>;</a:t>
            </a:r>
          </a:p>
          <a:p>
            <a:r>
              <a:rPr lang="ru-RU" b="1" dirty="0"/>
              <a:t>«служитель»</a:t>
            </a:r>
            <a:r>
              <a:rPr lang="ru-RU" dirty="0"/>
              <a:t>. </a:t>
            </a:r>
            <a:r>
              <a:rPr lang="ru-RU" dirty="0" err="1"/>
              <a:t>Виступає</a:t>
            </a:r>
            <a:r>
              <a:rPr lang="ru-RU" dirty="0"/>
              <a:t> в </a:t>
            </a:r>
            <a:r>
              <a:rPr lang="ru-RU" dirty="0" err="1"/>
              <a:t>ролі</a:t>
            </a:r>
            <a:r>
              <a:rPr lang="ru-RU" dirty="0"/>
              <a:t> </a:t>
            </a:r>
            <a:r>
              <a:rPr lang="ru-RU" dirty="0" err="1"/>
              <a:t>виразника</a:t>
            </a:r>
            <a:r>
              <a:rPr lang="ru-RU" dirty="0"/>
              <a:t> </a:t>
            </a:r>
            <a:r>
              <a:rPr lang="ru-RU" dirty="0" err="1"/>
              <a:t>інтересів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прихильників</a:t>
            </a:r>
            <a:r>
              <a:rPr lang="ru-RU" dirty="0"/>
              <a:t>, </a:t>
            </a:r>
            <a:r>
              <a:rPr lang="ru-RU" dirty="0" err="1"/>
              <a:t>керується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бажаннями</a:t>
            </a:r>
            <a:r>
              <a:rPr lang="ru-RU" dirty="0"/>
              <a:t> і </a:t>
            </a:r>
            <a:r>
              <a:rPr lang="ru-RU" dirty="0" err="1"/>
              <a:t>діє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імені</a:t>
            </a:r>
            <a:r>
              <a:rPr lang="ru-RU" dirty="0"/>
              <a:t>.</a:t>
            </a:r>
          </a:p>
          <a:p>
            <a:r>
              <a:rPr lang="ru-RU" b="1" dirty="0"/>
              <a:t>«</a:t>
            </a:r>
            <a:r>
              <a:rPr lang="ru-RU" b="1" dirty="0" err="1"/>
              <a:t>торговець</a:t>
            </a:r>
            <a:r>
              <a:rPr lang="ru-RU" b="1" dirty="0"/>
              <a:t>»</a:t>
            </a:r>
            <a:r>
              <a:rPr lang="ru-RU" dirty="0"/>
              <a:t>. </a:t>
            </a:r>
            <a:r>
              <a:rPr lang="ru-RU" dirty="0" err="1"/>
              <a:t>Здатний</a:t>
            </a:r>
            <a:r>
              <a:rPr lang="ru-RU" dirty="0"/>
              <a:t> </a:t>
            </a:r>
            <a:r>
              <a:rPr lang="ru-RU" dirty="0" err="1"/>
              <a:t>переконати</a:t>
            </a:r>
            <a:r>
              <a:rPr lang="ru-RU" dirty="0"/>
              <a:t> людей в </a:t>
            </a:r>
            <a:r>
              <a:rPr lang="ru-RU" dirty="0" err="1"/>
              <a:t>привабливості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ідей</a:t>
            </a:r>
            <a:r>
              <a:rPr lang="ru-RU" dirty="0"/>
              <a:t> і </a:t>
            </a:r>
            <a:r>
              <a:rPr lang="ru-RU" dirty="0" err="1"/>
              <a:t>планів</a:t>
            </a:r>
            <a:r>
              <a:rPr lang="ru-RU" dirty="0"/>
              <a:t>, </a:t>
            </a:r>
            <a:r>
              <a:rPr lang="ru-RU" dirty="0" err="1"/>
              <a:t>примусити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«</a:t>
            </a:r>
            <a:r>
              <a:rPr lang="ru-RU" dirty="0" err="1"/>
              <a:t>купити</a:t>
            </a:r>
            <a:r>
              <a:rPr lang="ru-RU" dirty="0"/>
              <a:t>»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ідеї</a:t>
            </a:r>
            <a:r>
              <a:rPr lang="ru-RU" dirty="0"/>
              <a:t> і </a:t>
            </a:r>
            <a:r>
              <a:rPr lang="ru-RU" dirty="0" err="1"/>
              <a:t>плани</a:t>
            </a:r>
            <a:r>
              <a:rPr lang="ru-RU" dirty="0"/>
              <a:t>;</a:t>
            </a:r>
          </a:p>
          <a:p>
            <a:r>
              <a:rPr lang="ru-RU" b="1" dirty="0"/>
              <a:t>«</a:t>
            </a:r>
            <a:r>
              <a:rPr lang="ru-RU" b="1" dirty="0" err="1"/>
              <a:t>пожежник</a:t>
            </a:r>
            <a:r>
              <a:rPr lang="ru-RU" b="1" dirty="0"/>
              <a:t>»</a:t>
            </a:r>
            <a:r>
              <a:rPr lang="ru-RU" dirty="0"/>
              <a:t>. </a:t>
            </a:r>
            <a:r>
              <a:rPr lang="ru-RU" dirty="0" err="1"/>
              <a:t>Здатний</a:t>
            </a:r>
            <a:r>
              <a:rPr lang="ru-RU" dirty="0"/>
              <a:t> </a:t>
            </a:r>
            <a:r>
              <a:rPr lang="ru-RU" dirty="0" err="1"/>
              <a:t>відгукнутися</a:t>
            </a:r>
            <a:r>
              <a:rPr lang="ru-RU" dirty="0"/>
              <a:t> на </a:t>
            </a:r>
            <a:r>
              <a:rPr lang="ru-RU" dirty="0" err="1"/>
              <a:t>актуальні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і </a:t>
            </a:r>
            <a:r>
              <a:rPr lang="ru-RU" dirty="0" err="1"/>
              <a:t>насущні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моменту, адекватно </a:t>
            </a:r>
            <a:r>
              <a:rPr lang="ru-RU" dirty="0" err="1"/>
              <a:t>реагувати</a:t>
            </a:r>
            <a:r>
              <a:rPr lang="ru-RU" dirty="0"/>
              <a:t> на них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89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Теорії</a:t>
            </a:r>
            <a:r>
              <a:rPr lang="ru-RU" b="1" dirty="0" smtClean="0"/>
              <a:t> </a:t>
            </a:r>
            <a:r>
              <a:rPr lang="ru-RU" b="1" dirty="0" err="1" smtClean="0"/>
              <a:t>лідерства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Існують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теорії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пояснюють</a:t>
            </a:r>
            <a:r>
              <a:rPr lang="ru-RU" dirty="0"/>
              <a:t> феномен </a:t>
            </a:r>
            <a:r>
              <a:rPr lang="ru-RU" dirty="0" err="1"/>
              <a:t>лідерства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432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Теорія</a:t>
            </a:r>
            <a:r>
              <a:rPr lang="ru-RU" dirty="0"/>
              <a:t> </a:t>
            </a:r>
            <a:r>
              <a:rPr lang="ru-RU" dirty="0" smtClean="0"/>
              <a:t>рис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/>
              <a:t>прихильники</a:t>
            </a:r>
            <a:r>
              <a:rPr lang="ru-RU" dirty="0"/>
              <a:t> </a:t>
            </a:r>
            <a:r>
              <a:rPr lang="ru-RU" dirty="0" err="1"/>
              <a:t>надають</a:t>
            </a:r>
            <a:r>
              <a:rPr lang="ru-RU" dirty="0"/>
              <a:t> </a:t>
            </a:r>
            <a:r>
              <a:rPr lang="ru-RU" dirty="0" err="1"/>
              <a:t>основну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</a:t>
            </a:r>
            <a:r>
              <a:rPr lang="ru-RU" dirty="0" err="1"/>
              <a:t>видатним</a:t>
            </a:r>
            <a:r>
              <a:rPr lang="ru-RU" dirty="0"/>
              <a:t> </a:t>
            </a:r>
            <a:r>
              <a:rPr lang="ru-RU" dirty="0" err="1"/>
              <a:t>індивідуальним</a:t>
            </a:r>
            <a:r>
              <a:rPr lang="ru-RU" dirty="0"/>
              <a:t> рисам </a:t>
            </a:r>
            <a:r>
              <a:rPr lang="ru-RU" dirty="0" err="1"/>
              <a:t>людини</a:t>
            </a:r>
            <a:r>
              <a:rPr lang="ru-RU" dirty="0"/>
              <a:t>. </a:t>
            </a:r>
            <a:r>
              <a:rPr lang="ru-RU" dirty="0" err="1"/>
              <a:t>Виділяються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, </a:t>
            </a:r>
            <a:r>
              <a:rPr lang="ru-RU" dirty="0" err="1"/>
              <a:t>розвинений</a:t>
            </a:r>
            <a:r>
              <a:rPr lang="ru-RU" dirty="0"/>
              <a:t> </a:t>
            </a:r>
            <a:r>
              <a:rPr lang="ru-RU" dirty="0" err="1"/>
              <a:t>інтелект</a:t>
            </a:r>
            <a:r>
              <a:rPr lang="ru-RU" dirty="0"/>
              <a:t>, сила </a:t>
            </a:r>
            <a:r>
              <a:rPr lang="ru-RU" dirty="0" err="1"/>
              <a:t>волі</a:t>
            </a:r>
            <a:r>
              <a:rPr lang="ru-RU" dirty="0"/>
              <a:t>, як </a:t>
            </a:r>
            <a:r>
              <a:rPr lang="ru-RU" dirty="0" err="1"/>
              <a:t>уміння</a:t>
            </a:r>
            <a:r>
              <a:rPr lang="ru-RU" dirty="0"/>
              <a:t> </a:t>
            </a:r>
            <a:r>
              <a:rPr lang="ru-RU" dirty="0" err="1"/>
              <a:t>передбачати</a:t>
            </a:r>
            <a:r>
              <a:rPr lang="ru-RU" dirty="0"/>
              <a:t>, </a:t>
            </a:r>
            <a:r>
              <a:rPr lang="ru-RU" dirty="0" err="1"/>
              <a:t>енергійність</a:t>
            </a:r>
            <a:r>
              <a:rPr lang="ru-RU" dirty="0"/>
              <a:t>, </a:t>
            </a:r>
            <a:r>
              <a:rPr lang="ru-RU" dirty="0" err="1"/>
              <a:t>здатність</a:t>
            </a:r>
            <a:r>
              <a:rPr lang="ru-RU" dirty="0"/>
              <a:t> </a:t>
            </a:r>
            <a:r>
              <a:rPr lang="ru-RU" dirty="0" err="1"/>
              <a:t>привертати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, такт і </a:t>
            </a:r>
            <a:r>
              <a:rPr lang="ru-RU" dirty="0" err="1"/>
              <a:t>ін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30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Ситуаційна</a:t>
            </a:r>
            <a:r>
              <a:rPr lang="ru-RU" dirty="0"/>
              <a:t> </a:t>
            </a:r>
            <a:r>
              <a:rPr lang="ru-RU" dirty="0" err="1"/>
              <a:t>концепція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/>
              <a:t>Ситуаційна концепція схильна вважати, що лідер своїм «народженням» багато в чому зобов'язаний ситуації. Наприклад, «потрібна людина» виявилася в потрібний час» в потрібному місці». Тобто зумів оцінити ситуацію і не упустив свій шанс. Але тут необхідно, щоб і сам потенційний лідер «дозрів» для виниклої ситуації.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18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Теорія</a:t>
            </a:r>
            <a:r>
              <a:rPr lang="ru-RU" dirty="0"/>
              <a:t> </a:t>
            </a:r>
            <a:r>
              <a:rPr lang="ru-RU" dirty="0" err="1"/>
              <a:t>визначальної</a:t>
            </a:r>
            <a:r>
              <a:rPr lang="ru-RU" dirty="0"/>
              <a:t> </a:t>
            </a:r>
            <a:r>
              <a:rPr lang="ru-RU" dirty="0" err="1"/>
              <a:t>ролі</a:t>
            </a:r>
            <a:r>
              <a:rPr lang="ru-RU" dirty="0"/>
              <a:t> </a:t>
            </a:r>
            <a:r>
              <a:rPr lang="ru-RU" dirty="0" err="1"/>
              <a:t>послідовників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/>
              <a:t>Теорія визначальної ролі послідовників акцентує увагу на відносинах лідера з відомими (активістами, послідовниками, виборцями, що підтримують даного лідера). Згідно цієї теорії, лідер повинен орієнтуватися на інтереси і потреби тієї групи, тих соціальних прошарків, які готові його підтримати, які і роблять з нього лідера.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93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</a:t>
            </a:r>
            <a:r>
              <a:rPr lang="uk-UA" dirty="0" smtClean="0"/>
              <a:t>політичного лідера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Інтеграція</a:t>
            </a:r>
            <a:r>
              <a:rPr lang="ru-RU" dirty="0"/>
              <a:t> </a:t>
            </a:r>
            <a:r>
              <a:rPr lang="ru-RU" dirty="0" err="1"/>
              <a:t>суспільства</a:t>
            </a:r>
            <a:r>
              <a:rPr lang="ru-RU" dirty="0"/>
              <a:t>, </a:t>
            </a:r>
            <a:r>
              <a:rPr lang="ru-RU" dirty="0" err="1"/>
              <a:t>соціальної</a:t>
            </a:r>
            <a:r>
              <a:rPr lang="ru-RU" dirty="0"/>
              <a:t> </a:t>
            </a:r>
            <a:r>
              <a:rPr lang="ru-RU" dirty="0" err="1"/>
              <a:t>спільности</a:t>
            </a:r>
            <a:r>
              <a:rPr lang="ru-RU" dirty="0"/>
              <a:t>, </a:t>
            </a:r>
            <a:r>
              <a:rPr lang="ru-RU" dirty="0" err="1"/>
              <a:t>класу</a:t>
            </a:r>
            <a:r>
              <a:rPr lang="ru-RU" dirty="0"/>
              <a:t>, </a:t>
            </a:r>
            <a:r>
              <a:rPr lang="ru-RU" dirty="0" err="1"/>
              <a:t>партії</a:t>
            </a:r>
            <a:r>
              <a:rPr lang="ru-RU" dirty="0"/>
              <a:t> та </a:t>
            </a:r>
            <a:r>
              <a:rPr lang="ru-RU" dirty="0" err="1"/>
              <a:t>ін</a:t>
            </a:r>
            <a:r>
              <a:rPr lang="ru-RU" dirty="0"/>
              <a:t>. на </a:t>
            </a:r>
            <a:r>
              <a:rPr lang="ru-RU" dirty="0" err="1"/>
              <a:t>підставі</a:t>
            </a:r>
            <a:r>
              <a:rPr lang="ru-RU" dirty="0"/>
              <a:t> </a:t>
            </a:r>
            <a:r>
              <a:rPr lang="ru-RU" dirty="0" err="1"/>
              <a:t>загальної</a:t>
            </a:r>
            <a:r>
              <a:rPr lang="ru-RU" dirty="0"/>
              <a:t> мети, </a:t>
            </a:r>
            <a:r>
              <a:rPr lang="ru-RU" dirty="0" err="1"/>
              <a:t>цінностей</a:t>
            </a:r>
            <a:r>
              <a:rPr lang="ru-RU" dirty="0"/>
              <a:t>, </a:t>
            </a:r>
            <a:r>
              <a:rPr lang="ru-RU" dirty="0" err="1"/>
              <a:t>політичних</a:t>
            </a:r>
            <a:r>
              <a:rPr lang="ru-RU" dirty="0"/>
              <a:t> </a:t>
            </a:r>
            <a:r>
              <a:rPr lang="ru-RU" dirty="0" err="1"/>
              <a:t>ідей</a:t>
            </a:r>
            <a:r>
              <a:rPr lang="ru-RU" dirty="0"/>
              <a:t>.</a:t>
            </a:r>
          </a:p>
          <a:p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стратегічних</a:t>
            </a:r>
            <a:r>
              <a:rPr lang="ru-RU" dirty="0"/>
              <a:t> </a:t>
            </a:r>
            <a:r>
              <a:rPr lang="ru-RU" dirty="0" err="1"/>
              <a:t>орієнтирів</a:t>
            </a:r>
            <a:r>
              <a:rPr lang="ru-RU" dirty="0"/>
              <a:t> в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суспільства</a:t>
            </a:r>
            <a:r>
              <a:rPr lang="ru-RU" dirty="0"/>
              <a:t> і </a:t>
            </a:r>
            <a:r>
              <a:rPr lang="ru-RU" dirty="0" err="1"/>
              <a:t>держави</a:t>
            </a:r>
            <a:r>
              <a:rPr lang="ru-RU" dirty="0"/>
              <a:t>.</a:t>
            </a:r>
          </a:p>
          <a:p>
            <a:r>
              <a:rPr lang="ru-RU" dirty="0"/>
              <a:t>Участь в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вироблення</a:t>
            </a:r>
            <a:r>
              <a:rPr lang="ru-RU" dirty="0"/>
              <a:t> і </a:t>
            </a:r>
            <a:r>
              <a:rPr lang="ru-RU" dirty="0" err="1"/>
              <a:t>ухваленні</a:t>
            </a:r>
            <a:r>
              <a:rPr lang="ru-RU" dirty="0"/>
              <a:t> </a:t>
            </a:r>
            <a:r>
              <a:rPr lang="ru-RU" dirty="0" err="1"/>
              <a:t>політичних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,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способів</a:t>
            </a:r>
            <a:r>
              <a:rPr lang="ru-RU" dirty="0"/>
              <a:t> і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мети.</a:t>
            </a:r>
          </a:p>
          <a:p>
            <a:r>
              <a:rPr lang="ru-RU" dirty="0" err="1"/>
              <a:t>Мобілізація</a:t>
            </a:r>
            <a:r>
              <a:rPr lang="ru-RU" dirty="0"/>
              <a:t> </a:t>
            </a:r>
            <a:r>
              <a:rPr lang="ru-RU" dirty="0" err="1"/>
              <a:t>мас</a:t>
            </a:r>
            <a:r>
              <a:rPr lang="ru-RU" dirty="0"/>
              <a:t> на </a:t>
            </a:r>
            <a:r>
              <a:rPr lang="ru-RU" dirty="0" err="1"/>
              <a:t>досягнення</a:t>
            </a:r>
            <a:r>
              <a:rPr lang="ru-RU" dirty="0"/>
              <a:t> </a:t>
            </a:r>
            <a:r>
              <a:rPr lang="ru-RU" dirty="0" err="1"/>
              <a:t>політичної</a:t>
            </a:r>
            <a:r>
              <a:rPr lang="ru-RU" dirty="0"/>
              <a:t> мети.</a:t>
            </a:r>
          </a:p>
          <a:p>
            <a:r>
              <a:rPr lang="ru-RU" dirty="0" err="1"/>
              <a:t>Соціальний</a:t>
            </a:r>
            <a:r>
              <a:rPr lang="ru-RU" dirty="0"/>
              <a:t> </a:t>
            </a:r>
            <a:r>
              <a:rPr lang="ru-RU" dirty="0" err="1"/>
              <a:t>арбітраж</a:t>
            </a:r>
            <a:r>
              <a:rPr lang="ru-RU" dirty="0"/>
              <a:t>, </a:t>
            </a:r>
            <a:r>
              <a:rPr lang="ru-RU" dirty="0" err="1"/>
              <a:t>підтримка</a:t>
            </a:r>
            <a:r>
              <a:rPr lang="ru-RU" dirty="0"/>
              <a:t> порядку і </a:t>
            </a:r>
            <a:r>
              <a:rPr lang="ru-RU" dirty="0" err="1"/>
              <a:t>законності</a:t>
            </a:r>
            <a:r>
              <a:rPr lang="ru-RU" dirty="0"/>
              <a:t>.</a:t>
            </a:r>
          </a:p>
          <a:p>
            <a:r>
              <a:rPr lang="ru-RU" dirty="0" err="1"/>
              <a:t>Комунікація</a:t>
            </a:r>
            <a:r>
              <a:rPr lang="ru-RU" dirty="0"/>
              <a:t> </a:t>
            </a:r>
            <a:r>
              <a:rPr lang="ru-RU" dirty="0" err="1"/>
              <a:t>влади</a:t>
            </a:r>
            <a:r>
              <a:rPr lang="ru-RU" dirty="0"/>
              <a:t> і </a:t>
            </a:r>
            <a:r>
              <a:rPr lang="ru-RU" dirty="0" err="1"/>
              <a:t>мас</a:t>
            </a:r>
            <a:r>
              <a:rPr lang="ru-RU" dirty="0"/>
              <a:t>, </a:t>
            </a:r>
            <a:r>
              <a:rPr lang="ru-RU" dirty="0" err="1"/>
              <a:t>зміцнення</a:t>
            </a:r>
            <a:r>
              <a:rPr lang="ru-RU" dirty="0"/>
              <a:t> </a:t>
            </a:r>
            <a:r>
              <a:rPr lang="ru-RU" dirty="0" err="1"/>
              <a:t>каналів</a:t>
            </a:r>
            <a:r>
              <a:rPr lang="ru-RU" dirty="0"/>
              <a:t> </a:t>
            </a:r>
            <a:r>
              <a:rPr lang="ru-RU" dirty="0" err="1"/>
              <a:t>політичного</a:t>
            </a:r>
            <a:r>
              <a:rPr lang="ru-RU" dirty="0"/>
              <a:t> і </a:t>
            </a:r>
            <a:r>
              <a:rPr lang="ru-RU" dirty="0" err="1"/>
              <a:t>емоційного</a:t>
            </a:r>
            <a:r>
              <a:rPr lang="ru-RU" dirty="0"/>
              <a:t> </a:t>
            </a:r>
            <a:r>
              <a:rPr lang="ru-RU" dirty="0" err="1"/>
              <a:t>зв'язку</a:t>
            </a:r>
            <a:r>
              <a:rPr lang="ru-RU" dirty="0"/>
              <a:t> з </a:t>
            </a:r>
            <a:r>
              <a:rPr lang="ru-RU" dirty="0" err="1"/>
              <a:t>громадянами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за </a:t>
            </a:r>
            <a:r>
              <a:rPr lang="ru-RU" dirty="0" err="1"/>
              <a:t>допомогою</a:t>
            </a:r>
            <a:r>
              <a:rPr lang="ru-RU" dirty="0"/>
              <a:t> ЗМІ </a:t>
            </a:r>
            <a:r>
              <a:rPr lang="ru-RU" dirty="0" err="1"/>
              <a:t>або</a:t>
            </a:r>
            <a:r>
              <a:rPr lang="ru-RU" dirty="0"/>
              <a:t> в </a:t>
            </a:r>
            <a:r>
              <a:rPr lang="ru-RU" dirty="0" err="1"/>
              <a:t>ході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масових</a:t>
            </a:r>
            <a:r>
              <a:rPr lang="ru-RU" dirty="0"/>
              <a:t> </a:t>
            </a:r>
            <a:r>
              <a:rPr lang="ru-RU" dirty="0" err="1"/>
              <a:t>заходів</a:t>
            </a:r>
            <a:r>
              <a:rPr lang="ru-RU" dirty="0"/>
              <a:t>, у тому </a:t>
            </a:r>
            <a:r>
              <a:rPr lang="ru-RU" dirty="0" err="1"/>
              <a:t>числі</a:t>
            </a:r>
            <a:r>
              <a:rPr lang="ru-RU" dirty="0"/>
              <a:t> і в </a:t>
            </a:r>
            <a:r>
              <a:rPr lang="ru-RU" dirty="0" err="1"/>
              <a:t>період</a:t>
            </a:r>
            <a:r>
              <a:rPr lang="ru-RU" dirty="0"/>
              <a:t> </a:t>
            </a:r>
            <a:r>
              <a:rPr lang="ru-RU" dirty="0" err="1"/>
              <a:t>виборних</a:t>
            </a:r>
            <a:r>
              <a:rPr lang="ru-RU" dirty="0"/>
              <a:t> </a:t>
            </a:r>
            <a:r>
              <a:rPr lang="ru-RU" dirty="0" err="1"/>
              <a:t>кампаній</a:t>
            </a:r>
            <a:r>
              <a:rPr lang="ru-RU" dirty="0"/>
              <a:t>.</a:t>
            </a:r>
          </a:p>
          <a:p>
            <a:r>
              <a:rPr lang="ru-RU" dirty="0" err="1"/>
              <a:t>Легітимізація</a:t>
            </a:r>
            <a:r>
              <a:rPr lang="ru-RU" dirty="0"/>
              <a:t> </a:t>
            </a:r>
            <a:r>
              <a:rPr lang="ru-RU" dirty="0" err="1"/>
              <a:t>влади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02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На жаль, в </a:t>
            </a:r>
            <a:r>
              <a:rPr lang="ru-RU" dirty="0" err="1"/>
              <a:t>нашій</a:t>
            </a:r>
            <a:r>
              <a:rPr lang="ru-RU" dirty="0"/>
              <a:t> </a:t>
            </a:r>
            <a:r>
              <a:rPr lang="ru-RU" dirty="0" err="1"/>
              <a:t>країні</a:t>
            </a:r>
            <a:r>
              <a:rPr lang="ru-RU" dirty="0"/>
              <a:t> </a:t>
            </a:r>
            <a:r>
              <a:rPr lang="ru-RU" dirty="0" err="1"/>
              <a:t>поки</a:t>
            </a:r>
            <a:r>
              <a:rPr lang="ru-RU" dirty="0"/>
              <a:t> </a:t>
            </a:r>
            <a:r>
              <a:rPr lang="ru-RU" dirty="0" err="1"/>
              <a:t>що</a:t>
            </a:r>
            <a:r>
              <a:rPr lang="ru-RU" dirty="0"/>
              <a:t> не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налагоджуваної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підготовки</a:t>
            </a:r>
            <a:r>
              <a:rPr lang="ru-RU" dirty="0"/>
              <a:t>., </a:t>
            </a:r>
            <a:r>
              <a:rPr lang="ru-RU" dirty="0" err="1"/>
              <a:t>відбору</a:t>
            </a:r>
            <a:r>
              <a:rPr lang="ru-RU" dirty="0"/>
              <a:t> і </a:t>
            </a:r>
            <a:r>
              <a:rPr lang="ru-RU" dirty="0" err="1"/>
              <a:t>висунення</a:t>
            </a:r>
            <a:r>
              <a:rPr lang="ru-RU" dirty="0"/>
              <a:t> </a:t>
            </a:r>
            <a:r>
              <a:rPr lang="ru-RU" dirty="0" err="1"/>
              <a:t>політичних</a:t>
            </a:r>
            <a:r>
              <a:rPr lang="ru-RU" dirty="0"/>
              <a:t> </a:t>
            </a:r>
            <a:r>
              <a:rPr lang="ru-RU" dirty="0" err="1"/>
              <a:t>лідерів</a:t>
            </a:r>
            <a:r>
              <a:rPr lang="ru-RU" dirty="0"/>
              <a:t>. Тому </a:t>
            </a:r>
            <a:r>
              <a:rPr lang="ru-RU" dirty="0" err="1"/>
              <a:t>позиції</a:t>
            </a:r>
            <a:r>
              <a:rPr lang="ru-RU" dirty="0"/>
              <a:t> </a:t>
            </a:r>
            <a:r>
              <a:rPr lang="ru-RU" dirty="0" err="1"/>
              <a:t>лідерів</a:t>
            </a:r>
            <a:r>
              <a:rPr lang="ru-RU" dirty="0"/>
              <a:t> </a:t>
            </a:r>
            <a:r>
              <a:rPr lang="ru-RU" dirty="0" err="1"/>
              <a:t>нерідко</a:t>
            </a:r>
            <a:r>
              <a:rPr lang="ru-RU" dirty="0"/>
              <a:t> </a:t>
            </a:r>
            <a:r>
              <a:rPr lang="ru-RU" dirty="0" err="1"/>
              <a:t>займають</a:t>
            </a:r>
            <a:r>
              <a:rPr lang="ru-RU" dirty="0"/>
              <a:t> </a:t>
            </a:r>
            <a:r>
              <a:rPr lang="ru-RU" dirty="0" err="1"/>
              <a:t>недостатньо</a:t>
            </a:r>
            <a:r>
              <a:rPr lang="ru-RU" dirty="0"/>
              <a:t> </a:t>
            </a:r>
            <a:r>
              <a:rPr lang="ru-RU" dirty="0" err="1"/>
              <a:t>компетентні</a:t>
            </a:r>
            <a:r>
              <a:rPr lang="ru-RU" dirty="0"/>
              <a:t> люди.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9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488832" cy="1143000"/>
          </a:xfrm>
        </p:spPr>
        <p:txBody>
          <a:bodyPr/>
          <a:lstStyle/>
          <a:p>
            <a:r>
              <a:rPr lang="uk-UA" sz="3600" dirty="0" smtClean="0"/>
              <a:t>Що таке політичне лідерство?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187624" y="1988840"/>
            <a:ext cx="7056784" cy="4320480"/>
          </a:xfrm>
        </p:spPr>
        <p:txBody>
          <a:bodyPr>
            <a:normAutofit/>
          </a:bodyPr>
          <a:lstStyle/>
          <a:p>
            <a:r>
              <a:rPr lang="ru-RU" sz="2400" dirty="0" err="1"/>
              <a:t>П</a:t>
            </a:r>
            <a:r>
              <a:rPr lang="ru-RU" sz="2400" dirty="0" err="1" smtClean="0"/>
              <a:t>олітичне</a:t>
            </a:r>
            <a:r>
              <a:rPr lang="ru-RU" sz="2400" dirty="0" smtClean="0"/>
              <a:t> </a:t>
            </a:r>
            <a:r>
              <a:rPr lang="ru-RU" sz="2400" dirty="0" err="1"/>
              <a:t>лідерство</a:t>
            </a:r>
            <a:r>
              <a:rPr lang="ru-RU" sz="2400" dirty="0"/>
              <a:t> -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процес</a:t>
            </a:r>
            <a:r>
              <a:rPr lang="ru-RU" sz="2400" dirty="0"/>
              <a:t> </a:t>
            </a:r>
            <a:r>
              <a:rPr lang="ru-RU" sz="2400" dirty="0" err="1"/>
              <a:t>взаємостосунків</a:t>
            </a:r>
            <a:r>
              <a:rPr lang="ru-RU" sz="2400" dirty="0"/>
              <a:t> </a:t>
            </a:r>
            <a:r>
              <a:rPr lang="ru-RU" sz="2400" dirty="0" err="1"/>
              <a:t>між</a:t>
            </a:r>
            <a:r>
              <a:rPr lang="ru-RU" sz="2400" dirty="0"/>
              <a:t> людьми, при </a:t>
            </a:r>
            <a:r>
              <a:rPr lang="ru-RU" sz="2400" dirty="0" err="1"/>
              <a:t>яких</a:t>
            </a:r>
            <a:r>
              <a:rPr lang="ru-RU" sz="2400" dirty="0"/>
              <a:t> </a:t>
            </a:r>
            <a:r>
              <a:rPr lang="ru-RU" sz="2400" dirty="0" err="1"/>
              <a:t>одні</a:t>
            </a:r>
            <a:r>
              <a:rPr lang="ru-RU" sz="2400" dirty="0"/>
              <a:t> </a:t>
            </a:r>
            <a:r>
              <a:rPr lang="ru-RU" sz="2400" dirty="0" err="1"/>
              <a:t>виражають</a:t>
            </a:r>
            <a:r>
              <a:rPr lang="ru-RU" sz="2400" dirty="0"/>
              <a:t> і </a:t>
            </a:r>
            <a:r>
              <a:rPr lang="ru-RU" sz="2400" dirty="0" err="1"/>
              <a:t>знають</a:t>
            </a:r>
            <a:r>
              <a:rPr lang="ru-RU" sz="2400" dirty="0"/>
              <a:t> потреби, </a:t>
            </a:r>
            <a:r>
              <a:rPr lang="ru-RU" sz="2400" dirty="0" err="1"/>
              <a:t>інтереси</a:t>
            </a:r>
            <a:r>
              <a:rPr lang="ru-RU" sz="2400" dirty="0"/>
              <a:t> </a:t>
            </a:r>
            <a:r>
              <a:rPr lang="ru-RU" sz="2400" dirty="0" err="1"/>
              <a:t>своїх</a:t>
            </a:r>
            <a:r>
              <a:rPr lang="ru-RU" sz="2400" dirty="0"/>
              <a:t> </a:t>
            </a:r>
            <a:r>
              <a:rPr lang="ru-RU" sz="2400" dirty="0" err="1"/>
              <a:t>послідовників</a:t>
            </a:r>
            <a:r>
              <a:rPr lang="ru-RU" sz="2400" dirty="0"/>
              <a:t> і через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володіють</a:t>
            </a:r>
            <a:r>
              <a:rPr lang="ru-RU" sz="2400" dirty="0"/>
              <a:t> престижем і </a:t>
            </a:r>
            <a:r>
              <a:rPr lang="ru-RU" sz="2400" dirty="0" err="1"/>
              <a:t>впливом</a:t>
            </a:r>
            <a:r>
              <a:rPr lang="ru-RU" sz="2400" dirty="0"/>
              <a:t>, а </a:t>
            </a:r>
            <a:r>
              <a:rPr lang="ru-RU" sz="2400" dirty="0" err="1"/>
              <a:t>інші</a:t>
            </a:r>
            <a:r>
              <a:rPr lang="ru-RU" sz="2400" dirty="0"/>
              <a:t> - </a:t>
            </a:r>
            <a:r>
              <a:rPr lang="ru-RU" sz="2400" dirty="0" err="1"/>
              <a:t>віддають</a:t>
            </a:r>
            <a:r>
              <a:rPr lang="ru-RU" sz="2400" dirty="0"/>
              <a:t> </a:t>
            </a:r>
            <a:r>
              <a:rPr lang="ru-RU" sz="2400" dirty="0" err="1"/>
              <a:t>їм</a:t>
            </a:r>
            <a:r>
              <a:rPr lang="ru-RU" sz="2400" dirty="0"/>
              <a:t> </a:t>
            </a:r>
            <a:r>
              <a:rPr lang="ru-RU" sz="2400" dirty="0" err="1"/>
              <a:t>добровільно</a:t>
            </a:r>
            <a:r>
              <a:rPr lang="ru-RU" sz="2400" dirty="0"/>
              <a:t> </a:t>
            </a:r>
            <a:r>
              <a:rPr lang="ru-RU" sz="2400" dirty="0" err="1"/>
              <a:t>частину</a:t>
            </a:r>
            <a:r>
              <a:rPr lang="ru-RU" sz="2400" dirty="0"/>
              <a:t> </a:t>
            </a:r>
            <a:r>
              <a:rPr lang="ru-RU" sz="2400" dirty="0" err="1"/>
              <a:t>своїх</a:t>
            </a:r>
            <a:r>
              <a:rPr lang="ru-RU" sz="2400" dirty="0"/>
              <a:t> </a:t>
            </a:r>
            <a:r>
              <a:rPr lang="ru-RU" sz="2400" dirty="0" err="1"/>
              <a:t>політичних</a:t>
            </a:r>
            <a:r>
              <a:rPr lang="ru-RU" sz="2400" dirty="0"/>
              <a:t>, </a:t>
            </a:r>
            <a:r>
              <a:rPr lang="ru-RU" sz="2400" dirty="0" err="1"/>
              <a:t>владних</a:t>
            </a:r>
            <a:r>
              <a:rPr lang="ru-RU" sz="2400" dirty="0"/>
              <a:t> </a:t>
            </a:r>
            <a:r>
              <a:rPr lang="ru-RU" sz="2400" dirty="0" err="1"/>
              <a:t>повноважень</a:t>
            </a:r>
            <a:r>
              <a:rPr lang="ru-RU" sz="2400" dirty="0"/>
              <a:t> і прав для </a:t>
            </a:r>
            <a:r>
              <a:rPr lang="ru-RU" sz="2400" dirty="0" err="1"/>
              <a:t>здійснення</a:t>
            </a:r>
            <a:r>
              <a:rPr lang="ru-RU" sz="2400" dirty="0"/>
              <a:t> </a:t>
            </a:r>
            <a:r>
              <a:rPr lang="ru-RU" sz="2400" dirty="0" err="1"/>
              <a:t>їх</a:t>
            </a:r>
            <a:r>
              <a:rPr lang="ru-RU" sz="2400" dirty="0"/>
              <a:t> </a:t>
            </a:r>
            <a:r>
              <a:rPr lang="ru-RU" sz="2400" dirty="0" err="1"/>
              <a:t>цілеспрямованого</a:t>
            </a:r>
            <a:r>
              <a:rPr lang="ru-RU" sz="2400" dirty="0"/>
              <a:t> </a:t>
            </a:r>
            <a:r>
              <a:rPr lang="ru-RU" sz="2400" dirty="0" err="1"/>
              <a:t>представництва</a:t>
            </a:r>
            <a:r>
              <a:rPr lang="ru-RU" sz="2400" dirty="0"/>
              <a:t> і </a:t>
            </a:r>
            <a:r>
              <a:rPr lang="ru-RU" sz="2400" dirty="0" err="1"/>
              <a:t>реалізації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80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840760" cy="934040"/>
          </a:xfrm>
        </p:spPr>
        <p:txBody>
          <a:bodyPr/>
          <a:lstStyle/>
          <a:p>
            <a:r>
              <a:rPr lang="ru-RU" sz="3600" dirty="0" err="1"/>
              <a:t>Поняття</a:t>
            </a:r>
            <a:r>
              <a:rPr lang="ru-RU" sz="3600" dirty="0"/>
              <a:t> «</a:t>
            </a:r>
            <a:r>
              <a:rPr lang="ru-RU" sz="3600" dirty="0" err="1"/>
              <a:t>політичне</a:t>
            </a:r>
            <a:r>
              <a:rPr lang="ru-RU" sz="3600" dirty="0"/>
              <a:t> </a:t>
            </a:r>
            <a:r>
              <a:rPr lang="ru-RU" sz="3600" dirty="0" err="1"/>
              <a:t>лідерство</a:t>
            </a:r>
            <a:r>
              <a:rPr lang="ru-RU" sz="3600" dirty="0"/>
              <a:t>».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259632" y="1772816"/>
            <a:ext cx="6400800" cy="3129528"/>
          </a:xfrm>
        </p:spPr>
        <p:txBody>
          <a:bodyPr/>
          <a:lstStyle/>
          <a:p>
            <a:r>
              <a:rPr lang="ru-RU" dirty="0" err="1"/>
              <a:t>Основними</a:t>
            </a:r>
            <a:r>
              <a:rPr lang="ru-RU" dirty="0"/>
              <a:t> аспектами </a:t>
            </a:r>
            <a:r>
              <a:rPr lang="ru-RU" dirty="0" err="1"/>
              <a:t>лідерства</a:t>
            </a:r>
            <a:r>
              <a:rPr lang="ru-RU" dirty="0"/>
              <a:t> є</a:t>
            </a:r>
            <a:r>
              <a:rPr lang="ru-RU" dirty="0" smtClean="0"/>
              <a:t>:</a:t>
            </a:r>
          </a:p>
          <a:p>
            <a:pPr lvl="2">
              <a:buFont typeface="Wingdings" pitchFamily="2" charset="2"/>
              <a:buChar char="v"/>
            </a:pPr>
            <a:r>
              <a:rPr lang="ru-RU" dirty="0" err="1"/>
              <a:t>здатність</a:t>
            </a:r>
            <a:r>
              <a:rPr lang="ru-RU" dirty="0"/>
              <a:t> </a:t>
            </a:r>
            <a:r>
              <a:rPr lang="ru-RU" dirty="0" err="1"/>
              <a:t>лідера</a:t>
            </a:r>
            <a:r>
              <a:rPr lang="ru-RU" dirty="0"/>
              <a:t> точно </a:t>
            </a:r>
            <a:r>
              <a:rPr lang="ru-RU" dirty="0" err="1"/>
              <a:t>оцінити</a:t>
            </a:r>
            <a:r>
              <a:rPr lang="ru-RU" dirty="0"/>
              <a:t> </a:t>
            </a:r>
            <a:r>
              <a:rPr lang="ru-RU" dirty="0" err="1"/>
              <a:t>ситуацію</a:t>
            </a:r>
            <a:r>
              <a:rPr lang="ru-RU" dirty="0"/>
              <a:t>,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ru-RU" dirty="0" err="1"/>
              <a:t>оптимальне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проблем, </a:t>
            </a:r>
            <a:r>
              <a:rPr lang="ru-RU" dirty="0" err="1"/>
              <a:t>що</a:t>
            </a:r>
            <a:r>
              <a:rPr lang="ru-RU" dirty="0"/>
              <a:t> стоять, </a:t>
            </a:r>
            <a:r>
              <a:rPr lang="ru-RU" dirty="0" err="1"/>
              <a:t>мобілізувати</a:t>
            </a:r>
            <a:r>
              <a:rPr lang="ru-RU" dirty="0"/>
              <a:t> людей на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;</a:t>
            </a:r>
          </a:p>
          <a:p>
            <a:pPr lvl="2">
              <a:buFont typeface="Wingdings" pitchFamily="2" charset="2"/>
              <a:buChar char="v"/>
            </a:pPr>
            <a:r>
              <a:rPr lang="ru-RU" dirty="0" err="1"/>
              <a:t>ухвалення</a:t>
            </a:r>
            <a:r>
              <a:rPr lang="ru-RU" dirty="0"/>
              <a:t> </a:t>
            </a:r>
            <a:r>
              <a:rPr lang="ru-RU" dirty="0" err="1"/>
              <a:t>відомими</a:t>
            </a:r>
            <a:r>
              <a:rPr lang="ru-RU" dirty="0"/>
              <a:t> </a:t>
            </a:r>
            <a:r>
              <a:rPr lang="ru-RU" dirty="0" err="1"/>
              <a:t>ідей</a:t>
            </a:r>
            <a:r>
              <a:rPr lang="ru-RU" dirty="0"/>
              <a:t> </a:t>
            </a:r>
            <a:r>
              <a:rPr lang="ru-RU" dirty="0" err="1"/>
              <a:t>лідера</a:t>
            </a:r>
            <a:r>
              <a:rPr lang="ru-RU" dirty="0"/>
              <a:t>, </a:t>
            </a:r>
            <a:r>
              <a:rPr lang="ru-RU" dirty="0" err="1"/>
              <a:t>готовність</a:t>
            </a:r>
            <a:r>
              <a:rPr lang="ru-RU" dirty="0"/>
              <a:t> </a:t>
            </a:r>
            <a:r>
              <a:rPr lang="ru-RU" dirty="0" err="1"/>
              <a:t>свідомо</a:t>
            </a:r>
            <a:r>
              <a:rPr lang="ru-RU" dirty="0"/>
              <a:t> і </a:t>
            </a:r>
            <a:r>
              <a:rPr lang="ru-RU" dirty="0" err="1"/>
              <a:t>добровільно</a:t>
            </a:r>
            <a:r>
              <a:rPr lang="ru-RU" dirty="0"/>
              <a:t> </a:t>
            </a:r>
            <a:r>
              <a:rPr lang="ru-RU" dirty="0" err="1"/>
              <a:t>підкорятися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2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056784" cy="934040"/>
          </a:xfrm>
        </p:spPr>
        <p:txBody>
          <a:bodyPr/>
          <a:lstStyle/>
          <a:p>
            <a:r>
              <a:rPr lang="ru-RU" sz="3600" dirty="0" err="1"/>
              <a:t>Поняття</a:t>
            </a:r>
            <a:r>
              <a:rPr lang="ru-RU" sz="3600" dirty="0"/>
              <a:t> «</a:t>
            </a:r>
            <a:r>
              <a:rPr lang="ru-RU" sz="3600" dirty="0" err="1"/>
              <a:t>політичне</a:t>
            </a:r>
            <a:r>
              <a:rPr lang="ru-RU" sz="3600" dirty="0"/>
              <a:t> </a:t>
            </a:r>
            <a:r>
              <a:rPr lang="ru-RU" sz="3600" dirty="0" err="1"/>
              <a:t>лідерство</a:t>
            </a:r>
            <a:r>
              <a:rPr lang="ru-RU" sz="3600" dirty="0"/>
              <a:t>».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115616" y="1700808"/>
            <a:ext cx="6400800" cy="370559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ru-RU" dirty="0" err="1" smtClean="0"/>
              <a:t>Політичне</a:t>
            </a:r>
            <a:r>
              <a:rPr lang="ru-RU" dirty="0" smtClean="0"/>
              <a:t> </a:t>
            </a:r>
            <a:r>
              <a:rPr lang="ru-RU" dirty="0" err="1"/>
              <a:t>лідерство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, в </a:t>
            </a:r>
            <a:r>
              <a:rPr lang="ru-RU" dirty="0" err="1"/>
              <a:t>ході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одні</a:t>
            </a:r>
            <a:r>
              <a:rPr lang="ru-RU" dirty="0"/>
              <a:t> люди (</a:t>
            </a:r>
            <a:r>
              <a:rPr lang="ru-RU" dirty="0" err="1"/>
              <a:t>лідери</a:t>
            </a:r>
            <a:r>
              <a:rPr lang="ru-RU" dirty="0"/>
              <a:t>) </a:t>
            </a:r>
            <a:r>
              <a:rPr lang="ru-RU" dirty="0" err="1"/>
              <a:t>знають</a:t>
            </a:r>
            <a:r>
              <a:rPr lang="ru-RU" dirty="0"/>
              <a:t> і </a:t>
            </a:r>
            <a:r>
              <a:rPr lang="ru-RU" dirty="0" err="1"/>
              <a:t>виражають</a:t>
            </a:r>
            <a:r>
              <a:rPr lang="ru-RU" dirty="0"/>
              <a:t> потреби і </a:t>
            </a:r>
            <a:r>
              <a:rPr lang="ru-RU" dirty="0" err="1"/>
              <a:t>інтереси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послідовників</a:t>
            </a:r>
            <a:r>
              <a:rPr lang="ru-RU" dirty="0"/>
              <a:t> і через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володіють</a:t>
            </a:r>
            <a:r>
              <a:rPr lang="ru-RU" dirty="0"/>
              <a:t> престижем і </a:t>
            </a:r>
            <a:r>
              <a:rPr lang="ru-RU" dirty="0" err="1"/>
              <a:t>впливом</a:t>
            </a:r>
            <a:r>
              <a:rPr lang="ru-RU" dirty="0"/>
              <a:t>, а </a:t>
            </a:r>
            <a:r>
              <a:rPr lang="ru-RU" dirty="0" err="1"/>
              <a:t>інші</a:t>
            </a:r>
            <a:r>
              <a:rPr lang="ru-RU" dirty="0"/>
              <a:t> (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прихильники</a:t>
            </a:r>
            <a:r>
              <a:rPr lang="ru-RU" dirty="0"/>
              <a:t>) </a:t>
            </a:r>
            <a:r>
              <a:rPr lang="ru-RU" dirty="0" err="1"/>
              <a:t>добровільно</a:t>
            </a:r>
            <a:r>
              <a:rPr lang="ru-RU" dirty="0"/>
              <a:t> </a:t>
            </a:r>
            <a:r>
              <a:rPr lang="ru-RU" dirty="0" err="1"/>
              <a:t>віддають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владних</a:t>
            </a:r>
            <a:r>
              <a:rPr lang="ru-RU" dirty="0"/>
              <a:t> </a:t>
            </a:r>
            <a:r>
              <a:rPr lang="ru-RU" dirty="0" err="1"/>
              <a:t>повноважень</a:t>
            </a:r>
            <a:r>
              <a:rPr lang="ru-RU" dirty="0"/>
              <a:t> для </a:t>
            </a:r>
            <a:r>
              <a:rPr lang="ru-RU" dirty="0" err="1"/>
              <a:t>здійснення</a:t>
            </a:r>
            <a:r>
              <a:rPr lang="ru-RU" dirty="0"/>
              <a:t> </a:t>
            </a:r>
            <a:r>
              <a:rPr lang="ru-RU" dirty="0" err="1"/>
              <a:t>цілеспрямованого</a:t>
            </a:r>
            <a:r>
              <a:rPr lang="ru-RU" dirty="0"/>
              <a:t> </a:t>
            </a:r>
            <a:r>
              <a:rPr lang="ru-RU" dirty="0" err="1"/>
              <a:t>представництва</a:t>
            </a:r>
            <a:r>
              <a:rPr lang="ru-RU" dirty="0"/>
              <a:t> і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власних</a:t>
            </a:r>
            <a:r>
              <a:rPr lang="ru-RU" dirty="0"/>
              <a:t> </a:t>
            </a:r>
            <a:r>
              <a:rPr lang="ru-RU" dirty="0" err="1"/>
              <a:t>інтересів</a:t>
            </a:r>
            <a:r>
              <a:rPr lang="ru-RU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ru-RU" dirty="0" err="1" smtClean="0"/>
              <a:t>Політичний</a:t>
            </a:r>
            <a:r>
              <a:rPr lang="ru-RU" dirty="0" smtClean="0"/>
              <a:t> </a:t>
            </a:r>
            <a:r>
              <a:rPr lang="ru-RU" dirty="0" err="1"/>
              <a:t>лідер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і центр </a:t>
            </a:r>
            <a:r>
              <a:rPr lang="ru-RU" dirty="0" err="1"/>
              <a:t>влади</a:t>
            </a:r>
            <a:r>
              <a:rPr lang="ru-RU" dirty="0"/>
              <a:t>, і «</a:t>
            </a:r>
            <a:r>
              <a:rPr lang="ru-RU" dirty="0" err="1"/>
              <a:t>мозок</a:t>
            </a:r>
            <a:r>
              <a:rPr lang="ru-RU" dirty="0"/>
              <a:t>» і «</a:t>
            </a:r>
            <a:r>
              <a:rPr lang="ru-RU" dirty="0" err="1"/>
              <a:t>візитна</a:t>
            </a:r>
            <a:r>
              <a:rPr lang="ru-RU" dirty="0"/>
              <a:t> </a:t>
            </a:r>
            <a:r>
              <a:rPr lang="ru-RU" dirty="0" err="1"/>
              <a:t>картка</a:t>
            </a:r>
            <a:r>
              <a:rPr lang="ru-RU" dirty="0"/>
              <a:t>» тих сил,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висувають</a:t>
            </a:r>
            <a:r>
              <a:rPr lang="ru-RU" dirty="0"/>
              <a:t> на </a:t>
            </a:r>
            <a:r>
              <a:rPr lang="ru-RU" dirty="0" err="1"/>
              <a:t>елітарні</a:t>
            </a:r>
            <a:r>
              <a:rPr lang="ru-RU" dirty="0"/>
              <a:t> </a:t>
            </a:r>
            <a:r>
              <a:rPr lang="ru-RU" dirty="0" err="1"/>
              <a:t>лідируючі</a:t>
            </a:r>
            <a:r>
              <a:rPr lang="ru-RU" dirty="0"/>
              <a:t> </a:t>
            </a:r>
            <a:r>
              <a:rPr lang="ru-RU" dirty="0" err="1"/>
              <a:t>позиції</a:t>
            </a:r>
            <a:r>
              <a:rPr lang="ru-RU" dirty="0"/>
              <a:t>. І </a:t>
            </a:r>
            <a:r>
              <a:rPr lang="ru-RU" dirty="0" err="1"/>
              <a:t>забезпечують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постійну</a:t>
            </a:r>
            <a:r>
              <a:rPr lang="ru-RU" dirty="0"/>
              <a:t>, </a:t>
            </a:r>
            <a:r>
              <a:rPr lang="ru-RU" dirty="0" err="1"/>
              <a:t>тривалу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- </a:t>
            </a:r>
            <a:r>
              <a:rPr lang="ru-RU" dirty="0" err="1"/>
              <a:t>політичний</a:t>
            </a:r>
            <a:r>
              <a:rPr lang="ru-RU" dirty="0"/>
              <a:t> менеджер,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управляє</a:t>
            </a:r>
            <a:r>
              <a:rPr lang="ru-RU" dirty="0"/>
              <a:t>, </a:t>
            </a:r>
            <a:r>
              <a:rPr lang="ru-RU" dirty="0" err="1"/>
              <a:t>керівник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послідовників</a:t>
            </a:r>
            <a:r>
              <a:rPr lang="ru-RU" dirty="0"/>
              <a:t> і </a:t>
            </a:r>
            <a:r>
              <a:rPr lang="ru-RU" dirty="0" err="1"/>
              <a:t>прихильників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2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Основні компоненти політичного лідерства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4391000"/>
          </a:xfrm>
        </p:spPr>
        <p:txBody>
          <a:bodyPr/>
          <a:lstStyle/>
          <a:p>
            <a:r>
              <a:rPr lang="uk-UA" dirty="0"/>
              <a:t>В структурі політичного лідерства можна виділити три основні компоненти: </a:t>
            </a:r>
            <a:endParaRPr lang="uk-UA" dirty="0" smtClean="0"/>
          </a:p>
          <a:p>
            <a:pPr lvl="1">
              <a:buFont typeface="Wingdings" pitchFamily="2" charset="2"/>
              <a:buChar char="Ø"/>
            </a:pPr>
            <a:r>
              <a:rPr lang="uk-UA" dirty="0" smtClean="0"/>
              <a:t>особові </a:t>
            </a:r>
            <a:r>
              <a:rPr lang="uk-UA" dirty="0"/>
              <a:t>якості лідера, </a:t>
            </a:r>
            <a:endParaRPr lang="uk-UA" dirty="0" smtClean="0"/>
          </a:p>
          <a:p>
            <a:pPr lvl="1">
              <a:buFont typeface="Wingdings" pitchFamily="2" charset="2"/>
              <a:buChar char="Ø"/>
            </a:pPr>
            <a:r>
              <a:rPr lang="uk-UA" dirty="0" smtClean="0"/>
              <a:t>інструменти </a:t>
            </a:r>
            <a:r>
              <a:rPr lang="uk-UA" dirty="0"/>
              <a:t>здійснення влади, </a:t>
            </a:r>
            <a:endParaRPr lang="uk-UA" dirty="0" smtClean="0"/>
          </a:p>
          <a:p>
            <a:pPr lvl="1">
              <a:buFont typeface="Wingdings" pitchFamily="2" charset="2"/>
              <a:buChar char="Ø"/>
            </a:pPr>
            <a:r>
              <a:rPr lang="uk-UA" dirty="0" smtClean="0"/>
              <a:t>ситуацію</a:t>
            </a:r>
            <a:r>
              <a:rPr lang="uk-UA" dirty="0"/>
              <a:t>, в якій діє лідер, і вплив якої випробовує.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7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uk-UA" dirty="0" smtClean="0"/>
              <a:t>Якості лідера поділяють: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908720"/>
            <a:ext cx="7772400" cy="5760640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П</a:t>
            </a:r>
            <a:r>
              <a:rPr lang="ru-RU" dirty="0" err="1" smtClean="0"/>
              <a:t>риродні</a:t>
            </a:r>
            <a:r>
              <a:rPr lang="ru-RU" dirty="0" smtClean="0"/>
              <a:t> </a:t>
            </a:r>
            <a:r>
              <a:rPr lang="ru-RU" dirty="0" err="1" smtClean="0"/>
              <a:t>якості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/>
              <a:t>сила характеру, 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err="1"/>
              <a:t>рішучість</a:t>
            </a:r>
            <a:r>
              <a:rPr lang="ru-RU" dirty="0"/>
              <a:t>, 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err="1"/>
              <a:t>інтуїція</a:t>
            </a:r>
            <a:r>
              <a:rPr lang="ru-RU" dirty="0"/>
              <a:t>, 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/>
              <a:t>магнетизм </a:t>
            </a:r>
            <a:r>
              <a:rPr lang="ru-RU" dirty="0" smtClean="0"/>
              <a:t>особи</a:t>
            </a:r>
          </a:p>
          <a:p>
            <a:r>
              <a:rPr lang="ru-RU" dirty="0" err="1" smtClean="0"/>
              <a:t>Етичні</a:t>
            </a:r>
            <a:r>
              <a:rPr lang="ru-RU" dirty="0" smtClean="0"/>
              <a:t> </a:t>
            </a:r>
            <a:r>
              <a:rPr lang="ru-RU" dirty="0" err="1" smtClean="0"/>
              <a:t>якості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err="1"/>
              <a:t>гуманізм</a:t>
            </a:r>
            <a:r>
              <a:rPr lang="ru-RU" dirty="0"/>
              <a:t>, 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err="1" smtClean="0"/>
              <a:t>відповідальність</a:t>
            </a:r>
            <a:r>
              <a:rPr lang="ru-RU" dirty="0"/>
              <a:t>, 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err="1" smtClean="0"/>
              <a:t>чесність</a:t>
            </a:r>
            <a:endParaRPr lang="ru-RU" dirty="0" smtClean="0"/>
          </a:p>
          <a:p>
            <a:r>
              <a:rPr lang="uk-UA" dirty="0" smtClean="0"/>
              <a:t>Професійні якості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 err="1"/>
              <a:t>аналітичні</a:t>
            </a:r>
            <a:r>
              <a:rPr lang="ru-RU" dirty="0"/>
              <a:t> </a:t>
            </a:r>
            <a:r>
              <a:rPr lang="ru-RU" dirty="0" err="1"/>
              <a:t>здібності</a:t>
            </a:r>
            <a:r>
              <a:rPr lang="ru-RU" dirty="0"/>
              <a:t>, 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err="1" smtClean="0"/>
              <a:t>уміння</a:t>
            </a:r>
            <a:r>
              <a:rPr lang="ru-RU" dirty="0" smtClean="0"/>
              <a:t> </a:t>
            </a:r>
            <a:r>
              <a:rPr lang="ru-RU" dirty="0" err="1"/>
              <a:t>швидко</a:t>
            </a:r>
            <a:r>
              <a:rPr lang="ru-RU" dirty="0"/>
              <a:t> і точно </a:t>
            </a:r>
            <a:r>
              <a:rPr lang="ru-RU" dirty="0" err="1"/>
              <a:t>орієнтуватися</a:t>
            </a:r>
            <a:r>
              <a:rPr lang="ru-RU" dirty="0"/>
              <a:t> в </a:t>
            </a:r>
            <a:r>
              <a:rPr lang="ru-RU" dirty="0" err="1"/>
              <a:t>обстановці</a:t>
            </a:r>
            <a:r>
              <a:rPr lang="ru-RU" dirty="0"/>
              <a:t>, 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err="1" smtClean="0"/>
              <a:t>компетентність</a:t>
            </a:r>
            <a:r>
              <a:rPr lang="ru-RU" dirty="0"/>
              <a:t>, 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err="1" smtClean="0"/>
              <a:t>гнучкість</a:t>
            </a:r>
            <a:r>
              <a:rPr lang="ru-RU" dirty="0"/>
              <a:t>, 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ru-RU" dirty="0" err="1" smtClean="0"/>
              <a:t>готовність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dirty="0" err="1" smtClean="0"/>
              <a:t>компромісів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589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Типологія політичного лідерства.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Загальновизнаною і </a:t>
            </a:r>
            <a:r>
              <a:rPr lang="uk-UA" dirty="0" err="1"/>
              <a:t>зберігаючою</a:t>
            </a:r>
            <a:r>
              <a:rPr lang="uk-UA" dirty="0"/>
              <a:t> свою актуальність є типологія лідерства М.Вебера. Він виділив три типи лідерства: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93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Традиційне лідерство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r>
              <a:rPr lang="ru-RU" b="1" dirty="0" err="1"/>
              <a:t>Традиційне</a:t>
            </a:r>
            <a:r>
              <a:rPr lang="ru-RU" b="1" dirty="0"/>
              <a:t> </a:t>
            </a:r>
            <a:r>
              <a:rPr lang="ru-RU" b="1" dirty="0" err="1"/>
              <a:t>лідерство</a:t>
            </a:r>
            <a:r>
              <a:rPr lang="ru-RU" dirty="0"/>
              <a:t> – </a:t>
            </a:r>
            <a:r>
              <a:rPr lang="ru-RU" dirty="0" err="1"/>
              <a:t>спирається</a:t>
            </a:r>
            <a:r>
              <a:rPr lang="ru-RU" dirty="0"/>
              <a:t> на 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традицій</a:t>
            </a:r>
            <a:r>
              <a:rPr lang="ru-RU" dirty="0"/>
              <a:t>, </a:t>
            </a:r>
            <a:r>
              <a:rPr lang="ru-RU" dirty="0" err="1"/>
              <a:t>ритуалів</a:t>
            </a:r>
            <a:r>
              <a:rPr lang="ru-RU" dirty="0"/>
              <a:t>, силу </a:t>
            </a:r>
            <a:r>
              <a:rPr lang="ru-RU" dirty="0" err="1"/>
              <a:t>звички</a:t>
            </a:r>
            <a:r>
              <a:rPr lang="ru-RU" dirty="0"/>
              <a:t>. </a:t>
            </a:r>
            <a:r>
              <a:rPr lang="ru-RU" dirty="0" err="1"/>
              <a:t>Звичка</a:t>
            </a:r>
            <a:r>
              <a:rPr lang="ru-RU" dirty="0"/>
              <a:t> </a:t>
            </a:r>
            <a:r>
              <a:rPr lang="ru-RU" dirty="0" err="1"/>
              <a:t>підкорятися</a:t>
            </a:r>
            <a:r>
              <a:rPr lang="ru-RU" dirty="0"/>
              <a:t> заснована на </a:t>
            </a:r>
            <a:r>
              <a:rPr lang="ru-RU" dirty="0" err="1"/>
              <a:t>вірі</a:t>
            </a:r>
            <a:r>
              <a:rPr lang="ru-RU" dirty="0"/>
              <a:t> в </a:t>
            </a:r>
            <a:r>
              <a:rPr lang="ru-RU" dirty="0" err="1"/>
              <a:t>святість</a:t>
            </a:r>
            <a:r>
              <a:rPr lang="ru-RU" dirty="0"/>
              <a:t> </a:t>
            </a:r>
            <a:r>
              <a:rPr lang="ru-RU" dirty="0" err="1"/>
              <a:t>традиції</a:t>
            </a:r>
            <a:r>
              <a:rPr lang="ru-RU" dirty="0"/>
              <a:t> і </a:t>
            </a:r>
            <a:r>
              <a:rPr lang="ru-RU" dirty="0" err="1"/>
              <a:t>передачі</a:t>
            </a:r>
            <a:r>
              <a:rPr lang="ru-RU" dirty="0"/>
              <a:t> </a:t>
            </a:r>
            <a:r>
              <a:rPr lang="ru-RU" dirty="0" err="1"/>
              <a:t>влади</a:t>
            </a:r>
            <a:r>
              <a:rPr lang="ru-RU" dirty="0"/>
              <a:t> за </a:t>
            </a:r>
            <a:r>
              <a:rPr lang="ru-RU" dirty="0" err="1"/>
              <a:t>спадком</a:t>
            </a:r>
            <a:r>
              <a:rPr lang="ru-RU" dirty="0"/>
              <a:t>. Право ж на </a:t>
            </a:r>
            <a:r>
              <a:rPr lang="ru-RU" dirty="0" err="1"/>
              <a:t>панування</a:t>
            </a:r>
            <a:r>
              <a:rPr lang="ru-RU" dirty="0"/>
              <a:t> </a:t>
            </a:r>
            <a:r>
              <a:rPr lang="ru-RU" dirty="0" err="1"/>
              <a:t>лідер</a:t>
            </a:r>
            <a:r>
              <a:rPr lang="ru-RU" dirty="0"/>
              <a:t> </a:t>
            </a:r>
            <a:r>
              <a:rPr lang="ru-RU" dirty="0" err="1"/>
              <a:t>придбає</a:t>
            </a:r>
            <a:r>
              <a:rPr lang="ru-RU" dirty="0"/>
              <a:t>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своєму</a:t>
            </a:r>
            <a:r>
              <a:rPr lang="ru-RU" dirty="0"/>
              <a:t> </a:t>
            </a:r>
            <a:r>
              <a:rPr lang="ru-RU" dirty="0" err="1"/>
              <a:t>походженню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тип </a:t>
            </a:r>
            <a:r>
              <a:rPr lang="ru-RU" dirty="0" err="1"/>
              <a:t>лідерства</a:t>
            </a:r>
            <a:r>
              <a:rPr lang="ru-RU" dirty="0"/>
              <a:t> </a:t>
            </a:r>
            <a:r>
              <a:rPr lang="ru-RU" dirty="0" err="1"/>
              <a:t>втілює</a:t>
            </a:r>
            <a:r>
              <a:rPr lang="ru-RU" dirty="0"/>
              <a:t> </a:t>
            </a:r>
            <a:r>
              <a:rPr lang="ru-RU" dirty="0" err="1"/>
              <a:t>правління</a:t>
            </a:r>
            <a:r>
              <a:rPr lang="ru-RU" dirty="0"/>
              <a:t> </a:t>
            </a:r>
            <a:r>
              <a:rPr lang="ru-RU" dirty="0" err="1"/>
              <a:t>вождів</a:t>
            </a:r>
            <a:r>
              <a:rPr lang="ru-RU" dirty="0"/>
              <a:t>, </a:t>
            </a:r>
            <a:r>
              <a:rPr lang="ru-RU" dirty="0" err="1"/>
              <a:t>старійшин</a:t>
            </a:r>
            <a:r>
              <a:rPr lang="ru-RU" dirty="0"/>
              <a:t>, </a:t>
            </a:r>
            <a:r>
              <a:rPr lang="ru-RU" dirty="0" err="1"/>
              <a:t>монархів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25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Харизматичне лідерство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err="1"/>
              <a:t>Харизматичне</a:t>
            </a:r>
            <a:r>
              <a:rPr lang="ru-RU" b="1" dirty="0"/>
              <a:t> </a:t>
            </a:r>
            <a:r>
              <a:rPr lang="ru-RU" b="1" dirty="0" err="1"/>
              <a:t>лідерство</a:t>
            </a:r>
            <a:r>
              <a:rPr lang="ru-RU" dirty="0"/>
              <a:t> </a:t>
            </a:r>
            <a:r>
              <a:rPr lang="ru-RU" dirty="0" err="1"/>
              <a:t>припускає</a:t>
            </a:r>
            <a:r>
              <a:rPr lang="ru-RU" dirty="0"/>
              <a:t> </a:t>
            </a:r>
            <a:r>
              <a:rPr lang="ru-RU" dirty="0" err="1"/>
              <a:t>виняткові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самого </a:t>
            </a:r>
            <a:r>
              <a:rPr lang="ru-RU" dirty="0" err="1"/>
              <a:t>лідера</a:t>
            </a:r>
            <a:r>
              <a:rPr lang="ru-RU" dirty="0"/>
              <a:t>, 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володіє</a:t>
            </a:r>
            <a:r>
              <a:rPr lang="ru-RU" dirty="0"/>
              <a:t> </a:t>
            </a:r>
            <a:r>
              <a:rPr lang="ru-RU" dirty="0" err="1"/>
              <a:t>насправді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приписуються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оточенням</a:t>
            </a:r>
            <a:r>
              <a:rPr lang="ru-RU" dirty="0"/>
              <a:t> і </a:t>
            </a:r>
            <a:r>
              <a:rPr lang="ru-RU" dirty="0" err="1"/>
              <a:t>всіляко</a:t>
            </a:r>
            <a:r>
              <a:rPr lang="ru-RU" dirty="0"/>
              <a:t> </a:t>
            </a:r>
            <a:r>
              <a:rPr lang="ru-RU" dirty="0" err="1"/>
              <a:t>роздуваються</a:t>
            </a:r>
            <a:r>
              <a:rPr lang="ru-RU" dirty="0"/>
              <a:t> </a:t>
            </a:r>
            <a:r>
              <a:rPr lang="ru-RU" dirty="0" err="1"/>
              <a:t>засобами</a:t>
            </a:r>
            <a:r>
              <a:rPr lang="ru-RU" dirty="0"/>
              <a:t> </a:t>
            </a:r>
            <a:r>
              <a:rPr lang="ru-RU" dirty="0" err="1"/>
              <a:t>масової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 </a:t>
            </a:r>
            <a:r>
              <a:rPr lang="ru-RU" dirty="0" err="1"/>
              <a:t>Харизматичними</a:t>
            </a:r>
            <a:r>
              <a:rPr lang="ru-RU" dirty="0"/>
              <a:t> </a:t>
            </a:r>
            <a:r>
              <a:rPr lang="ru-RU" dirty="0" err="1"/>
              <a:t>лідерами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В.І. </a:t>
            </a:r>
            <a:r>
              <a:rPr lang="ru-RU" dirty="0" err="1"/>
              <a:t>Ленін</a:t>
            </a:r>
            <a:r>
              <a:rPr lang="ru-RU" dirty="0"/>
              <a:t>, </a:t>
            </a:r>
            <a:r>
              <a:rPr lang="ru-RU" dirty="0" err="1"/>
              <a:t>І.Сталін</a:t>
            </a:r>
            <a:r>
              <a:rPr lang="ru-RU" dirty="0"/>
              <a:t>, </a:t>
            </a:r>
            <a:r>
              <a:rPr lang="ru-RU" dirty="0" err="1"/>
              <a:t>А.Гітлер</a:t>
            </a:r>
            <a:r>
              <a:rPr lang="ru-RU" dirty="0"/>
              <a:t>, Мао </a:t>
            </a:r>
            <a:r>
              <a:rPr lang="ru-RU" dirty="0" err="1"/>
              <a:t>Цзедун</a:t>
            </a:r>
            <a:r>
              <a:rPr lang="ru-RU" dirty="0"/>
              <a:t>, </a:t>
            </a:r>
            <a:r>
              <a:rPr lang="ru-RU" dirty="0" err="1"/>
              <a:t>Р.Хомейні</a:t>
            </a:r>
            <a:r>
              <a:rPr lang="ru-RU" dirty="0"/>
              <a:t> та </a:t>
            </a:r>
            <a:r>
              <a:rPr lang="ru-RU" dirty="0" err="1"/>
              <a:t>ін</a:t>
            </a:r>
            <a:r>
              <a:rPr lang="ru-RU" dirty="0"/>
              <a:t>. Основою </a:t>
            </a:r>
            <a:r>
              <a:rPr lang="ru-RU" dirty="0" err="1"/>
              <a:t>легітимності</a:t>
            </a:r>
            <a:r>
              <a:rPr lang="ru-RU" dirty="0"/>
              <a:t> </a:t>
            </a:r>
            <a:r>
              <a:rPr lang="ru-RU" dirty="0" err="1"/>
              <a:t>харизматичного</a:t>
            </a:r>
            <a:r>
              <a:rPr lang="ru-RU" dirty="0"/>
              <a:t> </a:t>
            </a:r>
            <a:r>
              <a:rPr lang="ru-RU" dirty="0" err="1"/>
              <a:t>лідера</a:t>
            </a:r>
            <a:r>
              <a:rPr lang="ru-RU" dirty="0"/>
              <a:t> є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перевага</a:t>
            </a:r>
            <a:r>
              <a:rPr lang="ru-RU" dirty="0"/>
              <a:t> над </a:t>
            </a:r>
            <a:r>
              <a:rPr lang="ru-RU" dirty="0" err="1"/>
              <a:t>іншими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165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</TotalTime>
  <Words>726</Words>
  <Application>Microsoft Office PowerPoint</Application>
  <PresentationFormat>Экран (4:3)</PresentationFormat>
  <Paragraphs>67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Справедливость</vt:lpstr>
      <vt:lpstr>Лідерство як політичний феномен. Теорії походження лідерства.</vt:lpstr>
      <vt:lpstr>Що таке політичне лідерство?</vt:lpstr>
      <vt:lpstr>Поняття «політичне лідерство».</vt:lpstr>
      <vt:lpstr>Поняття «політичне лідерство».</vt:lpstr>
      <vt:lpstr>Основні компоненти політичного лідерства</vt:lpstr>
      <vt:lpstr>Якості лідера поділяють:</vt:lpstr>
      <vt:lpstr>Типологія політичного лідерства. </vt:lpstr>
      <vt:lpstr>Традиційне лідерство</vt:lpstr>
      <vt:lpstr>Харизматичне лідерство</vt:lpstr>
      <vt:lpstr>Раціонально-легальне лідерство</vt:lpstr>
      <vt:lpstr>По стилю керівництва лідерів діляться:</vt:lpstr>
      <vt:lpstr>Виділяють чотири збірні типи лідерів</vt:lpstr>
      <vt:lpstr>Теорії лідерства</vt:lpstr>
      <vt:lpstr>Теорія рис</vt:lpstr>
      <vt:lpstr>Ситуаційна концепція </vt:lpstr>
      <vt:lpstr>Теорія визначальної ролі послідовників </vt:lpstr>
      <vt:lpstr>Функції політичного лідера</vt:lpstr>
      <vt:lpstr>ВИСНОВОК</vt:lpstr>
    </vt:vector>
  </TitlesOfParts>
  <Company>gypnor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Лідерство як політичний феномен. Теорії походження лідерства.</dc:title>
  <dc:creator>Machine</dc:creator>
  <cp:lastModifiedBy>Machine</cp:lastModifiedBy>
  <cp:revision>4</cp:revision>
  <dcterms:created xsi:type="dcterms:W3CDTF">2017-04-23T17:37:57Z</dcterms:created>
  <dcterms:modified xsi:type="dcterms:W3CDTF">2017-04-23T18:11:43Z</dcterms:modified>
</cp:coreProperties>
</file>