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1"/>
  </p:notesMasterIdLst>
  <p:sldIdLst>
    <p:sldId id="256" r:id="rId2"/>
    <p:sldId id="257" r:id="rId3"/>
    <p:sldId id="349" r:id="rId4"/>
    <p:sldId id="259" r:id="rId5"/>
    <p:sldId id="258" r:id="rId6"/>
    <p:sldId id="262" r:id="rId7"/>
    <p:sldId id="289" r:id="rId8"/>
    <p:sldId id="350" r:id="rId9"/>
    <p:sldId id="282" r:id="rId10"/>
  </p:sldIdLst>
  <p:sldSz cx="9144000" cy="5143500" type="screen16x9"/>
  <p:notesSz cx="6858000" cy="9144000"/>
  <p:embeddedFontLst>
    <p:embeddedFont>
      <p:font typeface="Josefin Sans" pitchFamily="2" charset="0"/>
      <p:regular r:id="rId12"/>
      <p:bold r:id="rId13"/>
      <p:italic r:id="rId14"/>
      <p:boldItalic r:id="rId15"/>
    </p:embeddedFont>
    <p:embeddedFont>
      <p:font typeface="Montserrat Alternates" panose="00000500000000000000" pitchFamily="2" charset="-52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881968-A242-40C9-95AA-8B06707AE9F3}">
  <a:tblStyle styleId="{9C881968-A242-40C9-95AA-8B06707AE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050" dirty="0"/>
              <a:t>Зависимость средней оценки комфорта от возраста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оценка_комфорта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Лист1!$A$2:$A$30</c:f>
              <c:numCache>
                <c:formatCode>General</c:formatCode>
                <c:ptCount val="29"/>
                <c:pt idx="0">
                  <c:v>22</c:v>
                </c:pt>
                <c:pt idx="1">
                  <c:v>23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32</c:v>
                </c:pt>
                <c:pt idx="10">
                  <c:v>34</c:v>
                </c:pt>
                <c:pt idx="11">
                  <c:v>35</c:v>
                </c:pt>
                <c:pt idx="12">
                  <c:v>36</c:v>
                </c:pt>
                <c:pt idx="13">
                  <c:v>37</c:v>
                </c:pt>
                <c:pt idx="14">
                  <c:v>38</c:v>
                </c:pt>
                <c:pt idx="15">
                  <c:v>39</c:v>
                </c:pt>
                <c:pt idx="16">
                  <c:v>40</c:v>
                </c:pt>
                <c:pt idx="17">
                  <c:v>41</c:v>
                </c:pt>
                <c:pt idx="18">
                  <c:v>42</c:v>
                </c:pt>
                <c:pt idx="19">
                  <c:v>43</c:v>
                </c:pt>
                <c:pt idx="20">
                  <c:v>45</c:v>
                </c:pt>
                <c:pt idx="21">
                  <c:v>46</c:v>
                </c:pt>
                <c:pt idx="22">
                  <c:v>48</c:v>
                </c:pt>
                <c:pt idx="23">
                  <c:v>50</c:v>
                </c:pt>
                <c:pt idx="24">
                  <c:v>51</c:v>
                </c:pt>
                <c:pt idx="25">
                  <c:v>52</c:v>
                </c:pt>
                <c:pt idx="26">
                  <c:v>55</c:v>
                </c:pt>
                <c:pt idx="27">
                  <c:v>58</c:v>
                </c:pt>
                <c:pt idx="28">
                  <c:v>65</c:v>
                </c:pt>
              </c:numCache>
            </c:numRef>
          </c:cat>
          <c:val>
            <c:numRef>
              <c:f>Лист1!$B$2:$B$30</c:f>
              <c:numCache>
                <c:formatCode>General</c:formatCode>
                <c:ptCount val="29"/>
                <c:pt idx="0">
                  <c:v>3.25</c:v>
                </c:pt>
                <c:pt idx="1">
                  <c:v>3</c:v>
                </c:pt>
                <c:pt idx="2">
                  <c:v>5.1851851851851851</c:v>
                </c:pt>
                <c:pt idx="3">
                  <c:v>3.3</c:v>
                </c:pt>
                <c:pt idx="4">
                  <c:v>4</c:v>
                </c:pt>
                <c:pt idx="5">
                  <c:v>4.1000000000000005</c:v>
                </c:pt>
                <c:pt idx="6">
                  <c:v>2.8333333333333335</c:v>
                </c:pt>
                <c:pt idx="7">
                  <c:v>4.5</c:v>
                </c:pt>
                <c:pt idx="8">
                  <c:v>3.5</c:v>
                </c:pt>
                <c:pt idx="9">
                  <c:v>4.5</c:v>
                </c:pt>
                <c:pt idx="10">
                  <c:v>4</c:v>
                </c:pt>
                <c:pt idx="11">
                  <c:v>4.8382352941176467</c:v>
                </c:pt>
                <c:pt idx="12">
                  <c:v>4</c:v>
                </c:pt>
                <c:pt idx="13">
                  <c:v>2.2000000000000002</c:v>
                </c:pt>
                <c:pt idx="14">
                  <c:v>3.9</c:v>
                </c:pt>
                <c:pt idx="15">
                  <c:v>3.7</c:v>
                </c:pt>
                <c:pt idx="16">
                  <c:v>5.5</c:v>
                </c:pt>
                <c:pt idx="17">
                  <c:v>3.5</c:v>
                </c:pt>
                <c:pt idx="18">
                  <c:v>4.666666666666667</c:v>
                </c:pt>
                <c:pt idx="19">
                  <c:v>4.5999999999999996</c:v>
                </c:pt>
                <c:pt idx="20">
                  <c:v>5.2068965517241379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5.333333333333333</c:v>
                </c:pt>
                <c:pt idx="25">
                  <c:v>5</c:v>
                </c:pt>
                <c:pt idx="26">
                  <c:v>4.9000000000000004</c:v>
                </c:pt>
                <c:pt idx="27">
                  <c:v>6</c:v>
                </c:pt>
                <c:pt idx="2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DB-4B07-A453-47029E84C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454960"/>
        <c:axId val="354453296"/>
      </c:lineChart>
      <c:catAx>
        <c:axId val="3544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4453296"/>
        <c:crosses val="autoZero"/>
        <c:auto val="1"/>
        <c:lblAlgn val="ctr"/>
        <c:lblOffset val="100"/>
        <c:tickLblSkip val="5"/>
        <c:noMultiLvlLbl val="0"/>
      </c:catAx>
      <c:valAx>
        <c:axId val="354453296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44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Тип охлаждения в тропической влажной саванне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6-4EE8-9A17-2E8307D6E9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6-4EE8-9A17-2E8307D6E9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6-4EE8-9A17-2E8307D6E979}"/>
              </c:ext>
            </c:extLst>
          </c:dPt>
          <c:cat>
            <c:strRef>
              <c:f>Лист1!$A$2:$A$4</c:f>
              <c:strCache>
                <c:ptCount val="3"/>
                <c:pt idx="0">
                  <c:v>Смешанный</c:v>
                </c:pt>
                <c:pt idx="1">
                  <c:v>Кондиционирование</c:v>
                </c:pt>
                <c:pt idx="2">
                  <c:v>Вентиляция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39</c:v>
                </c:pt>
                <c:pt idx="1">
                  <c:v>26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36-4EE8-9A17-2E8307D6E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Тип охлаждения в субтропическом высокогорье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42-4537-B6B0-F2B4F697A6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42-4537-B6B0-F2B4F697A62D}"/>
              </c:ext>
            </c:extLst>
          </c:dPt>
          <c:cat>
            <c:strRef>
              <c:f>Лист1!$A$2:$A$3</c:f>
              <c:strCache>
                <c:ptCount val="2"/>
                <c:pt idx="0">
                  <c:v>Смешанный</c:v>
                </c:pt>
                <c:pt idx="1">
                  <c:v>Вентиляция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19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42-4537-B6B0-F2B4F697A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8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d1e87cec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d1e87cec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88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6" name="Google Shape;366;p24"/>
          <p:cNvSpPr/>
          <p:nvPr/>
        </p:nvSpPr>
        <p:spPr>
          <a:xfrm rot="-3280717" flipH="1">
            <a:off x="7781743" y="3792720"/>
            <a:ext cx="2443146" cy="93998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 rot="-4136030" flipH="1">
            <a:off x="7516847" y="3617988"/>
            <a:ext cx="3605675" cy="119468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9" r:id="rId12"/>
    <p:sldLayoutId id="214748372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Alternates" panose="00000500000000000000" pitchFamily="2" charset="-52"/>
              </a:rPr>
              <a:t>Бытовые услуги. Исследование удовлетворенности клиента</a:t>
            </a:r>
            <a:endParaRPr sz="2800" dirty="0">
              <a:latin typeface="Montserrat Alternates" panose="000005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Пропуски</a:t>
            </a:r>
            <a:endParaRPr dirty="0">
              <a:latin typeface="Montserrat Alternates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64C21-6F25-4B4F-868A-D6B5ABC2487D}"/>
              </a:ext>
            </a:extLst>
          </p:cNvPr>
          <p:cNvSpPr txBox="1"/>
          <p:nvPr/>
        </p:nvSpPr>
        <p:spPr>
          <a:xfrm>
            <a:off x="3025697" y="2244648"/>
            <a:ext cx="204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5673-462E-4750-A734-698A15D85EAF}"/>
              </a:ext>
            </a:extLst>
          </p:cNvPr>
          <p:cNvSpPr txBox="1"/>
          <p:nvPr/>
        </p:nvSpPr>
        <p:spPr>
          <a:xfrm>
            <a:off x="3375103" y="1866447"/>
            <a:ext cx="83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Montserrat Alternates" panose="00000500000000000000" pitchFamily="2" charset="-52"/>
              </a:rPr>
              <a:t>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ECF74-2A91-415A-B312-D82973D26A7C}"/>
              </a:ext>
            </a:extLst>
          </p:cNvPr>
          <p:cNvSpPr txBox="1"/>
          <p:nvPr/>
        </p:nvSpPr>
        <p:spPr>
          <a:xfrm>
            <a:off x="2655850" y="3024447"/>
            <a:ext cx="89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Montserrat Alternates" panose="00000500000000000000" pitchFamily="2" charset="-52"/>
              </a:rPr>
              <a:t>141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47011-81FE-43BD-8B59-92A6C3B69185}"/>
              </a:ext>
            </a:extLst>
          </p:cNvPr>
          <p:cNvSpPr txBox="1"/>
          <p:nvPr/>
        </p:nvSpPr>
        <p:spPr>
          <a:xfrm>
            <a:off x="4036742" y="2113593"/>
            <a:ext cx="117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Montserrat Alternates" panose="00000500000000000000" pitchFamily="2" charset="-52"/>
              </a:rPr>
              <a:t>196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12BBE-882D-4BE1-8246-F33488862EC6}"/>
              </a:ext>
            </a:extLst>
          </p:cNvPr>
          <p:cNvSpPr txBox="1"/>
          <p:nvPr/>
        </p:nvSpPr>
        <p:spPr>
          <a:xfrm>
            <a:off x="4635191" y="3091719"/>
            <a:ext cx="117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4"/>
                </a:solidFill>
                <a:latin typeface="Montserrat Alternates" panose="00000500000000000000" pitchFamily="2" charset="-52"/>
              </a:rPr>
              <a:t>155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FD367-D28F-419D-8E04-17F76C3456DE}"/>
              </a:ext>
            </a:extLst>
          </p:cNvPr>
          <p:cNvSpPr txBox="1"/>
          <p:nvPr/>
        </p:nvSpPr>
        <p:spPr>
          <a:xfrm>
            <a:off x="3791415" y="3204000"/>
            <a:ext cx="10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</a:schemeClr>
                </a:solidFill>
                <a:latin typeface="Montserrat Alternates" panose="00000500000000000000" pitchFamily="2" charset="-52"/>
              </a:rPr>
              <a:t>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2FD6B-2BF4-4EF8-8A4D-D290057BD4B1}"/>
              </a:ext>
            </a:extLst>
          </p:cNvPr>
          <p:cNvSpPr txBox="1"/>
          <p:nvPr/>
        </p:nvSpPr>
        <p:spPr>
          <a:xfrm>
            <a:off x="4635191" y="2141958"/>
            <a:ext cx="117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4">
                    <a:lumMod val="75000"/>
                  </a:schemeClr>
                </a:solidFill>
                <a:latin typeface="Montserrat Alternates" panose="00000500000000000000" pitchFamily="2" charset="-52"/>
              </a:rPr>
              <a:t>144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AEE47-43E3-4CCF-A8F9-3F16DD59B51F}"/>
              </a:ext>
            </a:extLst>
          </p:cNvPr>
          <p:cNvSpPr txBox="1"/>
          <p:nvPr/>
        </p:nvSpPr>
        <p:spPr>
          <a:xfrm>
            <a:off x="2787806" y="2446057"/>
            <a:ext cx="117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Montserrat Alternates" panose="00000500000000000000" pitchFamily="2" charset="-52"/>
              </a:rPr>
              <a:t>277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DBC20-B3A8-42D2-BFEF-E14C22519E7F}"/>
              </a:ext>
            </a:extLst>
          </p:cNvPr>
          <p:cNvSpPr txBox="1"/>
          <p:nvPr/>
        </p:nvSpPr>
        <p:spPr>
          <a:xfrm>
            <a:off x="2800813" y="3499213"/>
            <a:ext cx="1293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Montserrat Alternates" panose="00000500000000000000" pitchFamily="2" charset="-52"/>
              </a:rPr>
              <a:t>212</a:t>
            </a:r>
            <a:endParaRPr lang="ru-RU" sz="3600" b="1" dirty="0">
              <a:solidFill>
                <a:schemeClr val="accent6">
                  <a:lumMod val="40000"/>
                  <a:lumOff val="60000"/>
                </a:schemeClr>
              </a:solidFill>
              <a:latin typeface="Montserrat Alternates" panose="000005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7C4C8-6A00-4C68-9853-64687151C887}"/>
              </a:ext>
            </a:extLst>
          </p:cNvPr>
          <p:cNvSpPr txBox="1"/>
          <p:nvPr/>
        </p:nvSpPr>
        <p:spPr>
          <a:xfrm rot="20153889">
            <a:off x="7058722" y="4286599"/>
            <a:ext cx="204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Montserrat Alternates" panose="00000500000000000000" pitchFamily="2" charset="-52"/>
              </a:rPr>
              <a:t>Как заполнять?</a:t>
            </a:r>
            <a:endParaRPr lang="ru-RU" b="1" dirty="0">
              <a:solidFill>
                <a:schemeClr val="tx1"/>
              </a:solidFill>
              <a:latin typeface="Montserrat Alternates" panose="000005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5AF9F-33FF-446C-8209-B15CD4B391A0}"/>
              </a:ext>
            </a:extLst>
          </p:cNvPr>
          <p:cNvSpPr txBox="1"/>
          <p:nvPr/>
        </p:nvSpPr>
        <p:spPr>
          <a:xfrm>
            <a:off x="4486506" y="1623635"/>
            <a:ext cx="129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 Alternates" panose="00000500000000000000" pitchFamily="2" charset="-52"/>
              </a:rPr>
              <a:t>213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Montserrat Alternates" panose="00000500000000000000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33E9C2-14DE-4B83-8555-16B796F339FF}"/>
              </a:ext>
            </a:extLst>
          </p:cNvPr>
          <p:cNvSpPr txBox="1"/>
          <p:nvPr/>
        </p:nvSpPr>
        <p:spPr>
          <a:xfrm rot="983564">
            <a:off x="737194" y="1139653"/>
            <a:ext cx="204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Montserrat Alternates" panose="00000500000000000000" pitchFamily="2" charset="-52"/>
              </a:rPr>
              <a:t>Что делать?</a:t>
            </a:r>
            <a:endParaRPr lang="ru-RU" b="1" dirty="0">
              <a:solidFill>
                <a:schemeClr val="tx1"/>
              </a:solidFill>
              <a:latin typeface="Montserrat Alternates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E09F6A-D64C-4E48-8B4B-CACB85FF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0906">
            <a:off x="6300440" y="807719"/>
            <a:ext cx="2117455" cy="211745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81AD8A1-DD31-45C7-B38F-292A11841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5116" l="5656" r="89717">
                        <a14:foregroundMark x1="6684" y1="84833" x2="49614" y2="86118"/>
                        <a14:foregroundMark x1="49614" y1="86118" x2="7198" y2="95116"/>
                        <a14:foregroundMark x1="13111" y1="90231" x2="21337" y2="90231"/>
                        <a14:foregroundMark x1="8997" y1="93830" x2="8997" y2="90231"/>
                        <a14:foregroundMark x1="16452" y1="93316" x2="45501" y2="90488"/>
                        <a14:foregroundMark x1="15681" y1="93573" x2="55270" y2="92802"/>
                        <a14:foregroundMark x1="55270" y1="92802" x2="51928" y2="91260"/>
                        <a14:foregroundMark x1="5656" y1="94087" x2="6941" y2="87404"/>
                        <a14:foregroundMark x1="34447" y1="94602" x2="55527" y2="92545"/>
                        <a14:foregroundMark x1="50386" y1="95116" x2="54756" y2="938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53985">
            <a:off x="144104" y="2024144"/>
            <a:ext cx="2585378" cy="2585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Решение</a:t>
            </a:r>
            <a:endParaRPr dirty="0">
              <a:latin typeface="Montserrat Alternates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64C21-6F25-4B4F-868A-D6B5ABC2487D}"/>
              </a:ext>
            </a:extLst>
          </p:cNvPr>
          <p:cNvSpPr txBox="1"/>
          <p:nvPr/>
        </p:nvSpPr>
        <p:spPr>
          <a:xfrm>
            <a:off x="3025697" y="2244648"/>
            <a:ext cx="204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5673-462E-4750-A734-698A15D85EAF}"/>
              </a:ext>
            </a:extLst>
          </p:cNvPr>
          <p:cNvSpPr txBox="1"/>
          <p:nvPr/>
        </p:nvSpPr>
        <p:spPr>
          <a:xfrm>
            <a:off x="3053338" y="1858577"/>
            <a:ext cx="129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ECF74-2A91-415A-B312-D82973D26A7C}"/>
              </a:ext>
            </a:extLst>
          </p:cNvPr>
          <p:cNvSpPr txBox="1"/>
          <p:nvPr/>
        </p:nvSpPr>
        <p:spPr>
          <a:xfrm>
            <a:off x="2655849" y="3024447"/>
            <a:ext cx="1174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47011-81FE-43BD-8B59-92A6C3B69185}"/>
              </a:ext>
            </a:extLst>
          </p:cNvPr>
          <p:cNvSpPr txBox="1"/>
          <p:nvPr/>
        </p:nvSpPr>
        <p:spPr>
          <a:xfrm>
            <a:off x="4036742" y="2113593"/>
            <a:ext cx="117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12BBE-882D-4BE1-8246-F33488862EC6}"/>
              </a:ext>
            </a:extLst>
          </p:cNvPr>
          <p:cNvSpPr txBox="1"/>
          <p:nvPr/>
        </p:nvSpPr>
        <p:spPr>
          <a:xfrm>
            <a:off x="4635191" y="3091719"/>
            <a:ext cx="117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4"/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FD367-D28F-419D-8E04-17F76C3456DE}"/>
              </a:ext>
            </a:extLst>
          </p:cNvPr>
          <p:cNvSpPr txBox="1"/>
          <p:nvPr/>
        </p:nvSpPr>
        <p:spPr>
          <a:xfrm>
            <a:off x="3698485" y="3320264"/>
            <a:ext cx="1648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2FD6B-2BF4-4EF8-8A4D-D290057BD4B1}"/>
              </a:ext>
            </a:extLst>
          </p:cNvPr>
          <p:cNvSpPr txBox="1"/>
          <p:nvPr/>
        </p:nvSpPr>
        <p:spPr>
          <a:xfrm>
            <a:off x="4635191" y="2141958"/>
            <a:ext cx="117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4">
                    <a:lumMod val="75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AEE47-43E3-4CCF-A8F9-3F16DD59B51F}"/>
              </a:ext>
            </a:extLst>
          </p:cNvPr>
          <p:cNvSpPr txBox="1"/>
          <p:nvPr/>
        </p:nvSpPr>
        <p:spPr>
          <a:xfrm>
            <a:off x="2728890" y="2385174"/>
            <a:ext cx="117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DBC20-B3A8-42D2-BFEF-E14C22519E7F}"/>
              </a:ext>
            </a:extLst>
          </p:cNvPr>
          <p:cNvSpPr txBox="1"/>
          <p:nvPr/>
        </p:nvSpPr>
        <p:spPr>
          <a:xfrm>
            <a:off x="2592380" y="3433559"/>
            <a:ext cx="1293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Montserrat Alternates" panose="00000500000000000000" pitchFamily="2" charset="-52"/>
              </a:rPr>
              <a:t>482</a:t>
            </a:r>
            <a:endParaRPr lang="ru-RU" sz="3600" b="1" dirty="0">
              <a:solidFill>
                <a:schemeClr val="accent6">
                  <a:lumMod val="40000"/>
                  <a:lumOff val="60000"/>
                </a:schemeClr>
              </a:solidFill>
              <a:latin typeface="Montserrat Alternates" panose="000005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5AF9F-33FF-446C-8209-B15CD4B391A0}"/>
              </a:ext>
            </a:extLst>
          </p:cNvPr>
          <p:cNvSpPr txBox="1"/>
          <p:nvPr/>
        </p:nvSpPr>
        <p:spPr>
          <a:xfrm>
            <a:off x="4486506" y="1623635"/>
            <a:ext cx="129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 Alternates" panose="00000500000000000000" pitchFamily="2" charset="-52"/>
              </a:rPr>
              <a:t>482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Montserrat Alternates" panose="000005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FF312-2188-4CFE-832B-C8D7433C3092}"/>
              </a:ext>
            </a:extLst>
          </p:cNvPr>
          <p:cNvSpPr txBox="1"/>
          <p:nvPr/>
        </p:nvSpPr>
        <p:spPr>
          <a:xfrm>
            <a:off x="558210" y="1345336"/>
            <a:ext cx="2621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Сохраняем пропорцию в категориальных факторах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D3D74-3925-4853-AAD6-AA9663C07398}"/>
              </a:ext>
            </a:extLst>
          </p:cNvPr>
          <p:cNvSpPr txBox="1"/>
          <p:nvPr/>
        </p:nvSpPr>
        <p:spPr>
          <a:xfrm>
            <a:off x="227768" y="3577631"/>
            <a:ext cx="24344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Для количественных – медиана по выбранным группам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80A48-15B3-4996-9641-619DD9548400}"/>
              </a:ext>
            </a:extLst>
          </p:cNvPr>
          <p:cNvSpPr txBox="1"/>
          <p:nvPr/>
        </p:nvSpPr>
        <p:spPr>
          <a:xfrm>
            <a:off x="5809785" y="2262968"/>
            <a:ext cx="3106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Не заполняем субъективные значения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EB7A3-9330-4B4E-9255-66E3CCBACC61}"/>
              </a:ext>
            </a:extLst>
          </p:cNvPr>
          <p:cNvSpPr txBox="1"/>
          <p:nvPr/>
        </p:nvSpPr>
        <p:spPr>
          <a:xfrm>
            <a:off x="5809785" y="4280232"/>
            <a:ext cx="3106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Удаляем колонки с большим количеством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96948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046;p76">
            <a:extLst>
              <a:ext uri="{FF2B5EF4-FFF2-40B4-BE49-F238E27FC236}">
                <a16:creationId xmlns:a16="http://schemas.microsoft.com/office/drawing/2014/main" id="{894E817D-0364-4EE2-9204-7467ADCA7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393" y="126792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Анализ данных</a:t>
            </a:r>
            <a:endParaRPr dirty="0">
              <a:latin typeface="Montserrat Alternates" panose="00000500000000000000" pitchFamily="2" charset="-52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CDD3DE4-1460-455B-A8EF-3B286DE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220" y="796157"/>
            <a:ext cx="5122904" cy="3819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026">
            <a:extLst>
              <a:ext uri="{FF2B5EF4-FFF2-40B4-BE49-F238E27FC236}">
                <a16:creationId xmlns:a16="http://schemas.microsoft.com/office/drawing/2014/main" id="{C4D9300A-7FEF-48DD-849F-34A676C5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014" y="262236"/>
            <a:ext cx="4737972" cy="572700"/>
          </a:xfrm>
        </p:spPr>
        <p:txBody>
          <a:bodyPr/>
          <a:lstStyle/>
          <a:p>
            <a:r>
              <a:rPr lang="ru-RU" dirty="0">
                <a:latin typeface="Montserrat Alternates" panose="00000500000000000000" pitchFamily="2" charset="-52"/>
              </a:rPr>
              <a:t>Проверка гипотез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14A7040-7A68-453E-96D2-DC2EB1AF03EF}"/>
              </a:ext>
            </a:extLst>
          </p:cNvPr>
          <p:cNvSpPr txBox="1"/>
          <p:nvPr/>
        </p:nvSpPr>
        <p:spPr>
          <a:xfrm>
            <a:off x="3282163" y="1372085"/>
            <a:ext cx="264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Alternates" panose="00000500000000000000" pitchFamily="2" charset="-52"/>
              </a:rPr>
              <a:t>Зависимость комфортного типа охлаждения от климата</a:t>
            </a:r>
          </a:p>
        </p:txBody>
      </p:sp>
      <p:pic>
        <p:nvPicPr>
          <p:cNvPr id="1042" name="Рисунок 1041">
            <a:extLst>
              <a:ext uri="{FF2B5EF4-FFF2-40B4-BE49-F238E27FC236}">
                <a16:creationId xmlns:a16="http://schemas.microsoft.com/office/drawing/2014/main" id="{A809F9ED-B8A1-41C9-A2CC-2DF71D60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7" y="1019601"/>
            <a:ext cx="2306629" cy="1799971"/>
          </a:xfrm>
          <a:prstGeom prst="rect">
            <a:avLst/>
          </a:prstGeom>
        </p:spPr>
      </p:pic>
      <p:pic>
        <p:nvPicPr>
          <p:cNvPr id="1044" name="Рисунок 1043">
            <a:extLst>
              <a:ext uri="{FF2B5EF4-FFF2-40B4-BE49-F238E27FC236}">
                <a16:creationId xmlns:a16="http://schemas.microsoft.com/office/drawing/2014/main" id="{9D5304C0-545B-4F1A-AC89-31C450CA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769" y="1222316"/>
            <a:ext cx="2592245" cy="2698867"/>
          </a:xfrm>
          <a:prstGeom prst="rect">
            <a:avLst/>
          </a:prstGeom>
        </p:spPr>
      </p:pic>
      <p:pic>
        <p:nvPicPr>
          <p:cNvPr id="1059" name="Рисунок 1058">
            <a:extLst>
              <a:ext uri="{FF2B5EF4-FFF2-40B4-BE49-F238E27FC236}">
                <a16:creationId xmlns:a16="http://schemas.microsoft.com/office/drawing/2014/main" id="{7843B453-C0A2-4A99-8BDE-15DFC0591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471" y="2571749"/>
            <a:ext cx="2648607" cy="2229244"/>
          </a:xfrm>
          <a:prstGeom prst="rect">
            <a:avLst/>
          </a:prstGeom>
        </p:spPr>
      </p:pic>
      <p:pic>
        <p:nvPicPr>
          <p:cNvPr id="1063" name="Рисунок 1062">
            <a:extLst>
              <a:ext uri="{FF2B5EF4-FFF2-40B4-BE49-F238E27FC236}">
                <a16:creationId xmlns:a16="http://schemas.microsoft.com/office/drawing/2014/main" id="{1D573C54-CC43-48E5-A358-902C1239B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512" y="2903198"/>
            <a:ext cx="2056621" cy="2141212"/>
          </a:xfrm>
          <a:prstGeom prst="rect">
            <a:avLst/>
          </a:prstGeom>
        </p:spPr>
      </p:pic>
      <p:cxnSp>
        <p:nvCxnSpPr>
          <p:cNvPr id="1065" name="Соединитель: изогнутый 1064">
            <a:extLst>
              <a:ext uri="{FF2B5EF4-FFF2-40B4-BE49-F238E27FC236}">
                <a16:creationId xmlns:a16="http://schemas.microsoft.com/office/drawing/2014/main" id="{42BFAAF3-68F7-4D3E-8C5C-128C7DFDB5E7}"/>
              </a:ext>
            </a:extLst>
          </p:cNvPr>
          <p:cNvCxnSpPr>
            <a:cxnSpLocks/>
            <a:stCxn id="1040" idx="1"/>
            <a:endCxn id="1042" idx="0"/>
          </p:cNvCxnSpPr>
          <p:nvPr/>
        </p:nvCxnSpPr>
        <p:spPr>
          <a:xfrm rot="10800000">
            <a:off x="2033813" y="1019601"/>
            <a:ext cx="1248351" cy="721816"/>
          </a:xfrm>
          <a:prstGeom prst="curvedConnector4">
            <a:avLst>
              <a:gd name="adj1" fmla="val 3806"/>
              <a:gd name="adj2" fmla="val 119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D4ECC1C6-FE40-4D24-9A11-1110B8310B10}"/>
              </a:ext>
            </a:extLst>
          </p:cNvPr>
          <p:cNvCxnSpPr>
            <a:cxnSpLocks/>
            <a:stCxn id="1040" idx="2"/>
            <a:endCxn id="1063" idx="0"/>
          </p:cNvCxnSpPr>
          <p:nvPr/>
        </p:nvCxnSpPr>
        <p:spPr>
          <a:xfrm rot="5400000">
            <a:off x="2972421" y="1269152"/>
            <a:ext cx="792449" cy="24756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: изогнутый 119">
            <a:extLst>
              <a:ext uri="{FF2B5EF4-FFF2-40B4-BE49-F238E27FC236}">
                <a16:creationId xmlns:a16="http://schemas.microsoft.com/office/drawing/2014/main" id="{946D5487-5C33-4BA7-8CA1-E97BA6953158}"/>
              </a:ext>
            </a:extLst>
          </p:cNvPr>
          <p:cNvCxnSpPr>
            <a:cxnSpLocks/>
            <a:stCxn id="1040" idx="3"/>
            <a:endCxn id="1059" idx="2"/>
          </p:cNvCxnSpPr>
          <p:nvPr/>
        </p:nvCxnSpPr>
        <p:spPr>
          <a:xfrm flipH="1">
            <a:off x="4721775" y="1741417"/>
            <a:ext cx="1208994" cy="3059576"/>
          </a:xfrm>
          <a:prstGeom prst="curvedConnector4">
            <a:avLst>
              <a:gd name="adj1" fmla="val -21926"/>
              <a:gd name="adj2" fmla="val 109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: изогнутый 129">
            <a:extLst>
              <a:ext uri="{FF2B5EF4-FFF2-40B4-BE49-F238E27FC236}">
                <a16:creationId xmlns:a16="http://schemas.microsoft.com/office/drawing/2014/main" id="{588AA15F-EDE0-4A6E-B90D-A23EEBB933B4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5841795" y="-13012"/>
            <a:ext cx="149769" cy="2620426"/>
          </a:xfrm>
          <a:prstGeom prst="curvedConnector3">
            <a:avLst>
              <a:gd name="adj1" fmla="val 252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2B641DC-D0B4-484E-A752-B92C3FEDB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363284"/>
              </p:ext>
            </p:extLst>
          </p:nvPr>
        </p:nvGraphicFramePr>
        <p:xfrm>
          <a:off x="122183" y="366546"/>
          <a:ext cx="3555123" cy="208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5C38173-A75C-45F2-B026-C40AFFD0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92767"/>
              </p:ext>
            </p:extLst>
          </p:nvPr>
        </p:nvGraphicFramePr>
        <p:xfrm>
          <a:off x="3279228" y="1162705"/>
          <a:ext cx="3381703" cy="242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1D4B0DC9-71D0-48A7-BB65-24177A150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580465"/>
              </p:ext>
            </p:extLst>
          </p:nvPr>
        </p:nvGraphicFramePr>
        <p:xfrm>
          <a:off x="5745217" y="2944210"/>
          <a:ext cx="3922986" cy="2171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98C5A3-E6E8-4F07-842C-1E12430D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6" y="451546"/>
            <a:ext cx="8639504" cy="37532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E22840-60FA-4032-8756-EEB5358F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7" b="95232" l="4254" r="89987">
                        <a14:foregroundMark x1="11453" y1="9007" x2="28469" y2="28609"/>
                        <a14:foregroundMark x1="28469" y1="28609" x2="29843" y2="40132"/>
                        <a14:foregroundMark x1="29843" y1="40132" x2="25589" y2="67152"/>
                        <a14:foregroundMark x1="25589" y1="67152" x2="28076" y2="82781"/>
                        <a14:foregroundMark x1="28076" y1="82781" x2="24673" y2="85695"/>
                        <a14:foregroundMark x1="32134" y1="15894" x2="50393" y2="25298"/>
                        <a14:foregroundMark x1="50393" y1="25298" x2="73102" y2="16424"/>
                        <a14:foregroundMark x1="73102" y1="16424" x2="79450" y2="17748"/>
                        <a14:foregroundMark x1="79450" y1="17748" x2="86911" y2="25033"/>
                        <a14:foregroundMark x1="86911" y1="25033" x2="81872" y2="36954"/>
                        <a14:foregroundMark x1="81872" y1="36954" x2="33704" y2="46755"/>
                        <a14:foregroundMark x1="33704" y1="46755" x2="20223" y2="60000"/>
                        <a14:foregroundMark x1="20223" y1="60000" x2="19764" y2="70861"/>
                        <a14:foregroundMark x1="19764" y1="70861" x2="12827" y2="73245"/>
                        <a14:foregroundMark x1="12827" y1="73245" x2="10013" y2="87152"/>
                        <a14:foregroundMark x1="10013" y1="87152" x2="8115" y2="21325"/>
                        <a14:foregroundMark x1="8115" y1="21325" x2="17016" y2="6490"/>
                        <a14:foregroundMark x1="17016" y1="6490" x2="21597" y2="17616"/>
                        <a14:foregroundMark x1="21597" y1="17616" x2="19634" y2="31921"/>
                        <a14:foregroundMark x1="19634" y1="31921" x2="26767" y2="41987"/>
                        <a14:foregroundMark x1="26767" y1="41987" x2="36780" y2="27815"/>
                        <a14:foregroundMark x1="36780" y1="27815" x2="41034" y2="9536"/>
                        <a14:foregroundMark x1="41034" y1="9536" x2="12304" y2="4768"/>
                        <a14:foregroundMark x1="12304" y1="4768" x2="8181" y2="16159"/>
                        <a14:foregroundMark x1="8181" y1="16159" x2="8704" y2="16821"/>
                        <a14:foregroundMark x1="14987" y1="43709" x2="13940" y2="63974"/>
                        <a14:foregroundMark x1="13940" y1="63974" x2="18259" y2="77881"/>
                        <a14:foregroundMark x1="18259" y1="77881" x2="10929" y2="72980"/>
                        <a14:foregroundMark x1="10929" y1="72980" x2="6675" y2="86887"/>
                        <a14:foregroundMark x1="6675" y1="86887" x2="10013" y2="95497"/>
                        <a14:foregroundMark x1="10013" y1="95497" x2="17408" y2="88344"/>
                        <a14:foregroundMark x1="17408" y1="88344" x2="30825" y2="89669"/>
                        <a14:foregroundMark x1="30825" y1="89669" x2="35995" y2="95232"/>
                        <a14:foregroundMark x1="35995" y1="95232" x2="39398" y2="80397"/>
                        <a14:foregroundMark x1="39398" y1="80397" x2="33115" y2="71391"/>
                        <a14:foregroundMark x1="33115" y1="71391" x2="35864" y2="60397"/>
                        <a14:foregroundMark x1="35864" y1="60397" x2="39202" y2="54172"/>
                        <a14:foregroundMark x1="39202" y1="64106" x2="22513" y2="56424"/>
                        <a14:foregroundMark x1="22513" y1="56424" x2="10798" y2="63974"/>
                        <a14:foregroundMark x1="10798" y1="63974" x2="7330" y2="76026"/>
                        <a14:foregroundMark x1="7330" y1="76026" x2="7264" y2="89536"/>
                        <a14:foregroundMark x1="7264" y1="89536" x2="6479" y2="62252"/>
                        <a14:foregroundMark x1="6479" y1="62252" x2="4254" y2="52715"/>
                        <a14:backgroundMark x1="51702" y1="56821" x2="68652" y2="59338"/>
                        <a14:backgroundMark x1="68652" y1="59338" x2="63089" y2="61722"/>
                        <a14:backgroundMark x1="63089" y1="61722" x2="78992" y2="72185"/>
                        <a14:backgroundMark x1="78992" y1="72185" x2="71728" y2="81060"/>
                        <a14:backgroundMark x1="71728" y1="81060" x2="74935" y2="90861"/>
                        <a14:backgroundMark x1="74935" y1="90861" x2="72317" y2="94437"/>
                        <a14:backgroundMark x1="57526" y1="67550" x2="65838" y2="67947"/>
                        <a14:backgroundMark x1="65838" y1="67947" x2="71270" y2="63974"/>
                        <a14:backgroundMark x1="71270" y1="63974" x2="85209" y2="86093"/>
                        <a14:backgroundMark x1="85209" y1="86093" x2="74935" y2="87682"/>
                        <a14:backgroundMark x1="74935" y1="87682" x2="86191" y2="91126"/>
                        <a14:backgroundMark x1="86191" y1="91126" x2="78927" y2="87285"/>
                        <a14:backgroundMark x1="78927" y1="87285" x2="73037" y2="88079"/>
                        <a14:backgroundMark x1="73037" y1="88079" x2="78599" y2="80132"/>
                        <a14:backgroundMark x1="78599" y1="80132" x2="65903" y2="83444"/>
                        <a14:backgroundMark x1="65903" y1="83444" x2="68586" y2="72185"/>
                        <a14:backgroundMark x1="68586" y1="72185" x2="66492" y2="60000"/>
                        <a14:backgroundMark x1="66492" y1="60000" x2="77029" y2="53113"/>
                        <a14:backgroundMark x1="77029" y1="53113" x2="84751" y2="57219"/>
                        <a14:backgroundMark x1="84751" y1="57219" x2="74869" y2="64901"/>
                        <a14:backgroundMark x1="74869" y1="64901" x2="82199" y2="75497"/>
                        <a14:backgroundMark x1="82199" y1="75497" x2="76113" y2="91391"/>
                        <a14:backgroundMark x1="76113" y1="91391" x2="68979" y2="95099"/>
                        <a14:backgroundMark x1="68979" y1="95099" x2="49411" y2="90861"/>
                        <a14:backgroundMark x1="49411" y1="90861" x2="50327" y2="91656"/>
                        <a14:backgroundMark x1="53010" y1="85033" x2="62696" y2="83444"/>
                        <a14:backgroundMark x1="62696" y1="83444" x2="55236" y2="76291"/>
                        <a14:backgroundMark x1="55236" y1="76291" x2="59555" y2="74702"/>
                        <a14:backgroundMark x1="56545" y1="74437" x2="62173" y2="70464"/>
                        <a14:backgroundMark x1="62173" y1="70464" x2="72906" y2="92053"/>
                        <a14:backgroundMark x1="72906" y1="92053" x2="72513" y2="92848"/>
                        <a14:backgroundMark x1="81806" y1="64768" x2="86126" y2="75364"/>
                        <a14:backgroundMark x1="86126" y1="75364" x2="89856" y2="99205"/>
                        <a14:backgroundMark x1="89856" y1="99205" x2="89856" y2="99205"/>
                        <a14:backgroundMark x1="89725" y1="84503" x2="77749" y2="70993"/>
                        <a14:backgroundMark x1="77749" y1="70993" x2="86322" y2="63709"/>
                        <a14:backgroundMark x1="86322" y1="63709" x2="91492" y2="69007"/>
                        <a14:backgroundMark x1="91492" y1="69007" x2="92997" y2="69272"/>
                        <a14:backgroundMark x1="87173" y1="72583" x2="89071" y2="69007"/>
                        <a14:backgroundMark x1="84293" y1="68609" x2="87762" y2="68477"/>
                        <a14:backgroundMark x1="82788" y1="69139" x2="83508" y2="69272"/>
                        <a14:backgroundMark x1="86322" y1="70728" x2="82592" y2="73642"/>
                        <a14:backgroundMark x1="86911" y1="72318" x2="84162" y2="74040"/>
                        <a14:backgroundMark x1="83246" y1="74702" x2="87565" y2="79735"/>
                        <a14:backgroundMark x1="87827" y1="80000" x2="82592" y2="84901"/>
                        <a14:backgroundMark x1="80236" y1="86225" x2="78796" y2="87815"/>
                        <a14:backgroundMark x1="82264" y1="84636" x2="86322" y2="81192"/>
                        <a14:backgroundMark x1="85602" y1="76291" x2="81806" y2="74702"/>
                        <a14:backgroundMark x1="76113" y1="73510" x2="69503" y2="73907"/>
                        <a14:backgroundMark x1="66230" y1="70596" x2="65445" y2="69272"/>
                        <a14:backgroundMark x1="61387" y1="63179" x2="59293" y2="62914"/>
                        <a14:backgroundMark x1="58704" y1="62914" x2="57919" y2="68079"/>
                        <a14:backgroundMark x1="57788" y1="71656" x2="57919" y2="77748"/>
                        <a14:backgroundMark x1="57526" y1="84636" x2="53992" y2="84371"/>
                        <a14:backgroundMark x1="53207" y1="77351" x2="53272" y2="74172"/>
                        <a14:backgroundMark x1="52945" y1="68212" x2="56479" y2="59205"/>
                        <a14:backgroundMark x1="57919" y1="59735" x2="57264" y2="67550"/>
                        <a14:backgroundMark x1="55236" y1="71258" x2="54254" y2="72583"/>
                        <a14:backgroundMark x1="53796" y1="75629" x2="56152" y2="80000"/>
                        <a14:backgroundMark x1="59162" y1="80132" x2="60668" y2="81192"/>
                        <a14:backgroundMark x1="62565" y1="89404" x2="61387" y2="93377"/>
                        <a14:backgroundMark x1="58442" y1="94040" x2="56610" y2="92318"/>
                        <a14:backgroundMark x1="55890" y1="87947" x2="63940" y2="91126"/>
                        <a14:backgroundMark x1="63940" y1="91126" x2="64202" y2="91788"/>
                        <a14:backgroundMark x1="64594" y1="92848" x2="65249" y2="95364"/>
                        <a14:backgroundMark x1="62565" y1="96954" x2="61453" y2="97219"/>
                        <a14:backgroundMark x1="55236" y1="96026" x2="53861" y2="96556"/>
                        <a14:backgroundMark x1="53534" y1="96556" x2="53534" y2="96556"/>
                        <a14:backgroundMark x1="54647" y1="91126" x2="56610" y2="89934"/>
                        <a14:backgroundMark x1="62304" y1="89404" x2="66230" y2="89404"/>
                        <a14:backgroundMark x1="66950" y1="84901" x2="68521" y2="87417"/>
                        <a14:backgroundMark x1="71204" y1="92053" x2="80366" y2="99205"/>
                        <a14:backgroundMark x1="81741" y1="97219" x2="85668" y2="93113"/>
                        <a14:backgroundMark x1="82068" y1="86755" x2="76832" y2="90993"/>
                        <a14:backgroundMark x1="72906" y1="95894" x2="67474" y2="98808"/>
                        <a14:backgroundMark x1="64987" y1="98675" x2="62173" y2="94967"/>
                        <a14:backgroundMark x1="63874" y1="86755" x2="67997" y2="86755"/>
                        <a14:backgroundMark x1="72906" y1="91656" x2="73298" y2="92318"/>
                        <a14:backgroundMark x1="71728" y1="83576" x2="61584" y2="84371"/>
                        <a14:backgroundMark x1="57003" y1="87417" x2="54450" y2="89404"/>
                        <a14:backgroundMark x1="52814" y1="89272" x2="53010" y2="83576"/>
                        <a14:backgroundMark x1="54843" y1="76159" x2="56872" y2="74570"/>
                        <a14:backgroundMark x1="59751" y1="67550" x2="63940" y2="65166"/>
                        <a14:backgroundMark x1="63547" y1="62384" x2="54319" y2="58808"/>
                        <a14:backgroundMark x1="50785" y1="60265" x2="49804" y2="65960"/>
                        <a14:backgroundMark x1="48691" y1="72450" x2="49411" y2="84503"/>
                        <a14:backgroundMark x1="49411" y1="85033" x2="50196" y2="85695"/>
                        <a14:backgroundMark x1="52618" y1="83841" x2="52618" y2="83841"/>
                        <a14:backgroundMark x1="52749" y1="81192" x2="52225" y2="74040"/>
                        <a14:backgroundMark x1="51571" y1="70199" x2="52487" y2="67417"/>
                        <a14:backgroundMark x1="56283" y1="62914" x2="56806" y2="62517"/>
                        <a14:backgroundMark x1="57919" y1="60662" x2="57919" y2="60662"/>
                        <a14:backgroundMark x1="52225" y1="65298" x2="52225" y2="69007"/>
                        <a14:backgroundMark x1="52421" y1="71258" x2="52356" y2="75762"/>
                        <a14:backgroundMark x1="52487" y1="77483" x2="52683" y2="80000"/>
                        <a14:backgroundMark x1="53076" y1="81325" x2="54123" y2="85430"/>
                        <a14:backgroundMark x1="54385" y1="85960" x2="54843" y2="87815"/>
                        <a14:backgroundMark x1="55170" y1="88344" x2="56545" y2="88344"/>
                        <a14:backgroundMark x1="62696" y1="92185" x2="67147" y2="92848"/>
                        <a14:backgroundMark x1="73102" y1="95629" x2="77945" y2="97086"/>
                        <a14:backgroundMark x1="78796" y1="97616" x2="80759" y2="97748"/>
                        <a14:backgroundMark x1="83377" y1="96424" x2="84882" y2="95364"/>
                        <a14:backgroundMark x1="86191" y1="93113" x2="88024" y2="91523"/>
                        <a14:backgroundMark x1="91230" y1="86623" x2="92997" y2="74702"/>
                        <a14:backgroundMark x1="92997" y1="74702" x2="84293" y2="57881"/>
                        <a14:backgroundMark x1="84293" y1="57881" x2="81545" y2="59205"/>
                        <a14:backgroundMark x1="58181" y1="61325" x2="55301" y2="71656"/>
                        <a14:backgroundMark x1="55301" y1="71656" x2="56086" y2="86623"/>
                        <a14:backgroundMark x1="56086" y1="86623" x2="56479" y2="88344"/>
                        <a14:backgroundMark x1="56348" y1="56556" x2="50393" y2="75762"/>
                        <a14:backgroundMark x1="50393" y1="75762" x2="53534" y2="83576"/>
                        <a14:backgroundMark x1="50458" y1="75762" x2="53665" y2="60795"/>
                        <a14:backgroundMark x1="53665" y1="60795" x2="70157" y2="56159"/>
                        <a14:backgroundMark x1="70157" y1="56159" x2="84424" y2="71258"/>
                        <a14:backgroundMark x1="84424" y1="71258" x2="90903" y2="69007"/>
                        <a14:backgroundMark x1="90903" y1="69007" x2="93455" y2="71788"/>
                        <a14:backgroundMark x1="71662" y1="94437" x2="92997" y2="97351"/>
                        <a14:backgroundMark x1="92997" y1="97351" x2="94110" y2="95629"/>
                        <a14:backgroundMark x1="67736" y1="91126" x2="64987" y2="99868"/>
                        <a14:backgroundMark x1="58246" y1="86887" x2="56741" y2="94040"/>
                        <a14:backgroundMark x1="54385" y1="88874" x2="53469" y2="97351"/>
                        <a14:backgroundMark x1="80105" y1="57086" x2="89856" y2="56159"/>
                        <a14:backgroundMark x1="89856" y1="56159" x2="98626" y2="57219"/>
                        <a14:backgroundMark x1="79908" y1="55364" x2="94568" y2="49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55" y="312679"/>
            <a:ext cx="9144000" cy="45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0"/>
          <p:cNvSpPr txBox="1">
            <a:spLocks noGrp="1"/>
          </p:cNvSpPr>
          <p:nvPr>
            <p:ph type="title"/>
          </p:nvPr>
        </p:nvSpPr>
        <p:spPr>
          <a:xfrm>
            <a:off x="1721302" y="1672090"/>
            <a:ext cx="5701395" cy="1799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Спасибо за внимание!</a:t>
            </a:r>
            <a:endParaRPr dirty="0">
              <a:latin typeface="Montserrat Alternates" panose="000005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87</Words>
  <Application>Microsoft Office PowerPoint</Application>
  <PresentationFormat>Экран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Roboto Condensed Light</vt:lpstr>
      <vt:lpstr>Open Sans</vt:lpstr>
      <vt:lpstr>Josefin Sans</vt:lpstr>
      <vt:lpstr>Montserrat Alternates</vt:lpstr>
      <vt:lpstr>Arial</vt:lpstr>
      <vt:lpstr>Anaheim</vt:lpstr>
      <vt:lpstr>Aquatic and Physical Therapy Center XL by Slidesgo</vt:lpstr>
      <vt:lpstr>Бытовые услуги. Исследование удовлетворенности клиента</vt:lpstr>
      <vt:lpstr>Пропуски</vt:lpstr>
      <vt:lpstr>Решение</vt:lpstr>
      <vt:lpstr>Анализ данных</vt:lpstr>
      <vt:lpstr>Проверка гипотез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Бытовые услуги. Исследование удовлетворенности клиента</dc:title>
  <dc:creator>Пользователь</dc:creator>
  <cp:lastModifiedBy>Пользователь</cp:lastModifiedBy>
  <cp:revision>14</cp:revision>
  <dcterms:modified xsi:type="dcterms:W3CDTF">2024-04-19T18:08:43Z</dcterms:modified>
</cp:coreProperties>
</file>