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90"/>
  </p:notesMasterIdLst>
  <p:sldIdLst>
    <p:sldId id="30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79" r:id="rId31"/>
    <p:sldId id="385" r:id="rId32"/>
    <p:sldId id="384" r:id="rId33"/>
    <p:sldId id="381" r:id="rId34"/>
    <p:sldId id="386" r:id="rId35"/>
    <p:sldId id="388" r:id="rId36"/>
    <p:sldId id="387" r:id="rId37"/>
    <p:sldId id="389" r:id="rId38"/>
    <p:sldId id="390" r:id="rId39"/>
    <p:sldId id="382" r:id="rId40"/>
    <p:sldId id="378" r:id="rId41"/>
    <p:sldId id="377" r:id="rId42"/>
    <p:sldId id="304" r:id="rId43"/>
    <p:sldId id="305" r:id="rId44"/>
    <p:sldId id="306" r:id="rId45"/>
    <p:sldId id="307" r:id="rId46"/>
    <p:sldId id="290" r:id="rId47"/>
    <p:sldId id="293" r:id="rId48"/>
    <p:sldId id="294" r:id="rId49"/>
    <p:sldId id="295" r:id="rId50"/>
    <p:sldId id="296" r:id="rId51"/>
    <p:sldId id="297" r:id="rId52"/>
    <p:sldId id="298" r:id="rId53"/>
    <p:sldId id="374" r:id="rId54"/>
    <p:sldId id="375"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284" r:id="rId84"/>
    <p:sldId id="285" r:id="rId85"/>
    <p:sldId id="286" r:id="rId86"/>
    <p:sldId id="287" r:id="rId87"/>
    <p:sldId id="288" r:id="rId88"/>
    <p:sldId id="289" r:id="rId89"/>
    <p:sldId id="419" r:id="rId90"/>
    <p:sldId id="291" r:id="rId91"/>
    <p:sldId id="292" r:id="rId92"/>
    <p:sldId id="420" r:id="rId93"/>
    <p:sldId id="421" r:id="rId94"/>
    <p:sldId id="422" r:id="rId95"/>
    <p:sldId id="423" r:id="rId96"/>
    <p:sldId id="424" r:id="rId97"/>
    <p:sldId id="425" r:id="rId98"/>
    <p:sldId id="299" r:id="rId99"/>
    <p:sldId id="300" r:id="rId100"/>
    <p:sldId id="301" r:id="rId101"/>
    <p:sldId id="302" r:id="rId102"/>
    <p:sldId id="426" r:id="rId103"/>
    <p:sldId id="427" r:id="rId104"/>
    <p:sldId id="428" r:id="rId105"/>
    <p:sldId id="429" r:id="rId106"/>
    <p:sldId id="430" r:id="rId107"/>
    <p:sldId id="308" r:id="rId108"/>
    <p:sldId id="309" r:id="rId109"/>
    <p:sldId id="310" r:id="rId110"/>
    <p:sldId id="311" r:id="rId111"/>
    <p:sldId id="312" r:id="rId112"/>
    <p:sldId id="313" r:id="rId113"/>
    <p:sldId id="314" r:id="rId114"/>
    <p:sldId id="315" r:id="rId115"/>
    <p:sldId id="316" r:id="rId116"/>
    <p:sldId id="317"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 id="448" r:id="rId135"/>
    <p:sldId id="449" r:id="rId136"/>
    <p:sldId id="450" r:id="rId137"/>
    <p:sldId id="451" r:id="rId138"/>
    <p:sldId id="452" r:id="rId139"/>
    <p:sldId id="453" r:id="rId140"/>
    <p:sldId id="454" r:id="rId141"/>
    <p:sldId id="455" r:id="rId142"/>
    <p:sldId id="456" r:id="rId143"/>
    <p:sldId id="457" r:id="rId144"/>
    <p:sldId id="458" r:id="rId145"/>
    <p:sldId id="459" r:id="rId146"/>
    <p:sldId id="460" r:id="rId147"/>
    <p:sldId id="461" r:id="rId148"/>
    <p:sldId id="462" r:id="rId149"/>
    <p:sldId id="463" r:id="rId150"/>
    <p:sldId id="464" r:id="rId151"/>
    <p:sldId id="465" r:id="rId152"/>
    <p:sldId id="466" r:id="rId153"/>
    <p:sldId id="467" r:id="rId154"/>
    <p:sldId id="468" r:id="rId155"/>
    <p:sldId id="469" r:id="rId156"/>
    <p:sldId id="470" r:id="rId157"/>
    <p:sldId id="471" r:id="rId158"/>
    <p:sldId id="472" r:id="rId159"/>
    <p:sldId id="318" r:id="rId160"/>
    <p:sldId id="319" r:id="rId161"/>
    <p:sldId id="320" r:id="rId162"/>
    <p:sldId id="321" r:id="rId163"/>
    <p:sldId id="322" r:id="rId164"/>
    <p:sldId id="323" r:id="rId165"/>
    <p:sldId id="324" r:id="rId166"/>
    <p:sldId id="325" r:id="rId167"/>
    <p:sldId id="326" r:id="rId168"/>
    <p:sldId id="327" r:id="rId169"/>
    <p:sldId id="473" r:id="rId170"/>
    <p:sldId id="474" r:id="rId171"/>
    <p:sldId id="475" r:id="rId172"/>
    <p:sldId id="476" r:id="rId173"/>
    <p:sldId id="477" r:id="rId174"/>
    <p:sldId id="478" r:id="rId175"/>
    <p:sldId id="479" r:id="rId176"/>
    <p:sldId id="480" r:id="rId177"/>
    <p:sldId id="481" r:id="rId178"/>
    <p:sldId id="482" r:id="rId179"/>
    <p:sldId id="483" r:id="rId180"/>
    <p:sldId id="484" r:id="rId181"/>
    <p:sldId id="485" r:id="rId182"/>
    <p:sldId id="486" r:id="rId183"/>
    <p:sldId id="487" r:id="rId184"/>
    <p:sldId id="488" r:id="rId185"/>
    <p:sldId id="489" r:id="rId186"/>
    <p:sldId id="490" r:id="rId187"/>
    <p:sldId id="491" r:id="rId188"/>
    <p:sldId id="590" r:id="rId18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4"/>
    <p:restoredTop sz="92828" autoAdjust="0"/>
  </p:normalViewPr>
  <p:slideViewPr>
    <p:cSldViewPr snapToGrid="0">
      <p:cViewPr varScale="1">
        <p:scale>
          <a:sx n="76" d="100"/>
          <a:sy n="76"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BE8CB37-48E5-4501-A946-FAF680A1B02F}" type="datetimeFigureOut">
              <a:rPr lang="he-IL" smtClean="0"/>
              <a:t>כ"ח.סיון.תש"פ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D8D35EC-38D9-4533-8B5D-E335DF1EE871}" type="slidenum">
              <a:rPr lang="he-IL" smtClean="0"/>
              <a:t>‹#›</a:t>
            </a:fld>
            <a:endParaRPr lang="he-IL"/>
          </a:p>
        </p:txBody>
      </p:sp>
    </p:spTree>
    <p:extLst>
      <p:ext uri="{BB962C8B-B14F-4D97-AF65-F5344CB8AC3E}">
        <p14:creationId xmlns:p14="http://schemas.microsoft.com/office/powerpoint/2010/main" val="14005488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30">
            <a:extLst>
              <a:ext uri="{FF2B5EF4-FFF2-40B4-BE49-F238E27FC236}">
                <a16:creationId xmlns:a16="http://schemas.microsoft.com/office/drawing/2014/main" id="{18F53C02-7EE7-4E2E-9CD9-72E3AA8BA14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1E1B673-BCFC-41FF-81A5-3E585309C3DD}" type="slidenum">
              <a:rPr lang="en-US" altLang="en-US" sz="1400" smtClean="0">
                <a:cs typeface="DejaVu Sans" charset="0"/>
              </a:rPr>
              <a:pPr>
                <a:spcBef>
                  <a:spcPct val="0"/>
                </a:spcBef>
                <a:buClrTx/>
                <a:buFontTx/>
                <a:buNone/>
              </a:pPr>
              <a:t>1</a:t>
            </a:fld>
            <a:endParaRPr lang="en-US" altLang="en-US" sz="1400">
              <a:cs typeface="DejaVu Sans" charset="0"/>
            </a:endParaRPr>
          </a:p>
        </p:txBody>
      </p:sp>
      <p:sp>
        <p:nvSpPr>
          <p:cNvPr id="9219" name="Text Box 1">
            <a:extLst>
              <a:ext uri="{FF2B5EF4-FFF2-40B4-BE49-F238E27FC236}">
                <a16:creationId xmlns:a16="http://schemas.microsoft.com/office/drawing/2014/main" id="{F045663C-4D6B-48FF-99A5-725D03DB176A}"/>
              </a:ext>
            </a:extLst>
          </p:cNvPr>
          <p:cNvSpPr txBox="1">
            <a:spLocks noChangeArrowheads="1"/>
          </p:cNvSpPr>
          <p:nvPr/>
        </p:nvSpPr>
        <p:spPr bwMode="auto">
          <a:xfrm>
            <a:off x="3849688" y="9432925"/>
            <a:ext cx="29162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lnSpc>
                <a:spcPct val="93000"/>
              </a:lnSpc>
              <a:spcBef>
                <a:spcPct val="0"/>
              </a:spcBef>
              <a:buClrTx/>
              <a:buFontTx/>
              <a:buNone/>
            </a:pPr>
            <a:fld id="{22CCEA5C-6C1F-49FF-9943-B928B737466B}" type="slidenum">
              <a:rPr lang="en-US" altLang="en-US" sz="1400"/>
              <a:pPr eaLnBrk="1" hangingPunct="1">
                <a:lnSpc>
                  <a:spcPct val="93000"/>
                </a:lnSpc>
                <a:spcBef>
                  <a:spcPct val="0"/>
                </a:spcBef>
                <a:buClrTx/>
                <a:buFontTx/>
                <a:buNone/>
              </a:pPr>
              <a:t>1</a:t>
            </a:fld>
            <a:endParaRPr lang="en-US" altLang="en-US" sz="1400"/>
          </a:p>
        </p:txBody>
      </p:sp>
      <p:sp>
        <p:nvSpPr>
          <p:cNvPr id="9220" name="Text Box 2">
            <a:extLst>
              <a:ext uri="{FF2B5EF4-FFF2-40B4-BE49-F238E27FC236}">
                <a16:creationId xmlns:a16="http://schemas.microsoft.com/office/drawing/2014/main" id="{F208E46B-BE0F-49ED-BE58-B53CBE99A5B0}"/>
              </a:ext>
            </a:extLst>
          </p:cNvPr>
          <p:cNvSpPr txBox="1">
            <a:spLocks noChangeArrowheads="1"/>
          </p:cNvSpPr>
          <p:nvPr/>
        </p:nvSpPr>
        <p:spPr bwMode="auto">
          <a:xfrm>
            <a:off x="3849688" y="9432925"/>
            <a:ext cx="2941637"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lnSpc>
                <a:spcPct val="93000"/>
              </a:lnSpc>
              <a:spcBef>
                <a:spcPct val="0"/>
              </a:spcBef>
              <a:buClrTx/>
              <a:buFontTx/>
              <a:buNone/>
            </a:pPr>
            <a:fld id="{B7F411AF-FCC1-4CC4-877F-FD1C60AB7088}" type="slidenum">
              <a:rPr lang="en-US" altLang="en-US" sz="1400"/>
              <a:pPr eaLnBrk="1" hangingPunct="1">
                <a:lnSpc>
                  <a:spcPct val="93000"/>
                </a:lnSpc>
                <a:spcBef>
                  <a:spcPct val="0"/>
                </a:spcBef>
                <a:buClrTx/>
                <a:buFontTx/>
                <a:buNone/>
              </a:pPr>
              <a:t>1</a:t>
            </a:fld>
            <a:endParaRPr lang="en-US" altLang="en-US" sz="1400"/>
          </a:p>
        </p:txBody>
      </p:sp>
      <p:sp>
        <p:nvSpPr>
          <p:cNvPr id="9221" name="Text Box 3">
            <a:extLst>
              <a:ext uri="{FF2B5EF4-FFF2-40B4-BE49-F238E27FC236}">
                <a16:creationId xmlns:a16="http://schemas.microsoft.com/office/drawing/2014/main" id="{096A11C0-3C91-4E47-8C62-A22039CD31D1}"/>
              </a:ext>
            </a:extLst>
          </p:cNvPr>
          <p:cNvSpPr txBox="1">
            <a:spLocks noChangeArrowheads="1"/>
          </p:cNvSpPr>
          <p:nvPr/>
        </p:nvSpPr>
        <p:spPr bwMode="auto">
          <a:xfrm>
            <a:off x="1588" y="9432925"/>
            <a:ext cx="29432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spcBef>
                <a:spcPct val="0"/>
              </a:spcBef>
              <a:buClrTx/>
              <a:buFontTx/>
              <a:buNone/>
            </a:pPr>
            <a:fld id="{3CA6E2F6-B40D-4462-952C-705EAE96865E}" type="slidenum">
              <a:rPr lang="he-IL" altLang="en-US"/>
              <a:pPr eaLnBrk="1" hangingPunct="1">
                <a:spcBef>
                  <a:spcPct val="0"/>
                </a:spcBef>
                <a:buClrTx/>
                <a:buFontTx/>
                <a:buNone/>
              </a:pPr>
              <a:t>1</a:t>
            </a:fld>
            <a:endParaRPr lang="en-US" altLang="en-US"/>
          </a:p>
        </p:txBody>
      </p:sp>
      <p:sp>
        <p:nvSpPr>
          <p:cNvPr id="9222" name="Text Box 4">
            <a:extLst>
              <a:ext uri="{FF2B5EF4-FFF2-40B4-BE49-F238E27FC236}">
                <a16:creationId xmlns:a16="http://schemas.microsoft.com/office/drawing/2014/main" id="{C093E1BB-0DA4-4C3B-9919-6D90918572CE}"/>
              </a:ext>
            </a:extLst>
          </p:cNvPr>
          <p:cNvSpPr txBox="1">
            <a:spLocks noChangeArrowheads="1"/>
          </p:cNvSpPr>
          <p:nvPr/>
        </p:nvSpPr>
        <p:spPr bwMode="auto">
          <a:xfrm>
            <a:off x="1588" y="9432925"/>
            <a:ext cx="2946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rtl="1" eaLnBrk="1" hangingPunct="1">
              <a:spcBef>
                <a:spcPct val="0"/>
              </a:spcBef>
              <a:buClrTx/>
              <a:buFontTx/>
              <a:buNone/>
            </a:pPr>
            <a:fld id="{8919A346-96F5-4689-BFB7-37BC257BD3FC}" type="slidenum">
              <a:rPr lang="he-IL" altLang="en-US"/>
              <a:pPr rtl="1" eaLnBrk="1" hangingPunct="1">
                <a:spcBef>
                  <a:spcPct val="0"/>
                </a:spcBef>
                <a:buClrTx/>
                <a:buFontTx/>
                <a:buNone/>
              </a:pPr>
              <a:t>1</a:t>
            </a:fld>
            <a:endParaRPr lang="en-US" altLang="en-US"/>
          </a:p>
        </p:txBody>
      </p:sp>
      <p:sp>
        <p:nvSpPr>
          <p:cNvPr id="9223" name="Rectangle 5">
            <a:extLst>
              <a:ext uri="{FF2B5EF4-FFF2-40B4-BE49-F238E27FC236}">
                <a16:creationId xmlns:a16="http://schemas.microsoft.com/office/drawing/2014/main" id="{22FC58F9-7250-4A28-9C9C-54554383C56E}"/>
              </a:ext>
            </a:extLst>
          </p:cNvPr>
          <p:cNvSpPr>
            <a:spLocks noGrp="1" noRot="1" noChangeAspect="1" noChangeArrowheads="1" noTextEdit="1"/>
          </p:cNvSpPr>
          <p:nvPr>
            <p:ph type="sldImg"/>
          </p:nvPr>
        </p:nvSpPr>
        <p:spPr>
          <a:xfrm>
            <a:off x="92075" y="744538"/>
            <a:ext cx="6618288" cy="37242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4" name="Text Box 6">
            <a:extLst>
              <a:ext uri="{FF2B5EF4-FFF2-40B4-BE49-F238E27FC236}">
                <a16:creationId xmlns:a16="http://schemas.microsoft.com/office/drawing/2014/main" id="{A7430222-B956-4A9C-9661-C66897C590B6}"/>
              </a:ext>
            </a:extLst>
          </p:cNvPr>
          <p:cNvSpPr txBox="1">
            <a:spLocks noChangeArrowheads="1"/>
          </p:cNvSpPr>
          <p:nvPr/>
        </p:nvSpPr>
        <p:spPr bwMode="auto">
          <a:xfrm>
            <a:off x="679450" y="4716463"/>
            <a:ext cx="5440363"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1" hangingPunct="1">
              <a:buClr>
                <a:srgbClr val="000000"/>
              </a:buClr>
              <a:buSzPct val="100000"/>
              <a:buFont typeface="Times New Roman" panose="02020603050405020304" pitchFamily="18" charset="0"/>
              <a:buNone/>
            </a:pPr>
            <a:endParaRPr lang="en-US" altLang="he-IL"/>
          </a:p>
        </p:txBody>
      </p:sp>
      <p:sp>
        <p:nvSpPr>
          <p:cNvPr id="2" name="Заметки 1">
            <a:extLst>
              <a:ext uri="{FF2B5EF4-FFF2-40B4-BE49-F238E27FC236}">
                <a16:creationId xmlns:a16="http://schemas.microsoft.com/office/drawing/2014/main" id="{79FD25D2-1185-3344-8424-C686A439BF43}"/>
              </a:ext>
            </a:extLst>
          </p:cNvPr>
          <p:cNvSpPr>
            <a:spLocks noGrp="1"/>
          </p:cNvSpPr>
          <p:nvPr>
            <p:ph type="body" idx="1"/>
          </p:nvPr>
        </p:nvSpPr>
        <p:spPr/>
        <p:txBody>
          <a:bodyPr/>
          <a:lstStyle/>
          <a:p>
            <a:pPr marL="0" algn="l" defTabSz="914400" rtl="0" eaLnBrk="1" latinLnBrk="0" hangingPunct="1"/>
            <a:endParaRPr lang="ru-RU" dirty="0"/>
          </a:p>
        </p:txBody>
      </p:sp>
    </p:spTree>
    <p:extLst>
      <p:ext uri="{BB962C8B-B14F-4D97-AF65-F5344CB8AC3E}">
        <p14:creationId xmlns:p14="http://schemas.microsoft.com/office/powerpoint/2010/main" val="394351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6aec55b2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g56aec55b29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8" name="Google Shape;50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56aec55b29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g56aec55b29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30">
            <a:extLst>
              <a:ext uri="{FF2B5EF4-FFF2-40B4-BE49-F238E27FC236}">
                <a16:creationId xmlns:a16="http://schemas.microsoft.com/office/drawing/2014/main" id="{18F53C02-7EE7-4E2E-9CD9-72E3AA8BA14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1E1B673-BCFC-41FF-81A5-3E585309C3DD}" type="slidenum">
              <a:rPr lang="en-US" altLang="en-US" sz="1400" smtClean="0">
                <a:cs typeface="DejaVu Sans" charset="0"/>
              </a:rPr>
              <a:pPr>
                <a:spcBef>
                  <a:spcPct val="0"/>
                </a:spcBef>
                <a:buClrTx/>
                <a:buFontTx/>
                <a:buNone/>
              </a:pPr>
              <a:t>117</a:t>
            </a:fld>
            <a:endParaRPr lang="en-US" altLang="en-US" sz="1400">
              <a:cs typeface="DejaVu Sans" charset="0"/>
            </a:endParaRPr>
          </a:p>
        </p:txBody>
      </p:sp>
      <p:sp>
        <p:nvSpPr>
          <p:cNvPr id="9219" name="Text Box 1">
            <a:extLst>
              <a:ext uri="{FF2B5EF4-FFF2-40B4-BE49-F238E27FC236}">
                <a16:creationId xmlns:a16="http://schemas.microsoft.com/office/drawing/2014/main" id="{F045663C-4D6B-48FF-99A5-725D03DB176A}"/>
              </a:ext>
            </a:extLst>
          </p:cNvPr>
          <p:cNvSpPr txBox="1">
            <a:spLocks noChangeArrowheads="1"/>
          </p:cNvSpPr>
          <p:nvPr/>
        </p:nvSpPr>
        <p:spPr bwMode="auto">
          <a:xfrm>
            <a:off x="3849688" y="9432925"/>
            <a:ext cx="29162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lnSpc>
                <a:spcPct val="93000"/>
              </a:lnSpc>
              <a:spcBef>
                <a:spcPct val="0"/>
              </a:spcBef>
              <a:buClrTx/>
              <a:buFontTx/>
              <a:buNone/>
            </a:pPr>
            <a:fld id="{22CCEA5C-6C1F-49FF-9943-B928B737466B}" type="slidenum">
              <a:rPr lang="en-US" altLang="en-US" sz="1400"/>
              <a:pPr eaLnBrk="1" hangingPunct="1">
                <a:lnSpc>
                  <a:spcPct val="93000"/>
                </a:lnSpc>
                <a:spcBef>
                  <a:spcPct val="0"/>
                </a:spcBef>
                <a:buClrTx/>
                <a:buFontTx/>
                <a:buNone/>
              </a:pPr>
              <a:t>117</a:t>
            </a:fld>
            <a:endParaRPr lang="en-US" altLang="en-US" sz="1400"/>
          </a:p>
        </p:txBody>
      </p:sp>
      <p:sp>
        <p:nvSpPr>
          <p:cNvPr id="9220" name="Text Box 2">
            <a:extLst>
              <a:ext uri="{FF2B5EF4-FFF2-40B4-BE49-F238E27FC236}">
                <a16:creationId xmlns:a16="http://schemas.microsoft.com/office/drawing/2014/main" id="{F208E46B-BE0F-49ED-BE58-B53CBE99A5B0}"/>
              </a:ext>
            </a:extLst>
          </p:cNvPr>
          <p:cNvSpPr txBox="1">
            <a:spLocks noChangeArrowheads="1"/>
          </p:cNvSpPr>
          <p:nvPr/>
        </p:nvSpPr>
        <p:spPr bwMode="auto">
          <a:xfrm>
            <a:off x="3849688" y="9432925"/>
            <a:ext cx="2941637"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lnSpc>
                <a:spcPct val="93000"/>
              </a:lnSpc>
              <a:spcBef>
                <a:spcPct val="0"/>
              </a:spcBef>
              <a:buClrTx/>
              <a:buFontTx/>
              <a:buNone/>
            </a:pPr>
            <a:fld id="{B7F411AF-FCC1-4CC4-877F-FD1C60AB7088}" type="slidenum">
              <a:rPr lang="en-US" altLang="en-US" sz="1400"/>
              <a:pPr eaLnBrk="1" hangingPunct="1">
                <a:lnSpc>
                  <a:spcPct val="93000"/>
                </a:lnSpc>
                <a:spcBef>
                  <a:spcPct val="0"/>
                </a:spcBef>
                <a:buClrTx/>
                <a:buFontTx/>
                <a:buNone/>
              </a:pPr>
              <a:t>117</a:t>
            </a:fld>
            <a:endParaRPr lang="en-US" altLang="en-US" sz="1400"/>
          </a:p>
        </p:txBody>
      </p:sp>
      <p:sp>
        <p:nvSpPr>
          <p:cNvPr id="9221" name="Text Box 3">
            <a:extLst>
              <a:ext uri="{FF2B5EF4-FFF2-40B4-BE49-F238E27FC236}">
                <a16:creationId xmlns:a16="http://schemas.microsoft.com/office/drawing/2014/main" id="{096A11C0-3C91-4E47-8C62-A22039CD31D1}"/>
              </a:ext>
            </a:extLst>
          </p:cNvPr>
          <p:cNvSpPr txBox="1">
            <a:spLocks noChangeArrowheads="1"/>
          </p:cNvSpPr>
          <p:nvPr/>
        </p:nvSpPr>
        <p:spPr bwMode="auto">
          <a:xfrm>
            <a:off x="1588" y="9432925"/>
            <a:ext cx="29432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spcBef>
                <a:spcPct val="0"/>
              </a:spcBef>
              <a:buClrTx/>
              <a:buFontTx/>
              <a:buNone/>
            </a:pPr>
            <a:fld id="{3CA6E2F6-B40D-4462-952C-705EAE96865E}" type="slidenum">
              <a:rPr lang="he-IL" altLang="en-US"/>
              <a:pPr eaLnBrk="1" hangingPunct="1">
                <a:spcBef>
                  <a:spcPct val="0"/>
                </a:spcBef>
                <a:buClrTx/>
                <a:buFontTx/>
                <a:buNone/>
              </a:pPr>
              <a:t>117</a:t>
            </a:fld>
            <a:endParaRPr lang="en-US" altLang="en-US"/>
          </a:p>
        </p:txBody>
      </p:sp>
      <p:sp>
        <p:nvSpPr>
          <p:cNvPr id="9222" name="Text Box 4">
            <a:extLst>
              <a:ext uri="{FF2B5EF4-FFF2-40B4-BE49-F238E27FC236}">
                <a16:creationId xmlns:a16="http://schemas.microsoft.com/office/drawing/2014/main" id="{C093E1BB-0DA4-4C3B-9919-6D90918572CE}"/>
              </a:ext>
            </a:extLst>
          </p:cNvPr>
          <p:cNvSpPr txBox="1">
            <a:spLocks noChangeArrowheads="1"/>
          </p:cNvSpPr>
          <p:nvPr/>
        </p:nvSpPr>
        <p:spPr bwMode="auto">
          <a:xfrm>
            <a:off x="1588" y="9432925"/>
            <a:ext cx="2946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algn="l" defTabSz="457200" rtl="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rtl="1" eaLnBrk="1" hangingPunct="1">
              <a:spcBef>
                <a:spcPct val="0"/>
              </a:spcBef>
              <a:buClrTx/>
              <a:buFontTx/>
              <a:buNone/>
            </a:pPr>
            <a:fld id="{8919A346-96F5-4689-BFB7-37BC257BD3FC}" type="slidenum">
              <a:rPr lang="he-IL" altLang="en-US"/>
              <a:pPr rtl="1" eaLnBrk="1" hangingPunct="1">
                <a:spcBef>
                  <a:spcPct val="0"/>
                </a:spcBef>
                <a:buClrTx/>
                <a:buFontTx/>
                <a:buNone/>
              </a:pPr>
              <a:t>117</a:t>
            </a:fld>
            <a:endParaRPr lang="en-US" altLang="en-US"/>
          </a:p>
        </p:txBody>
      </p:sp>
      <p:sp>
        <p:nvSpPr>
          <p:cNvPr id="9223" name="Rectangle 5">
            <a:extLst>
              <a:ext uri="{FF2B5EF4-FFF2-40B4-BE49-F238E27FC236}">
                <a16:creationId xmlns:a16="http://schemas.microsoft.com/office/drawing/2014/main" id="{22FC58F9-7250-4A28-9C9C-54554383C56E}"/>
              </a:ext>
            </a:extLst>
          </p:cNvPr>
          <p:cNvSpPr>
            <a:spLocks noGrp="1" noRot="1" noChangeAspect="1" noChangeArrowheads="1" noTextEdit="1"/>
          </p:cNvSpPr>
          <p:nvPr>
            <p:ph type="sldImg"/>
          </p:nvPr>
        </p:nvSpPr>
        <p:spPr>
          <a:xfrm>
            <a:off x="92075" y="744538"/>
            <a:ext cx="6618288" cy="37242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4" name="Text Box 6">
            <a:extLst>
              <a:ext uri="{FF2B5EF4-FFF2-40B4-BE49-F238E27FC236}">
                <a16:creationId xmlns:a16="http://schemas.microsoft.com/office/drawing/2014/main" id="{A7430222-B956-4A9C-9661-C66897C590B6}"/>
              </a:ext>
            </a:extLst>
          </p:cNvPr>
          <p:cNvSpPr txBox="1">
            <a:spLocks noChangeArrowheads="1"/>
          </p:cNvSpPr>
          <p:nvPr/>
        </p:nvSpPr>
        <p:spPr bwMode="auto">
          <a:xfrm>
            <a:off x="679450" y="4716463"/>
            <a:ext cx="5440363"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rtl="1" eaLnBrk="1" hangingPunct="1">
              <a:buClr>
                <a:srgbClr val="000000"/>
              </a:buClr>
              <a:buSzPct val="100000"/>
              <a:buFont typeface="Times New Roman" panose="02020603050405020304" pitchFamily="18" charset="0"/>
              <a:buNone/>
            </a:pPr>
            <a:endParaRPr lang="en-US" altLang="he-IL"/>
          </a:p>
        </p:txBody>
      </p:sp>
    </p:spTree>
    <p:extLst>
      <p:ext uri="{BB962C8B-B14F-4D97-AF65-F5344CB8AC3E}">
        <p14:creationId xmlns:p14="http://schemas.microsoft.com/office/powerpoint/2010/main" val="402335054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354639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5186596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3938098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9469537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18673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5201843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9427304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9702965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8051179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1425022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4286616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9056742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7293444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903752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1724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9263252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9784631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defTabSz="914400" rtl="0" eaLnBrk="1" latinLnBrk="0" hangingPunct="1">
              <a:spcBef>
                <a:spcPts val="0"/>
              </a:spcBef>
              <a:spcAft>
                <a:spcPts val="0"/>
              </a:spcAft>
              <a:buNone/>
            </a:pPr>
            <a:endParaRPr dirty="0"/>
          </a:p>
        </p:txBody>
      </p:sp>
    </p:spTree>
    <p:extLst>
      <p:ext uri="{BB962C8B-B14F-4D97-AF65-F5344CB8AC3E}">
        <p14:creationId xmlns:p14="http://schemas.microsoft.com/office/powerpoint/2010/main" val="143681967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010638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5899856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3829190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31130689"/>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8016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0"/>
          <p:cNvSpPr>
            <a:spLocks noGrp="1" noChangeArrowheads="1"/>
          </p:cNvSpPr>
          <p:nvPr>
            <p:ph type="sldNum" sz="quarter"/>
          </p:nvPr>
        </p:nvSpPr>
        <p:spPr>
          <a:noFill/>
          <a:ln>
            <a:round/>
            <a:headEnd/>
            <a:tailEnd/>
          </a:ln>
        </p:spPr>
        <p:txBody>
          <a:bodyPr/>
          <a:lstStyle/>
          <a:p>
            <a:fld id="{CFAA7CE7-5536-41BC-BC47-7FA93E1DAC4A}" type="slidenum">
              <a:rPr lang="en-US" altLang="en-US">
                <a:latin typeface="Times New Roman" pitchFamily="16" charset="0"/>
                <a:cs typeface="Arial" charset="0"/>
              </a:rPr>
              <a:pPr/>
              <a:t>42</a:t>
            </a:fld>
            <a:endParaRPr lang="en-US" altLang="en-US">
              <a:latin typeface="Times New Roman" pitchFamily="16" charset="0"/>
              <a:cs typeface="Arial" charset="0"/>
            </a:endParaRPr>
          </a:p>
        </p:txBody>
      </p:sp>
      <p:sp>
        <p:nvSpPr>
          <p:cNvPr id="51203"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7A8E1047-41A0-4980-8DFA-9CCE760C21A3}"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42</a:t>
            </a:fld>
            <a:endParaRPr lang="en-US" altLang="en-US" sz="1200" i="0">
              <a:solidFill>
                <a:srgbClr val="000000"/>
              </a:solidFill>
              <a:latin typeface="Times New Roman" pitchFamily="16" charset="0"/>
              <a:cs typeface="Arial" charset="0"/>
            </a:endParaRPr>
          </a:p>
        </p:txBody>
      </p:sp>
      <p:sp>
        <p:nvSpPr>
          <p:cNvPr id="51204"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8BB1289-52CA-4939-8E32-081B44E0A287}"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42</a:t>
            </a:fld>
            <a:endParaRPr lang="en-US" altLang="en-US" sz="1200" i="0">
              <a:solidFill>
                <a:srgbClr val="000000"/>
              </a:solidFill>
              <a:cs typeface="Arial" charset="0"/>
            </a:endParaRPr>
          </a:p>
        </p:txBody>
      </p:sp>
      <p:sp>
        <p:nvSpPr>
          <p:cNvPr id="51205"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51206"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a:ln>
            <a:round/>
            <a:headEnd/>
            <a:tailEnd/>
          </a:ln>
        </p:spPr>
        <p:txBody>
          <a:bodyPr/>
          <a:lstStyle/>
          <a:p>
            <a:fld id="{FA53230A-40FB-435F-8C9A-86855BC97CB8}" type="slidenum">
              <a:rPr lang="en-US" altLang="en-US">
                <a:latin typeface="Times New Roman" pitchFamily="16" charset="0"/>
                <a:cs typeface="Arial" charset="0"/>
              </a:rPr>
              <a:pPr/>
              <a:t>43</a:t>
            </a:fld>
            <a:endParaRPr lang="en-US" altLang="en-US">
              <a:latin typeface="Times New Roman" pitchFamily="16" charset="0"/>
              <a:cs typeface="Arial" charset="0"/>
            </a:endParaRPr>
          </a:p>
        </p:txBody>
      </p:sp>
      <p:sp>
        <p:nvSpPr>
          <p:cNvPr id="53251"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85AEE9A3-5396-43FE-A85E-675FDFDD002B}"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43</a:t>
            </a:fld>
            <a:endParaRPr lang="en-US" altLang="en-US" sz="1200" i="0">
              <a:solidFill>
                <a:srgbClr val="000000"/>
              </a:solidFill>
              <a:latin typeface="Times New Roman" pitchFamily="16" charset="0"/>
              <a:cs typeface="Arial" charset="0"/>
            </a:endParaRPr>
          </a:p>
        </p:txBody>
      </p:sp>
      <p:sp>
        <p:nvSpPr>
          <p:cNvPr id="53252"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4063074-3355-43A3-9CCB-1BC0ECC62B07}"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43</a:t>
            </a:fld>
            <a:endParaRPr lang="en-US" altLang="en-US" sz="1200" i="0">
              <a:solidFill>
                <a:srgbClr val="000000"/>
              </a:solidFill>
              <a:cs typeface="Arial" charset="0"/>
            </a:endParaRPr>
          </a:p>
        </p:txBody>
      </p:sp>
      <p:sp>
        <p:nvSpPr>
          <p:cNvPr id="53253"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53254"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a:ln>
            <a:round/>
            <a:headEnd/>
            <a:tailEnd/>
          </a:ln>
        </p:spPr>
        <p:txBody>
          <a:bodyPr/>
          <a:lstStyle/>
          <a:p>
            <a:fld id="{84364CB7-88D3-4F18-974C-7312D7621208}" type="slidenum">
              <a:rPr lang="en-US" altLang="en-US">
                <a:latin typeface="Times New Roman" pitchFamily="16" charset="0"/>
                <a:cs typeface="Arial" charset="0"/>
              </a:rPr>
              <a:pPr/>
              <a:t>44</a:t>
            </a:fld>
            <a:endParaRPr lang="en-US" altLang="en-US">
              <a:latin typeface="Times New Roman" pitchFamily="16" charset="0"/>
              <a:cs typeface="Arial" charset="0"/>
            </a:endParaRPr>
          </a:p>
        </p:txBody>
      </p:sp>
      <p:sp>
        <p:nvSpPr>
          <p:cNvPr id="59395"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FDB22257-EF5D-4F5A-88D6-E34BC2C6C7CC}"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44</a:t>
            </a:fld>
            <a:endParaRPr lang="en-US" altLang="en-US" sz="1200" i="0">
              <a:solidFill>
                <a:srgbClr val="000000"/>
              </a:solidFill>
              <a:latin typeface="Times New Roman" pitchFamily="16" charset="0"/>
              <a:cs typeface="Arial" charset="0"/>
            </a:endParaRPr>
          </a:p>
        </p:txBody>
      </p:sp>
      <p:sp>
        <p:nvSpPr>
          <p:cNvPr id="59396" name="Rectangle 2"/>
          <p:cNvSpPr txBox="1">
            <a:spLocks noGrp="1" noRot="1" noChangeAspect="1" noChangeArrowheads="1" noTextEdit="1"/>
          </p:cNvSpPr>
          <p:nvPr>
            <p:ph type="sldImg"/>
          </p:nvPr>
        </p:nvSpPr>
        <p:spPr>
          <a:xfrm>
            <a:off x="406400" y="696913"/>
            <a:ext cx="6199188" cy="3487737"/>
          </a:xfrm>
          <a:solidFill>
            <a:srgbClr val="FFFFFF"/>
          </a:solidFill>
          <a:ln/>
        </p:spPr>
      </p:sp>
      <p:sp>
        <p:nvSpPr>
          <p:cNvPr id="59397" name="Text Box 3"/>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a:ln>
            <a:round/>
            <a:headEnd/>
            <a:tailEnd/>
          </a:ln>
        </p:spPr>
        <p:txBody>
          <a:bodyPr/>
          <a:lstStyle/>
          <a:p>
            <a:fld id="{C8C9E547-504C-4C6D-B2A0-A38C02D5D04E}" type="slidenum">
              <a:rPr lang="en-US" altLang="en-US">
                <a:latin typeface="Times New Roman" pitchFamily="16" charset="0"/>
                <a:cs typeface="Arial" charset="0"/>
              </a:rPr>
              <a:pPr/>
              <a:t>45</a:t>
            </a:fld>
            <a:endParaRPr lang="en-US" altLang="en-US">
              <a:latin typeface="Times New Roman" pitchFamily="16" charset="0"/>
              <a:cs typeface="Arial" charset="0"/>
            </a:endParaRPr>
          </a:p>
        </p:txBody>
      </p:sp>
      <p:sp>
        <p:nvSpPr>
          <p:cNvPr id="57347"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99AF00CF-23F6-4592-BDD1-5E3FFC0D5628}"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45</a:t>
            </a:fld>
            <a:endParaRPr lang="en-US" altLang="en-US" sz="1200" i="0">
              <a:solidFill>
                <a:srgbClr val="000000"/>
              </a:solidFill>
              <a:latin typeface="Times New Roman" pitchFamily="16" charset="0"/>
              <a:cs typeface="Arial" charset="0"/>
            </a:endParaRPr>
          </a:p>
        </p:txBody>
      </p:sp>
      <p:sp>
        <p:nvSpPr>
          <p:cNvPr id="57348"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13A62C3-4EDF-42E6-B870-32B42672746C}"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45</a:t>
            </a:fld>
            <a:endParaRPr lang="en-US" altLang="en-US" sz="1200" i="0">
              <a:solidFill>
                <a:srgbClr val="000000"/>
              </a:solidFill>
              <a:cs typeface="Arial" charset="0"/>
            </a:endParaRPr>
          </a:p>
        </p:txBody>
      </p:sp>
      <p:sp>
        <p:nvSpPr>
          <p:cNvPr id="57349"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57350"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0"/>
          <p:cNvSpPr>
            <a:spLocks noGrp="1" noChangeArrowheads="1"/>
          </p:cNvSpPr>
          <p:nvPr>
            <p:ph type="sldNum" sz="quarter"/>
          </p:nvPr>
        </p:nvSpPr>
        <p:spPr>
          <a:noFill/>
          <a:ln>
            <a:round/>
            <a:headEnd/>
            <a:tailEnd/>
          </a:ln>
        </p:spPr>
        <p:txBody>
          <a:bodyPr/>
          <a:lstStyle/>
          <a:p>
            <a:fld id="{20613C49-890A-4B92-A159-AB1ECECF11B2}" type="slidenum">
              <a:rPr lang="en-US" altLang="en-US">
                <a:latin typeface="Times New Roman" pitchFamily="16" charset="0"/>
                <a:cs typeface="Arial" charset="0"/>
              </a:rPr>
              <a:pPr/>
              <a:t>46</a:t>
            </a:fld>
            <a:endParaRPr lang="en-US" altLang="en-US">
              <a:latin typeface="Times New Roman" pitchFamily="16" charset="0"/>
              <a:cs typeface="Arial" charset="0"/>
            </a:endParaRPr>
          </a:p>
        </p:txBody>
      </p:sp>
      <p:sp>
        <p:nvSpPr>
          <p:cNvPr id="90115"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945DC098-C5FE-4FDD-9E9D-57EB6D3A079E}"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46</a:t>
            </a:fld>
            <a:endParaRPr lang="en-US" altLang="en-US" sz="1200" i="0">
              <a:solidFill>
                <a:srgbClr val="000000"/>
              </a:solidFill>
              <a:latin typeface="Times New Roman" pitchFamily="16" charset="0"/>
              <a:cs typeface="Arial" charset="0"/>
            </a:endParaRPr>
          </a:p>
        </p:txBody>
      </p:sp>
      <p:sp>
        <p:nvSpPr>
          <p:cNvPr id="90116"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A1D2D30-B254-4D5B-9B9B-6BE1D90F7B04}"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46</a:t>
            </a:fld>
            <a:endParaRPr lang="en-US" altLang="en-US" sz="1200" i="0">
              <a:solidFill>
                <a:srgbClr val="000000"/>
              </a:solidFill>
              <a:cs typeface="Arial" charset="0"/>
            </a:endParaRPr>
          </a:p>
        </p:txBody>
      </p:sp>
      <p:sp>
        <p:nvSpPr>
          <p:cNvPr id="90117"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90118"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a:ln>
            <a:round/>
            <a:headEnd/>
            <a:tailEnd/>
          </a:ln>
        </p:spPr>
        <p:txBody>
          <a:bodyPr/>
          <a:lstStyle/>
          <a:p>
            <a:fld id="{7712DC27-72EB-46EF-8492-29408D526459}" type="slidenum">
              <a:rPr lang="en-US" altLang="en-US">
                <a:latin typeface="Times New Roman" pitchFamily="16" charset="0"/>
                <a:cs typeface="Arial" charset="0"/>
              </a:rPr>
              <a:pPr/>
              <a:t>47</a:t>
            </a:fld>
            <a:endParaRPr lang="en-US" altLang="en-US">
              <a:latin typeface="Times New Roman" pitchFamily="16" charset="0"/>
              <a:cs typeface="Arial" charset="0"/>
            </a:endParaRPr>
          </a:p>
        </p:txBody>
      </p:sp>
      <p:sp>
        <p:nvSpPr>
          <p:cNvPr id="96259"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9E1DA728-A901-46DB-9223-5592442B5A62}"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47</a:t>
            </a:fld>
            <a:endParaRPr lang="en-US" altLang="en-US" sz="1200" i="0">
              <a:solidFill>
                <a:srgbClr val="000000"/>
              </a:solidFill>
              <a:latin typeface="Times New Roman" pitchFamily="16" charset="0"/>
              <a:cs typeface="Arial" charset="0"/>
            </a:endParaRPr>
          </a:p>
        </p:txBody>
      </p:sp>
      <p:sp>
        <p:nvSpPr>
          <p:cNvPr id="96260"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9400314-92AB-4DF5-83DC-7F00E99B7E24}"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47</a:t>
            </a:fld>
            <a:endParaRPr lang="en-US" altLang="en-US" sz="1200" i="0">
              <a:solidFill>
                <a:srgbClr val="000000"/>
              </a:solidFill>
              <a:cs typeface="Arial" charset="0"/>
            </a:endParaRPr>
          </a:p>
        </p:txBody>
      </p:sp>
      <p:sp>
        <p:nvSpPr>
          <p:cNvPr id="96261"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96262"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a:ln>
            <a:round/>
            <a:headEnd/>
            <a:tailEnd/>
          </a:ln>
        </p:spPr>
        <p:txBody>
          <a:bodyPr/>
          <a:lstStyle/>
          <a:p>
            <a:fld id="{7243D32E-065E-4FC2-B767-B0A86BEA1F85}" type="slidenum">
              <a:rPr lang="en-US" altLang="en-US">
                <a:latin typeface="Times New Roman" pitchFamily="16" charset="0"/>
                <a:cs typeface="Arial" charset="0"/>
              </a:rPr>
              <a:pPr/>
              <a:t>48</a:t>
            </a:fld>
            <a:endParaRPr lang="en-US" altLang="en-US">
              <a:latin typeface="Times New Roman" pitchFamily="16" charset="0"/>
              <a:cs typeface="Arial" charset="0"/>
            </a:endParaRPr>
          </a:p>
        </p:txBody>
      </p:sp>
      <p:sp>
        <p:nvSpPr>
          <p:cNvPr id="98307"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321A5B26-1C1B-427A-A2BF-1224EFD61D67}"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48</a:t>
            </a:fld>
            <a:endParaRPr lang="en-US" altLang="en-US" sz="1200" i="0">
              <a:solidFill>
                <a:srgbClr val="000000"/>
              </a:solidFill>
              <a:latin typeface="Times New Roman" pitchFamily="16" charset="0"/>
              <a:cs typeface="Arial" charset="0"/>
            </a:endParaRPr>
          </a:p>
        </p:txBody>
      </p:sp>
      <p:sp>
        <p:nvSpPr>
          <p:cNvPr id="98308"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43A47AE-1F79-4C72-9A3A-4BD6A2FA7E48}"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48</a:t>
            </a:fld>
            <a:endParaRPr lang="en-US" altLang="en-US" sz="1200" i="0">
              <a:solidFill>
                <a:srgbClr val="000000"/>
              </a:solidFill>
              <a:cs typeface="Arial" charset="0"/>
            </a:endParaRPr>
          </a:p>
        </p:txBody>
      </p:sp>
      <p:sp>
        <p:nvSpPr>
          <p:cNvPr id="98309"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98310"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0"/>
          <p:cNvSpPr>
            <a:spLocks noGrp="1" noChangeArrowheads="1"/>
          </p:cNvSpPr>
          <p:nvPr>
            <p:ph type="sldNum" sz="quarter"/>
          </p:nvPr>
        </p:nvSpPr>
        <p:spPr>
          <a:noFill/>
          <a:ln>
            <a:round/>
            <a:headEnd/>
            <a:tailEnd/>
          </a:ln>
        </p:spPr>
        <p:txBody>
          <a:bodyPr/>
          <a:lstStyle/>
          <a:p>
            <a:fld id="{68D98BFE-E32F-4175-90D1-AA0D41D984A0}" type="slidenum">
              <a:rPr lang="en-US" altLang="en-US">
                <a:latin typeface="Times New Roman" pitchFamily="16" charset="0"/>
                <a:cs typeface="Arial" charset="0"/>
              </a:rPr>
              <a:pPr/>
              <a:t>49</a:t>
            </a:fld>
            <a:endParaRPr lang="en-US" altLang="en-US">
              <a:latin typeface="Times New Roman" pitchFamily="16" charset="0"/>
              <a:cs typeface="Arial" charset="0"/>
            </a:endParaRPr>
          </a:p>
        </p:txBody>
      </p:sp>
      <p:sp>
        <p:nvSpPr>
          <p:cNvPr id="100355"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514BD381-8CB1-4192-B1DE-AE937B73A09E}"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49</a:t>
            </a:fld>
            <a:endParaRPr lang="en-US" altLang="en-US" sz="1200" i="0">
              <a:solidFill>
                <a:srgbClr val="000000"/>
              </a:solidFill>
              <a:latin typeface="Times New Roman" pitchFamily="16" charset="0"/>
              <a:cs typeface="Arial" charset="0"/>
            </a:endParaRPr>
          </a:p>
        </p:txBody>
      </p:sp>
      <p:sp>
        <p:nvSpPr>
          <p:cNvPr id="100356"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F87DF25-B71D-46E9-9E96-BF216B6DCB82}"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49</a:t>
            </a:fld>
            <a:endParaRPr lang="en-US" altLang="en-US" sz="1200" i="0">
              <a:solidFill>
                <a:srgbClr val="000000"/>
              </a:solidFill>
              <a:cs typeface="Arial" charset="0"/>
            </a:endParaRPr>
          </a:p>
        </p:txBody>
      </p:sp>
      <p:sp>
        <p:nvSpPr>
          <p:cNvPr id="100357"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100358"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0"/>
          <p:cNvSpPr>
            <a:spLocks noGrp="1" noChangeArrowheads="1"/>
          </p:cNvSpPr>
          <p:nvPr>
            <p:ph type="sldNum" sz="quarter"/>
          </p:nvPr>
        </p:nvSpPr>
        <p:spPr>
          <a:noFill/>
          <a:ln>
            <a:round/>
            <a:headEnd/>
            <a:tailEnd/>
          </a:ln>
        </p:spPr>
        <p:txBody>
          <a:bodyPr/>
          <a:lstStyle/>
          <a:p>
            <a:fld id="{4F610393-6B3B-44A1-AD1C-34B8D253C69B}" type="slidenum">
              <a:rPr lang="en-US" altLang="en-US">
                <a:latin typeface="Times New Roman" pitchFamily="16" charset="0"/>
                <a:cs typeface="Arial" charset="0"/>
              </a:rPr>
              <a:pPr/>
              <a:t>50</a:t>
            </a:fld>
            <a:endParaRPr lang="en-US" altLang="en-US">
              <a:latin typeface="Times New Roman" pitchFamily="16" charset="0"/>
              <a:cs typeface="Arial" charset="0"/>
            </a:endParaRPr>
          </a:p>
        </p:txBody>
      </p:sp>
      <p:sp>
        <p:nvSpPr>
          <p:cNvPr id="102403"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EA0D1C91-1B84-479D-A95F-F2B9CEAA9E0E}"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50</a:t>
            </a:fld>
            <a:endParaRPr lang="en-US" altLang="en-US" sz="1200" i="0">
              <a:solidFill>
                <a:srgbClr val="000000"/>
              </a:solidFill>
              <a:latin typeface="Times New Roman" pitchFamily="16" charset="0"/>
              <a:cs typeface="Arial" charset="0"/>
            </a:endParaRPr>
          </a:p>
        </p:txBody>
      </p:sp>
      <p:sp>
        <p:nvSpPr>
          <p:cNvPr id="102404"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AF34757-54BE-43C4-8791-7321C1138F5C}"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50</a:t>
            </a:fld>
            <a:endParaRPr lang="en-US" altLang="en-US" sz="1200" i="0">
              <a:solidFill>
                <a:srgbClr val="000000"/>
              </a:solidFill>
              <a:cs typeface="Arial" charset="0"/>
            </a:endParaRPr>
          </a:p>
        </p:txBody>
      </p:sp>
      <p:sp>
        <p:nvSpPr>
          <p:cNvPr id="102405"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102406"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0"/>
          <p:cNvSpPr>
            <a:spLocks noGrp="1" noChangeArrowheads="1"/>
          </p:cNvSpPr>
          <p:nvPr>
            <p:ph type="sldNum" sz="quarter"/>
          </p:nvPr>
        </p:nvSpPr>
        <p:spPr>
          <a:noFill/>
          <a:ln>
            <a:round/>
            <a:headEnd/>
            <a:tailEnd/>
          </a:ln>
        </p:spPr>
        <p:txBody>
          <a:bodyPr/>
          <a:lstStyle/>
          <a:p>
            <a:fld id="{9316C4A2-DBD6-464E-A40D-5AAEE12888F6}" type="slidenum">
              <a:rPr lang="en-US" altLang="en-US">
                <a:latin typeface="Times New Roman" pitchFamily="16" charset="0"/>
                <a:cs typeface="Arial" charset="0"/>
              </a:rPr>
              <a:pPr/>
              <a:t>51</a:t>
            </a:fld>
            <a:endParaRPr lang="en-US" altLang="en-US">
              <a:latin typeface="Times New Roman" pitchFamily="16" charset="0"/>
              <a:cs typeface="Arial" charset="0"/>
            </a:endParaRPr>
          </a:p>
        </p:txBody>
      </p:sp>
      <p:sp>
        <p:nvSpPr>
          <p:cNvPr id="104451"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12150024-87EB-4E59-BD54-B21B515EFB4A}"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51</a:t>
            </a:fld>
            <a:endParaRPr lang="en-US" altLang="en-US" sz="1200" i="0">
              <a:solidFill>
                <a:srgbClr val="000000"/>
              </a:solidFill>
              <a:latin typeface="Times New Roman" pitchFamily="16" charset="0"/>
              <a:cs typeface="Arial" charset="0"/>
            </a:endParaRPr>
          </a:p>
        </p:txBody>
      </p:sp>
      <p:sp>
        <p:nvSpPr>
          <p:cNvPr id="104452"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8E322A5-7D72-4497-9A56-6EC9DDBB8684}"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51</a:t>
            </a:fld>
            <a:endParaRPr lang="en-US" altLang="en-US" sz="1200" i="0">
              <a:solidFill>
                <a:srgbClr val="000000"/>
              </a:solidFill>
              <a:cs typeface="Arial" charset="0"/>
            </a:endParaRPr>
          </a:p>
        </p:txBody>
      </p:sp>
      <p:sp>
        <p:nvSpPr>
          <p:cNvPr id="104453"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104454"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a:spLocks noGrp="1" noChangeArrowheads="1"/>
          </p:cNvSpPr>
          <p:nvPr>
            <p:ph type="sldNum" sz="quarter"/>
          </p:nvPr>
        </p:nvSpPr>
        <p:spPr>
          <a:noFill/>
          <a:ln>
            <a:round/>
            <a:headEnd/>
            <a:tailEnd/>
          </a:ln>
        </p:spPr>
        <p:txBody>
          <a:bodyPr/>
          <a:lstStyle/>
          <a:p>
            <a:fld id="{9D71C9BB-EBD5-47A7-8127-1A9B4B0F2967}" type="slidenum">
              <a:rPr lang="en-US" altLang="en-US">
                <a:latin typeface="Times New Roman" pitchFamily="16" charset="0"/>
                <a:cs typeface="Arial" charset="0"/>
              </a:rPr>
              <a:pPr/>
              <a:t>52</a:t>
            </a:fld>
            <a:endParaRPr lang="en-US" altLang="en-US">
              <a:latin typeface="Times New Roman" pitchFamily="16" charset="0"/>
              <a:cs typeface="Arial" charset="0"/>
            </a:endParaRPr>
          </a:p>
        </p:txBody>
      </p:sp>
      <p:sp>
        <p:nvSpPr>
          <p:cNvPr id="106499"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0D6E5D99-A5B2-4845-85BC-689360DD32AB}"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52</a:t>
            </a:fld>
            <a:endParaRPr lang="en-US" altLang="en-US" sz="1200" i="0">
              <a:solidFill>
                <a:srgbClr val="000000"/>
              </a:solidFill>
              <a:latin typeface="Times New Roman" pitchFamily="16" charset="0"/>
              <a:cs typeface="Arial" charset="0"/>
            </a:endParaRPr>
          </a:p>
        </p:txBody>
      </p:sp>
      <p:sp>
        <p:nvSpPr>
          <p:cNvPr id="106500"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20B90D0-B329-4242-9FA1-224B3EBDE33D}"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52</a:t>
            </a:fld>
            <a:endParaRPr lang="en-US" altLang="en-US" sz="1200" i="0">
              <a:solidFill>
                <a:srgbClr val="000000"/>
              </a:solidFill>
              <a:cs typeface="Arial" charset="0"/>
            </a:endParaRPr>
          </a:p>
        </p:txBody>
      </p:sp>
      <p:sp>
        <p:nvSpPr>
          <p:cNvPr id="106501"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106502"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2146" name="Rectangle 10"/>
          <p:cNvSpPr>
            <a:spLocks noGrp="1" noChangeArrowheads="1"/>
          </p:cNvSpPr>
          <p:nvPr>
            <p:ph type="sldNum" sz="quarter"/>
          </p:nvPr>
        </p:nvSpPr>
        <p:spPr>
          <a:noFill/>
          <a:ln>
            <a:round/>
            <a:headEnd/>
            <a:tailEnd/>
          </a:ln>
        </p:spPr>
        <p:txBody>
          <a:bodyPr/>
          <a:lstStyle/>
          <a:p>
            <a:fld id="{E55CD50F-90CB-4076-87D7-575F27D6E1E6}" type="slidenum">
              <a:rPr lang="en-US" altLang="en-US">
                <a:latin typeface="Times New Roman" pitchFamily="16" charset="0"/>
                <a:cs typeface="Arial" charset="0"/>
              </a:rPr>
              <a:pPr/>
              <a:t>53</a:t>
            </a:fld>
            <a:endParaRPr lang="en-US" altLang="en-US">
              <a:latin typeface="Times New Roman" pitchFamily="16" charset="0"/>
              <a:cs typeface="Arial" charset="0"/>
            </a:endParaRPr>
          </a:p>
        </p:txBody>
      </p:sp>
      <p:sp>
        <p:nvSpPr>
          <p:cNvPr id="262147"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996489A3-CA07-4462-BDAE-8E366F983622}"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53</a:t>
            </a:fld>
            <a:endParaRPr lang="en-US" altLang="en-US" sz="1200" i="0">
              <a:solidFill>
                <a:srgbClr val="000000"/>
              </a:solidFill>
              <a:latin typeface="Times New Roman" pitchFamily="16" charset="0"/>
              <a:cs typeface="Arial" charset="0"/>
            </a:endParaRPr>
          </a:p>
        </p:txBody>
      </p:sp>
      <p:sp>
        <p:nvSpPr>
          <p:cNvPr id="262148"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6822871-360E-489E-8C0A-BEB84160676D}"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53</a:t>
            </a:fld>
            <a:endParaRPr lang="en-US" altLang="en-US" sz="1200" i="0">
              <a:solidFill>
                <a:srgbClr val="000000"/>
              </a:solidFill>
              <a:cs typeface="Arial" charset="0"/>
            </a:endParaRPr>
          </a:p>
        </p:txBody>
      </p:sp>
      <p:sp>
        <p:nvSpPr>
          <p:cNvPr id="262149"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262150"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
        <p:nvSpPr>
          <p:cNvPr id="2" name="Заметки 1">
            <a:extLst>
              <a:ext uri="{FF2B5EF4-FFF2-40B4-BE49-F238E27FC236}">
                <a16:creationId xmlns:a16="http://schemas.microsoft.com/office/drawing/2014/main" id="{9A250666-743B-DC4E-9718-21EC907C19AF}"/>
              </a:ext>
            </a:extLst>
          </p:cNvPr>
          <p:cNvSpPr>
            <a:spLocks noGrp="1"/>
          </p:cNvSpPr>
          <p:nvPr>
            <p:ph type="body" idx="1"/>
          </p:nvPr>
        </p:nvSpPr>
        <p:spPr/>
        <p:txBody>
          <a:bodyPr/>
          <a:lstStyle/>
          <a:p>
            <a:pPr marL="0" algn="l" defTabSz="914400" rtl="0" eaLnBrk="1" latinLnBrk="0" hangingPunct="1"/>
            <a:endParaRPr lang="ru-RU"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194" name="Rectangle 10"/>
          <p:cNvSpPr>
            <a:spLocks noGrp="1" noChangeArrowheads="1"/>
          </p:cNvSpPr>
          <p:nvPr>
            <p:ph type="sldNum" sz="quarter"/>
          </p:nvPr>
        </p:nvSpPr>
        <p:spPr>
          <a:noFill/>
          <a:ln>
            <a:round/>
            <a:headEnd/>
            <a:tailEnd/>
          </a:ln>
        </p:spPr>
        <p:txBody>
          <a:bodyPr/>
          <a:lstStyle/>
          <a:p>
            <a:fld id="{CCDA4EBB-7AF1-46B2-9EE4-9500929C1CF5}" type="slidenum">
              <a:rPr lang="en-US" altLang="en-US">
                <a:latin typeface="Times New Roman" pitchFamily="16" charset="0"/>
                <a:cs typeface="Arial" charset="0"/>
              </a:rPr>
              <a:pPr/>
              <a:t>54</a:t>
            </a:fld>
            <a:endParaRPr lang="en-US" altLang="en-US">
              <a:latin typeface="Times New Roman" pitchFamily="16" charset="0"/>
              <a:cs typeface="Arial" charset="0"/>
            </a:endParaRPr>
          </a:p>
        </p:txBody>
      </p:sp>
      <p:sp>
        <p:nvSpPr>
          <p:cNvPr id="264195" name="Text Box 1"/>
          <p:cNvSpPr txBox="1">
            <a:spLocks noChangeArrowheads="1"/>
          </p:cNvSpPr>
          <p:nvPr/>
        </p:nvSpPr>
        <p:spPr bwMode="auto">
          <a:xfrm>
            <a:off x="1588" y="8831263"/>
            <a:ext cx="3038475" cy="463550"/>
          </a:xfrm>
          <a:prstGeom prst="rect">
            <a:avLst/>
          </a:prstGeom>
          <a:noFill/>
          <a:ln w="9525">
            <a:noFill/>
            <a:round/>
            <a:headEnd/>
            <a:tailEnd/>
          </a:ln>
          <a:effectLst/>
        </p:spPr>
        <p:txBody>
          <a:bodyPr lIns="90000" tIns="46800" rIns="90000" bIns="46800" anchor="b"/>
          <a:lstStyle/>
          <a:p>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fld id="{DDF5A5C4-5E73-4376-A144-8392680DEA8A}" type="slidenum">
              <a:rPr lang="en-US" altLang="en-US" sz="1200" i="0">
                <a:solidFill>
                  <a:srgbClr val="000000"/>
                </a:solidFill>
                <a:latin typeface="Times New Roman" pitchFamily="16" charset="0"/>
                <a:cs typeface="Arial" charset="0"/>
              </a:rPr>
              <a:pPr marL="215900" indent="-211138" eaLnBrk="1" hangingPunct="1">
                <a:buSzPct val="10000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t>54</a:t>
            </a:fld>
            <a:endParaRPr lang="en-US" altLang="en-US" sz="1200" i="0">
              <a:solidFill>
                <a:srgbClr val="000000"/>
              </a:solidFill>
              <a:latin typeface="Times New Roman" pitchFamily="16" charset="0"/>
              <a:cs typeface="Arial" charset="0"/>
            </a:endParaRPr>
          </a:p>
        </p:txBody>
      </p:sp>
      <p:sp>
        <p:nvSpPr>
          <p:cNvPr id="264196" name="Text Box 2"/>
          <p:cNvSpPr txBox="1">
            <a:spLocks noChangeArrowheads="1"/>
          </p:cNvSpPr>
          <p:nvPr/>
        </p:nvSpPr>
        <p:spPr bwMode="auto">
          <a:xfrm>
            <a:off x="1588" y="8831263"/>
            <a:ext cx="3040062" cy="465137"/>
          </a:xfrm>
          <a:prstGeom prst="rect">
            <a:avLst/>
          </a:prstGeom>
          <a:noFill/>
          <a:ln w="9525">
            <a:noFill/>
            <a:round/>
            <a:headEnd/>
            <a:tailEnd/>
          </a:ln>
          <a:effectLst/>
        </p:spPr>
        <p:txBody>
          <a:bodyPr lIns="90000" tIns="46800" rIns="90000" bIns="46800" anchor="b"/>
          <a:lstStyle/>
          <a:p>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BEDC72E-BE50-4694-AD9D-7D199F3661C6}" type="slidenum">
              <a:rPr lang="he-IL" altLang="en-US" sz="1200" i="0">
                <a:solidFill>
                  <a:srgbClr val="000000"/>
                </a:solidFill>
                <a:cs typeface="Arial" charset="0"/>
              </a:rPr>
              <a:pPr rtl="1"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54</a:t>
            </a:fld>
            <a:endParaRPr lang="en-US" altLang="en-US" sz="1200" i="0">
              <a:solidFill>
                <a:srgbClr val="000000"/>
              </a:solidFill>
              <a:cs typeface="Arial" charset="0"/>
            </a:endParaRPr>
          </a:p>
        </p:txBody>
      </p:sp>
      <p:sp>
        <p:nvSpPr>
          <p:cNvPr id="264197" name="Rectangle 3"/>
          <p:cNvSpPr txBox="1">
            <a:spLocks noGrp="1" noRot="1" noChangeAspect="1" noChangeArrowheads="1" noTextEdit="1"/>
          </p:cNvSpPr>
          <p:nvPr>
            <p:ph type="sldImg"/>
          </p:nvPr>
        </p:nvSpPr>
        <p:spPr>
          <a:xfrm>
            <a:off x="406400" y="696913"/>
            <a:ext cx="6199188" cy="3487737"/>
          </a:xfrm>
          <a:solidFill>
            <a:srgbClr val="FFFFFF"/>
          </a:solidFill>
          <a:ln/>
        </p:spPr>
      </p:sp>
      <p:sp>
        <p:nvSpPr>
          <p:cNvPr id="264198" name="Text Box 4"/>
          <p:cNvSpPr txBox="1">
            <a:spLocks noChangeArrowheads="1"/>
          </p:cNvSpPr>
          <p:nvPr/>
        </p:nvSpPr>
        <p:spPr bwMode="auto">
          <a:xfrm>
            <a:off x="700088" y="4416425"/>
            <a:ext cx="5611812" cy="418465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Times New Roman"/>
              <a:ea typeface="Times New Roman"/>
              <a:cs typeface="Times New Roman"/>
              <a:sym typeface="Times New Roman"/>
            </a:endParaRPr>
          </a:p>
        </p:txBody>
      </p:sp>
      <p:sp>
        <p:nvSpPr>
          <p:cNvPr id="53" name="Google Shape;53;p1:notes"/>
          <p:cNvSpPr txBox="1"/>
          <p:nvPr/>
        </p:nvSpPr>
        <p:spPr>
          <a:xfrm>
            <a:off x="3849688" y="9432925"/>
            <a:ext cx="2916237" cy="460375"/>
          </a:xfrm>
          <a:prstGeom prst="rect">
            <a:avLst/>
          </a:prstGeom>
          <a:noFill/>
          <a:ln>
            <a:noFill/>
          </a:ln>
        </p:spPr>
        <p:txBody>
          <a:bodyPr spcFirstLastPara="1" wrap="square" lIns="0" tIns="0" rIns="0" bIns="0" anchor="b" anchorCtr="0">
            <a:noAutofit/>
          </a:bodyPr>
          <a:lstStyle/>
          <a:p>
            <a:pPr marL="0" marR="0" lvl="0" indent="0" algn="l" rtl="0">
              <a:lnSpc>
                <a:spcPct val="93000"/>
              </a:lnSpc>
              <a:spcBef>
                <a:spcPts val="0"/>
              </a:spcBef>
              <a:spcAft>
                <a:spcPts val="0"/>
              </a:spcAft>
              <a:buClr>
                <a:srgbClr val="000000"/>
              </a:buClr>
              <a:buSzPts val="1400"/>
              <a:buFont typeface="Times New Roman"/>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Times New Roman"/>
              <a:ea typeface="Times New Roman"/>
              <a:cs typeface="Times New Roman"/>
              <a:sym typeface="Times New Roman"/>
            </a:endParaRPr>
          </a:p>
        </p:txBody>
      </p:sp>
      <p:sp>
        <p:nvSpPr>
          <p:cNvPr id="54" name="Google Shape;54;p1:notes"/>
          <p:cNvSpPr txBox="1"/>
          <p:nvPr/>
        </p:nvSpPr>
        <p:spPr>
          <a:xfrm>
            <a:off x="3849688" y="9432925"/>
            <a:ext cx="2941637" cy="485775"/>
          </a:xfrm>
          <a:prstGeom prst="rect">
            <a:avLst/>
          </a:prstGeom>
          <a:noFill/>
          <a:ln>
            <a:noFill/>
          </a:ln>
        </p:spPr>
        <p:txBody>
          <a:bodyPr spcFirstLastPara="1" wrap="square" lIns="0" tIns="0" rIns="0" bIns="0" anchor="b" anchorCtr="0">
            <a:noAutofit/>
          </a:bodyPr>
          <a:lstStyle/>
          <a:p>
            <a:pPr marL="0" marR="0" lvl="0" indent="0" algn="l" rtl="0">
              <a:lnSpc>
                <a:spcPct val="93000"/>
              </a:lnSpc>
              <a:spcBef>
                <a:spcPts val="0"/>
              </a:spcBef>
              <a:spcAft>
                <a:spcPts val="0"/>
              </a:spcAft>
              <a:buClr>
                <a:srgbClr val="000000"/>
              </a:buClr>
              <a:buSzPts val="1400"/>
              <a:buFont typeface="Times New Roman"/>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55</a:t>
            </a:fld>
            <a:endParaRPr sz="1400" b="0" i="0" u="none" strike="noStrike" cap="none">
              <a:solidFill>
                <a:srgbClr val="000000"/>
              </a:solidFill>
              <a:latin typeface="Times New Roman"/>
              <a:ea typeface="Times New Roman"/>
              <a:cs typeface="Times New Roman"/>
              <a:sym typeface="Times New Roman"/>
            </a:endParaRPr>
          </a:p>
        </p:txBody>
      </p:sp>
      <p:sp>
        <p:nvSpPr>
          <p:cNvPr id="55" name="Google Shape;55;p1:notes"/>
          <p:cNvSpPr txBox="1"/>
          <p:nvPr/>
        </p:nvSpPr>
        <p:spPr>
          <a:xfrm>
            <a:off x="1588" y="9432925"/>
            <a:ext cx="2943225" cy="493713"/>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fld id="{00000000-1234-1234-1234-123412341234}" type="slidenum">
              <a:rPr lang="en" sz="1200" b="0" i="0" u="none" strike="noStrike" cap="none">
                <a:solidFill>
                  <a:srgbClr val="000000"/>
                </a:solidFill>
                <a:latin typeface="Times New Roman"/>
                <a:ea typeface="Times New Roman"/>
                <a:cs typeface="Times New Roman"/>
                <a:sym typeface="Times New Roman"/>
              </a:rPr>
              <a:t>55</a:t>
            </a:fld>
            <a:endParaRPr sz="1200" b="0" i="0" u="none" strike="noStrike" cap="none">
              <a:solidFill>
                <a:srgbClr val="000000"/>
              </a:solidFill>
              <a:latin typeface="Times New Roman"/>
              <a:ea typeface="Times New Roman"/>
              <a:cs typeface="Times New Roman"/>
              <a:sym typeface="Times New Roman"/>
            </a:endParaRPr>
          </a:p>
        </p:txBody>
      </p:sp>
      <p:sp>
        <p:nvSpPr>
          <p:cNvPr id="56" name="Google Shape;56;p1:notes"/>
          <p:cNvSpPr txBox="1"/>
          <p:nvPr/>
        </p:nvSpPr>
        <p:spPr>
          <a:xfrm>
            <a:off x="1588" y="9432925"/>
            <a:ext cx="2946400" cy="495300"/>
          </a:xfrm>
          <a:prstGeom prst="rect">
            <a:avLst/>
          </a:prstGeom>
          <a:noFill/>
          <a:ln>
            <a:noFill/>
          </a:ln>
        </p:spPr>
        <p:txBody>
          <a:bodyPr spcFirstLastPara="1" wrap="square" lIns="90000" tIns="46800" rIns="90000" bIns="46800" anchor="b" anchorCtr="0">
            <a:noAutofit/>
          </a:bodyPr>
          <a:lstStyle/>
          <a:p>
            <a:pPr marL="0" marR="0" lvl="0" indent="0" algn="l" rtl="1">
              <a:lnSpc>
                <a:spcPct val="100000"/>
              </a:lnSpc>
              <a:spcBef>
                <a:spcPts val="0"/>
              </a:spcBef>
              <a:spcAft>
                <a:spcPts val="0"/>
              </a:spcAft>
              <a:buClr>
                <a:srgbClr val="000000"/>
              </a:buClr>
              <a:buSzPts val="1200"/>
              <a:buFont typeface="Times New Roman"/>
              <a:buNone/>
            </a:pPr>
            <a:fld id="{00000000-1234-1234-1234-123412341234}" type="slidenum">
              <a:rPr lang="en" sz="1200" b="0" i="0" u="none" strike="noStrike" cap="none">
                <a:solidFill>
                  <a:srgbClr val="000000"/>
                </a:solidFill>
                <a:latin typeface="Times New Roman"/>
                <a:ea typeface="Times New Roman"/>
                <a:cs typeface="Times New Roman"/>
                <a:sym typeface="Times New Roman"/>
              </a:rPr>
              <a:t>55</a:t>
            </a:fld>
            <a:endParaRPr sz="1200" b="0" i="0" u="none" strike="noStrike" cap="none">
              <a:solidFill>
                <a:srgbClr val="000000"/>
              </a:solidFill>
              <a:latin typeface="Times New Roman"/>
              <a:ea typeface="Times New Roman"/>
              <a:cs typeface="Times New Roman"/>
              <a:sym typeface="Times New Roman"/>
            </a:endParaRPr>
          </a:p>
        </p:txBody>
      </p:sp>
      <p:sp>
        <p:nvSpPr>
          <p:cNvPr id="57" name="Google Shape;57;p1:notes"/>
          <p:cNvSpPr>
            <a:spLocks noGrp="1" noRot="1" noChangeAspect="1"/>
          </p:cNvSpPr>
          <p:nvPr>
            <p:ph type="sldImg" idx="2"/>
          </p:nvPr>
        </p:nvSpPr>
        <p:spPr>
          <a:xfrm>
            <a:off x="9207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 name="Google Shape;58;p1:notes"/>
          <p:cNvSpPr txBox="1"/>
          <p:nvPr/>
        </p:nvSpPr>
        <p:spPr>
          <a:xfrm>
            <a:off x="679450" y="4716463"/>
            <a:ext cx="5440363" cy="4467225"/>
          </a:xfrm>
          <a:prstGeom prst="rect">
            <a:avLst/>
          </a:prstGeom>
          <a:noFill/>
          <a:ln>
            <a:noFill/>
          </a:ln>
        </p:spPr>
        <p:txBody>
          <a:bodyPr spcFirstLastPara="1" wrap="square" lIns="91425" tIns="45700" rIns="91425" bIns="45700" anchor="ctr" anchorCtr="0">
            <a:noAutofit/>
          </a:bodyPr>
          <a:lstStyle/>
          <a:p>
            <a:pPr marL="0" marR="0" lvl="0" indent="0" algn="r" rtl="1">
              <a:lnSpc>
                <a:spcPct val="100000"/>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p:txBody>
      </p:sp>
      <p:sp>
        <p:nvSpPr>
          <p:cNvPr id="59" name="Google Shape;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6aec55b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56aec55b2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6aec55b2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g56aec55b2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56aec55b2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56aec55b29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6aec55b2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g56aec55b29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6aec55b2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g56aec55b29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56aec55b2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g56aec55b29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6aec55b2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g56aec55b29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12b8134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g512b8134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A06EC8-BC45-4BE7-BB9E-12E081AA95E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1886A05-73BA-4B37-BE47-E35798FBF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7E596747-3C9E-405B-940B-01EE597CBE64}"/>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6C68F18D-8563-46A5-BDAE-EF1C5BB2436C}"/>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BABAC1F9-AA02-4FF9-8EBC-DD78C9023D46}"/>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237532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1C4050-5809-4DF4-BF5A-2982E495E05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679197A-3EE0-4238-9021-8814C307D49D}"/>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D10E1A5-2840-47B9-92C5-4E0E02A80986}"/>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8274C03F-3E1A-4E1F-8551-B27AFD3BA1DE}"/>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0A3D72EF-690E-41BA-A339-EDBBD9BC80FC}"/>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170763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505B9356-FF85-412A-B675-E6D8A6475526}"/>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F13CA0E-F0A3-4C37-B7F4-5DA6C333A796}"/>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957A40D-B97E-4CF7-92C4-0FB14380033F}"/>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F236CF6C-9842-4612-B0D7-B41F68AD221D}"/>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1CD3603B-EB6E-4B87-8F1A-9A70D9D9FCCB}"/>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68562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30412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27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9252DE-75E3-4C8D-8BDC-BFC2B47DEC3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A684020-3282-4C19-921D-A9431E7C7880}"/>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85C80FA-B37E-41FE-9FC1-0CD4C7783EEC}"/>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81F7A3AE-64A1-4253-9A1F-0DF91B45D87D}"/>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FFA4E54B-6AB3-4084-BA05-1261228C7CAD}"/>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42033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041832-3CEC-4519-A3AB-78B1E3E73DBE}"/>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0B9F8A1-8E82-4978-B298-558BCD8585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C59F4803-7D05-45BA-91B3-E9D6793C2788}"/>
              </a:ext>
            </a:extLst>
          </p:cNvPr>
          <p:cNvSpPr>
            <a:spLocks noGrp="1"/>
          </p:cNvSpPr>
          <p:nvPr>
            <p:ph type="dt" sz="half" idx="10"/>
          </p:nvPr>
        </p:nvSpPr>
        <p:spPr/>
        <p:txBody>
          <a:bodyPr/>
          <a:lstStyle/>
          <a:p>
            <a:endParaRPr lang="he-IL"/>
          </a:p>
        </p:txBody>
      </p:sp>
      <p:sp>
        <p:nvSpPr>
          <p:cNvPr id="5" name="מציין מיקום של כותרת תחתונה 4">
            <a:extLst>
              <a:ext uri="{FF2B5EF4-FFF2-40B4-BE49-F238E27FC236}">
                <a16:creationId xmlns:a16="http://schemas.microsoft.com/office/drawing/2014/main" id="{AFC7B4FA-5DF8-42FE-9C6D-AE2CFE9D4038}"/>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63F2162A-4B3E-44E9-B5A4-4D241443F877}"/>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291083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DABF2E-1A6C-4AAA-BC29-469B7563FF8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60B9AD-1299-45FD-8B00-8BD89251DD72}"/>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36309947-7344-42F1-9A2B-009A1FCA9ABA}"/>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505B0B2D-C9F8-4980-B15E-C7930180D3E9}"/>
              </a:ext>
            </a:extLst>
          </p:cNvPr>
          <p:cNvSpPr>
            <a:spLocks noGrp="1"/>
          </p:cNvSpPr>
          <p:nvPr>
            <p:ph type="dt" sz="half" idx="10"/>
          </p:nvPr>
        </p:nvSpPr>
        <p:spPr/>
        <p:txBody>
          <a:bodyPr/>
          <a:lstStyle/>
          <a:p>
            <a:endParaRPr lang="he-IL"/>
          </a:p>
        </p:txBody>
      </p:sp>
      <p:sp>
        <p:nvSpPr>
          <p:cNvPr id="6" name="מציין מיקום של כותרת תחתונה 5">
            <a:extLst>
              <a:ext uri="{FF2B5EF4-FFF2-40B4-BE49-F238E27FC236}">
                <a16:creationId xmlns:a16="http://schemas.microsoft.com/office/drawing/2014/main" id="{2F319E6B-787E-45E9-A97C-180ACC2E939E}"/>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7" name="מציין מיקום של מספר שקופית 6">
            <a:extLst>
              <a:ext uri="{FF2B5EF4-FFF2-40B4-BE49-F238E27FC236}">
                <a16:creationId xmlns:a16="http://schemas.microsoft.com/office/drawing/2014/main" id="{710F8A5C-47AA-4A4E-92AF-B8B9CE2E9AAE}"/>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273263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24FB34-AE57-4CCD-8E07-4CA68F550D8F}"/>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C40944D-9E0E-4048-A11F-D506E121F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B9379E56-E15C-4A5F-A746-858B3E279F3C}"/>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B0288C8-1237-432A-A074-D22776305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66B94516-78A6-4772-A183-D6E34DE75D82}"/>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0BDDD196-3AC2-43A5-8B67-C2E5110CE793}"/>
              </a:ext>
            </a:extLst>
          </p:cNvPr>
          <p:cNvSpPr>
            <a:spLocks noGrp="1"/>
          </p:cNvSpPr>
          <p:nvPr>
            <p:ph type="dt" sz="half" idx="10"/>
          </p:nvPr>
        </p:nvSpPr>
        <p:spPr/>
        <p:txBody>
          <a:bodyPr/>
          <a:lstStyle/>
          <a:p>
            <a:endParaRPr lang="he-IL"/>
          </a:p>
        </p:txBody>
      </p:sp>
      <p:sp>
        <p:nvSpPr>
          <p:cNvPr id="8" name="מציין מיקום של כותרת תחתונה 7">
            <a:extLst>
              <a:ext uri="{FF2B5EF4-FFF2-40B4-BE49-F238E27FC236}">
                <a16:creationId xmlns:a16="http://schemas.microsoft.com/office/drawing/2014/main" id="{21AEBAC8-8D67-43A6-9481-7C9A4A1F6F99}"/>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9" name="מציין מיקום של מספר שקופית 8">
            <a:extLst>
              <a:ext uri="{FF2B5EF4-FFF2-40B4-BE49-F238E27FC236}">
                <a16:creationId xmlns:a16="http://schemas.microsoft.com/office/drawing/2014/main" id="{489FD5D9-3C70-40F5-B85E-056CCDC98653}"/>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72064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7DBF70-4EC9-45CC-9CAB-608D2B4776D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ED006A3-AE2A-4273-9808-8B8DB8B6DCC5}"/>
              </a:ext>
            </a:extLst>
          </p:cNvPr>
          <p:cNvSpPr>
            <a:spLocks noGrp="1"/>
          </p:cNvSpPr>
          <p:nvPr>
            <p:ph type="dt" sz="half" idx="10"/>
          </p:nvPr>
        </p:nvSpPr>
        <p:spPr/>
        <p:txBody>
          <a:bodyPr/>
          <a:lstStyle/>
          <a:p>
            <a:endParaRPr lang="he-IL"/>
          </a:p>
        </p:txBody>
      </p:sp>
      <p:sp>
        <p:nvSpPr>
          <p:cNvPr id="4" name="מציין מיקום של כותרת תחתונה 3">
            <a:extLst>
              <a:ext uri="{FF2B5EF4-FFF2-40B4-BE49-F238E27FC236}">
                <a16:creationId xmlns:a16="http://schemas.microsoft.com/office/drawing/2014/main" id="{DF376112-F6E7-400E-AC6E-A63A0126B6EE}"/>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5" name="מציין מיקום של מספר שקופית 4">
            <a:extLst>
              <a:ext uri="{FF2B5EF4-FFF2-40B4-BE49-F238E27FC236}">
                <a16:creationId xmlns:a16="http://schemas.microsoft.com/office/drawing/2014/main" id="{2E93C7F3-8E31-4D5E-AB55-0CF505577D82}"/>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21682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8CD85144-F0CF-4CD9-B698-EBBD462EA68E}"/>
              </a:ext>
            </a:extLst>
          </p:cNvPr>
          <p:cNvSpPr>
            <a:spLocks noGrp="1"/>
          </p:cNvSpPr>
          <p:nvPr>
            <p:ph type="dt" sz="half" idx="10"/>
          </p:nvPr>
        </p:nvSpPr>
        <p:spPr/>
        <p:txBody>
          <a:bodyPr/>
          <a:lstStyle/>
          <a:p>
            <a:endParaRPr lang="he-IL"/>
          </a:p>
        </p:txBody>
      </p:sp>
      <p:sp>
        <p:nvSpPr>
          <p:cNvPr id="3" name="מציין מיקום של כותרת תחתונה 2">
            <a:extLst>
              <a:ext uri="{FF2B5EF4-FFF2-40B4-BE49-F238E27FC236}">
                <a16:creationId xmlns:a16="http://schemas.microsoft.com/office/drawing/2014/main" id="{88B30A31-DC98-43E4-B019-792380E56FB7}"/>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4" name="מציין מיקום של מספר שקופית 3">
            <a:extLst>
              <a:ext uri="{FF2B5EF4-FFF2-40B4-BE49-F238E27FC236}">
                <a16:creationId xmlns:a16="http://schemas.microsoft.com/office/drawing/2014/main" id="{B9E6DE22-55AD-43C1-AE4D-39CDE8AD90CD}"/>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425358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873E70-4978-408B-9F19-AE120D8775A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2CFAEE7-8115-482D-A497-05C883685C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5431A28-32F4-48DE-B541-36F1F975D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D7127935-6EF3-407E-AEB7-8712FBFC21D8}"/>
              </a:ext>
            </a:extLst>
          </p:cNvPr>
          <p:cNvSpPr>
            <a:spLocks noGrp="1"/>
          </p:cNvSpPr>
          <p:nvPr>
            <p:ph type="dt" sz="half" idx="10"/>
          </p:nvPr>
        </p:nvSpPr>
        <p:spPr/>
        <p:txBody>
          <a:bodyPr/>
          <a:lstStyle/>
          <a:p>
            <a:endParaRPr lang="he-IL"/>
          </a:p>
        </p:txBody>
      </p:sp>
      <p:sp>
        <p:nvSpPr>
          <p:cNvPr id="6" name="מציין מיקום של כותרת תחתונה 5">
            <a:extLst>
              <a:ext uri="{FF2B5EF4-FFF2-40B4-BE49-F238E27FC236}">
                <a16:creationId xmlns:a16="http://schemas.microsoft.com/office/drawing/2014/main" id="{2DC43310-DCFA-48B5-A808-F809E62DC334}"/>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7" name="מציין מיקום של מספר שקופית 6">
            <a:extLst>
              <a:ext uri="{FF2B5EF4-FFF2-40B4-BE49-F238E27FC236}">
                <a16:creationId xmlns:a16="http://schemas.microsoft.com/office/drawing/2014/main" id="{42BE78F4-8A1E-47CC-80A9-D8CA97021407}"/>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274956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0C8C9A-C431-41CF-BDAD-BF9EEDBF8D5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BBFC4296-A50E-456E-8274-4ADE7DDD1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E9B554EC-DA8B-4FF8-9712-8876CE3CC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FBCF4B5E-69A5-4150-AF9F-6AA5258C4A11}"/>
              </a:ext>
            </a:extLst>
          </p:cNvPr>
          <p:cNvSpPr>
            <a:spLocks noGrp="1"/>
          </p:cNvSpPr>
          <p:nvPr>
            <p:ph type="dt" sz="half" idx="10"/>
          </p:nvPr>
        </p:nvSpPr>
        <p:spPr/>
        <p:txBody>
          <a:bodyPr/>
          <a:lstStyle/>
          <a:p>
            <a:endParaRPr lang="he-IL"/>
          </a:p>
        </p:txBody>
      </p:sp>
      <p:sp>
        <p:nvSpPr>
          <p:cNvPr id="6" name="מציין מיקום של כותרת תחתונה 5">
            <a:extLst>
              <a:ext uri="{FF2B5EF4-FFF2-40B4-BE49-F238E27FC236}">
                <a16:creationId xmlns:a16="http://schemas.microsoft.com/office/drawing/2014/main" id="{2A57E84C-196A-469B-B09C-23E3719F6ED5}"/>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
        <p:nvSpPr>
          <p:cNvPr id="7" name="מציין מיקום של מספר שקופית 6">
            <a:extLst>
              <a:ext uri="{FF2B5EF4-FFF2-40B4-BE49-F238E27FC236}">
                <a16:creationId xmlns:a16="http://schemas.microsoft.com/office/drawing/2014/main" id="{E2DC45FF-D85C-4435-982F-4E6A83F27FBF}"/>
              </a:ext>
            </a:extLst>
          </p:cNvPr>
          <p:cNvSpPr>
            <a:spLocks noGrp="1"/>
          </p:cNvSpPr>
          <p:nvPr>
            <p:ph type="sldNum" sz="quarter" idx="12"/>
          </p:nvPr>
        </p:nvSpPr>
        <p:spPr/>
        <p:txBody>
          <a:bodyPr/>
          <a:lstStyle/>
          <a:p>
            <a:fld id="{3AC851F9-F74B-4499-B053-246283DE7566}" type="slidenum">
              <a:rPr lang="he-IL" smtClean="0"/>
              <a:t>‹#›</a:t>
            </a:fld>
            <a:endParaRPr lang="he-IL"/>
          </a:p>
        </p:txBody>
      </p:sp>
    </p:spTree>
    <p:extLst>
      <p:ext uri="{BB962C8B-B14F-4D97-AF65-F5344CB8AC3E}">
        <p14:creationId xmlns:p14="http://schemas.microsoft.com/office/powerpoint/2010/main" val="306534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90000" t="2000" r="2000" b="85000"/>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34A7290-46A7-481D-9B00-38BCC82E070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590D6A8-BDA5-4A75-86C8-6B88BAC5115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0AD9C33-D91B-44CE-9993-0F4B322E0E4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he-IL"/>
          </a:p>
        </p:txBody>
      </p:sp>
      <p:sp>
        <p:nvSpPr>
          <p:cNvPr id="5" name="מציין מיקום של כותרת תחתונה 4">
            <a:extLst>
              <a:ext uri="{FF2B5EF4-FFF2-40B4-BE49-F238E27FC236}">
                <a16:creationId xmlns:a16="http://schemas.microsoft.com/office/drawing/2014/main" id="{1D9DD6E4-3DDD-47F1-96B1-B47619BCE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
              <a:t>Copyright RT-ED.CO.IL 2020</a:t>
            </a:r>
          </a:p>
          <a:p>
            <a:r>
              <a:rPr lang="en"/>
              <a:t>
Copyright RT-ED.CO.IL 2020</a:t>
            </a:r>
          </a:p>
          <a:p>
            <a:r>
              <a:rPr lang="en"/>
              <a:t>
Copyright RT-ED.CO.IL 2020</a:t>
            </a:r>
          </a:p>
          <a:p>
            <a:r>
              <a:rPr lang="en"/>
              <a:t>
Copyright rt-ed.co.il 2020</a:t>
            </a:r>
            <a:endParaRPr lang="he-IL"/>
          </a:p>
        </p:txBody>
      </p:sp>
      <p:sp>
        <p:nvSpPr>
          <p:cNvPr id="6" name="מציין מיקום של מספר שקופית 5">
            <a:extLst>
              <a:ext uri="{FF2B5EF4-FFF2-40B4-BE49-F238E27FC236}">
                <a16:creationId xmlns:a16="http://schemas.microsoft.com/office/drawing/2014/main" id="{9F1B9FE2-97D3-4C56-80A7-5CD41F5542C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AC851F9-F74B-4499-B053-246283DE7566}" type="slidenum">
              <a:rPr lang="he-IL" smtClean="0"/>
              <a:t>‹#›</a:t>
            </a:fld>
            <a:endParaRPr lang="he-IL"/>
          </a:p>
        </p:txBody>
      </p:sp>
    </p:spTree>
    <p:extLst>
      <p:ext uri="{BB962C8B-B14F-4D97-AF65-F5344CB8AC3E}">
        <p14:creationId xmlns:p14="http://schemas.microsoft.com/office/powerpoint/2010/main" val="1717640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3" Type="http://schemas.openxmlformats.org/officeDocument/2006/relationships/hyperlink" Target="https://www.w3schools.com/tags/tryit.asp?filename=tryhtml_select" TargetMode="External"/><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hyperlink" Target="https://www.w3schools.com/tags/tryit.asp?filename=tryhtml_select" TargetMode="External"/><Relationship Id="rId2" Type="http://schemas.openxmlformats.org/officeDocument/2006/relationships/notesSlide" Target="../notesSlides/notesSlide9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9.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30.xml"/><Relationship Id="rId1" Type="http://schemas.openxmlformats.org/officeDocument/2006/relationships/slideLayout" Target="../slideLayouts/slideLayout12.xml"/><Relationship Id="rId4" Type="http://schemas.openxmlformats.org/officeDocument/2006/relationships/image" Target="../media/image33.gif"/></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32.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157.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0.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1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1.xml"/><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2.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1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3.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1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4.xml"/><Relationship Id="rId1" Type="http://schemas.openxmlformats.org/officeDocument/2006/relationships/slideLayout" Target="../slideLayouts/slideLayout12.xml"/><Relationship Id="rId5" Type="http://schemas.openxmlformats.org/officeDocument/2006/relationships/hyperlink" Target="https://getbootstrap.com/docs/4.0/components/" TargetMode="External"/><Relationship Id="rId4" Type="http://schemas.openxmlformats.org/officeDocument/2006/relationships/image" Target="../media/image44.png"/></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0.xml"/><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3.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1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4.xml"/><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hyperlink" Target="https://google.co.il/" TargetMode="External"/><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453107B1-1F68-48D6-B598-5D839A84DB16}"/>
              </a:ext>
            </a:extLst>
          </p:cNvPr>
          <p:cNvSpPr txBox="1">
            <a:spLocks noChangeArrowheads="1"/>
          </p:cNvSpPr>
          <p:nvPr/>
        </p:nvSpPr>
        <p:spPr bwMode="auto">
          <a:xfrm>
            <a:off x="2106613" y="2730501"/>
            <a:ext cx="777240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 PL UMing HK"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 PL UMing HK"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 PL UMing HK"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9pPr>
          </a:lstStyle>
          <a:p>
            <a:pPr algn="ctr">
              <a:spcAft>
                <a:spcPts val="0"/>
              </a:spcAft>
            </a:pPr>
            <a:r>
              <a:rPr lang="en-US" sz="5867" dirty="0">
                <a:solidFill>
                  <a:srgbClr val="FF0000"/>
                </a:solidFill>
              </a:rPr>
              <a:t>Web Foundations</a:t>
            </a:r>
          </a:p>
        </p:txBody>
      </p:sp>
      <p:sp>
        <p:nvSpPr>
          <p:cNvPr id="8195" name="Text Box 2">
            <a:extLst>
              <a:ext uri="{FF2B5EF4-FFF2-40B4-BE49-F238E27FC236}">
                <a16:creationId xmlns:a16="http://schemas.microsoft.com/office/drawing/2014/main" id="{B5B77A77-9BFE-4564-A9DE-DF26D7FB97E0}"/>
              </a:ext>
            </a:extLst>
          </p:cNvPr>
          <p:cNvSpPr txBox="1">
            <a:spLocks noChangeArrowheads="1"/>
          </p:cNvSpPr>
          <p:nvPr/>
        </p:nvSpPr>
        <p:spPr bwMode="auto">
          <a:xfrm>
            <a:off x="2895600" y="38862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algn="l" defTabSz="914400" rtl="0" eaLnBrk="1" latinLnBrk="0" hangingPunct="1">
              <a:buClr>
                <a:srgbClr val="000000"/>
              </a:buClr>
              <a:buSzPct val="100000"/>
              <a:buFont typeface="Times New Roman" panose="02020603050405020304" pitchFamily="18" charset="0"/>
              <a:buNone/>
            </a:pPr>
            <a:endParaRPr lang="en-US" altLang="he-IL" sz="1400"/>
          </a:p>
        </p:txBody>
      </p:sp>
      <p:sp>
        <p:nvSpPr>
          <p:cNvPr id="8197" name="Text Box 4">
            <a:extLst>
              <a:ext uri="{FF2B5EF4-FFF2-40B4-BE49-F238E27FC236}">
                <a16:creationId xmlns:a16="http://schemas.microsoft.com/office/drawing/2014/main" id="{42AC83B3-3968-4E8E-9316-9F34803A320D}"/>
              </a:ext>
            </a:extLst>
          </p:cNvPr>
          <p:cNvSpPr txBox="1">
            <a:spLocks noChangeArrowheads="1"/>
          </p:cNvSpPr>
          <p:nvPr/>
        </p:nvSpPr>
        <p:spPr bwMode="auto">
          <a:xfrm>
            <a:off x="2743200" y="1587500"/>
            <a:ext cx="6705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 PL UMing HK"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 PL UMing HK"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 PL UMing HK"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9pPr>
          </a:lstStyle>
          <a:p>
            <a:pPr algn="ctr" eaLnBrk="1" hangingPunct="1">
              <a:lnSpc>
                <a:spcPct val="100000"/>
              </a:lnSpc>
              <a:spcAft>
                <a:spcPct val="0"/>
              </a:spcAft>
              <a:buClrTx/>
              <a:buFontTx/>
              <a:buNone/>
            </a:pPr>
            <a:r>
              <a:rPr lang="en-US" altLang="en-US" sz="5400" b="1" dirty="0">
                <a:latin typeface="Times New Roman" panose="02020603050405020304" pitchFamily="18" charset="0"/>
                <a:cs typeface="Times New Roman" panose="02020603050405020304" pitchFamily="18" charset="0"/>
              </a:rPr>
              <a:t>Real Time Group</a:t>
            </a:r>
          </a:p>
        </p:txBody>
      </p:sp>
      <p:sp>
        <p:nvSpPr>
          <p:cNvPr id="8198" name="Freeform 5">
            <a:extLst>
              <a:ext uri="{FF2B5EF4-FFF2-40B4-BE49-F238E27FC236}">
                <a16:creationId xmlns:a16="http://schemas.microsoft.com/office/drawing/2014/main" id="{AA704AC0-DA4A-4AA3-A840-06AB7B87EC74}"/>
              </a:ext>
            </a:extLst>
          </p:cNvPr>
          <p:cNvSpPr>
            <a:spLocks noChangeArrowheads="1"/>
          </p:cNvSpPr>
          <p:nvPr/>
        </p:nvSpPr>
        <p:spPr bwMode="auto">
          <a:xfrm>
            <a:off x="1" y="0"/>
            <a:ext cx="611188" cy="6858000"/>
          </a:xfrm>
          <a:custGeom>
            <a:avLst/>
            <a:gdLst>
              <a:gd name="T0" fmla="*/ 0 w 611188"/>
              <a:gd name="T1" fmla="*/ 0 h 6858000"/>
              <a:gd name="T2" fmla="*/ 509321 w 611188"/>
              <a:gd name="T3" fmla="*/ 0 h 6858000"/>
              <a:gd name="T4" fmla="*/ 611188 w 611188"/>
              <a:gd name="T5" fmla="*/ 101867 h 6858000"/>
              <a:gd name="T6" fmla="*/ 611188 w 611188"/>
              <a:gd name="T7" fmla="*/ 6858000 h 6858000"/>
              <a:gd name="T8" fmla="*/ 101867 w 611188"/>
              <a:gd name="T9" fmla="*/ 6858000 h 6858000"/>
              <a:gd name="T10" fmla="*/ 0 w 611188"/>
              <a:gd name="T11" fmla="*/ 6756133 h 6858000"/>
              <a:gd name="T12" fmla="*/ 0 w 611188"/>
              <a:gd name="T13" fmla="*/ 0 h 6858000"/>
              <a:gd name="T14" fmla="*/ 0 60000 65536"/>
              <a:gd name="T15" fmla="*/ 0 60000 65536"/>
              <a:gd name="T16" fmla="*/ 0 60000 65536"/>
              <a:gd name="T17" fmla="*/ 0 60000 65536"/>
              <a:gd name="T18" fmla="*/ 0 60000 65536"/>
              <a:gd name="T19" fmla="*/ 0 60000 65536"/>
              <a:gd name="T20" fmla="*/ 0 60000 65536"/>
              <a:gd name="T21" fmla="*/ 0 w 611188"/>
              <a:gd name="T22" fmla="*/ 0 h 6858000"/>
              <a:gd name="T23" fmla="*/ 611188 w 611188"/>
              <a:gd name="T24" fmla="*/ 6858000 h 6858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1188" h="6858000">
                <a:moveTo>
                  <a:pt x="0" y="0"/>
                </a:moveTo>
                <a:lnTo>
                  <a:pt x="509321" y="0"/>
                </a:lnTo>
                <a:lnTo>
                  <a:pt x="611188" y="101867"/>
                </a:lnTo>
                <a:lnTo>
                  <a:pt x="611188" y="6858000"/>
                </a:lnTo>
                <a:lnTo>
                  <a:pt x="101867" y="6858000"/>
                </a:lnTo>
                <a:lnTo>
                  <a:pt x="0" y="6756133"/>
                </a:lnTo>
                <a:lnTo>
                  <a:pt x="0" y="0"/>
                </a:lnTo>
                <a:close/>
              </a:path>
            </a:pathLst>
          </a:custGeom>
          <a:solidFill>
            <a:srgbClr val="C0504D"/>
          </a:solidFill>
          <a:ln w="25560" cap="sq">
            <a:solidFill>
              <a:srgbClr val="8C383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algn="l" defTabSz="914400" rtl="0" eaLnBrk="1" latinLnBrk="0" hangingPunct="1"/>
            <a:endParaRPr lang="he-IL" sz="1400"/>
          </a:p>
        </p:txBody>
      </p:sp>
      <p:cxnSp>
        <p:nvCxnSpPr>
          <p:cNvPr id="8199" name="AutoShape 6">
            <a:extLst>
              <a:ext uri="{FF2B5EF4-FFF2-40B4-BE49-F238E27FC236}">
                <a16:creationId xmlns:a16="http://schemas.microsoft.com/office/drawing/2014/main" id="{A44F65F7-0F45-4F5C-BDCC-9868CD4295BB}"/>
              </a:ext>
            </a:extLst>
          </p:cNvPr>
          <p:cNvCxnSpPr>
            <a:cxnSpLocks noChangeShapeType="1"/>
          </p:cNvCxnSpPr>
          <p:nvPr/>
        </p:nvCxnSpPr>
        <p:spPr bwMode="auto">
          <a:xfrm>
            <a:off x="540417" y="4264026"/>
            <a:ext cx="10489380" cy="3175"/>
          </a:xfrm>
          <a:prstGeom prst="straightConnector1">
            <a:avLst/>
          </a:prstGeom>
          <a:noFill/>
          <a:ln w="25560" cap="sq">
            <a:solidFill>
              <a:srgbClr val="C0504D"/>
            </a:solidFill>
            <a:miter lim="800000"/>
            <a:headEnd/>
            <a:tailEnd type="triangle" w="med" len="med"/>
          </a:ln>
          <a:effectLst>
            <a:outerShdw dist="74769" dir="938535" algn="ctr" rotWithShape="0">
              <a:srgbClr val="000000">
                <a:alpha val="38033"/>
              </a:srgbClr>
            </a:outerShdw>
          </a:effectLst>
          <a:extLst>
            <a:ext uri="{909E8E84-426E-40DD-AFC4-6F175D3DCCD1}">
              <a14:hiddenFill xmlns:a14="http://schemas.microsoft.com/office/drawing/2010/main">
                <a:noFill/>
              </a14:hiddenFill>
            </a:ext>
          </a:extLst>
        </p:spPr>
      </p:cxnSp>
      <p:sp>
        <p:nvSpPr>
          <p:cNvPr id="7" name="Номер слайда 6">
            <a:extLst>
              <a:ext uri="{FF2B5EF4-FFF2-40B4-BE49-F238E27FC236}">
                <a16:creationId xmlns:a16="http://schemas.microsoft.com/office/drawing/2014/main" id="{ED20033C-C777-9F4E-9AB8-BFD2BBE4C242}"/>
              </a:ext>
            </a:extLst>
          </p:cNvPr>
          <p:cNvSpPr>
            <a:spLocks noGrp="1"/>
          </p:cNvSpPr>
          <p:nvPr>
            <p:ph type="sldNum" sz="quarter" idx="12"/>
          </p:nvPr>
        </p:nvSpPr>
        <p:spPr/>
        <p:txBody>
          <a:bodyPr/>
          <a:lstStyle/>
          <a:p>
            <a:fld id="{3AC851F9-F74B-4499-B053-246283DE7566}" type="slidenum">
              <a:rPr lang="he-IL" smtClean="0"/>
              <a:t>1</a:t>
            </a:fld>
            <a:endParaRPr lang="he-IL"/>
          </a:p>
        </p:txBody>
      </p:sp>
      <p:sp>
        <p:nvSpPr>
          <p:cNvPr id="8" name="Нижний колонтитул 7">
            <a:extLst>
              <a:ext uri="{FF2B5EF4-FFF2-40B4-BE49-F238E27FC236}">
                <a16:creationId xmlns:a16="http://schemas.microsoft.com/office/drawing/2014/main" id="{C2E22C62-8285-074F-9DF6-3AE99857A178}"/>
              </a:ext>
            </a:extLst>
          </p:cNvPr>
          <p:cNvSpPr>
            <a:spLocks noGrp="1"/>
          </p:cNvSpPr>
          <p:nvPr>
            <p:ph type="ftr" sz="quarter" idx="11"/>
          </p:nvPr>
        </p:nvSpPr>
        <p:spPr/>
        <p:txBody>
          <a:bodyPr/>
          <a:lstStyle/>
          <a:p>
            <a:pP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21096466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HTTP &amp; HTTPS</a:t>
            </a:r>
            <a:endParaRPr sz="3200"/>
          </a:p>
        </p:txBody>
      </p:sp>
      <p:sp>
        <p:nvSpPr>
          <p:cNvPr id="103" name="Shape 103"/>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HTTP</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HTTP stands for Hypertext Transfer Protocol. </a:t>
            </a:r>
          </a:p>
          <a:p>
            <a:pPr marL="380990" indent="-380990" algn="l" rtl="0"/>
            <a:r>
              <a:rPr lang="en" dirty="0">
                <a:solidFill>
                  <a:schemeClr val="dk1"/>
                </a:solidFill>
              </a:rPr>
              <a:t>This is the protocol being used to transfer hypertext documents that makes the World Wide Web possible.</a:t>
            </a:r>
            <a:endParaRPr dirty="0">
              <a:solidFill>
                <a:schemeClr val="dk1"/>
              </a:solidFill>
            </a:endParaRPr>
          </a:p>
          <a:p>
            <a:pPr marL="0" indent="0" rtl="0">
              <a:buNone/>
            </a:pPr>
            <a:endParaRPr dirty="0">
              <a:solidFill>
                <a:schemeClr val="dk1"/>
              </a:solidFill>
            </a:endParaRPr>
          </a:p>
          <a:p>
            <a:pPr marL="0" indent="0" rtl="0">
              <a:buNone/>
            </a:pPr>
            <a:r>
              <a:rPr lang="en" b="1" dirty="0">
                <a:solidFill>
                  <a:schemeClr val="dk1"/>
                </a:solidFill>
              </a:rPr>
              <a:t>What is HTTPS</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HTTPS is the secured version of HTTP. </a:t>
            </a:r>
          </a:p>
          <a:p>
            <a:pPr marL="380990" indent="-380990" algn="l" rtl="0"/>
            <a:r>
              <a:rPr lang="en" dirty="0">
                <a:solidFill>
                  <a:schemeClr val="dk1"/>
                </a:solidFill>
              </a:rPr>
              <a:t>This protocol allows us to keep some sensitive information hidden. </a:t>
            </a:r>
          </a:p>
          <a:p>
            <a:pPr marL="380990" indent="-380990" algn="l" rtl="0"/>
            <a:r>
              <a:rPr lang="en" dirty="0">
                <a:solidFill>
                  <a:schemeClr val="dk1"/>
                </a:solidFill>
              </a:rPr>
              <a:t>This is the used protocol for sites with sensitive information.</a:t>
            </a:r>
          </a:p>
          <a:p>
            <a:pPr marL="380990" indent="-380990" algn="l" rtl="0"/>
            <a:r>
              <a:rPr lang="en" dirty="0">
                <a:solidFill>
                  <a:schemeClr val="dk1"/>
                </a:solidFill>
              </a:rPr>
              <a:t>I</a:t>
            </a:r>
            <a:r>
              <a:rPr lang="en-US" dirty="0">
                <a:solidFill>
                  <a:schemeClr val="dk1"/>
                </a:solidFill>
              </a:rPr>
              <a:t>t</a:t>
            </a:r>
            <a:r>
              <a:rPr lang="en" dirty="0">
                <a:solidFill>
                  <a:schemeClr val="dk1"/>
                </a:solidFill>
              </a:rPr>
              <a:t>s considered a good practice to use it with every website.</a:t>
            </a:r>
            <a:endParaRPr dirty="0">
              <a:solidFill>
                <a:schemeClr val="dk1"/>
              </a:solidFill>
            </a:endParaRPr>
          </a:p>
          <a:p>
            <a:pPr marL="0" indent="0" rtl="0">
              <a:buNone/>
            </a:pPr>
            <a:endParaRPr b="1" dirty="0">
              <a:solidFill>
                <a:schemeClr val="dk1"/>
              </a:solidFill>
            </a:endParaRPr>
          </a:p>
        </p:txBody>
      </p:sp>
      <p:sp>
        <p:nvSpPr>
          <p:cNvPr id="6" name="TextBox 5">
            <a:extLst>
              <a:ext uri="{FF2B5EF4-FFF2-40B4-BE49-F238E27FC236}">
                <a16:creationId xmlns:a16="http://schemas.microsoft.com/office/drawing/2014/main" id="{1EBD071B-59DB-0C48-A58E-203450EFA987}"/>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CE58CE01-30B0-C64E-9EA0-8A6E42ACF642}"/>
              </a:ext>
            </a:extLst>
          </p:cNvPr>
          <p:cNvSpPr>
            <a:spLocks noGrp="1"/>
          </p:cNvSpPr>
          <p:nvPr>
            <p:ph type="sldNum" idx="12"/>
          </p:nvPr>
        </p:nvSpPr>
        <p:spPr/>
        <p:txBody>
          <a:bodyPr/>
          <a:lstStyle/>
          <a:p>
            <a:fld id="{00000000-1234-1234-1234-123412341234}" type="slidenum">
              <a:rPr lang="en" smtClean="0"/>
              <a:pPr/>
              <a:t>10</a:t>
            </a:fld>
            <a:endParaRPr lang="e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7"/>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Form</a:t>
            </a:r>
            <a:endParaRPr sz="3200" u="sng">
              <a:solidFill>
                <a:srgbClr val="222222"/>
              </a:solidFill>
              <a:latin typeface="Times New Roman"/>
              <a:ea typeface="Times New Roman"/>
              <a:cs typeface="Times New Roman"/>
              <a:sym typeface="Times New Roman"/>
            </a:endParaRPr>
          </a:p>
        </p:txBody>
      </p:sp>
      <p:sp>
        <p:nvSpPr>
          <p:cNvPr id="416" name="Google Shape;416;p57"/>
          <p:cNvSpPr txBox="1">
            <a:spLocks noGrp="1"/>
          </p:cNvSpPr>
          <p:nvPr>
            <p:ph type="body" idx="1"/>
          </p:nvPr>
        </p:nvSpPr>
        <p:spPr>
          <a:xfrm>
            <a:off x="221517" y="786377"/>
            <a:ext cx="11360800" cy="5831706"/>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b="1" dirty="0">
                <a:solidFill>
                  <a:srgbClr val="222222"/>
                </a:solidFill>
                <a:latin typeface="Times New Roman"/>
                <a:ea typeface="Times New Roman"/>
                <a:cs typeface="Times New Roman"/>
                <a:sym typeface="Times New Roman"/>
              </a:rPr>
              <a:t>target</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    A name or keyword indicating where to display the response that is received after submitting the form. In HTML 4, this is the name/keyword for a frame. In HTML5, it is a name/keyword for a browsing context (for example, tab, window, or inline frame). The following keywords have special meanings:</a:t>
            </a:r>
            <a:endParaRPr sz="2400" dirty="0"/>
          </a:p>
          <a:p>
            <a:pPr marL="0" indent="0" algn="l" rtl="0">
              <a:lnSpc>
                <a:spcPct val="115000"/>
              </a:lnSpc>
              <a:buNone/>
            </a:pP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        _self: Load the response into the same HTML 4 frame (or HTML5 browsing context) as the current one. This value is the default if the attribute is not specified.</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        _blank: Load the response into a new unnamed HTML 4 window or HTML5 browsing context.</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        _parent: Load the response into the HTML 4 frameset parent of the current frame, or HTML5 parent browsing context of the current one. If there is no parent, this option behaves the same way as _self.</a:t>
            </a:r>
            <a:endParaRPr sz="2400" dirty="0"/>
          </a:p>
        </p:txBody>
      </p:sp>
      <p:sp>
        <p:nvSpPr>
          <p:cNvPr id="3" name="Номер слайда 2">
            <a:extLst>
              <a:ext uri="{FF2B5EF4-FFF2-40B4-BE49-F238E27FC236}">
                <a16:creationId xmlns:a16="http://schemas.microsoft.com/office/drawing/2014/main" id="{66BC80FD-A0ED-5B4C-B7DA-40D3DC092B7A}"/>
              </a:ext>
            </a:extLst>
          </p:cNvPr>
          <p:cNvSpPr>
            <a:spLocks noGrp="1"/>
          </p:cNvSpPr>
          <p:nvPr>
            <p:ph type="sldNum" idx="12"/>
          </p:nvPr>
        </p:nvSpPr>
        <p:spPr/>
        <p:txBody>
          <a:bodyPr/>
          <a:lstStyle/>
          <a:p>
            <a:fld id="{00000000-1234-1234-1234-123412341234}" type="slidenum">
              <a:rPr lang="en" smtClean="0"/>
              <a:pPr/>
              <a:t>100</a:t>
            </a:fld>
            <a:endParaRPr lang="en"/>
          </a:p>
        </p:txBody>
      </p:sp>
      <p:sp>
        <p:nvSpPr>
          <p:cNvPr id="7" name="Прямоугольник 6">
            <a:extLst>
              <a:ext uri="{FF2B5EF4-FFF2-40B4-BE49-F238E27FC236}">
                <a16:creationId xmlns:a16="http://schemas.microsoft.com/office/drawing/2014/main" id="{03EEAFDC-06C9-F54B-8538-13F722FE29A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8"/>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Form</a:t>
            </a:r>
            <a:endParaRPr sz="3200" u="sng">
              <a:solidFill>
                <a:srgbClr val="222222"/>
              </a:solidFill>
              <a:latin typeface="Times New Roman"/>
              <a:ea typeface="Times New Roman"/>
              <a:cs typeface="Times New Roman"/>
              <a:sym typeface="Times New Roman"/>
            </a:endParaRPr>
          </a:p>
        </p:txBody>
      </p:sp>
      <p:sp>
        <p:nvSpPr>
          <p:cNvPr id="423" name="Google Shape;423;p58"/>
          <p:cNvSpPr txBox="1">
            <a:spLocks noGrp="1"/>
          </p:cNvSpPr>
          <p:nvPr>
            <p:ph type="body" idx="1"/>
          </p:nvPr>
        </p:nvSpPr>
        <p:spPr>
          <a:xfrm>
            <a:off x="301611" y="1578413"/>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_top: HTML 4: Load the response into the full original window, and cancel all other frames. HTML5: Load the response into the top-level browsing context (i.e., the browsing context that is an ancestor of the current one, and has no parent). If there is no parent, this option behaves the same way as _self.</a:t>
            </a:r>
            <a:endParaRPr/>
          </a:p>
          <a:p>
            <a:pPr marL="0" indent="0" algn="l" rtl="0">
              <a:lnSpc>
                <a:spcPct val="115000"/>
              </a:lnSpc>
              <a:buNone/>
            </a:pPr>
            <a:r>
              <a:rPr lang="en">
                <a:solidFill>
                  <a:srgbClr val="222222"/>
                </a:solidFill>
                <a:latin typeface="Times New Roman"/>
                <a:ea typeface="Times New Roman"/>
                <a:cs typeface="Times New Roman"/>
                <a:sym typeface="Times New Roman"/>
              </a:rPr>
              <a:t>        iframename: The response is displayed in a named &lt;iframe&gt;.</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    HTML5: This value can be overridden by a formtarget attribute on a &lt;button&gt; or &lt;input&gt; element.</a:t>
            </a:r>
            <a:endParaRPr/>
          </a:p>
        </p:txBody>
      </p:sp>
      <p:sp>
        <p:nvSpPr>
          <p:cNvPr id="3" name="Номер слайда 2">
            <a:extLst>
              <a:ext uri="{FF2B5EF4-FFF2-40B4-BE49-F238E27FC236}">
                <a16:creationId xmlns:a16="http://schemas.microsoft.com/office/drawing/2014/main" id="{0CF59C2C-1AE1-004B-B689-08A321E39BB7}"/>
              </a:ext>
            </a:extLst>
          </p:cNvPr>
          <p:cNvSpPr>
            <a:spLocks noGrp="1"/>
          </p:cNvSpPr>
          <p:nvPr>
            <p:ph type="sldNum" idx="12"/>
          </p:nvPr>
        </p:nvSpPr>
        <p:spPr/>
        <p:txBody>
          <a:bodyPr/>
          <a:lstStyle/>
          <a:p>
            <a:fld id="{00000000-1234-1234-1234-123412341234}" type="slidenum">
              <a:rPr lang="en" smtClean="0"/>
              <a:pPr/>
              <a:t>101</a:t>
            </a:fld>
            <a:endParaRPr lang="en"/>
          </a:p>
        </p:txBody>
      </p:sp>
      <p:sp>
        <p:nvSpPr>
          <p:cNvPr id="7" name="Прямоугольник 6">
            <a:extLst>
              <a:ext uri="{FF2B5EF4-FFF2-40B4-BE49-F238E27FC236}">
                <a16:creationId xmlns:a16="http://schemas.microsoft.com/office/drawing/2014/main" id="{06C9885F-2B99-E146-A221-F00E2AA6638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9"/>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Iframe</a:t>
            </a:r>
            <a:endParaRPr sz="3200" u="sng">
              <a:solidFill>
                <a:srgbClr val="222222"/>
              </a:solidFill>
              <a:latin typeface="Times New Roman"/>
              <a:ea typeface="Times New Roman"/>
              <a:cs typeface="Times New Roman"/>
              <a:sym typeface="Times New Roman"/>
            </a:endParaRPr>
          </a:p>
        </p:txBody>
      </p:sp>
      <p:sp>
        <p:nvSpPr>
          <p:cNvPr id="430" name="Google Shape;430;p59"/>
          <p:cNvSpPr txBox="1">
            <a:spLocks noGrp="1"/>
          </p:cNvSpPr>
          <p:nvPr>
            <p:ph type="body" idx="1"/>
          </p:nvPr>
        </p:nvSpPr>
        <p:spPr>
          <a:xfrm>
            <a:off x="605757" y="1603458"/>
            <a:ext cx="10980486" cy="3797084"/>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The HTML Inline Frame element (&lt;iframe&gt;) represents a nested browsing context, embedding another HTML page into the current one.</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&lt;iframe </a:t>
            </a:r>
            <a:r>
              <a:rPr lang="en" dirty="0" err="1">
                <a:solidFill>
                  <a:srgbClr val="222222"/>
                </a:solidFill>
                <a:latin typeface="Times New Roman"/>
                <a:ea typeface="Times New Roman"/>
                <a:cs typeface="Times New Roman"/>
                <a:sym typeface="Times New Roman"/>
              </a:rPr>
              <a:t>src</a:t>
            </a:r>
            <a:r>
              <a:rPr lang="en" dirty="0">
                <a:solidFill>
                  <a:srgbClr val="222222"/>
                </a:solidFill>
                <a:latin typeface="Times New Roman"/>
                <a:ea typeface="Times New Roman"/>
                <a:cs typeface="Times New Roman"/>
                <a:sym typeface="Times New Roman"/>
              </a:rPr>
              <a:t>="https://</a:t>
            </a:r>
            <a:r>
              <a:rPr lang="en" dirty="0" err="1">
                <a:solidFill>
                  <a:srgbClr val="222222"/>
                </a:solidFill>
                <a:latin typeface="Times New Roman"/>
                <a:ea typeface="Times New Roman"/>
                <a:cs typeface="Times New Roman"/>
                <a:sym typeface="Times New Roman"/>
              </a:rPr>
              <a:t>www.google.com</a:t>
            </a:r>
            <a:r>
              <a:rPr lang="en" dirty="0">
                <a:solidFill>
                  <a:srgbClr val="222222"/>
                </a:solidFill>
                <a:latin typeface="Times New Roman"/>
                <a:ea typeface="Times New Roman"/>
                <a:cs typeface="Times New Roman"/>
                <a:sym typeface="Times New Roman"/>
              </a:rPr>
              <a:t>"&gt;&lt;/iframe&gt;</a:t>
            </a:r>
            <a:endParaRPr dirty="0"/>
          </a:p>
        </p:txBody>
      </p:sp>
      <p:sp>
        <p:nvSpPr>
          <p:cNvPr id="3" name="Номер слайда 2">
            <a:extLst>
              <a:ext uri="{FF2B5EF4-FFF2-40B4-BE49-F238E27FC236}">
                <a16:creationId xmlns:a16="http://schemas.microsoft.com/office/drawing/2014/main" id="{61D8323A-72B3-9B49-84A6-B13FBB9757D8}"/>
              </a:ext>
            </a:extLst>
          </p:cNvPr>
          <p:cNvSpPr>
            <a:spLocks noGrp="1"/>
          </p:cNvSpPr>
          <p:nvPr>
            <p:ph type="sldNum" idx="12"/>
          </p:nvPr>
        </p:nvSpPr>
        <p:spPr/>
        <p:txBody>
          <a:bodyPr/>
          <a:lstStyle/>
          <a:p>
            <a:fld id="{00000000-1234-1234-1234-123412341234}" type="slidenum">
              <a:rPr lang="en" smtClean="0"/>
              <a:pPr/>
              <a:t>102</a:t>
            </a:fld>
            <a:endParaRPr lang="en"/>
          </a:p>
        </p:txBody>
      </p:sp>
      <p:sp>
        <p:nvSpPr>
          <p:cNvPr id="7" name="Прямоугольник 6">
            <a:extLst>
              <a:ext uri="{FF2B5EF4-FFF2-40B4-BE49-F238E27FC236}">
                <a16:creationId xmlns:a16="http://schemas.microsoft.com/office/drawing/2014/main" id="{684FA8EF-F475-8945-A82D-84DE38ADDC6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0"/>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Img</a:t>
            </a:r>
            <a:endParaRPr sz="3200" u="sng">
              <a:solidFill>
                <a:srgbClr val="222222"/>
              </a:solidFill>
              <a:latin typeface="Times New Roman"/>
              <a:ea typeface="Times New Roman"/>
              <a:cs typeface="Times New Roman"/>
              <a:sym typeface="Times New Roman"/>
            </a:endParaRPr>
          </a:p>
        </p:txBody>
      </p:sp>
      <p:sp>
        <p:nvSpPr>
          <p:cNvPr id="437" name="Google Shape;437;p60"/>
          <p:cNvSpPr txBox="1">
            <a:spLocks noGrp="1"/>
          </p:cNvSpPr>
          <p:nvPr>
            <p:ph type="body" idx="1"/>
          </p:nvPr>
        </p:nvSpPr>
        <p:spPr>
          <a:xfrm>
            <a:off x="301611" y="1555544"/>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Clr>
                <a:schemeClr val="dk1"/>
              </a:buClr>
              <a:buSzPts val="1100"/>
              <a:buNone/>
            </a:pPr>
            <a:r>
              <a:rPr lang="en">
                <a:solidFill>
                  <a:srgbClr val="000000"/>
                </a:solidFill>
                <a:latin typeface="Times New Roman"/>
                <a:ea typeface="Times New Roman"/>
                <a:cs typeface="Times New Roman"/>
                <a:sym typeface="Times New Roman"/>
              </a:rPr>
              <a:t>The &lt;img&gt; tag defines an image in an HTML page.</a:t>
            </a:r>
            <a:endParaRPr>
              <a:solidFill>
                <a:srgbClr val="000000"/>
              </a:solidFill>
              <a:latin typeface="Times New Roman"/>
              <a:ea typeface="Times New Roman"/>
              <a:cs typeface="Times New Roman"/>
              <a:sym typeface="Times New Roman"/>
            </a:endParaRPr>
          </a:p>
          <a:p>
            <a:pPr marL="0" indent="0" algn="l" rtl="0">
              <a:lnSpc>
                <a:spcPct val="115000"/>
              </a:lnSpc>
              <a:buClr>
                <a:schemeClr val="dk1"/>
              </a:buClr>
              <a:buSzPts val="1100"/>
              <a:buNone/>
            </a:pPr>
            <a:r>
              <a:rPr lang="en">
                <a:solidFill>
                  <a:srgbClr val="000000"/>
                </a:solidFill>
                <a:latin typeface="Times New Roman"/>
                <a:ea typeface="Times New Roman"/>
                <a:cs typeface="Times New Roman"/>
                <a:sym typeface="Times New Roman"/>
              </a:rPr>
              <a:t>It’s has two required attributes: src and alt.</a:t>
            </a:r>
            <a:endParaRPr>
              <a:solidFill>
                <a:srgbClr val="000000"/>
              </a:solidFill>
              <a:latin typeface="Times New Roman"/>
              <a:ea typeface="Times New Roman"/>
              <a:cs typeface="Times New Roman"/>
              <a:sym typeface="Times New Roman"/>
            </a:endParaRPr>
          </a:p>
          <a:p>
            <a:pPr marL="0" indent="0" algn="l" rtl="0">
              <a:lnSpc>
                <a:spcPct val="115000"/>
              </a:lnSpc>
              <a:buClr>
                <a:schemeClr val="dk1"/>
              </a:buClr>
              <a:buSzPts val="1100"/>
              <a:buNone/>
            </a:pPr>
            <a:endParaRPr>
              <a:solidFill>
                <a:srgbClr val="000000"/>
              </a:solidFill>
              <a:latin typeface="Times New Roman"/>
              <a:ea typeface="Times New Roman"/>
              <a:cs typeface="Times New Roman"/>
              <a:sym typeface="Times New Roman"/>
            </a:endParaRPr>
          </a:p>
          <a:p>
            <a:pPr marL="0" indent="0" algn="l" rtl="0">
              <a:lnSpc>
                <a:spcPct val="115000"/>
              </a:lnSpc>
              <a:buNone/>
            </a:pPr>
            <a:endParaRPr>
              <a:solidFill>
                <a:srgbClr val="000000"/>
              </a:solidFill>
              <a:latin typeface="Times New Roman"/>
              <a:ea typeface="Times New Roman"/>
              <a:cs typeface="Times New Roman"/>
              <a:sym typeface="Times New Roman"/>
            </a:endParaRPr>
          </a:p>
          <a:p>
            <a:pPr marL="355591" marR="355591" indent="0" algn="l" rtl="0">
              <a:spcBef>
                <a:spcPts val="2000"/>
              </a:spcBef>
              <a:buClr>
                <a:schemeClr val="dk1"/>
              </a:buClr>
              <a:buSzPts val="1100"/>
              <a:buNone/>
            </a:pPr>
            <a:r>
              <a:rPr lang="en">
                <a:solidFill>
                  <a:srgbClr val="000000"/>
                </a:solidFill>
                <a:latin typeface="Times New Roman"/>
                <a:ea typeface="Times New Roman"/>
                <a:cs typeface="Times New Roman"/>
                <a:sym typeface="Times New Roman"/>
              </a:rPr>
              <a:t>&lt;img src="img.png" alt="img"&gt;</a:t>
            </a:r>
            <a:endParaRPr>
              <a:solidFill>
                <a:srgbClr val="000000"/>
              </a:solidFill>
              <a:latin typeface="Times New Roman"/>
              <a:ea typeface="Times New Roman"/>
              <a:cs typeface="Times New Roman"/>
              <a:sym typeface="Times New Roman"/>
            </a:endParaRPr>
          </a:p>
          <a:p>
            <a:pPr marL="0" indent="0" algn="l" rtl="0">
              <a:lnSpc>
                <a:spcPct val="115000"/>
              </a:lnSpc>
              <a:spcBef>
                <a:spcPts val="2000"/>
              </a:spcBef>
              <a:buNone/>
            </a:pPr>
            <a:endParaRPr>
              <a:solidFill>
                <a:srgbClr val="000000"/>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3077CD04-288F-AA45-828C-CFEE7B2DF4DF}"/>
              </a:ext>
            </a:extLst>
          </p:cNvPr>
          <p:cNvSpPr>
            <a:spLocks noGrp="1"/>
          </p:cNvSpPr>
          <p:nvPr>
            <p:ph type="sldNum" idx="12"/>
          </p:nvPr>
        </p:nvSpPr>
        <p:spPr/>
        <p:txBody>
          <a:bodyPr/>
          <a:lstStyle/>
          <a:p>
            <a:fld id="{00000000-1234-1234-1234-123412341234}" type="slidenum">
              <a:rPr lang="en" smtClean="0"/>
              <a:pPr/>
              <a:t>103</a:t>
            </a:fld>
            <a:endParaRPr lang="en"/>
          </a:p>
        </p:txBody>
      </p:sp>
      <p:sp>
        <p:nvSpPr>
          <p:cNvPr id="7" name="Прямоугольник 6">
            <a:extLst>
              <a:ext uri="{FF2B5EF4-FFF2-40B4-BE49-F238E27FC236}">
                <a16:creationId xmlns:a16="http://schemas.microsoft.com/office/drawing/2014/main" id="{B49334D2-8AA4-B446-8036-BF009656094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1"/>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Input</a:t>
            </a:r>
            <a:endParaRPr sz="3200" u="sng">
              <a:solidFill>
                <a:srgbClr val="222222"/>
              </a:solidFill>
              <a:latin typeface="Times New Roman"/>
              <a:ea typeface="Times New Roman"/>
              <a:cs typeface="Times New Roman"/>
              <a:sym typeface="Times New Roman"/>
            </a:endParaRPr>
          </a:p>
        </p:txBody>
      </p:sp>
      <p:sp>
        <p:nvSpPr>
          <p:cNvPr id="444" name="Google Shape;444;p61"/>
          <p:cNvSpPr txBox="1">
            <a:spLocks noGrp="1"/>
          </p:cNvSpPr>
          <p:nvPr>
            <p:ph type="body" idx="1"/>
          </p:nvPr>
        </p:nvSpPr>
        <p:spPr>
          <a:xfrm>
            <a:off x="1074549" y="1409729"/>
            <a:ext cx="10042902" cy="4184542"/>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Type Submit create button that send the form to the server.</a:t>
            </a:r>
            <a:endParaRPr dirty="0"/>
          </a:p>
          <a:p>
            <a:pPr marL="0" indent="0" algn="l" rtl="0">
              <a:lnSpc>
                <a:spcPct val="115000"/>
              </a:lnSpc>
              <a:buNone/>
            </a:pPr>
            <a:r>
              <a:rPr lang="en" dirty="0">
                <a:solidFill>
                  <a:srgbClr val="222222"/>
                </a:solidFill>
                <a:latin typeface="Times New Roman"/>
                <a:ea typeface="Times New Roman"/>
                <a:cs typeface="Times New Roman"/>
                <a:sym typeface="Times New Roman"/>
              </a:rPr>
              <a:t>Type checkbox create check box.</a:t>
            </a:r>
            <a:endParaRPr dirty="0"/>
          </a:p>
          <a:p>
            <a:pPr marL="0" indent="0" algn="l" rtl="0">
              <a:lnSpc>
                <a:spcPct val="115000"/>
              </a:lnSpc>
              <a:buNone/>
            </a:pPr>
            <a:r>
              <a:rPr lang="en" dirty="0">
                <a:solidFill>
                  <a:srgbClr val="222222"/>
                </a:solidFill>
                <a:latin typeface="Times New Roman"/>
                <a:ea typeface="Times New Roman"/>
                <a:cs typeface="Times New Roman"/>
                <a:sym typeface="Times New Roman"/>
              </a:rPr>
              <a:t>&lt;input&gt; elements of type radio are generally used in radio groups—collections of radio buttons describing a set of related options. Only one radio button in a given group can be selected at the same time. Radio buttons are typically rendered as small circles, which are filled or highlighted when selected.</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8F79A936-86DD-F14D-8F0E-C4B81208CB68}"/>
              </a:ext>
            </a:extLst>
          </p:cNvPr>
          <p:cNvSpPr>
            <a:spLocks noGrp="1"/>
          </p:cNvSpPr>
          <p:nvPr>
            <p:ph type="sldNum" idx="12"/>
          </p:nvPr>
        </p:nvSpPr>
        <p:spPr/>
        <p:txBody>
          <a:bodyPr/>
          <a:lstStyle/>
          <a:p>
            <a:fld id="{00000000-1234-1234-1234-123412341234}" type="slidenum">
              <a:rPr lang="en" smtClean="0"/>
              <a:pPr/>
              <a:t>104</a:t>
            </a:fld>
            <a:endParaRPr lang="en"/>
          </a:p>
        </p:txBody>
      </p:sp>
      <p:sp>
        <p:nvSpPr>
          <p:cNvPr id="7" name="Прямоугольник 6">
            <a:extLst>
              <a:ext uri="{FF2B5EF4-FFF2-40B4-BE49-F238E27FC236}">
                <a16:creationId xmlns:a16="http://schemas.microsoft.com/office/drawing/2014/main" id="{57602198-B6AB-CD48-AE07-7F4223E544D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2"/>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Input text</a:t>
            </a:r>
            <a:endParaRPr sz="3200" u="sng">
              <a:solidFill>
                <a:srgbClr val="222222"/>
              </a:solidFill>
              <a:latin typeface="Times New Roman"/>
              <a:ea typeface="Times New Roman"/>
              <a:cs typeface="Times New Roman"/>
              <a:sym typeface="Times New Roman"/>
            </a:endParaRPr>
          </a:p>
        </p:txBody>
      </p:sp>
      <p:sp>
        <p:nvSpPr>
          <p:cNvPr id="451" name="Google Shape;451;p62"/>
          <p:cNvSpPr txBox="1">
            <a:spLocks noGrp="1"/>
          </p:cNvSpPr>
          <p:nvPr>
            <p:ph type="body" idx="1"/>
          </p:nvPr>
        </p:nvSpPr>
        <p:spPr>
          <a:xfrm>
            <a:off x="1114506" y="952171"/>
            <a:ext cx="10908638" cy="4953658"/>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&lt;input&gt; elements of type text create basic single-line text fields.</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p:txBody>
      </p:sp>
      <p:graphicFrame>
        <p:nvGraphicFramePr>
          <p:cNvPr id="453" name="Google Shape;453;p62"/>
          <p:cNvGraphicFramePr/>
          <p:nvPr>
            <p:extLst>
              <p:ext uri="{D42A27DB-BD31-4B8C-83A1-F6EECF244321}">
                <p14:modId xmlns:p14="http://schemas.microsoft.com/office/powerpoint/2010/main" val="4080495476"/>
              </p:ext>
            </p:extLst>
          </p:nvPr>
        </p:nvGraphicFramePr>
        <p:xfrm>
          <a:off x="1837917" y="1703018"/>
          <a:ext cx="8128000" cy="4777005"/>
        </p:xfrm>
        <a:graphic>
          <a:graphicData uri="http://schemas.openxmlformats.org/drawingml/2006/table">
            <a:tbl>
              <a:tblPr firstRow="1" bandRow="1">
                <a:noFil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87488">
                <a:tc>
                  <a:txBody>
                    <a:bodyPr/>
                    <a:lstStyle/>
                    <a:p>
                      <a:pPr marL="0" marR="0" lvl="0" indent="0" algn="l" rtl="1">
                        <a:lnSpc>
                          <a:spcPct val="100000"/>
                        </a:lnSpc>
                        <a:spcBef>
                          <a:spcPts val="0"/>
                        </a:spcBef>
                        <a:spcAft>
                          <a:spcPts val="0"/>
                        </a:spcAft>
                        <a:buNone/>
                      </a:pPr>
                      <a:r>
                        <a:rPr lang="en" sz="1500" u="none" strike="noStrike" cap="none"/>
                        <a:t>The maximum number of characters the input should accept</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maxlength </a:t>
                      </a:r>
                      <a:endParaRPr sz="1500" u="none" strike="noStrike" cap="none"/>
                    </a:p>
                  </a:txBody>
                  <a:tcPr marL="121933" marR="121933" marT="60967" marB="60967"/>
                </a:tc>
                <a:extLst>
                  <a:ext uri="{0D108BD9-81ED-4DB2-BD59-A6C34878D82A}">
                    <a16:rowId xmlns:a16="http://schemas.microsoft.com/office/drawing/2014/main" val="10000"/>
                  </a:ext>
                </a:extLst>
              </a:tr>
              <a:tr h="568973">
                <a:tc>
                  <a:txBody>
                    <a:bodyPr/>
                    <a:lstStyle/>
                    <a:p>
                      <a:pPr marL="0" marR="0" lvl="0" indent="0" algn="l" rtl="1">
                        <a:lnSpc>
                          <a:spcPct val="100000"/>
                        </a:lnSpc>
                        <a:spcBef>
                          <a:spcPts val="0"/>
                        </a:spcBef>
                        <a:spcAft>
                          <a:spcPts val="0"/>
                        </a:spcAft>
                        <a:buNone/>
                      </a:pPr>
                      <a:r>
                        <a:rPr lang="en" sz="1500" u="none" strike="noStrike" cap="none"/>
                        <a:t>The minimum number of characters long the input can be and still be considered valid</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minlength </a:t>
                      </a:r>
                      <a:endParaRPr sz="1500" u="none" strike="noStrike" cap="none"/>
                    </a:p>
                  </a:txBody>
                  <a:tcPr marL="121933" marR="121933" marT="60967" marB="60967"/>
                </a:tc>
                <a:extLst>
                  <a:ext uri="{0D108BD9-81ED-4DB2-BD59-A6C34878D82A}">
                    <a16:rowId xmlns:a16="http://schemas.microsoft.com/office/drawing/2014/main" val="10001"/>
                  </a:ext>
                </a:extLst>
              </a:tr>
              <a:tr h="568973">
                <a:tc>
                  <a:txBody>
                    <a:bodyPr/>
                    <a:lstStyle/>
                    <a:p>
                      <a:pPr marL="0" marR="0" lvl="0" indent="0" algn="l" rtl="1">
                        <a:lnSpc>
                          <a:spcPct val="100000"/>
                        </a:lnSpc>
                        <a:spcBef>
                          <a:spcPts val="0"/>
                        </a:spcBef>
                        <a:spcAft>
                          <a:spcPts val="0"/>
                        </a:spcAft>
                        <a:buNone/>
                      </a:pPr>
                      <a:r>
                        <a:rPr lang="en" sz="1500" u="none" strike="noStrike" cap="none"/>
                        <a:t>A regular expression the input's contents must match in order to be valid</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pattern </a:t>
                      </a:r>
                      <a:endParaRPr sz="1500" u="none" strike="noStrike" cap="none"/>
                    </a:p>
                  </a:txBody>
                  <a:tcPr marL="121933" marR="121933" marT="60967" marB="60967"/>
                </a:tc>
                <a:extLst>
                  <a:ext uri="{0D108BD9-81ED-4DB2-BD59-A6C34878D82A}">
                    <a16:rowId xmlns:a16="http://schemas.microsoft.com/office/drawing/2014/main" val="10002"/>
                  </a:ext>
                </a:extLst>
              </a:tr>
              <a:tr h="568973">
                <a:tc>
                  <a:txBody>
                    <a:bodyPr/>
                    <a:lstStyle/>
                    <a:p>
                      <a:pPr marL="0" marR="0" lvl="0" indent="0" algn="l" rtl="1">
                        <a:lnSpc>
                          <a:spcPct val="100000"/>
                        </a:lnSpc>
                        <a:spcBef>
                          <a:spcPts val="0"/>
                        </a:spcBef>
                        <a:spcAft>
                          <a:spcPts val="0"/>
                        </a:spcAft>
                        <a:buNone/>
                      </a:pPr>
                      <a:r>
                        <a:rPr lang="en" sz="1500" u="none" strike="noStrike" cap="none"/>
                        <a:t>An exemplar value to display in the input field whenever it is empty</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placeholder </a:t>
                      </a:r>
                      <a:endParaRPr sz="1500" u="none" strike="noStrike" cap="none"/>
                    </a:p>
                  </a:txBody>
                  <a:tcPr marL="121933" marR="121933" marT="60967" marB="60967"/>
                </a:tc>
                <a:extLst>
                  <a:ext uri="{0D108BD9-81ED-4DB2-BD59-A6C34878D82A}">
                    <a16:rowId xmlns:a16="http://schemas.microsoft.com/office/drawing/2014/main" val="10003"/>
                  </a:ext>
                </a:extLst>
              </a:tr>
              <a:tr h="568973">
                <a:tc>
                  <a:txBody>
                    <a:bodyPr/>
                    <a:lstStyle/>
                    <a:p>
                      <a:pPr marL="0" marR="0" lvl="0" indent="0" algn="l" rtl="1">
                        <a:lnSpc>
                          <a:spcPct val="100000"/>
                        </a:lnSpc>
                        <a:spcBef>
                          <a:spcPts val="0"/>
                        </a:spcBef>
                        <a:spcAft>
                          <a:spcPts val="0"/>
                        </a:spcAft>
                        <a:buNone/>
                      </a:pPr>
                      <a:r>
                        <a:rPr lang="en" sz="1500" u="none" strike="noStrike" cap="none"/>
                        <a:t>A Boolean attribute indicating whether or not the contents of the input should be read-only</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readonly </a:t>
                      </a:r>
                      <a:endParaRPr sz="1500" u="none" strike="noStrike" cap="none"/>
                    </a:p>
                  </a:txBody>
                  <a:tcPr marL="121933" marR="121933" marT="60967" marB="60967"/>
                </a:tc>
                <a:extLst>
                  <a:ext uri="{0D108BD9-81ED-4DB2-BD59-A6C34878D82A}">
                    <a16:rowId xmlns:a16="http://schemas.microsoft.com/office/drawing/2014/main" val="10004"/>
                  </a:ext>
                </a:extLst>
              </a:tr>
              <a:tr h="568973">
                <a:tc>
                  <a:txBody>
                    <a:bodyPr/>
                    <a:lstStyle/>
                    <a:p>
                      <a:pPr marL="0" marR="0" lvl="0" indent="0" algn="l" rtl="1">
                        <a:lnSpc>
                          <a:spcPct val="100000"/>
                        </a:lnSpc>
                        <a:spcBef>
                          <a:spcPts val="0"/>
                        </a:spcBef>
                        <a:spcAft>
                          <a:spcPts val="0"/>
                        </a:spcAft>
                        <a:buNone/>
                      </a:pPr>
                      <a:r>
                        <a:rPr lang="en" sz="1500" u="none" strike="noStrike" cap="none"/>
                        <a:t>A number indicating how many characters wide the input field should be</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size </a:t>
                      </a:r>
                      <a:endParaRPr sz="1500" u="none" strike="noStrike" cap="none"/>
                    </a:p>
                  </a:txBody>
                  <a:tcPr marL="121933" marR="121933" marT="60967" marB="60967"/>
                </a:tc>
                <a:extLst>
                  <a:ext uri="{0D108BD9-81ED-4DB2-BD59-A6C34878D82A}">
                    <a16:rowId xmlns:a16="http://schemas.microsoft.com/office/drawing/2014/main" val="10005"/>
                  </a:ext>
                </a:extLst>
              </a:tr>
              <a:tr h="792493">
                <a:tc>
                  <a:txBody>
                    <a:bodyPr/>
                    <a:lstStyle/>
                    <a:p>
                      <a:pPr marL="0" marR="0" lvl="0" indent="0" algn="l" rtl="1">
                        <a:lnSpc>
                          <a:spcPct val="100000"/>
                        </a:lnSpc>
                        <a:spcBef>
                          <a:spcPts val="0"/>
                        </a:spcBef>
                        <a:spcAft>
                          <a:spcPts val="0"/>
                        </a:spcAft>
                        <a:buNone/>
                      </a:pPr>
                      <a:r>
                        <a:rPr lang="en" sz="1500" u="none" strike="noStrike" cap="none"/>
                        <a:t>Controls whether or not to enable spell checking for the input field, or if the default spell checking configuration should be used</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a:t>spellcheck </a:t>
                      </a:r>
                      <a:endParaRPr sz="1500" u="none" strike="noStrike" cap="none"/>
                    </a:p>
                  </a:txBody>
                  <a:tcPr marL="121933" marR="121933" marT="60967" marB="60967"/>
                </a:tc>
                <a:extLst>
                  <a:ext uri="{0D108BD9-81ED-4DB2-BD59-A6C34878D82A}">
                    <a16:rowId xmlns:a16="http://schemas.microsoft.com/office/drawing/2014/main" val="10006"/>
                  </a:ext>
                </a:extLst>
              </a:tr>
              <a:tr h="494467">
                <a:tc>
                  <a:txBody>
                    <a:bodyPr/>
                    <a:lstStyle/>
                    <a:p>
                      <a:pPr marL="0" marR="0" lvl="0" indent="0" algn="l" rtl="1">
                        <a:lnSpc>
                          <a:spcPct val="100000"/>
                        </a:lnSpc>
                        <a:spcBef>
                          <a:spcPts val="0"/>
                        </a:spcBef>
                        <a:spcAft>
                          <a:spcPts val="0"/>
                        </a:spcAft>
                        <a:buNone/>
                      </a:pPr>
                      <a:r>
                        <a:rPr lang="en" sz="1500" u="none" strike="noStrike" cap="none"/>
                        <a:t>Name the tag to control it with Javascript</a:t>
                      </a:r>
                      <a:endParaRPr sz="1500" u="none" strike="noStrike" cap="none"/>
                    </a:p>
                  </a:txBody>
                  <a:tcPr marL="121933" marR="121933" marT="60967" marB="60967"/>
                </a:tc>
                <a:tc>
                  <a:txBody>
                    <a:bodyPr/>
                    <a:lstStyle/>
                    <a:p>
                      <a:pPr marL="0" marR="0" lvl="0" indent="0" algn="l" rtl="1">
                        <a:lnSpc>
                          <a:spcPct val="100000"/>
                        </a:lnSpc>
                        <a:spcBef>
                          <a:spcPts val="0"/>
                        </a:spcBef>
                        <a:spcAft>
                          <a:spcPts val="0"/>
                        </a:spcAft>
                        <a:buNone/>
                      </a:pPr>
                      <a:r>
                        <a:rPr lang="en" sz="1500" u="none" strike="noStrike" cap="none" dirty="0"/>
                        <a:t>Id, name</a:t>
                      </a:r>
                      <a:endParaRPr sz="1500" u="none" strike="noStrike" cap="none" dirty="0"/>
                    </a:p>
                  </a:txBody>
                  <a:tcPr marL="121933" marR="121933" marT="60967" marB="60967"/>
                </a:tc>
                <a:extLst>
                  <a:ext uri="{0D108BD9-81ED-4DB2-BD59-A6C34878D82A}">
                    <a16:rowId xmlns:a16="http://schemas.microsoft.com/office/drawing/2014/main" val="10007"/>
                  </a:ext>
                </a:extLst>
              </a:tr>
            </a:tbl>
          </a:graphicData>
        </a:graphic>
      </p:graphicFrame>
      <p:sp>
        <p:nvSpPr>
          <p:cNvPr id="3" name="Номер слайда 2">
            <a:extLst>
              <a:ext uri="{FF2B5EF4-FFF2-40B4-BE49-F238E27FC236}">
                <a16:creationId xmlns:a16="http://schemas.microsoft.com/office/drawing/2014/main" id="{CB074D54-FD67-B14F-914B-49DD5F234219}"/>
              </a:ext>
            </a:extLst>
          </p:cNvPr>
          <p:cNvSpPr>
            <a:spLocks noGrp="1"/>
          </p:cNvSpPr>
          <p:nvPr>
            <p:ph type="sldNum" idx="12"/>
          </p:nvPr>
        </p:nvSpPr>
        <p:spPr/>
        <p:txBody>
          <a:bodyPr/>
          <a:lstStyle/>
          <a:p>
            <a:fld id="{00000000-1234-1234-1234-123412341234}" type="slidenum">
              <a:rPr lang="en" smtClean="0"/>
              <a:pPr/>
              <a:t>105</a:t>
            </a:fld>
            <a:endParaRPr lang="en"/>
          </a:p>
        </p:txBody>
      </p:sp>
      <p:sp>
        <p:nvSpPr>
          <p:cNvPr id="8" name="Прямоугольник 7">
            <a:extLst>
              <a:ext uri="{FF2B5EF4-FFF2-40B4-BE49-F238E27FC236}">
                <a16:creationId xmlns:a16="http://schemas.microsoft.com/office/drawing/2014/main" id="{BFD08C4F-B827-5147-AFA8-C6E8D5544FA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3"/>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Label</a:t>
            </a:r>
            <a:endParaRPr sz="3200" u="sng">
              <a:solidFill>
                <a:srgbClr val="222222"/>
              </a:solidFill>
              <a:latin typeface="Times New Roman"/>
              <a:ea typeface="Times New Roman"/>
              <a:cs typeface="Times New Roman"/>
              <a:sym typeface="Times New Roman"/>
            </a:endParaRPr>
          </a:p>
        </p:txBody>
      </p:sp>
      <p:sp>
        <p:nvSpPr>
          <p:cNvPr id="459" name="Google Shape;459;p63"/>
          <p:cNvSpPr txBox="1">
            <a:spLocks noGrp="1"/>
          </p:cNvSpPr>
          <p:nvPr>
            <p:ph type="body" idx="1"/>
          </p:nvPr>
        </p:nvSpPr>
        <p:spPr>
          <a:xfrm>
            <a:off x="301611" y="145736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Tag that defines a label for elements such as &lt;button&gt;, &lt;input&gt;, &lt;select&gt; etc.</a:t>
            </a:r>
            <a:endParaRPr>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This element does not render as anything special for the user. </a:t>
            </a:r>
            <a:endParaRPr>
              <a:solidFill>
                <a:schemeClr val="dk1"/>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E3047FD4-FB24-2B4B-9F50-A485FF56F11A}"/>
              </a:ext>
            </a:extLst>
          </p:cNvPr>
          <p:cNvSpPr>
            <a:spLocks noGrp="1"/>
          </p:cNvSpPr>
          <p:nvPr>
            <p:ph type="sldNum" idx="12"/>
          </p:nvPr>
        </p:nvSpPr>
        <p:spPr/>
        <p:txBody>
          <a:bodyPr/>
          <a:lstStyle/>
          <a:p>
            <a:fld id="{00000000-1234-1234-1234-123412341234}" type="slidenum">
              <a:rPr lang="en" smtClean="0"/>
              <a:pPr/>
              <a:t>106</a:t>
            </a:fld>
            <a:endParaRPr lang="en"/>
          </a:p>
        </p:txBody>
      </p:sp>
      <p:sp>
        <p:nvSpPr>
          <p:cNvPr id="7" name="Прямоугольник 6">
            <a:extLst>
              <a:ext uri="{FF2B5EF4-FFF2-40B4-BE49-F238E27FC236}">
                <a16:creationId xmlns:a16="http://schemas.microsoft.com/office/drawing/2014/main" id="{46AC28B9-3A59-1C46-9FA8-C83A593123C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4"/>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Meta</a:t>
            </a:r>
            <a:endParaRPr sz="3200" u="sng">
              <a:solidFill>
                <a:srgbClr val="222222"/>
              </a:solidFill>
              <a:latin typeface="Times New Roman"/>
              <a:ea typeface="Times New Roman"/>
              <a:cs typeface="Times New Roman"/>
              <a:sym typeface="Times New Roman"/>
            </a:endParaRPr>
          </a:p>
        </p:txBody>
      </p:sp>
      <p:sp>
        <p:nvSpPr>
          <p:cNvPr id="466" name="Google Shape;466;p64"/>
          <p:cNvSpPr txBox="1">
            <a:spLocks noGrp="1"/>
          </p:cNvSpPr>
          <p:nvPr>
            <p:ph type="body" idx="1"/>
          </p:nvPr>
        </p:nvSpPr>
        <p:spPr>
          <a:xfrm>
            <a:off x="301611" y="1567699"/>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SzPts val="1100"/>
              <a:buNone/>
            </a:pPr>
            <a:r>
              <a:rPr lang="en">
                <a:solidFill>
                  <a:schemeClr val="dk1"/>
                </a:solidFill>
                <a:latin typeface="Times New Roman"/>
                <a:ea typeface="Times New Roman"/>
                <a:cs typeface="Times New Roman"/>
                <a:sym typeface="Times New Roman"/>
              </a:rPr>
              <a:t>The &lt;meta&gt; tag is a tag in the &lt;head&gt; section, that contain metadata about the document.</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r>
              <a:rPr lang="en">
                <a:solidFill>
                  <a:schemeClr val="dk1"/>
                </a:solidFill>
                <a:latin typeface="Times New Roman"/>
                <a:ea typeface="Times New Roman"/>
                <a:cs typeface="Times New Roman"/>
                <a:sym typeface="Times New Roman"/>
              </a:rPr>
              <a:t>The metadata will not be displayed on the page.</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r>
              <a:rPr lang="en">
                <a:solidFill>
                  <a:schemeClr val="dk1"/>
                </a:solidFill>
                <a:latin typeface="Times New Roman"/>
                <a:ea typeface="Times New Roman"/>
                <a:cs typeface="Times New Roman"/>
                <a:sym typeface="Times New Roman"/>
              </a:rPr>
              <a:t>Meta elements are typically used to specify page description, keywords, author of the document, last modified, and other metadata.</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endParaRPr>
              <a:solidFill>
                <a:schemeClr val="dk1"/>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28E00BD7-6CE7-E243-AC8B-FDEA9991EF31}"/>
              </a:ext>
            </a:extLst>
          </p:cNvPr>
          <p:cNvSpPr>
            <a:spLocks noGrp="1"/>
          </p:cNvSpPr>
          <p:nvPr>
            <p:ph type="sldNum" idx="12"/>
          </p:nvPr>
        </p:nvSpPr>
        <p:spPr/>
        <p:txBody>
          <a:bodyPr/>
          <a:lstStyle/>
          <a:p>
            <a:fld id="{00000000-1234-1234-1234-123412341234}" type="slidenum">
              <a:rPr lang="en" smtClean="0"/>
              <a:pPr/>
              <a:t>107</a:t>
            </a:fld>
            <a:endParaRPr lang="en"/>
          </a:p>
        </p:txBody>
      </p:sp>
      <p:sp>
        <p:nvSpPr>
          <p:cNvPr id="7" name="Прямоугольник 6">
            <a:extLst>
              <a:ext uri="{FF2B5EF4-FFF2-40B4-BE49-F238E27FC236}">
                <a16:creationId xmlns:a16="http://schemas.microsoft.com/office/drawing/2014/main" id="{95AB4231-2521-D347-A2AE-1F1662D8ED7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5"/>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Nav</a:t>
            </a:r>
            <a:endParaRPr sz="3200" u="sng">
              <a:solidFill>
                <a:srgbClr val="222222"/>
              </a:solidFill>
              <a:latin typeface="Times New Roman"/>
              <a:ea typeface="Times New Roman"/>
              <a:cs typeface="Times New Roman"/>
              <a:sym typeface="Times New Roman"/>
            </a:endParaRPr>
          </a:p>
        </p:txBody>
      </p:sp>
      <p:sp>
        <p:nvSpPr>
          <p:cNvPr id="473" name="Google Shape;473;p65"/>
          <p:cNvSpPr txBox="1">
            <a:spLocks noGrp="1"/>
          </p:cNvSpPr>
          <p:nvPr>
            <p:ph type="body" idx="1"/>
          </p:nvPr>
        </p:nvSpPr>
        <p:spPr>
          <a:xfrm>
            <a:off x="301611" y="1519948"/>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The &lt;nav&gt; tag is a semantic element that defines a set of navigation links.</a:t>
            </a:r>
            <a:endParaRPr>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The &lt;nav&gt; element is intended only for major block of navigation links.</a:t>
            </a:r>
            <a:endParaRPr>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endParaRPr sz="1467">
              <a:solidFill>
                <a:schemeClr val="dk1"/>
              </a:solidFill>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pic>
        <p:nvPicPr>
          <p:cNvPr id="475" name="Google Shape;475;p65" descr="Diagram: &lt;nav&gt; elements grouping navigation links in the header, sidebar, and footer of a web page"/>
          <p:cNvPicPr preferRelativeResize="0"/>
          <p:nvPr/>
        </p:nvPicPr>
        <p:blipFill>
          <a:blip r:embed="rId3">
            <a:alphaModFix/>
          </a:blip>
          <a:stretch>
            <a:fillRect/>
          </a:stretch>
        </p:blipFill>
        <p:spPr>
          <a:xfrm>
            <a:off x="4592634" y="2635101"/>
            <a:ext cx="2778733" cy="3633199"/>
          </a:xfrm>
          <a:prstGeom prst="rect">
            <a:avLst/>
          </a:prstGeom>
          <a:noFill/>
          <a:ln>
            <a:noFill/>
          </a:ln>
        </p:spPr>
      </p:pic>
      <p:sp>
        <p:nvSpPr>
          <p:cNvPr id="3" name="Номер слайда 2">
            <a:extLst>
              <a:ext uri="{FF2B5EF4-FFF2-40B4-BE49-F238E27FC236}">
                <a16:creationId xmlns:a16="http://schemas.microsoft.com/office/drawing/2014/main" id="{0A49C902-FBD4-274F-A74B-45FEB23CDB4A}"/>
              </a:ext>
            </a:extLst>
          </p:cNvPr>
          <p:cNvSpPr>
            <a:spLocks noGrp="1"/>
          </p:cNvSpPr>
          <p:nvPr>
            <p:ph type="sldNum" idx="12"/>
          </p:nvPr>
        </p:nvSpPr>
        <p:spPr/>
        <p:txBody>
          <a:bodyPr/>
          <a:lstStyle/>
          <a:p>
            <a:fld id="{00000000-1234-1234-1234-123412341234}" type="slidenum">
              <a:rPr lang="en" smtClean="0"/>
              <a:pPr/>
              <a:t>108</a:t>
            </a:fld>
            <a:endParaRPr lang="en"/>
          </a:p>
        </p:txBody>
      </p:sp>
      <p:sp>
        <p:nvSpPr>
          <p:cNvPr id="8" name="Прямоугольник 7">
            <a:extLst>
              <a:ext uri="{FF2B5EF4-FFF2-40B4-BE49-F238E27FC236}">
                <a16:creationId xmlns:a16="http://schemas.microsoft.com/office/drawing/2014/main" id="{86AA4005-32CF-E546-B024-16955529374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6"/>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Option and Select</a:t>
            </a:r>
            <a:endParaRPr sz="3200" u="sng">
              <a:solidFill>
                <a:srgbClr val="222222"/>
              </a:solidFill>
              <a:latin typeface="Times New Roman"/>
              <a:ea typeface="Times New Roman"/>
              <a:cs typeface="Times New Roman"/>
              <a:sym typeface="Times New Roman"/>
            </a:endParaRPr>
          </a:p>
        </p:txBody>
      </p:sp>
      <p:sp>
        <p:nvSpPr>
          <p:cNvPr id="481" name="Google Shape;481;p66"/>
          <p:cNvSpPr txBox="1">
            <a:spLocks noGrp="1"/>
          </p:cNvSpPr>
          <p:nvPr>
            <p:ph type="body" idx="1"/>
          </p:nvPr>
        </p:nvSpPr>
        <p:spPr>
          <a:xfrm>
            <a:off x="301611" y="1519948"/>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SzPts val="1100"/>
              <a:buNone/>
            </a:pPr>
            <a:r>
              <a:rPr lang="en">
                <a:solidFill>
                  <a:schemeClr val="dk1"/>
                </a:solidFill>
                <a:latin typeface="Times New Roman"/>
                <a:ea typeface="Times New Roman"/>
                <a:cs typeface="Times New Roman"/>
                <a:sym typeface="Times New Roman"/>
              </a:rPr>
              <a:t>The &lt;select&gt; element is used to create a drop-down list.</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r>
              <a:rPr lang="en">
                <a:solidFill>
                  <a:schemeClr val="dk1"/>
                </a:solidFill>
                <a:latin typeface="Times New Roman"/>
                <a:ea typeface="Times New Roman"/>
                <a:cs typeface="Times New Roman"/>
                <a:sym typeface="Times New Roman"/>
              </a:rPr>
              <a:t>In the &lt;select&gt; tag we have &lt;options&gt; tags that define the  </a:t>
            </a:r>
            <a:r>
              <a:rPr lang="en">
                <a:solidFill>
                  <a:schemeClr val="dk1"/>
                </a:solidFill>
                <a:highlight>
                  <a:srgbClr val="FFFFFF"/>
                </a:highlight>
                <a:latin typeface="Times New Roman"/>
                <a:ea typeface="Times New Roman"/>
                <a:cs typeface="Times New Roman"/>
                <a:sym typeface="Times New Roman"/>
              </a:rPr>
              <a:t>available options in the list</a:t>
            </a:r>
            <a:endParaRPr>
              <a:solidFill>
                <a:schemeClr val="dk1"/>
              </a:solidFill>
              <a:highlight>
                <a:srgbClr val="FFFFFF"/>
              </a:highlight>
              <a:latin typeface="Times New Roman"/>
              <a:ea typeface="Times New Roman"/>
              <a:cs typeface="Times New Roman"/>
              <a:sym typeface="Times New Roman"/>
            </a:endParaRPr>
          </a:p>
          <a:p>
            <a:pPr marL="0" indent="0" algn="l" rtl="0">
              <a:lnSpc>
                <a:spcPct val="115000"/>
              </a:lnSpc>
              <a:buSzPts val="1100"/>
              <a:buNone/>
            </a:pPr>
            <a:endParaRPr>
              <a:solidFill>
                <a:schemeClr val="dk1"/>
              </a:solidFill>
              <a:highlight>
                <a:srgbClr val="FFFFFF"/>
              </a:highlight>
              <a:latin typeface="Times New Roman"/>
              <a:ea typeface="Times New Roman"/>
              <a:cs typeface="Times New Roman"/>
              <a:sym typeface="Times New Roman"/>
            </a:endParaRPr>
          </a:p>
          <a:p>
            <a:pPr marL="0" marR="355591" indent="0" algn="l" rtl="0">
              <a:spcBef>
                <a:spcPts val="2000"/>
              </a:spcBef>
              <a:buSzPts val="1100"/>
              <a:buNone/>
            </a:pPr>
            <a:r>
              <a:rPr lang="en">
                <a:solidFill>
                  <a:srgbClr val="000000"/>
                </a:solidFill>
                <a:latin typeface="Times New Roman"/>
                <a:ea typeface="Times New Roman"/>
                <a:cs typeface="Times New Roman"/>
                <a:sym typeface="Times New Roman"/>
              </a:rPr>
              <a:t>&lt;select&gt;</a:t>
            </a:r>
            <a:endParaRPr>
              <a:solidFill>
                <a:srgbClr val="000000"/>
              </a:solidFill>
              <a:latin typeface="Times New Roman"/>
              <a:ea typeface="Times New Roman"/>
              <a:cs typeface="Times New Roman"/>
              <a:sym typeface="Times New Roman"/>
            </a:endParaRPr>
          </a:p>
          <a:p>
            <a:pPr marL="0" marR="355591" indent="609585" algn="l" rtl="0">
              <a:spcBef>
                <a:spcPts val="2000"/>
              </a:spcBef>
              <a:buSzPts val="1100"/>
              <a:buNone/>
            </a:pPr>
            <a:r>
              <a:rPr lang="en">
                <a:solidFill>
                  <a:srgbClr val="000000"/>
                </a:solidFill>
                <a:latin typeface="Times New Roman"/>
                <a:ea typeface="Times New Roman"/>
                <a:cs typeface="Times New Roman"/>
                <a:sym typeface="Times New Roman"/>
              </a:rPr>
              <a:t> &lt;option value="option1"&gt;option1&lt;/option&gt;</a:t>
            </a:r>
            <a:endParaRPr>
              <a:solidFill>
                <a:srgbClr val="000000"/>
              </a:solidFill>
              <a:latin typeface="Times New Roman"/>
              <a:ea typeface="Times New Roman"/>
              <a:cs typeface="Times New Roman"/>
              <a:sym typeface="Times New Roman"/>
            </a:endParaRPr>
          </a:p>
          <a:p>
            <a:pPr marL="355591" marR="355591" indent="0" algn="l" rtl="0">
              <a:spcBef>
                <a:spcPts val="2000"/>
              </a:spcBef>
              <a:buSzPts val="1100"/>
              <a:buNone/>
            </a:pPr>
            <a:r>
              <a:rPr lang="en">
                <a:solidFill>
                  <a:srgbClr val="000000"/>
                </a:solidFill>
                <a:latin typeface="Times New Roman"/>
                <a:ea typeface="Times New Roman"/>
                <a:cs typeface="Times New Roman"/>
                <a:sym typeface="Times New Roman"/>
              </a:rPr>
              <a:t>  	&lt;option value="option2"&gt;option2&lt;/option&gt;</a:t>
            </a:r>
            <a:endParaRPr>
              <a:solidFill>
                <a:srgbClr val="000000"/>
              </a:solidFill>
              <a:latin typeface="Times New Roman"/>
              <a:ea typeface="Times New Roman"/>
              <a:cs typeface="Times New Roman"/>
              <a:sym typeface="Times New Roman"/>
            </a:endParaRPr>
          </a:p>
          <a:p>
            <a:pPr marL="0" marR="355591" indent="0" algn="l" rtl="0">
              <a:spcBef>
                <a:spcPts val="2000"/>
              </a:spcBef>
              <a:buSzPts val="1100"/>
              <a:buNone/>
            </a:pPr>
            <a:r>
              <a:rPr lang="en">
                <a:solidFill>
                  <a:srgbClr val="000000"/>
                </a:solidFill>
                <a:latin typeface="Times New Roman"/>
                <a:ea typeface="Times New Roman"/>
                <a:cs typeface="Times New Roman"/>
                <a:sym typeface="Times New Roman"/>
              </a:rPr>
              <a:t> &lt;/select&gt;</a:t>
            </a:r>
            <a:endParaRPr u="sng">
              <a:solidFill>
                <a:srgbClr val="000000"/>
              </a:solidFill>
              <a:highlight>
                <a:srgbClr val="4CAF50"/>
              </a:highlight>
              <a:latin typeface="Times New Roman"/>
              <a:ea typeface="Times New Roman"/>
              <a:cs typeface="Times New Roman"/>
              <a:sym typeface="Times New Roman"/>
              <a:hlinkClick r:id="rId3"/>
            </a:endParaRPr>
          </a:p>
          <a:p>
            <a:pPr marL="0" indent="0" algn="l" rtl="0">
              <a:spcBef>
                <a:spcPts val="2000"/>
              </a:spcBef>
              <a:buSzPts val="1100"/>
              <a:buNone/>
            </a:pPr>
            <a:endParaRPr>
              <a:solidFill>
                <a:srgbClr val="000000"/>
              </a:solidFill>
              <a:latin typeface="Times New Roman"/>
              <a:ea typeface="Times New Roman"/>
              <a:cs typeface="Times New Roman"/>
              <a:sym typeface="Times New Roman"/>
            </a:endParaRPr>
          </a:p>
          <a:p>
            <a:pPr marL="0" indent="0" algn="l" rtl="0">
              <a:lnSpc>
                <a:spcPct val="115000"/>
              </a:lnSpc>
              <a:buSzPts val="1100"/>
              <a:buNone/>
            </a:pPr>
            <a:endParaRPr>
              <a:solidFill>
                <a:srgbClr val="000000"/>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B7620C68-7B9E-844A-9892-32D81102A864}"/>
              </a:ext>
            </a:extLst>
          </p:cNvPr>
          <p:cNvSpPr>
            <a:spLocks noGrp="1"/>
          </p:cNvSpPr>
          <p:nvPr>
            <p:ph type="sldNum" idx="12"/>
          </p:nvPr>
        </p:nvSpPr>
        <p:spPr/>
        <p:txBody>
          <a:bodyPr/>
          <a:lstStyle/>
          <a:p>
            <a:fld id="{00000000-1234-1234-1234-123412341234}" type="slidenum">
              <a:rPr lang="en" smtClean="0"/>
              <a:pPr/>
              <a:t>109</a:t>
            </a:fld>
            <a:endParaRPr lang="en"/>
          </a:p>
        </p:txBody>
      </p:sp>
      <p:sp>
        <p:nvSpPr>
          <p:cNvPr id="7" name="Прямоугольник 6">
            <a:extLst>
              <a:ext uri="{FF2B5EF4-FFF2-40B4-BE49-F238E27FC236}">
                <a16:creationId xmlns:a16="http://schemas.microsoft.com/office/drawing/2014/main" id="{4C6C72F4-68FE-B945-9817-205FCFEB720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09" name="Shape 109"/>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lnSpc>
                <a:spcPct val="150000"/>
              </a:lnSpc>
              <a:buNone/>
            </a:pPr>
            <a:r>
              <a:rPr lang="en" b="1" dirty="0">
                <a:solidFill>
                  <a:schemeClr val="dk1"/>
                </a:solidFill>
              </a:rPr>
              <a:t>What is Website</a:t>
            </a:r>
            <a:endParaRPr b="1" dirty="0">
              <a:solidFill>
                <a:schemeClr val="dk1"/>
              </a:solidFill>
            </a:endParaRPr>
          </a:p>
          <a:p>
            <a:pPr marL="380990" indent="-380990" algn="l" rtl="0">
              <a:lnSpc>
                <a:spcPct val="150000"/>
              </a:lnSpc>
            </a:pPr>
            <a:r>
              <a:rPr lang="en" dirty="0">
                <a:solidFill>
                  <a:schemeClr val="dk1"/>
                </a:solidFill>
              </a:rPr>
              <a:t>Website is a collection of HTML pages hosted by some specific host.</a:t>
            </a:r>
            <a:endParaRPr dirty="0">
              <a:solidFill>
                <a:schemeClr val="dk1"/>
              </a:solidFill>
            </a:endParaRPr>
          </a:p>
          <a:p>
            <a:pPr marL="380990" indent="-380990" algn="l" rtl="0">
              <a:lnSpc>
                <a:spcPct val="150000"/>
              </a:lnSpc>
            </a:pPr>
            <a:r>
              <a:rPr lang="en" dirty="0">
                <a:solidFill>
                  <a:schemeClr val="dk1"/>
                </a:solidFill>
              </a:rPr>
              <a:t>By reaching </a:t>
            </a:r>
            <a:r>
              <a:rPr lang="en-US" dirty="0">
                <a:solidFill>
                  <a:schemeClr val="dk1"/>
                </a:solidFill>
              </a:rPr>
              <a:t>the hosts</a:t>
            </a:r>
            <a:r>
              <a:rPr lang="en" dirty="0">
                <a:solidFill>
                  <a:schemeClr val="dk1"/>
                </a:solidFill>
              </a:rPr>
              <a:t> address, it provides the same resources to every incoming user.</a:t>
            </a:r>
            <a:endParaRPr dirty="0">
              <a:solidFill>
                <a:schemeClr val="dk1"/>
              </a:solidFill>
            </a:endParaRPr>
          </a:p>
          <a:p>
            <a:pPr marL="0" indent="0" rtl="0">
              <a:lnSpc>
                <a:spcPct val="150000"/>
              </a:lnSpc>
              <a:buNone/>
            </a:pPr>
            <a:endParaRPr dirty="0">
              <a:solidFill>
                <a:schemeClr val="dk1"/>
              </a:solidFill>
            </a:endParaRPr>
          </a:p>
          <a:p>
            <a:pPr marL="380990" indent="-380990" algn="l" rtl="0">
              <a:lnSpc>
                <a:spcPct val="150000"/>
              </a:lnSpc>
            </a:pPr>
            <a:r>
              <a:rPr lang="en" dirty="0">
                <a:solidFill>
                  <a:schemeClr val="dk1"/>
                </a:solidFill>
              </a:rPr>
              <a:t>Each page on a website has its own role and job to do.</a:t>
            </a:r>
            <a:endParaRPr dirty="0">
              <a:solidFill>
                <a:schemeClr val="dk1"/>
              </a:solidFill>
            </a:endParaRPr>
          </a:p>
          <a:p>
            <a:pPr marL="380990" indent="-380990" algn="l" rtl="0">
              <a:lnSpc>
                <a:spcPct val="150000"/>
              </a:lnSpc>
            </a:pPr>
            <a:r>
              <a:rPr lang="en" dirty="0">
                <a:solidFill>
                  <a:schemeClr val="dk1"/>
                </a:solidFill>
              </a:rPr>
              <a:t>Each page is created to </a:t>
            </a:r>
            <a:r>
              <a:rPr lang="en-US" dirty="0">
                <a:solidFill>
                  <a:schemeClr val="dk1"/>
                </a:solidFill>
              </a:rPr>
              <a:t>show specific</a:t>
            </a:r>
            <a:r>
              <a:rPr lang="en" dirty="0">
                <a:solidFill>
                  <a:schemeClr val="dk1"/>
                </a:solidFill>
              </a:rPr>
              <a:t> information </a:t>
            </a:r>
            <a:r>
              <a:rPr lang="en-US" dirty="0">
                <a:solidFill>
                  <a:schemeClr val="dk1"/>
                </a:solidFill>
              </a:rPr>
              <a:t>and</a:t>
            </a:r>
            <a:r>
              <a:rPr lang="en" dirty="0">
                <a:solidFill>
                  <a:schemeClr val="dk1"/>
                </a:solidFill>
              </a:rPr>
              <a:t> to maintain order and convenience.</a:t>
            </a:r>
            <a:endParaRPr dirty="0">
              <a:solidFill>
                <a:schemeClr val="dk1"/>
              </a:solidFill>
            </a:endParaRPr>
          </a:p>
          <a:p>
            <a:pPr marL="0" indent="0" rtl="0">
              <a:lnSpc>
                <a:spcPct val="150000"/>
              </a:lnSpc>
              <a:buNone/>
            </a:pPr>
            <a:endParaRPr dirty="0">
              <a:solidFill>
                <a:schemeClr val="dk1"/>
              </a:solidFill>
            </a:endParaRPr>
          </a:p>
          <a:p>
            <a:pPr marL="0" indent="0" rtl="0">
              <a:lnSpc>
                <a:spcPct val="150000"/>
              </a:lnSpc>
              <a:buNone/>
            </a:pPr>
            <a:endParaRPr dirty="0">
              <a:solidFill>
                <a:schemeClr val="dk1"/>
              </a:solidFill>
            </a:endParaRPr>
          </a:p>
        </p:txBody>
      </p:sp>
      <p:sp>
        <p:nvSpPr>
          <p:cNvPr id="6" name="TextBox 5">
            <a:extLst>
              <a:ext uri="{FF2B5EF4-FFF2-40B4-BE49-F238E27FC236}">
                <a16:creationId xmlns:a16="http://schemas.microsoft.com/office/drawing/2014/main" id="{1C38AEC0-5750-6849-90A8-AE421CEF9F6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322E4DC3-8241-1342-96EE-BFBF1FBF5C2C}"/>
              </a:ext>
            </a:extLst>
          </p:cNvPr>
          <p:cNvSpPr>
            <a:spLocks noGrp="1"/>
          </p:cNvSpPr>
          <p:nvPr>
            <p:ph type="sldNum" idx="12"/>
          </p:nvPr>
        </p:nvSpPr>
        <p:spPr/>
        <p:txBody>
          <a:bodyPr/>
          <a:lstStyle/>
          <a:p>
            <a:fld id="{00000000-1234-1234-1234-123412341234}" type="slidenum">
              <a:rPr lang="en" smtClean="0"/>
              <a:pPr/>
              <a:t>11</a:t>
            </a:fld>
            <a:endParaRPr lang="e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7"/>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Progress</a:t>
            </a:r>
            <a:endParaRPr sz="3200" u="sng">
              <a:solidFill>
                <a:srgbClr val="222222"/>
              </a:solidFill>
              <a:latin typeface="Times New Roman"/>
              <a:ea typeface="Times New Roman"/>
              <a:cs typeface="Times New Roman"/>
              <a:sym typeface="Times New Roman"/>
            </a:endParaRPr>
          </a:p>
        </p:txBody>
      </p:sp>
      <p:sp>
        <p:nvSpPr>
          <p:cNvPr id="488" name="Google Shape;488;p67"/>
          <p:cNvSpPr txBox="1">
            <a:spLocks noGrp="1"/>
          </p:cNvSpPr>
          <p:nvPr>
            <p:ph type="body" idx="1"/>
          </p:nvPr>
        </p:nvSpPr>
        <p:spPr>
          <a:xfrm>
            <a:off x="301611" y="1519948"/>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SzPts val="1100"/>
              <a:buNone/>
            </a:pPr>
            <a:r>
              <a:rPr lang="en">
                <a:solidFill>
                  <a:schemeClr val="dk1"/>
                </a:solidFill>
                <a:latin typeface="Times New Roman"/>
                <a:ea typeface="Times New Roman"/>
                <a:cs typeface="Times New Roman"/>
                <a:sym typeface="Times New Roman"/>
              </a:rPr>
              <a:t>The &lt;progress&gt; tag represents the progress of a task.</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r>
              <a:rPr lang="en">
                <a:solidFill>
                  <a:schemeClr val="dk1"/>
                </a:solidFill>
                <a:latin typeface="Times New Roman"/>
                <a:ea typeface="Times New Roman"/>
                <a:cs typeface="Times New Roman"/>
                <a:sym typeface="Times New Roman"/>
              </a:rPr>
              <a:t>It needs value and max attributes.</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endParaRPr>
              <a:solidFill>
                <a:schemeClr val="dk1"/>
              </a:solidFill>
              <a:highlight>
                <a:srgbClr val="FFFFFF"/>
              </a:highlight>
              <a:latin typeface="Times New Roman"/>
              <a:ea typeface="Times New Roman"/>
              <a:cs typeface="Times New Roman"/>
              <a:sym typeface="Times New Roman"/>
            </a:endParaRPr>
          </a:p>
          <a:p>
            <a:pPr marL="0" marR="355591" indent="0" algn="l" rtl="0">
              <a:spcBef>
                <a:spcPts val="2000"/>
              </a:spcBef>
              <a:buSzPts val="1100"/>
              <a:buNone/>
            </a:pPr>
            <a:r>
              <a:rPr lang="en">
                <a:solidFill>
                  <a:srgbClr val="000000"/>
                </a:solidFill>
                <a:latin typeface="Times New Roman"/>
                <a:ea typeface="Times New Roman"/>
                <a:cs typeface="Times New Roman"/>
                <a:sym typeface="Times New Roman"/>
              </a:rPr>
              <a:t> &lt;progress value="22" max="100"&gt;&lt;/progress&gt;</a:t>
            </a:r>
            <a:endParaRPr>
              <a:solidFill>
                <a:srgbClr val="000000"/>
              </a:solidFill>
              <a:latin typeface="Times New Roman"/>
              <a:ea typeface="Times New Roman"/>
              <a:cs typeface="Times New Roman"/>
              <a:sym typeface="Times New Roman"/>
            </a:endParaRPr>
          </a:p>
          <a:p>
            <a:pPr marL="0" marR="355591" indent="0" algn="l" rtl="0">
              <a:spcBef>
                <a:spcPts val="2000"/>
              </a:spcBef>
              <a:buSzPts val="1100"/>
              <a:buNone/>
            </a:pPr>
            <a:endParaRPr>
              <a:solidFill>
                <a:srgbClr val="000000"/>
              </a:solidFill>
              <a:latin typeface="Times New Roman"/>
              <a:ea typeface="Times New Roman"/>
              <a:cs typeface="Times New Roman"/>
              <a:sym typeface="Times New Roman"/>
            </a:endParaRPr>
          </a:p>
          <a:p>
            <a:pPr marL="0" marR="355591" indent="0" algn="l" rtl="0">
              <a:spcBef>
                <a:spcPts val="2000"/>
              </a:spcBef>
              <a:buSzPts val="1100"/>
              <a:buNone/>
            </a:pPr>
            <a:endParaRPr>
              <a:solidFill>
                <a:srgbClr val="000000"/>
              </a:solidFill>
              <a:uFill>
                <a:noFill/>
              </a:uFill>
              <a:latin typeface="Times New Roman"/>
              <a:ea typeface="Times New Roman"/>
              <a:cs typeface="Times New Roman"/>
              <a:sym typeface="Times New Roman"/>
              <a:hlinkClick r:id="rId3"/>
            </a:endParaRPr>
          </a:p>
          <a:p>
            <a:pPr marL="0" indent="0" algn="l" rtl="0">
              <a:spcBef>
                <a:spcPts val="2000"/>
              </a:spcBef>
              <a:buSzPts val="1100"/>
              <a:buNone/>
            </a:pPr>
            <a:endParaRPr>
              <a:solidFill>
                <a:srgbClr val="000000"/>
              </a:solidFill>
              <a:latin typeface="Times New Roman"/>
              <a:ea typeface="Times New Roman"/>
              <a:cs typeface="Times New Roman"/>
              <a:sym typeface="Times New Roman"/>
            </a:endParaRPr>
          </a:p>
          <a:p>
            <a:pPr marL="0" indent="0" algn="l" rtl="0">
              <a:lnSpc>
                <a:spcPct val="115000"/>
              </a:lnSpc>
              <a:buSzPts val="1100"/>
              <a:buNone/>
            </a:pPr>
            <a:endParaRPr>
              <a:solidFill>
                <a:srgbClr val="000000"/>
              </a:solidFill>
              <a:highlight>
                <a:srgbClr val="FFFFFF"/>
              </a:highlight>
              <a:latin typeface="Times New Roman"/>
              <a:ea typeface="Times New Roman"/>
              <a:cs typeface="Times New Roman"/>
              <a:sym typeface="Times New Roman"/>
            </a:endParaRPr>
          </a:p>
        </p:txBody>
      </p:sp>
      <p:pic>
        <p:nvPicPr>
          <p:cNvPr id="490" name="Google Shape;490;p67"/>
          <p:cNvPicPr preferRelativeResize="0"/>
          <p:nvPr/>
        </p:nvPicPr>
        <p:blipFill>
          <a:blip r:embed="rId4">
            <a:alphaModFix/>
          </a:blip>
          <a:stretch>
            <a:fillRect/>
          </a:stretch>
        </p:blipFill>
        <p:spPr>
          <a:xfrm>
            <a:off x="3898900" y="4419533"/>
            <a:ext cx="4394200" cy="838200"/>
          </a:xfrm>
          <a:prstGeom prst="rect">
            <a:avLst/>
          </a:prstGeom>
          <a:noFill/>
          <a:ln>
            <a:noFill/>
          </a:ln>
        </p:spPr>
      </p:pic>
      <p:sp>
        <p:nvSpPr>
          <p:cNvPr id="3" name="Номер слайда 2">
            <a:extLst>
              <a:ext uri="{FF2B5EF4-FFF2-40B4-BE49-F238E27FC236}">
                <a16:creationId xmlns:a16="http://schemas.microsoft.com/office/drawing/2014/main" id="{7E8590FA-988D-204E-B4FF-E6799B2334E1}"/>
              </a:ext>
            </a:extLst>
          </p:cNvPr>
          <p:cNvSpPr>
            <a:spLocks noGrp="1"/>
          </p:cNvSpPr>
          <p:nvPr>
            <p:ph type="sldNum" idx="12"/>
          </p:nvPr>
        </p:nvSpPr>
        <p:spPr/>
        <p:txBody>
          <a:bodyPr/>
          <a:lstStyle/>
          <a:p>
            <a:fld id="{00000000-1234-1234-1234-123412341234}" type="slidenum">
              <a:rPr lang="en" smtClean="0"/>
              <a:pPr/>
              <a:t>110</a:t>
            </a:fld>
            <a:endParaRPr lang="en"/>
          </a:p>
        </p:txBody>
      </p:sp>
      <p:sp>
        <p:nvSpPr>
          <p:cNvPr id="4" name="Прямоугольник 3">
            <a:extLst>
              <a:ext uri="{FF2B5EF4-FFF2-40B4-BE49-F238E27FC236}">
                <a16:creationId xmlns:a16="http://schemas.microsoft.com/office/drawing/2014/main" id="{18979509-FECC-0945-B01F-BD9BCFA6649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8"/>
          <p:cNvSpPr txBox="1">
            <a:spLocks noGrp="1"/>
          </p:cNvSpPr>
          <p:nvPr>
            <p:ph type="title"/>
          </p:nvPr>
        </p:nvSpPr>
        <p:spPr>
          <a:xfrm>
            <a:off x="145955" y="173411"/>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Section</a:t>
            </a:r>
            <a:endParaRPr sz="3200" u="sng">
              <a:solidFill>
                <a:srgbClr val="222222"/>
              </a:solidFill>
              <a:latin typeface="Times New Roman"/>
              <a:ea typeface="Times New Roman"/>
              <a:cs typeface="Times New Roman"/>
              <a:sym typeface="Times New Roman"/>
            </a:endParaRPr>
          </a:p>
        </p:txBody>
      </p:sp>
      <p:sp>
        <p:nvSpPr>
          <p:cNvPr id="496" name="Google Shape;496;p68"/>
          <p:cNvSpPr txBox="1">
            <a:spLocks noGrp="1"/>
          </p:cNvSpPr>
          <p:nvPr>
            <p:ph type="body" idx="1"/>
          </p:nvPr>
        </p:nvSpPr>
        <p:spPr>
          <a:xfrm>
            <a:off x="301605" y="1813033"/>
            <a:ext cx="6070800" cy="6428800"/>
          </a:xfrm>
          <a:prstGeom prst="rect">
            <a:avLst/>
          </a:prstGeom>
          <a:noFill/>
          <a:ln>
            <a:noFill/>
          </a:ln>
        </p:spPr>
        <p:txBody>
          <a:bodyPr spcFirstLastPara="1" vert="horz" wrap="square" lIns="121900" tIns="121900" rIns="121900" bIns="121900" rtlCol="1" anchor="t" anchorCtr="0">
            <a:noAutofit/>
          </a:bodyPr>
          <a:lstStyle/>
          <a:p>
            <a:pPr marL="0" indent="0" algn="l" rtl="0">
              <a:buNone/>
            </a:pPr>
            <a:r>
              <a:rPr lang="en">
                <a:solidFill>
                  <a:srgbClr val="222222"/>
                </a:solidFill>
                <a:latin typeface="Times New Roman"/>
                <a:ea typeface="Times New Roman"/>
                <a:cs typeface="Times New Roman"/>
                <a:sym typeface="Times New Roman"/>
              </a:rPr>
              <a:t>The HTML &lt;section&gt; element </a:t>
            </a:r>
            <a:r>
              <a:rPr lang="en">
                <a:solidFill>
                  <a:schemeClr val="dk1"/>
                </a:solidFill>
                <a:highlight>
                  <a:srgbClr val="FFFFFF"/>
                </a:highlight>
                <a:latin typeface="Times New Roman"/>
                <a:ea typeface="Times New Roman"/>
                <a:cs typeface="Times New Roman"/>
                <a:sym typeface="Times New Roman"/>
              </a:rPr>
              <a:t>define a section in a document.</a:t>
            </a:r>
            <a:endParaRPr>
              <a:solidFill>
                <a:schemeClr val="dk1"/>
              </a:solidFill>
              <a:highlight>
                <a:srgbClr val="FFFFFF"/>
              </a:highlight>
              <a:latin typeface="Times New Roman"/>
              <a:ea typeface="Times New Roman"/>
              <a:cs typeface="Times New Roman"/>
              <a:sym typeface="Times New Roman"/>
            </a:endParaRPr>
          </a:p>
          <a:p>
            <a:pPr marL="0" indent="0" algn="l" rtl="0">
              <a:buNone/>
            </a:pPr>
            <a:endParaRPr>
              <a:solidFill>
                <a:schemeClr val="dk1"/>
              </a:solidFill>
              <a:highlight>
                <a:srgbClr val="FFFFFF"/>
              </a:highlight>
              <a:latin typeface="Times New Roman"/>
              <a:ea typeface="Times New Roman"/>
              <a:cs typeface="Times New Roman"/>
              <a:sym typeface="Times New Roman"/>
            </a:endParaRPr>
          </a:p>
          <a:p>
            <a:pPr marL="0" indent="0" algn="l" rtl="0">
              <a:buNone/>
            </a:pPr>
            <a:r>
              <a:rPr lang="en">
                <a:solidFill>
                  <a:schemeClr val="dk1"/>
                </a:solidFill>
                <a:latin typeface="Times New Roman"/>
                <a:ea typeface="Times New Roman"/>
                <a:cs typeface="Times New Roman"/>
                <a:sym typeface="Times New Roman"/>
              </a:rPr>
              <a:t>Section can be chapters, headers, footers etc.</a:t>
            </a:r>
            <a:endParaRPr>
              <a:solidFill>
                <a:srgbClr val="000000"/>
              </a:solidFill>
              <a:highlight>
                <a:srgbClr val="FFFFFF"/>
              </a:highlight>
              <a:latin typeface="Times New Roman"/>
              <a:ea typeface="Times New Roman"/>
              <a:cs typeface="Times New Roman"/>
              <a:sym typeface="Times New Roman"/>
            </a:endParaRPr>
          </a:p>
        </p:txBody>
      </p:sp>
      <p:pic>
        <p:nvPicPr>
          <p:cNvPr id="498" name="Google Shape;498;p68" descr="Diagram: &lt;section&gt; element unable to be plucked out of page"/>
          <p:cNvPicPr preferRelativeResize="0"/>
          <p:nvPr/>
        </p:nvPicPr>
        <p:blipFill>
          <a:blip r:embed="rId3">
            <a:alphaModFix/>
          </a:blip>
          <a:stretch>
            <a:fillRect/>
          </a:stretch>
        </p:blipFill>
        <p:spPr>
          <a:xfrm>
            <a:off x="6552334" y="1628667"/>
            <a:ext cx="4087567" cy="4588967"/>
          </a:xfrm>
          <a:prstGeom prst="rect">
            <a:avLst/>
          </a:prstGeom>
          <a:noFill/>
          <a:ln>
            <a:noFill/>
          </a:ln>
        </p:spPr>
      </p:pic>
      <p:sp>
        <p:nvSpPr>
          <p:cNvPr id="3" name="Номер слайда 2">
            <a:extLst>
              <a:ext uri="{FF2B5EF4-FFF2-40B4-BE49-F238E27FC236}">
                <a16:creationId xmlns:a16="http://schemas.microsoft.com/office/drawing/2014/main" id="{7C911131-87B6-BB4B-BFCB-CC9A4D007B34}"/>
              </a:ext>
            </a:extLst>
          </p:cNvPr>
          <p:cNvSpPr>
            <a:spLocks noGrp="1"/>
          </p:cNvSpPr>
          <p:nvPr>
            <p:ph type="sldNum" idx="12"/>
          </p:nvPr>
        </p:nvSpPr>
        <p:spPr/>
        <p:txBody>
          <a:bodyPr/>
          <a:lstStyle/>
          <a:p>
            <a:fld id="{00000000-1234-1234-1234-123412341234}" type="slidenum">
              <a:rPr lang="en" smtClean="0"/>
              <a:pPr/>
              <a:t>111</a:t>
            </a:fld>
            <a:endParaRPr lang="en"/>
          </a:p>
        </p:txBody>
      </p:sp>
      <p:sp>
        <p:nvSpPr>
          <p:cNvPr id="8" name="Прямоугольник 7">
            <a:extLst>
              <a:ext uri="{FF2B5EF4-FFF2-40B4-BE49-F238E27FC236}">
                <a16:creationId xmlns:a16="http://schemas.microsoft.com/office/drawing/2014/main" id="{16FA11D3-591A-3E4F-A1F1-2634B8057DE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9"/>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Svg</a:t>
            </a:r>
            <a:endParaRPr sz="3200" u="sng">
              <a:solidFill>
                <a:srgbClr val="222222"/>
              </a:solidFill>
              <a:latin typeface="Times New Roman"/>
              <a:ea typeface="Times New Roman"/>
              <a:cs typeface="Times New Roman"/>
              <a:sym typeface="Times New Roman"/>
            </a:endParaRPr>
          </a:p>
        </p:txBody>
      </p:sp>
      <p:sp>
        <p:nvSpPr>
          <p:cNvPr id="504" name="Google Shape;504;p69"/>
          <p:cNvSpPr txBox="1">
            <a:spLocks noGrp="1"/>
          </p:cNvSpPr>
          <p:nvPr>
            <p:ph type="body" idx="1"/>
          </p:nvPr>
        </p:nvSpPr>
        <p:spPr>
          <a:xfrm>
            <a:off x="415600" y="155554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The &lt;svg&gt; tag defines a container for SVG graphics.</a:t>
            </a:r>
            <a:endParaRPr>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r>
              <a:rPr lang="en">
                <a:solidFill>
                  <a:schemeClr val="dk1"/>
                </a:solidFill>
                <a:latin typeface="Times New Roman"/>
                <a:ea typeface="Times New Roman"/>
                <a:cs typeface="Times New Roman"/>
                <a:sym typeface="Times New Roman"/>
              </a:rPr>
              <a:t>SVG has several methods for drawing paths, boxes, circles, text, and graphic images.</a:t>
            </a:r>
            <a:endParaRPr>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endParaRPr>
              <a:solidFill>
                <a:schemeClr val="dk1"/>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BA36DA38-FA14-CC4E-B17C-EE5A47977862}"/>
              </a:ext>
            </a:extLst>
          </p:cNvPr>
          <p:cNvSpPr>
            <a:spLocks noGrp="1"/>
          </p:cNvSpPr>
          <p:nvPr>
            <p:ph type="sldNum" idx="12"/>
          </p:nvPr>
        </p:nvSpPr>
        <p:spPr/>
        <p:txBody>
          <a:bodyPr/>
          <a:lstStyle/>
          <a:p>
            <a:fld id="{00000000-1234-1234-1234-123412341234}" type="slidenum">
              <a:rPr lang="en" smtClean="0"/>
              <a:pPr/>
              <a:t>112</a:t>
            </a:fld>
            <a:endParaRPr lang="en"/>
          </a:p>
        </p:txBody>
      </p:sp>
      <p:sp>
        <p:nvSpPr>
          <p:cNvPr id="7" name="Прямоугольник 6">
            <a:extLst>
              <a:ext uri="{FF2B5EF4-FFF2-40B4-BE49-F238E27FC236}">
                <a16:creationId xmlns:a16="http://schemas.microsoft.com/office/drawing/2014/main" id="{21A19D0C-252C-2A4B-8F50-6FC35DD738A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0"/>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Textarea</a:t>
            </a:r>
            <a:endParaRPr sz="3200" u="sng">
              <a:solidFill>
                <a:srgbClr val="222222"/>
              </a:solidFill>
              <a:latin typeface="Times New Roman"/>
              <a:ea typeface="Times New Roman"/>
              <a:cs typeface="Times New Roman"/>
              <a:sym typeface="Times New Roman"/>
            </a:endParaRPr>
          </a:p>
        </p:txBody>
      </p:sp>
      <p:sp>
        <p:nvSpPr>
          <p:cNvPr id="511" name="Google Shape;511;p70"/>
          <p:cNvSpPr txBox="1">
            <a:spLocks noGrp="1"/>
          </p:cNvSpPr>
          <p:nvPr>
            <p:ph type="body" idx="1"/>
          </p:nvPr>
        </p:nvSpPr>
        <p:spPr>
          <a:xfrm>
            <a:off x="415600" y="155554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HTML &lt;textarea&gt; element represents a multi-line plain-text editing control, useful when you want to allow users to enter a sizeable amount of free-form text, for example a comment on a review or feedback form.</a:t>
            </a:r>
            <a:endParaRPr/>
          </a:p>
        </p:txBody>
      </p:sp>
      <p:sp>
        <p:nvSpPr>
          <p:cNvPr id="3" name="Номер слайда 2">
            <a:extLst>
              <a:ext uri="{FF2B5EF4-FFF2-40B4-BE49-F238E27FC236}">
                <a16:creationId xmlns:a16="http://schemas.microsoft.com/office/drawing/2014/main" id="{D788EA9D-A34D-1D4B-8F5E-7F9510127481}"/>
              </a:ext>
            </a:extLst>
          </p:cNvPr>
          <p:cNvSpPr>
            <a:spLocks noGrp="1"/>
          </p:cNvSpPr>
          <p:nvPr>
            <p:ph type="sldNum" idx="12"/>
          </p:nvPr>
        </p:nvSpPr>
        <p:spPr/>
        <p:txBody>
          <a:bodyPr/>
          <a:lstStyle/>
          <a:p>
            <a:fld id="{00000000-1234-1234-1234-123412341234}" type="slidenum">
              <a:rPr lang="en" smtClean="0"/>
              <a:pPr/>
              <a:t>113</a:t>
            </a:fld>
            <a:endParaRPr lang="en"/>
          </a:p>
        </p:txBody>
      </p:sp>
      <p:sp>
        <p:nvSpPr>
          <p:cNvPr id="7" name="Прямоугольник 6">
            <a:extLst>
              <a:ext uri="{FF2B5EF4-FFF2-40B4-BE49-F238E27FC236}">
                <a16:creationId xmlns:a16="http://schemas.microsoft.com/office/drawing/2014/main" id="{FB8316CC-FADB-0A41-8650-C8817E1D233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1"/>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Title</a:t>
            </a:r>
            <a:endParaRPr sz="3200" u="sng">
              <a:solidFill>
                <a:srgbClr val="222222"/>
              </a:solidFill>
              <a:latin typeface="Times New Roman"/>
              <a:ea typeface="Times New Roman"/>
              <a:cs typeface="Times New Roman"/>
              <a:sym typeface="Times New Roman"/>
            </a:endParaRPr>
          </a:p>
        </p:txBody>
      </p:sp>
      <p:sp>
        <p:nvSpPr>
          <p:cNvPr id="518" name="Google Shape;518;p71"/>
          <p:cNvSpPr txBox="1">
            <a:spLocks noGrp="1"/>
          </p:cNvSpPr>
          <p:nvPr>
            <p:ph type="body" idx="1"/>
          </p:nvPr>
        </p:nvSpPr>
        <p:spPr>
          <a:xfrm>
            <a:off x="415600" y="155554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SzPts val="1100"/>
              <a:buNone/>
            </a:pPr>
            <a:r>
              <a:rPr lang="en">
                <a:solidFill>
                  <a:schemeClr val="dk1"/>
                </a:solidFill>
                <a:latin typeface="Times New Roman"/>
                <a:ea typeface="Times New Roman"/>
                <a:cs typeface="Times New Roman"/>
                <a:sym typeface="Times New Roman"/>
              </a:rPr>
              <a:t>The &lt;title&gt; tag is a tag in the &lt;head&gt; section that  required in all HTML documents and it defines the title of the document.</a:t>
            </a:r>
            <a:endParaRPr>
              <a:solidFill>
                <a:schemeClr val="dk1"/>
              </a:solidFill>
              <a:latin typeface="Times New Roman"/>
              <a:ea typeface="Times New Roman"/>
              <a:cs typeface="Times New Roman"/>
              <a:sym typeface="Times New Roman"/>
            </a:endParaRPr>
          </a:p>
          <a:p>
            <a:pPr marL="0" indent="0" algn="l" rtl="0">
              <a:lnSpc>
                <a:spcPct val="115000"/>
              </a:lnSpc>
              <a:buSzPts val="1100"/>
              <a:buNone/>
            </a:pPr>
            <a:r>
              <a:rPr lang="en">
                <a:solidFill>
                  <a:schemeClr val="dk1"/>
                </a:solidFill>
                <a:latin typeface="Times New Roman"/>
                <a:ea typeface="Times New Roman"/>
                <a:cs typeface="Times New Roman"/>
                <a:sym typeface="Times New Roman"/>
              </a:rPr>
              <a:t>It isn’t shown in the document itself but in the browser tab, bookmark etc.</a:t>
            </a:r>
            <a:endParaRPr>
              <a:solidFill>
                <a:schemeClr val="dk1"/>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8B52C3E9-716A-FA43-8FFB-C3F0925AE422}"/>
              </a:ext>
            </a:extLst>
          </p:cNvPr>
          <p:cNvSpPr>
            <a:spLocks noGrp="1"/>
          </p:cNvSpPr>
          <p:nvPr>
            <p:ph type="sldNum" idx="12"/>
          </p:nvPr>
        </p:nvSpPr>
        <p:spPr/>
        <p:txBody>
          <a:bodyPr/>
          <a:lstStyle/>
          <a:p>
            <a:fld id="{00000000-1234-1234-1234-123412341234}" type="slidenum">
              <a:rPr lang="en" smtClean="0"/>
              <a:pPr/>
              <a:t>114</a:t>
            </a:fld>
            <a:endParaRPr lang="en"/>
          </a:p>
        </p:txBody>
      </p:sp>
      <p:sp>
        <p:nvSpPr>
          <p:cNvPr id="7" name="Прямоугольник 6">
            <a:extLst>
              <a:ext uri="{FF2B5EF4-FFF2-40B4-BE49-F238E27FC236}">
                <a16:creationId xmlns:a16="http://schemas.microsoft.com/office/drawing/2014/main" id="{193F8156-F38B-5F4B-BEAA-D493581B0BD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2"/>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U</a:t>
            </a:r>
            <a:endParaRPr sz="3200" u="sng">
              <a:solidFill>
                <a:srgbClr val="222222"/>
              </a:solidFill>
              <a:latin typeface="Times New Roman"/>
              <a:ea typeface="Times New Roman"/>
              <a:cs typeface="Times New Roman"/>
              <a:sym typeface="Times New Roman"/>
            </a:endParaRPr>
          </a:p>
        </p:txBody>
      </p:sp>
      <p:sp>
        <p:nvSpPr>
          <p:cNvPr id="525" name="Google Shape;525;p72"/>
          <p:cNvSpPr txBox="1">
            <a:spLocks noGrp="1"/>
          </p:cNvSpPr>
          <p:nvPr>
            <p:ph type="body" idx="1"/>
          </p:nvPr>
        </p:nvSpPr>
        <p:spPr>
          <a:xfrm>
            <a:off x="301611" y="1448753"/>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HTML Unarticulated Annotation Element (&lt;u&gt;) represents a span of inline text which should be rendered in a way that indicates that it has a non-textual annotation. This is rendered by default as a simple solid underline, but may be altered using CSS.</a:t>
            </a: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0EA0EBFA-7CCA-7640-8845-C123348748B2}"/>
              </a:ext>
            </a:extLst>
          </p:cNvPr>
          <p:cNvSpPr>
            <a:spLocks noGrp="1"/>
          </p:cNvSpPr>
          <p:nvPr>
            <p:ph type="sldNum" idx="12"/>
          </p:nvPr>
        </p:nvSpPr>
        <p:spPr/>
        <p:txBody>
          <a:bodyPr/>
          <a:lstStyle/>
          <a:p>
            <a:fld id="{00000000-1234-1234-1234-123412341234}" type="slidenum">
              <a:rPr lang="en" smtClean="0"/>
              <a:pPr/>
              <a:t>115</a:t>
            </a:fld>
            <a:endParaRPr lang="en"/>
          </a:p>
        </p:txBody>
      </p:sp>
      <p:sp>
        <p:nvSpPr>
          <p:cNvPr id="7" name="Прямоугольник 6">
            <a:extLst>
              <a:ext uri="{FF2B5EF4-FFF2-40B4-BE49-F238E27FC236}">
                <a16:creationId xmlns:a16="http://schemas.microsoft.com/office/drawing/2014/main" id="{0C0059CC-7E84-5D43-B970-63B80978051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3"/>
          <p:cNvSpPr txBox="1">
            <a:spLocks noGrp="1"/>
          </p:cNvSpPr>
          <p:nvPr>
            <p:ph type="title"/>
          </p:nvPr>
        </p:nvSpPr>
        <p:spPr>
          <a:xfrm>
            <a:off x="4003339" y="3047200"/>
            <a:ext cx="4185323" cy="763600"/>
          </a:xfrm>
          <a:prstGeom prst="rect">
            <a:avLst/>
          </a:prstGeom>
          <a:noFill/>
          <a:ln>
            <a:noFill/>
          </a:ln>
        </p:spPr>
        <p:txBody>
          <a:bodyPr spcFirstLastPara="1" vert="horz" wrap="square" lIns="121900" tIns="121900" rIns="121900" bIns="121900" rtlCol="1" anchor="t" anchorCtr="0">
            <a:noAutofit/>
          </a:bodyPr>
          <a:lstStyle/>
          <a:p>
            <a:pPr algn="ctr" rtl="0">
              <a:lnSpc>
                <a:spcPct val="100000"/>
              </a:lnSpc>
            </a:pPr>
            <a:r>
              <a:rPr lang="en">
                <a:solidFill>
                  <a:srgbClr val="3399FF"/>
                </a:solidFill>
              </a:rPr>
              <a:t>Hope you enjoy</a:t>
            </a:r>
            <a:endParaRPr>
              <a:solidFill>
                <a:srgbClr val="3399FF"/>
              </a:solidFill>
            </a:endParaRPr>
          </a:p>
        </p:txBody>
      </p:sp>
      <p:sp>
        <p:nvSpPr>
          <p:cNvPr id="3" name="Номер слайда 2">
            <a:extLst>
              <a:ext uri="{FF2B5EF4-FFF2-40B4-BE49-F238E27FC236}">
                <a16:creationId xmlns:a16="http://schemas.microsoft.com/office/drawing/2014/main" id="{4FBDD06B-0E3B-3143-B8CD-41C007E2DC0A}"/>
              </a:ext>
            </a:extLst>
          </p:cNvPr>
          <p:cNvSpPr>
            <a:spLocks noGrp="1"/>
          </p:cNvSpPr>
          <p:nvPr>
            <p:ph type="sldNum" idx="12"/>
          </p:nvPr>
        </p:nvSpPr>
        <p:spPr/>
        <p:txBody>
          <a:bodyPr/>
          <a:lstStyle/>
          <a:p>
            <a:fld id="{00000000-1234-1234-1234-123412341234}" type="slidenum">
              <a:rPr lang="en" smtClean="0"/>
              <a:pPr/>
              <a:t>116</a:t>
            </a:fld>
            <a:endParaRPr lang="en"/>
          </a:p>
        </p:txBody>
      </p:sp>
      <p:sp>
        <p:nvSpPr>
          <p:cNvPr id="6" name="Прямоугольник 5">
            <a:extLst>
              <a:ext uri="{FF2B5EF4-FFF2-40B4-BE49-F238E27FC236}">
                <a16:creationId xmlns:a16="http://schemas.microsoft.com/office/drawing/2014/main" id="{E9E9F99C-C46C-2A48-BA37-AE49F1B8544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453107B1-1F68-48D6-B598-5D839A84DB16}"/>
              </a:ext>
            </a:extLst>
          </p:cNvPr>
          <p:cNvSpPr txBox="1">
            <a:spLocks noChangeArrowheads="1"/>
          </p:cNvSpPr>
          <p:nvPr/>
        </p:nvSpPr>
        <p:spPr bwMode="auto">
          <a:xfrm>
            <a:off x="2106613" y="2730501"/>
            <a:ext cx="777240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 PL UMing HK"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 PL UMing HK"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 PL UMing HK"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9pPr>
          </a:lstStyle>
          <a:p>
            <a:pPr algn="ctr" eaLnBrk="1" hangingPunct="1">
              <a:lnSpc>
                <a:spcPct val="100000"/>
              </a:lnSpc>
              <a:spcAft>
                <a:spcPct val="0"/>
              </a:spcAft>
              <a:buClrTx/>
              <a:buFontTx/>
              <a:buNone/>
            </a:pPr>
            <a:r>
              <a:rPr lang="en-US" altLang="en-US" sz="5400" b="1" dirty="0">
                <a:solidFill>
                  <a:srgbClr val="FF0000"/>
                </a:solidFill>
                <a:latin typeface="Times New Roman" panose="02020603050405020304" pitchFamily="18" charset="0"/>
                <a:cs typeface="Times New Roman" panose="02020603050405020304" pitchFamily="18" charset="0"/>
              </a:rPr>
              <a:t>CSS</a:t>
            </a:r>
          </a:p>
        </p:txBody>
      </p:sp>
      <p:sp>
        <p:nvSpPr>
          <p:cNvPr id="8197" name="Text Box 4">
            <a:extLst>
              <a:ext uri="{FF2B5EF4-FFF2-40B4-BE49-F238E27FC236}">
                <a16:creationId xmlns:a16="http://schemas.microsoft.com/office/drawing/2014/main" id="{42AC83B3-3968-4E8E-9316-9F34803A320D}"/>
              </a:ext>
            </a:extLst>
          </p:cNvPr>
          <p:cNvSpPr txBox="1">
            <a:spLocks noChangeArrowheads="1"/>
          </p:cNvSpPr>
          <p:nvPr/>
        </p:nvSpPr>
        <p:spPr bwMode="auto">
          <a:xfrm>
            <a:off x="2894013" y="1587500"/>
            <a:ext cx="6705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AR PL UMing HK"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 PL UMing HK"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AR PL UMing HK"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 PL UMing HK" charset="0"/>
              </a:defRPr>
            </a:lvl9pPr>
          </a:lstStyle>
          <a:p>
            <a:pPr algn="ctr" eaLnBrk="1" hangingPunct="1">
              <a:lnSpc>
                <a:spcPct val="100000"/>
              </a:lnSpc>
              <a:spcAft>
                <a:spcPct val="0"/>
              </a:spcAft>
              <a:buClrTx/>
              <a:buFontTx/>
              <a:buNone/>
            </a:pPr>
            <a:r>
              <a:rPr lang="en-US" altLang="en-US" sz="5400" b="1">
                <a:latin typeface="Times New Roman" panose="02020603050405020304" pitchFamily="18" charset="0"/>
                <a:cs typeface="Times New Roman" panose="02020603050405020304" pitchFamily="18" charset="0"/>
              </a:rPr>
              <a:t>Real Time Group</a:t>
            </a:r>
          </a:p>
        </p:txBody>
      </p:sp>
      <p:sp>
        <p:nvSpPr>
          <p:cNvPr id="8198" name="Freeform 5">
            <a:extLst>
              <a:ext uri="{FF2B5EF4-FFF2-40B4-BE49-F238E27FC236}">
                <a16:creationId xmlns:a16="http://schemas.microsoft.com/office/drawing/2014/main" id="{AA704AC0-DA4A-4AA3-A840-06AB7B87EC74}"/>
              </a:ext>
            </a:extLst>
          </p:cNvPr>
          <p:cNvSpPr>
            <a:spLocks noChangeArrowheads="1"/>
          </p:cNvSpPr>
          <p:nvPr/>
        </p:nvSpPr>
        <p:spPr bwMode="auto">
          <a:xfrm>
            <a:off x="1" y="0"/>
            <a:ext cx="611188" cy="6858000"/>
          </a:xfrm>
          <a:custGeom>
            <a:avLst/>
            <a:gdLst>
              <a:gd name="T0" fmla="*/ 0 w 611188"/>
              <a:gd name="T1" fmla="*/ 0 h 6858000"/>
              <a:gd name="T2" fmla="*/ 509321 w 611188"/>
              <a:gd name="T3" fmla="*/ 0 h 6858000"/>
              <a:gd name="T4" fmla="*/ 611188 w 611188"/>
              <a:gd name="T5" fmla="*/ 101867 h 6858000"/>
              <a:gd name="T6" fmla="*/ 611188 w 611188"/>
              <a:gd name="T7" fmla="*/ 6858000 h 6858000"/>
              <a:gd name="T8" fmla="*/ 101867 w 611188"/>
              <a:gd name="T9" fmla="*/ 6858000 h 6858000"/>
              <a:gd name="T10" fmla="*/ 0 w 611188"/>
              <a:gd name="T11" fmla="*/ 6756133 h 6858000"/>
              <a:gd name="T12" fmla="*/ 0 w 611188"/>
              <a:gd name="T13" fmla="*/ 0 h 6858000"/>
              <a:gd name="T14" fmla="*/ 0 60000 65536"/>
              <a:gd name="T15" fmla="*/ 0 60000 65536"/>
              <a:gd name="T16" fmla="*/ 0 60000 65536"/>
              <a:gd name="T17" fmla="*/ 0 60000 65536"/>
              <a:gd name="T18" fmla="*/ 0 60000 65536"/>
              <a:gd name="T19" fmla="*/ 0 60000 65536"/>
              <a:gd name="T20" fmla="*/ 0 60000 65536"/>
              <a:gd name="T21" fmla="*/ 0 w 611188"/>
              <a:gd name="T22" fmla="*/ 0 h 6858000"/>
              <a:gd name="T23" fmla="*/ 611188 w 611188"/>
              <a:gd name="T24" fmla="*/ 6858000 h 6858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1188" h="6858000">
                <a:moveTo>
                  <a:pt x="0" y="0"/>
                </a:moveTo>
                <a:lnTo>
                  <a:pt x="509321" y="0"/>
                </a:lnTo>
                <a:lnTo>
                  <a:pt x="611188" y="101867"/>
                </a:lnTo>
                <a:lnTo>
                  <a:pt x="611188" y="6858000"/>
                </a:lnTo>
                <a:lnTo>
                  <a:pt x="101867" y="6858000"/>
                </a:lnTo>
                <a:lnTo>
                  <a:pt x="0" y="6756133"/>
                </a:lnTo>
                <a:lnTo>
                  <a:pt x="0" y="0"/>
                </a:lnTo>
                <a:close/>
              </a:path>
            </a:pathLst>
          </a:custGeom>
          <a:solidFill>
            <a:srgbClr val="C0504D"/>
          </a:solidFill>
          <a:ln w="25560" cap="sq">
            <a:solidFill>
              <a:srgbClr val="8C383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sz="1400"/>
          </a:p>
        </p:txBody>
      </p:sp>
      <p:cxnSp>
        <p:nvCxnSpPr>
          <p:cNvPr id="8199" name="AutoShape 6">
            <a:extLst>
              <a:ext uri="{FF2B5EF4-FFF2-40B4-BE49-F238E27FC236}">
                <a16:creationId xmlns:a16="http://schemas.microsoft.com/office/drawing/2014/main" id="{A44F65F7-0F45-4F5C-BDCC-9868CD4295BB}"/>
              </a:ext>
            </a:extLst>
          </p:cNvPr>
          <p:cNvCxnSpPr>
            <a:cxnSpLocks noChangeShapeType="1"/>
          </p:cNvCxnSpPr>
          <p:nvPr/>
        </p:nvCxnSpPr>
        <p:spPr bwMode="auto">
          <a:xfrm>
            <a:off x="611188" y="4264026"/>
            <a:ext cx="7164387" cy="3175"/>
          </a:xfrm>
          <a:prstGeom prst="straightConnector1">
            <a:avLst/>
          </a:prstGeom>
          <a:noFill/>
          <a:ln w="25560" cap="sq">
            <a:solidFill>
              <a:srgbClr val="C0504D"/>
            </a:solidFill>
            <a:miter lim="800000"/>
            <a:headEnd/>
            <a:tailEnd type="triangle" w="med" len="med"/>
          </a:ln>
          <a:effectLst>
            <a:outerShdw dist="74769" dir="938535" algn="ctr" rotWithShape="0">
              <a:srgbClr val="000000">
                <a:alpha val="38033"/>
              </a:srgbClr>
            </a:outerShdw>
          </a:effectLst>
          <a:extLst>
            <a:ext uri="{909E8E84-426E-40DD-AFC4-6F175D3DCCD1}">
              <a14:hiddenFill xmlns:a14="http://schemas.microsoft.com/office/drawing/2010/main">
                <a:noFill/>
              </a14:hiddenFill>
            </a:ext>
          </a:extLst>
        </p:spPr>
      </p:cxnSp>
      <p:pic>
        <p:nvPicPr>
          <p:cNvPr id="9" name="Picture 6">
            <a:extLst>
              <a:ext uri="{FF2B5EF4-FFF2-40B4-BE49-F238E27FC236}">
                <a16:creationId xmlns:a16="http://schemas.microsoft.com/office/drawing/2014/main" id="{2CC0E123-803C-4FAD-A1CE-A067B888B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958" y="221259"/>
            <a:ext cx="1038876" cy="864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Номер слайда 5">
            <a:extLst>
              <a:ext uri="{FF2B5EF4-FFF2-40B4-BE49-F238E27FC236}">
                <a16:creationId xmlns:a16="http://schemas.microsoft.com/office/drawing/2014/main" id="{AF7F481A-6C73-1D4A-9CFE-425B821793AA}"/>
              </a:ext>
            </a:extLst>
          </p:cNvPr>
          <p:cNvSpPr>
            <a:spLocks noGrp="1"/>
          </p:cNvSpPr>
          <p:nvPr>
            <p:ph type="sldNum" sz="quarter" idx="12"/>
          </p:nvPr>
        </p:nvSpPr>
        <p:spPr/>
        <p:txBody>
          <a:bodyPr/>
          <a:lstStyle/>
          <a:p>
            <a:fld id="{3AC851F9-F74B-4499-B053-246283DE7566}" type="slidenum">
              <a:rPr lang="he-IL" smtClean="0"/>
              <a:t>117</a:t>
            </a:fld>
            <a:endParaRPr lang="he-IL"/>
          </a:p>
        </p:txBody>
      </p:sp>
      <p:sp>
        <p:nvSpPr>
          <p:cNvPr id="7" name="Нижний колонтитул 6">
            <a:extLst>
              <a:ext uri="{FF2B5EF4-FFF2-40B4-BE49-F238E27FC236}">
                <a16:creationId xmlns:a16="http://schemas.microsoft.com/office/drawing/2014/main" id="{BB6347C0-C5FB-624C-BA80-6D0EF0735248}"/>
              </a:ext>
            </a:extLst>
          </p:cNvPr>
          <p:cNvSpPr>
            <a:spLocks noGrp="1"/>
          </p:cNvSpPr>
          <p:nvPr>
            <p:ph type="ftr" sz="quarter" idx="11"/>
          </p:nvPr>
        </p:nvSpPr>
        <p:spPr/>
        <p:txBody>
          <a:bodyPr/>
          <a:lstStyle/>
          <a:p>
            <a:pPr marL="0" algn="ctr" defTabSz="914400" rtl="0" eaLnBrk="1" latinLnBrk="0" hangingPunct="1"/>
            <a:endParaRPr lang="he-IL" dirty="0"/>
          </a:p>
        </p:txBody>
      </p:sp>
      <p:sp>
        <p:nvSpPr>
          <p:cNvPr id="14" name="Прямоугольник 13">
            <a:extLst>
              <a:ext uri="{FF2B5EF4-FFF2-40B4-BE49-F238E27FC236}">
                <a16:creationId xmlns:a16="http://schemas.microsoft.com/office/drawing/2014/main" id="{F35D69D3-3133-7349-88F8-255D5B04170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8605023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415600" y="4936067"/>
            <a:ext cx="11360800" cy="8692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a:latin typeface="Times New Roman"/>
                <a:ea typeface="Times New Roman"/>
                <a:cs typeface="Times New Roman"/>
                <a:sym typeface="Times New Roman"/>
              </a:rPr>
              <a:t>CSS3 &amp; Bootstrap</a:t>
            </a:r>
            <a:endParaRPr sz="3200">
              <a:solidFill>
                <a:srgbClr val="595959"/>
              </a:solidFill>
              <a:latin typeface="Times New Roman"/>
              <a:ea typeface="Times New Roman"/>
              <a:cs typeface="Times New Roman"/>
              <a:sym typeface="Times New Roman"/>
            </a:endParaRPr>
          </a:p>
        </p:txBody>
      </p:sp>
      <p:pic>
        <p:nvPicPr>
          <p:cNvPr id="56" name="Shape 56" descr="css2.png"/>
          <p:cNvPicPr preferRelativeResize="0"/>
          <p:nvPr/>
        </p:nvPicPr>
        <p:blipFill>
          <a:blip r:embed="rId3">
            <a:alphaModFix/>
          </a:blip>
          <a:stretch>
            <a:fillRect/>
          </a:stretch>
        </p:blipFill>
        <p:spPr>
          <a:xfrm>
            <a:off x="4896000" y="1400809"/>
            <a:ext cx="2400000" cy="3120000"/>
          </a:xfrm>
          <a:prstGeom prst="rect">
            <a:avLst/>
          </a:prstGeom>
          <a:noFill/>
          <a:ln>
            <a:noFill/>
          </a:ln>
        </p:spPr>
      </p:pic>
      <p:sp>
        <p:nvSpPr>
          <p:cNvPr id="6" name="Номер слайда 5">
            <a:extLst>
              <a:ext uri="{FF2B5EF4-FFF2-40B4-BE49-F238E27FC236}">
                <a16:creationId xmlns:a16="http://schemas.microsoft.com/office/drawing/2014/main" id="{70EFFE2D-0195-524D-A334-44F3B0CD05A9}"/>
              </a:ext>
            </a:extLst>
          </p:cNvPr>
          <p:cNvSpPr>
            <a:spLocks noGrp="1"/>
          </p:cNvSpPr>
          <p:nvPr>
            <p:ph type="sldNum" sz="quarter" idx="12"/>
          </p:nvPr>
        </p:nvSpPr>
        <p:spPr/>
        <p:txBody>
          <a:bodyPr/>
          <a:lstStyle/>
          <a:p>
            <a:fld id="{3AC851F9-F74B-4499-B053-246283DE7566}" type="slidenum">
              <a:rPr lang="he-IL" smtClean="0"/>
              <a:t>118</a:t>
            </a:fld>
            <a:endParaRPr lang="he-IL"/>
          </a:p>
        </p:txBody>
      </p:sp>
      <p:sp>
        <p:nvSpPr>
          <p:cNvPr id="7" name="Нижний колонтитул 6">
            <a:extLst>
              <a:ext uri="{FF2B5EF4-FFF2-40B4-BE49-F238E27FC236}">
                <a16:creationId xmlns:a16="http://schemas.microsoft.com/office/drawing/2014/main" id="{382E2F17-41FA-0448-BD46-717D4CECD217}"/>
              </a:ext>
            </a:extLst>
          </p:cNvPr>
          <p:cNvSpPr>
            <a:spLocks noGrp="1"/>
          </p:cNvSpPr>
          <p:nvPr>
            <p:ph type="ftr" sz="quarter" idx="11"/>
          </p:nvPr>
        </p:nvSpPr>
        <p:spPr/>
        <p:txBody>
          <a:bodyPr/>
          <a:lstStyle/>
          <a:p>
            <a:r>
              <a:rPr lang="en"/>
              <a:t>Copyright RT-ED.CO.IL 2020</a:t>
            </a:r>
          </a:p>
          <a:p>
            <a:r>
              <a:rPr lang="en"/>
              <a:t>
Copyright RT-ED.CO.IL 2020</a:t>
            </a:r>
          </a:p>
          <a:p>
            <a:r>
              <a:rPr lang="en"/>
              <a:t>
Copyright RT-ED.CO.IL 2020</a:t>
            </a:r>
          </a:p>
          <a:p>
            <a:r>
              <a:rPr lang="en"/>
              <a:t>
Copyright rt-ed.co.il 2020</a:t>
            </a:r>
            <a:endParaRPr lang="he-IL"/>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p:nvPr/>
        </p:nvSpPr>
        <p:spPr>
          <a:xfrm>
            <a:off x="415600" y="211067"/>
            <a:ext cx="11360800" cy="7636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rgbClr val="000000"/>
                </a:solidFill>
                <a:latin typeface="Times New Roman"/>
                <a:ea typeface="Times New Roman"/>
                <a:cs typeface="Times New Roman"/>
                <a:sym typeface="Times New Roman"/>
              </a:rPr>
              <a:t>Course Overview</a:t>
            </a:r>
            <a:endParaRPr sz="3200">
              <a:solidFill>
                <a:srgbClr val="000000"/>
              </a:solidFill>
              <a:latin typeface="Times New Roman"/>
              <a:ea typeface="Times New Roman"/>
              <a:cs typeface="Times New Roman"/>
              <a:sym typeface="Times New Roman"/>
            </a:endParaRPr>
          </a:p>
        </p:txBody>
      </p:sp>
      <p:sp>
        <p:nvSpPr>
          <p:cNvPr id="62" name="Shape 62"/>
          <p:cNvSpPr txBox="1"/>
          <p:nvPr/>
        </p:nvSpPr>
        <p:spPr>
          <a:xfrm>
            <a:off x="415600" y="974667"/>
            <a:ext cx="11360800" cy="57048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CSS is the next technology you should learn after HTML. </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CSS is a cascading driven meaning it will run from top to bottom and may override values if they match same element. </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It’s use is to style and layout your HTML documents.</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For example to change font size/color, arrange the content, add animations and other decorative features.</a:t>
            </a:r>
            <a:endParaRPr sz="2400" dirty="0">
              <a:latin typeface="Times New Roman"/>
              <a:ea typeface="Times New Roman"/>
              <a:cs typeface="Times New Roman"/>
              <a:sym typeface="Times New Roman"/>
            </a:endParaRPr>
          </a:p>
          <a:p>
            <a:pPr algn="l" rtl="0">
              <a:lnSpc>
                <a:spcPct val="115000"/>
              </a:lnSpc>
            </a:pPr>
            <a:endParaRPr sz="2400" dirty="0">
              <a:solidFill>
                <a:srgbClr val="000000"/>
              </a:solidFill>
              <a:latin typeface="Times New Roman"/>
              <a:ea typeface="Times New Roman"/>
              <a:cs typeface="Times New Roman"/>
              <a:sym typeface="Times New Roman"/>
            </a:endParaRPr>
          </a:p>
          <a:p>
            <a:pPr algn="l" rtl="0">
              <a:lnSpc>
                <a:spcPct val="115000"/>
              </a:lnSpc>
              <a:buClr>
                <a:schemeClr val="dk1"/>
              </a:buClr>
              <a:buSzPts val="1100"/>
            </a:pPr>
            <a:r>
              <a:rPr lang="en" sz="4000" dirty="0">
                <a:solidFill>
                  <a:schemeClr val="dk1"/>
                </a:solidFill>
                <a:latin typeface="Times New Roman"/>
                <a:ea typeface="Times New Roman"/>
                <a:cs typeface="Times New Roman"/>
                <a:sym typeface="Times New Roman"/>
              </a:rPr>
              <a:t>C - S - S</a:t>
            </a:r>
            <a:endParaRPr sz="40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Cascading - Style - Sheets</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Cascading: Reads the code from top to bottom and apply last known value.</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Style-Sheet: List of properties and values to be applied.</a:t>
            </a:r>
            <a:endParaRPr sz="2400"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E0C5D5A2-FF51-F046-BD31-9D4E5F435B4A}"/>
              </a:ext>
            </a:extLst>
          </p:cNvPr>
          <p:cNvSpPr>
            <a:spLocks noGrp="1"/>
          </p:cNvSpPr>
          <p:nvPr>
            <p:ph type="sldNum" idx="12"/>
          </p:nvPr>
        </p:nvSpPr>
        <p:spPr/>
        <p:txBody>
          <a:bodyPr/>
          <a:lstStyle/>
          <a:p>
            <a:fld id="{00000000-1234-1234-1234-123412341234}" type="slidenum">
              <a:rPr lang="en" smtClean="0"/>
              <a:pPr/>
              <a:t>119</a:t>
            </a:fld>
            <a:endParaRPr lang="en"/>
          </a:p>
        </p:txBody>
      </p:sp>
      <p:sp>
        <p:nvSpPr>
          <p:cNvPr id="7" name="Прямоугольник 6">
            <a:extLst>
              <a:ext uri="{FF2B5EF4-FFF2-40B4-BE49-F238E27FC236}">
                <a16:creationId xmlns:a16="http://schemas.microsoft.com/office/drawing/2014/main" id="{3AA2C9CC-617F-8442-83F6-AE4DB67A0EA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Servers</a:t>
            </a:r>
            <a:endParaRPr sz="3200"/>
          </a:p>
        </p:txBody>
      </p:sp>
      <p:sp>
        <p:nvSpPr>
          <p:cNvPr id="115" name="Shape 115"/>
          <p:cNvSpPr txBox="1">
            <a:spLocks noGrp="1"/>
          </p:cNvSpPr>
          <p:nvPr>
            <p:ph type="body" idx="1"/>
          </p:nvPr>
        </p:nvSpPr>
        <p:spPr>
          <a:xfrm>
            <a:off x="812800" y="938533"/>
            <a:ext cx="10963600" cy="5624000"/>
          </a:xfrm>
          <a:prstGeom prst="rect">
            <a:avLst/>
          </a:prstGeom>
        </p:spPr>
        <p:txBody>
          <a:bodyPr spcFirstLastPara="1" vert="horz" wrap="square" lIns="121900" tIns="121900" rIns="121900" bIns="121900" rtlCol="1" anchor="t" anchorCtr="0">
            <a:noAutofit/>
          </a:bodyPr>
          <a:lstStyle/>
          <a:p>
            <a:pPr marL="0" indent="0" rtl="0">
              <a:lnSpc>
                <a:spcPct val="150000"/>
              </a:lnSpc>
              <a:buNone/>
            </a:pPr>
            <a:r>
              <a:rPr lang="en" sz="2400" dirty="0">
                <a:solidFill>
                  <a:schemeClr val="dk1"/>
                </a:solidFill>
              </a:rPr>
              <a:t>What is Web Server</a:t>
            </a:r>
            <a:endParaRPr sz="2400" dirty="0">
              <a:solidFill>
                <a:schemeClr val="dk1"/>
              </a:solidFill>
            </a:endParaRPr>
          </a:p>
          <a:p>
            <a:pPr marL="380990" indent="-380990" algn="l" rtl="0">
              <a:lnSpc>
                <a:spcPct val="150000"/>
              </a:lnSpc>
            </a:pPr>
            <a:r>
              <a:rPr lang="en" sz="2400" dirty="0">
                <a:solidFill>
                  <a:schemeClr val="dk1"/>
                </a:solidFill>
              </a:rPr>
              <a:t>A server is a computer hosting a website or a web application. </a:t>
            </a:r>
          </a:p>
          <a:p>
            <a:pPr marL="380990" indent="-380990" algn="l" rtl="0">
              <a:lnSpc>
                <a:spcPct val="150000"/>
              </a:lnSpc>
            </a:pPr>
            <a:r>
              <a:rPr lang="en" sz="2400" dirty="0">
                <a:solidFill>
                  <a:schemeClr val="dk1"/>
                </a:solidFill>
              </a:rPr>
              <a:t>This computer has to be connected to the internet all the time to provide correct functionality.</a:t>
            </a:r>
            <a:endParaRPr sz="2400" dirty="0">
              <a:solidFill>
                <a:schemeClr val="dk1"/>
              </a:solidFill>
            </a:endParaRPr>
          </a:p>
          <a:p>
            <a:pPr marL="380990" indent="-380990" algn="l" rtl="0">
              <a:lnSpc>
                <a:spcPct val="150000"/>
              </a:lnSpc>
            </a:pPr>
            <a:r>
              <a:rPr lang="en" sz="2400" dirty="0">
                <a:solidFill>
                  <a:schemeClr val="dk1"/>
                </a:solidFill>
              </a:rPr>
              <a:t>A web server is the place where everything really happens. When some user enters our website, </a:t>
            </a:r>
            <a:r>
              <a:rPr lang="en-US" sz="2400" dirty="0">
                <a:solidFill>
                  <a:schemeClr val="dk1"/>
                </a:solidFill>
              </a:rPr>
              <a:t>it </a:t>
            </a:r>
            <a:r>
              <a:rPr lang="en" sz="2400" dirty="0">
                <a:solidFill>
                  <a:schemeClr val="dk1"/>
                </a:solidFill>
              </a:rPr>
              <a:t>actually reache</a:t>
            </a:r>
            <a:r>
              <a:rPr lang="en-US" sz="2400" dirty="0">
                <a:solidFill>
                  <a:schemeClr val="dk1"/>
                </a:solidFill>
              </a:rPr>
              <a:t>s the application running on the server</a:t>
            </a:r>
            <a:r>
              <a:rPr lang="en" sz="2400" dirty="0">
                <a:solidFill>
                  <a:schemeClr val="dk1"/>
                </a:solidFill>
              </a:rPr>
              <a:t>.</a:t>
            </a:r>
            <a:endParaRPr sz="2400" dirty="0">
              <a:solidFill>
                <a:schemeClr val="dk1"/>
              </a:solidFill>
            </a:endParaRPr>
          </a:p>
          <a:p>
            <a:pPr marL="380990" indent="-380990" algn="l" rtl="0">
              <a:lnSpc>
                <a:spcPct val="150000"/>
              </a:lnSpc>
            </a:pPr>
            <a:r>
              <a:rPr lang="en-US" sz="2400" dirty="0">
                <a:solidFill>
                  <a:schemeClr val="dk1"/>
                </a:solidFill>
              </a:rPr>
              <a:t>The</a:t>
            </a:r>
            <a:r>
              <a:rPr lang="en" sz="2400" dirty="0">
                <a:solidFill>
                  <a:schemeClr val="dk1"/>
                </a:solidFill>
              </a:rPr>
              <a:t> server make</a:t>
            </a:r>
            <a:r>
              <a:rPr lang="en-US" sz="2400" dirty="0">
                <a:solidFill>
                  <a:schemeClr val="dk1"/>
                </a:solidFill>
              </a:rPr>
              <a:t>s</a:t>
            </a:r>
            <a:r>
              <a:rPr lang="en" sz="2400" dirty="0">
                <a:solidFill>
                  <a:schemeClr val="dk1"/>
                </a:solidFill>
              </a:rPr>
              <a:t> </a:t>
            </a:r>
            <a:r>
              <a:rPr lang="en-US" sz="2400" dirty="0">
                <a:solidFill>
                  <a:schemeClr val="dk1"/>
                </a:solidFill>
              </a:rPr>
              <a:t>some needed</a:t>
            </a:r>
            <a:r>
              <a:rPr lang="en" sz="2400" dirty="0">
                <a:solidFill>
                  <a:schemeClr val="dk1"/>
                </a:solidFill>
              </a:rPr>
              <a:t> calculations and if everything is correct </a:t>
            </a:r>
            <a:r>
              <a:rPr lang="en-US" sz="2400" dirty="0">
                <a:solidFill>
                  <a:schemeClr val="dk1"/>
                </a:solidFill>
              </a:rPr>
              <a:t>it </a:t>
            </a:r>
            <a:br>
              <a:rPr lang="en-US" sz="2400" dirty="0">
                <a:solidFill>
                  <a:schemeClr val="dk1"/>
                </a:solidFill>
              </a:rPr>
            </a:br>
            <a:r>
              <a:rPr lang="en" sz="2400" dirty="0">
                <a:solidFill>
                  <a:schemeClr val="dk1"/>
                </a:solidFill>
              </a:rPr>
              <a:t>send</a:t>
            </a:r>
            <a:r>
              <a:rPr lang="en-US" sz="2400" dirty="0">
                <a:solidFill>
                  <a:schemeClr val="dk1"/>
                </a:solidFill>
              </a:rPr>
              <a:t>s</a:t>
            </a:r>
            <a:r>
              <a:rPr lang="en" sz="2400" dirty="0">
                <a:solidFill>
                  <a:schemeClr val="dk1"/>
                </a:solidFill>
              </a:rPr>
              <a:t> the user the </a:t>
            </a:r>
            <a:r>
              <a:rPr lang="en-US" sz="2400" dirty="0">
                <a:solidFill>
                  <a:schemeClr val="dk1"/>
                </a:solidFill>
              </a:rPr>
              <a:t>requested </a:t>
            </a:r>
            <a:r>
              <a:rPr lang="en" sz="2400" dirty="0">
                <a:solidFill>
                  <a:schemeClr val="dk1"/>
                </a:solidFill>
              </a:rPr>
              <a:t>HTML content. </a:t>
            </a:r>
            <a:endParaRPr sz="2400" dirty="0">
              <a:solidFill>
                <a:schemeClr val="dk1"/>
              </a:solidFill>
            </a:endParaRPr>
          </a:p>
          <a:p>
            <a:pPr marL="380990" indent="-380990" algn="l" rtl="0">
              <a:lnSpc>
                <a:spcPct val="150000"/>
              </a:lnSpc>
            </a:pPr>
            <a:r>
              <a:rPr lang="en" sz="2400" dirty="0">
                <a:solidFill>
                  <a:schemeClr val="dk1"/>
                </a:solidFill>
              </a:rPr>
              <a:t>Think of it like - behind the scenes of some show. Everything that we see on a website, is first located on a server, calculated and then sent to the website.</a:t>
            </a:r>
            <a:endParaRPr sz="2400" dirty="0">
              <a:solidFill>
                <a:schemeClr val="dk1"/>
              </a:solidFill>
            </a:endParaRPr>
          </a:p>
        </p:txBody>
      </p:sp>
      <p:sp>
        <p:nvSpPr>
          <p:cNvPr id="4" name="Номер слайда 3">
            <a:extLst>
              <a:ext uri="{FF2B5EF4-FFF2-40B4-BE49-F238E27FC236}">
                <a16:creationId xmlns:a16="http://schemas.microsoft.com/office/drawing/2014/main" id="{D724B763-71C1-8545-A4CC-8492F8B7A75B}"/>
              </a:ext>
            </a:extLst>
          </p:cNvPr>
          <p:cNvSpPr>
            <a:spLocks noGrp="1"/>
          </p:cNvSpPr>
          <p:nvPr>
            <p:ph type="sldNum" idx="12"/>
          </p:nvPr>
        </p:nvSpPr>
        <p:spPr/>
        <p:txBody>
          <a:bodyPr/>
          <a:lstStyle/>
          <a:p>
            <a:fld id="{00000000-1234-1234-1234-123412341234}" type="slidenum">
              <a:rPr lang="en" smtClean="0"/>
              <a:pPr/>
              <a:t>12</a:t>
            </a:fld>
            <a:endParaRPr lang="en"/>
          </a:p>
        </p:txBody>
      </p:sp>
      <p:sp>
        <p:nvSpPr>
          <p:cNvPr id="7" name="Прямоугольник 6">
            <a:extLst>
              <a:ext uri="{FF2B5EF4-FFF2-40B4-BE49-F238E27FC236}">
                <a16:creationId xmlns:a16="http://schemas.microsoft.com/office/drawing/2014/main" id="{E9185DA0-3973-324B-8F1A-7E008ABF1B2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u="sng">
                <a:latin typeface="Times New Roman"/>
                <a:ea typeface="Times New Roman"/>
                <a:cs typeface="Times New Roman"/>
                <a:sym typeface="Times New Roman"/>
              </a:rPr>
              <a:t>Course Overview</a:t>
            </a:r>
            <a:endParaRPr/>
          </a:p>
        </p:txBody>
      </p:sp>
      <p:sp>
        <p:nvSpPr>
          <p:cNvPr id="68" name="Shape 68"/>
          <p:cNvSpPr txBox="1">
            <a:spLocks noGrp="1"/>
          </p:cNvSpPr>
          <p:nvPr>
            <p:ph type="body" idx="1"/>
          </p:nvPr>
        </p:nvSpPr>
        <p:spPr>
          <a:xfrm>
            <a:off x="415600" y="2024000"/>
            <a:ext cx="11360800" cy="4555200"/>
          </a:xfrm>
          <a:prstGeom prst="rect">
            <a:avLst/>
          </a:prstGeom>
        </p:spPr>
        <p:txBody>
          <a:bodyPr spcFirstLastPara="1" vert="horz" wrap="square" lIns="121900" tIns="121900" rIns="121900" bIns="121900" rtlCol="1" anchor="t" anchorCtr="0">
            <a:noAutofit/>
          </a:bodyPr>
          <a:lstStyle/>
          <a:p>
            <a:pPr algn="l" rtl="0">
              <a:buClr>
                <a:schemeClr val="dk1"/>
              </a:buClr>
              <a:buFont typeface="Times New Roman"/>
              <a:buChar char="●"/>
            </a:pPr>
            <a:r>
              <a:rPr lang="en" dirty="0">
                <a:solidFill>
                  <a:schemeClr val="dk1"/>
                </a:solidFill>
                <a:latin typeface="Times New Roman"/>
                <a:ea typeface="Times New Roman"/>
                <a:cs typeface="Times New Roman"/>
                <a:sym typeface="Times New Roman"/>
              </a:rPr>
              <a:t>Runs on any system and environment</a:t>
            </a:r>
            <a:endParaRPr dirty="0">
              <a:solidFill>
                <a:schemeClr val="dk1"/>
              </a:solidFill>
              <a:latin typeface="Times New Roman"/>
              <a:ea typeface="Times New Roman"/>
              <a:cs typeface="Times New Roman"/>
              <a:sym typeface="Times New Roman"/>
            </a:endParaRPr>
          </a:p>
          <a:p>
            <a:pPr algn="l" rtl="0">
              <a:buClr>
                <a:schemeClr val="dk1"/>
              </a:buClr>
              <a:buFont typeface="Times New Roman"/>
              <a:buChar char="●"/>
            </a:pPr>
            <a:r>
              <a:rPr lang="en" dirty="0">
                <a:solidFill>
                  <a:schemeClr val="dk1"/>
                </a:solidFill>
                <a:latin typeface="Times New Roman"/>
                <a:ea typeface="Times New Roman"/>
                <a:cs typeface="Times New Roman"/>
                <a:sym typeface="Times New Roman"/>
              </a:rPr>
              <a:t>Forgiving nature of errors</a:t>
            </a:r>
            <a:endParaRPr dirty="0">
              <a:solidFill>
                <a:schemeClr val="dk1"/>
              </a:solidFill>
              <a:latin typeface="Times New Roman"/>
              <a:ea typeface="Times New Roman"/>
              <a:cs typeface="Times New Roman"/>
              <a:sym typeface="Times New Roman"/>
            </a:endParaRPr>
          </a:p>
          <a:p>
            <a:pPr algn="l" rtl="0">
              <a:buClr>
                <a:schemeClr val="dk1"/>
              </a:buClr>
              <a:buFont typeface="Times New Roman"/>
              <a:buChar char="●"/>
            </a:pPr>
            <a:r>
              <a:rPr lang="en" dirty="0">
                <a:solidFill>
                  <a:schemeClr val="dk1"/>
                </a:solidFill>
                <a:latin typeface="Times New Roman"/>
                <a:ea typeface="Times New Roman"/>
                <a:cs typeface="Times New Roman"/>
                <a:sym typeface="Times New Roman"/>
              </a:rPr>
              <a:t>Works alongside and only with HTML</a:t>
            </a:r>
            <a:endParaRPr dirty="0">
              <a:solidFill>
                <a:schemeClr val="dk1"/>
              </a:solidFill>
              <a:latin typeface="Times New Roman"/>
              <a:ea typeface="Times New Roman"/>
              <a:cs typeface="Times New Roman"/>
              <a:sym typeface="Times New Roman"/>
            </a:endParaRPr>
          </a:p>
          <a:p>
            <a:pPr algn="l" rtl="0">
              <a:buClr>
                <a:schemeClr val="dk1"/>
              </a:buClr>
              <a:buFont typeface="Times New Roman"/>
              <a:buChar char="●"/>
            </a:pPr>
            <a:r>
              <a:rPr lang="en" dirty="0">
                <a:solidFill>
                  <a:schemeClr val="dk1"/>
                </a:solidFill>
                <a:latin typeface="Times New Roman"/>
                <a:ea typeface="Times New Roman"/>
                <a:cs typeface="Times New Roman"/>
                <a:sym typeface="Times New Roman"/>
              </a:rPr>
              <a:t>Allowing to import external media to use on the page</a:t>
            </a:r>
            <a:endParaRPr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57B46D7D-DC39-7147-AC07-DD9435E4EA0C}"/>
              </a:ext>
            </a:extLst>
          </p:cNvPr>
          <p:cNvSpPr>
            <a:spLocks noGrp="1"/>
          </p:cNvSpPr>
          <p:nvPr>
            <p:ph type="sldNum" idx="12"/>
          </p:nvPr>
        </p:nvSpPr>
        <p:spPr/>
        <p:txBody>
          <a:bodyPr/>
          <a:lstStyle/>
          <a:p>
            <a:fld id="{00000000-1234-1234-1234-123412341234}" type="slidenum">
              <a:rPr lang="en" smtClean="0"/>
              <a:pPr/>
              <a:t>120</a:t>
            </a:fld>
            <a:endParaRPr lang="en"/>
          </a:p>
        </p:txBody>
      </p:sp>
      <p:sp>
        <p:nvSpPr>
          <p:cNvPr id="7" name="Прямоугольник 6">
            <a:extLst>
              <a:ext uri="{FF2B5EF4-FFF2-40B4-BE49-F238E27FC236}">
                <a16:creationId xmlns:a16="http://schemas.microsoft.com/office/drawing/2014/main" id="{54173686-A8E9-0C42-8261-052052B5A43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p:nvPr/>
        </p:nvSpPr>
        <p:spPr>
          <a:xfrm>
            <a:off x="415600" y="199500"/>
            <a:ext cx="11360800" cy="763600"/>
          </a:xfrm>
          <a:prstGeom prst="rect">
            <a:avLst/>
          </a:prstGeom>
          <a:noFill/>
          <a:ln>
            <a:noFill/>
          </a:ln>
        </p:spPr>
        <p:txBody>
          <a:bodyPr spcFirstLastPara="1" wrap="square" lIns="121900" tIns="121900" rIns="121900" bIns="121900" anchor="t" anchorCtr="0">
            <a:noAutofit/>
          </a:bodyPr>
          <a:lstStyle/>
          <a:p>
            <a:pPr algn="ctr" rtl="0">
              <a:lnSpc>
                <a:spcPct val="150000"/>
              </a:lnSpc>
            </a:pPr>
            <a:r>
              <a:rPr lang="en" sz="3200" u="sng">
                <a:solidFill>
                  <a:srgbClr val="222222"/>
                </a:solidFill>
                <a:highlight>
                  <a:srgbClr val="FFFFFF"/>
                </a:highlight>
                <a:latin typeface="Times New Roman"/>
                <a:ea typeface="Times New Roman"/>
                <a:cs typeface="Times New Roman"/>
                <a:sym typeface="Times New Roman"/>
              </a:rPr>
              <a:t>Course Subjects</a:t>
            </a:r>
            <a:endParaRPr sz="3200" u="sng">
              <a:solidFill>
                <a:srgbClr val="222222"/>
              </a:solidFill>
              <a:highlight>
                <a:srgbClr val="FFFFFF"/>
              </a:highlight>
              <a:latin typeface="Times New Roman"/>
              <a:ea typeface="Times New Roman"/>
              <a:cs typeface="Times New Roman"/>
              <a:sym typeface="Times New Roman"/>
            </a:endParaRPr>
          </a:p>
        </p:txBody>
      </p:sp>
      <p:sp>
        <p:nvSpPr>
          <p:cNvPr id="74" name="Shape 74"/>
          <p:cNvSpPr txBox="1"/>
          <p:nvPr/>
        </p:nvSpPr>
        <p:spPr>
          <a:xfrm>
            <a:off x="1330000" y="1536633"/>
            <a:ext cx="4901600" cy="4555200"/>
          </a:xfrm>
          <a:prstGeom prst="rect">
            <a:avLst/>
          </a:prstGeom>
          <a:noFill/>
          <a:ln>
            <a:noFill/>
          </a:ln>
        </p:spPr>
        <p:txBody>
          <a:bodyPr spcFirstLastPara="1" wrap="square" lIns="121900" tIns="121900" rIns="121900" bIns="121900" anchor="t" anchorCtr="0">
            <a:noAutofit/>
          </a:bodyPr>
          <a:lstStyle/>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How to read a CSS File</a:t>
            </a:r>
            <a:endParaRPr sz="2400" dirty="0">
              <a:solidFill>
                <a:srgbClr val="222222"/>
              </a:solidFill>
              <a:highlight>
                <a:srgbClr val="FFFFFF"/>
              </a:highlight>
              <a:latin typeface="Times New Roman"/>
              <a:ea typeface="Times New Roman"/>
              <a:cs typeface="Times New Roman"/>
              <a:sym typeface="Times New Roman"/>
            </a:endParaRPr>
          </a:p>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Under the hood</a:t>
            </a:r>
            <a:endParaRPr sz="2400" dirty="0">
              <a:solidFill>
                <a:srgbClr val="222222"/>
              </a:solidFill>
              <a:highlight>
                <a:srgbClr val="FFFFFF"/>
              </a:highlight>
              <a:latin typeface="Times New Roman"/>
              <a:ea typeface="Times New Roman"/>
              <a:cs typeface="Times New Roman"/>
              <a:sym typeface="Times New Roman"/>
            </a:endParaRPr>
          </a:p>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Common </a:t>
            </a:r>
            <a:r>
              <a:rPr lang="en" sz="2400" dirty="0" err="1">
                <a:solidFill>
                  <a:srgbClr val="222222"/>
                </a:solidFill>
                <a:highlight>
                  <a:srgbClr val="FFFFFF"/>
                </a:highlight>
                <a:latin typeface="Times New Roman"/>
                <a:ea typeface="Times New Roman"/>
                <a:cs typeface="Times New Roman"/>
                <a:sym typeface="Times New Roman"/>
              </a:rPr>
              <a:t>css</a:t>
            </a:r>
            <a:r>
              <a:rPr lang="en" sz="2400" dirty="0">
                <a:solidFill>
                  <a:srgbClr val="222222"/>
                </a:solidFill>
                <a:highlight>
                  <a:srgbClr val="FFFFFF"/>
                </a:highlight>
                <a:latin typeface="Times New Roman"/>
                <a:ea typeface="Times New Roman"/>
                <a:cs typeface="Times New Roman"/>
                <a:sym typeface="Times New Roman"/>
              </a:rPr>
              <a:t> property values</a:t>
            </a:r>
            <a:endParaRPr sz="2400" dirty="0">
              <a:solidFill>
                <a:srgbClr val="222222"/>
              </a:solidFill>
              <a:highlight>
                <a:srgbClr val="FFFFFF"/>
              </a:highlight>
              <a:latin typeface="Times New Roman"/>
              <a:ea typeface="Times New Roman"/>
              <a:cs typeface="Times New Roman"/>
              <a:sym typeface="Times New Roman"/>
            </a:endParaRPr>
          </a:p>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Advanced selectors</a:t>
            </a:r>
            <a:endParaRPr sz="2400" dirty="0">
              <a:solidFill>
                <a:srgbClr val="222222"/>
              </a:solidFill>
              <a:highlight>
                <a:srgbClr val="FFFFFF"/>
              </a:highlight>
              <a:latin typeface="Times New Roman"/>
              <a:ea typeface="Times New Roman"/>
              <a:cs typeface="Times New Roman"/>
              <a:sym typeface="Times New Roman"/>
            </a:endParaRPr>
          </a:p>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Pseudo classes</a:t>
            </a:r>
            <a:endParaRPr sz="2400" dirty="0">
              <a:solidFill>
                <a:srgbClr val="222222"/>
              </a:solidFill>
              <a:highlight>
                <a:srgbClr val="FFFFFF"/>
              </a:highlight>
              <a:latin typeface="Times New Roman"/>
              <a:ea typeface="Times New Roman"/>
              <a:cs typeface="Times New Roman"/>
              <a:sym typeface="Times New Roman"/>
            </a:endParaRPr>
          </a:p>
          <a:p>
            <a:pPr marL="609585" indent="-457189" algn="l" rtl="0">
              <a:lnSpc>
                <a:spcPct val="150000"/>
              </a:lnSpc>
              <a:buClr>
                <a:srgbClr val="222222"/>
              </a:buClr>
              <a:buSzPts val="1800"/>
              <a:buFont typeface="Times New Roman"/>
              <a:buAutoNum type="arabicPeriod"/>
            </a:pPr>
            <a:r>
              <a:rPr lang="en" sz="2400" dirty="0">
                <a:solidFill>
                  <a:srgbClr val="222222"/>
                </a:solidFill>
                <a:highlight>
                  <a:srgbClr val="FFFFFF"/>
                </a:highlight>
                <a:latin typeface="Times New Roman"/>
                <a:ea typeface="Times New Roman"/>
                <a:cs typeface="Times New Roman"/>
                <a:sym typeface="Times New Roman"/>
              </a:rPr>
              <a:t>Transitions</a:t>
            </a:r>
            <a:endParaRPr sz="2400" dirty="0">
              <a:solidFill>
                <a:srgbClr val="222222"/>
              </a:solidFill>
              <a:highlight>
                <a:srgbClr val="FFFFFF"/>
              </a:highlight>
              <a:latin typeface="Times New Roman"/>
              <a:ea typeface="Times New Roman"/>
              <a:cs typeface="Times New Roman"/>
              <a:sym typeface="Times New Roman"/>
            </a:endParaRPr>
          </a:p>
        </p:txBody>
      </p:sp>
      <p:sp>
        <p:nvSpPr>
          <p:cNvPr id="75" name="Shape 75"/>
          <p:cNvSpPr txBox="1"/>
          <p:nvPr/>
        </p:nvSpPr>
        <p:spPr>
          <a:xfrm>
            <a:off x="6336767" y="1536633"/>
            <a:ext cx="4994000" cy="4555200"/>
          </a:xfrm>
          <a:prstGeom prst="rect">
            <a:avLst/>
          </a:prstGeom>
          <a:noFill/>
          <a:ln>
            <a:noFill/>
          </a:ln>
        </p:spPr>
        <p:txBody>
          <a:bodyPr spcFirstLastPara="1" wrap="square" lIns="121900" tIns="121900" rIns="121900" bIns="121900" anchor="t" anchorCtr="0">
            <a:noAutofit/>
          </a:bodyPr>
          <a:lstStyle/>
          <a:p>
            <a:pPr algn="l" rtl="0">
              <a:lnSpc>
                <a:spcPct val="150000"/>
              </a:lnSpc>
            </a:pPr>
            <a:r>
              <a:rPr lang="en" sz="2400" dirty="0">
                <a:solidFill>
                  <a:srgbClr val="222222"/>
                </a:solidFill>
                <a:highlight>
                  <a:srgbClr val="FFFFFF"/>
                </a:highlight>
                <a:latin typeface="Times New Roman"/>
                <a:ea typeface="Times New Roman"/>
                <a:cs typeface="Times New Roman"/>
                <a:sym typeface="Times New Roman"/>
              </a:rPr>
              <a:t> 7.	Animations</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50000"/>
              </a:lnSpc>
            </a:pPr>
            <a:r>
              <a:rPr lang="en" sz="2400" dirty="0">
                <a:solidFill>
                  <a:srgbClr val="222222"/>
                </a:solidFill>
                <a:highlight>
                  <a:srgbClr val="FFFFFF"/>
                </a:highlight>
                <a:latin typeface="Times New Roman"/>
                <a:ea typeface="Times New Roman"/>
                <a:cs typeface="Times New Roman"/>
                <a:sym typeface="Times New Roman"/>
              </a:rPr>
              <a:t> 8.	Bootstrap introduction</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50000"/>
              </a:lnSpc>
            </a:pPr>
            <a:r>
              <a:rPr lang="en" sz="2400" dirty="0">
                <a:solidFill>
                  <a:srgbClr val="222222"/>
                </a:solidFill>
                <a:highlight>
                  <a:srgbClr val="FFFFFF"/>
                </a:highlight>
                <a:latin typeface="Times New Roman"/>
                <a:ea typeface="Times New Roman"/>
                <a:cs typeface="Times New Roman"/>
                <a:sym typeface="Times New Roman"/>
              </a:rPr>
              <a:t> 9.	Common properties</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50000"/>
              </a:lnSpc>
            </a:pPr>
            <a:r>
              <a:rPr lang="en" sz="2400" dirty="0">
                <a:solidFill>
                  <a:srgbClr val="222222"/>
                </a:solidFill>
                <a:highlight>
                  <a:srgbClr val="FFFFFF"/>
                </a:highlight>
                <a:latin typeface="Times New Roman"/>
                <a:ea typeface="Times New Roman"/>
                <a:cs typeface="Times New Roman"/>
                <a:sym typeface="Times New Roman"/>
              </a:rPr>
              <a:t> 10.	Grid system</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50000"/>
              </a:lnSpc>
            </a:pPr>
            <a:r>
              <a:rPr lang="en" sz="2400" dirty="0">
                <a:solidFill>
                  <a:srgbClr val="222222"/>
                </a:solidFill>
                <a:highlight>
                  <a:srgbClr val="FFFFFF"/>
                </a:highlight>
                <a:latin typeface="Times New Roman"/>
                <a:ea typeface="Times New Roman"/>
                <a:cs typeface="Times New Roman"/>
                <a:sym typeface="Times New Roman"/>
              </a:rPr>
              <a:t> 11.	Working with Bootstrap</a:t>
            </a:r>
            <a:endParaRPr sz="2400" dirty="0">
              <a:solidFill>
                <a:srgbClr val="222222"/>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2D4B083F-6B0C-1949-9E76-01521C99F55A}"/>
              </a:ext>
            </a:extLst>
          </p:cNvPr>
          <p:cNvSpPr>
            <a:spLocks noGrp="1"/>
          </p:cNvSpPr>
          <p:nvPr>
            <p:ph type="sldNum" idx="12"/>
          </p:nvPr>
        </p:nvSpPr>
        <p:spPr/>
        <p:txBody>
          <a:bodyPr/>
          <a:lstStyle/>
          <a:p>
            <a:fld id="{00000000-1234-1234-1234-123412341234}" type="slidenum">
              <a:rPr lang="en" smtClean="0"/>
              <a:pPr/>
              <a:t>121</a:t>
            </a:fld>
            <a:endParaRPr lang="en"/>
          </a:p>
        </p:txBody>
      </p:sp>
      <p:sp>
        <p:nvSpPr>
          <p:cNvPr id="8" name="Прямоугольник 7">
            <a:extLst>
              <a:ext uri="{FF2B5EF4-FFF2-40B4-BE49-F238E27FC236}">
                <a16:creationId xmlns:a16="http://schemas.microsoft.com/office/drawing/2014/main" id="{95609DAF-599A-3941-A788-C8F8C9A8D27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CSS file and selection types</a:t>
            </a:r>
            <a:endParaRPr sz="3200" u="sng">
              <a:solidFill>
                <a:srgbClr val="222222"/>
              </a:solidFill>
              <a:highlight>
                <a:srgbClr val="FFFFFF"/>
              </a:highlight>
              <a:latin typeface="Times New Roman"/>
              <a:ea typeface="Times New Roman"/>
              <a:cs typeface="Times New Roman"/>
              <a:sym typeface="Times New Roman"/>
            </a:endParaRPr>
          </a:p>
        </p:txBody>
      </p:sp>
      <p:sp>
        <p:nvSpPr>
          <p:cNvPr id="81" name="Shape 81"/>
          <p:cNvSpPr txBox="1"/>
          <p:nvPr/>
        </p:nvSpPr>
        <p:spPr>
          <a:xfrm>
            <a:off x="415600" y="496633"/>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dirty="0">
                <a:solidFill>
                  <a:srgbClr val="222222"/>
                </a:solidFill>
                <a:highlight>
                  <a:srgbClr val="FFFFFF"/>
                </a:highlight>
                <a:latin typeface="Times New Roman"/>
                <a:ea typeface="Times New Roman"/>
                <a:cs typeface="Times New Roman"/>
                <a:sym typeface="Times New Roman"/>
              </a:rPr>
              <a:t>CSS File is very simple stylesheet in form of - property = value.</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buClr>
                <a:schemeClr val="dk1"/>
              </a:buClr>
              <a:buSzPts val="1100"/>
            </a:pPr>
            <a:r>
              <a:rPr lang="en" sz="2400" dirty="0">
                <a:solidFill>
                  <a:srgbClr val="222222"/>
                </a:solidFill>
                <a:highlight>
                  <a:srgbClr val="FFFFFF"/>
                </a:highlight>
                <a:latin typeface="Times New Roman"/>
                <a:ea typeface="Times New Roman"/>
                <a:cs typeface="Times New Roman"/>
                <a:sym typeface="Times New Roman"/>
              </a:rPr>
              <a:t>Properties may be general like tag names, or more specific classes and ids set to elements by HTML.</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buClr>
                <a:schemeClr val="dk1"/>
              </a:buClr>
              <a:buSzPts val="1100"/>
            </a:pPr>
            <a:r>
              <a:rPr lang="en" sz="2400" dirty="0">
                <a:solidFill>
                  <a:srgbClr val="222222"/>
                </a:solidFill>
                <a:highlight>
                  <a:srgbClr val="FFFFFF"/>
                </a:highlight>
                <a:latin typeface="Times New Roman"/>
                <a:ea typeface="Times New Roman"/>
                <a:cs typeface="Times New Roman"/>
                <a:sym typeface="Times New Roman"/>
              </a:rPr>
              <a:t>You should read the file from top to bottom, and make  sure you are not overriding same element value. Overriding same property values is resource wasting approach and is not recommended.</a:t>
            </a:r>
            <a:endParaRPr sz="2400" dirty="0">
              <a:solidFill>
                <a:srgbClr val="222222"/>
              </a:solidFill>
              <a:highlight>
                <a:srgbClr val="FFFFFF"/>
              </a:highlight>
              <a:latin typeface="Times New Roman"/>
              <a:ea typeface="Times New Roman"/>
              <a:cs typeface="Times New Roman"/>
              <a:sym typeface="Times New Roman"/>
            </a:endParaRPr>
          </a:p>
        </p:txBody>
      </p:sp>
      <p:sp>
        <p:nvSpPr>
          <p:cNvPr id="82" name="Shape 82"/>
          <p:cNvSpPr txBox="1"/>
          <p:nvPr/>
        </p:nvSpPr>
        <p:spPr>
          <a:xfrm>
            <a:off x="4506773" y="2922883"/>
            <a:ext cx="4774400" cy="355714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rtl="0">
              <a:lnSpc>
                <a:spcPct val="150000"/>
              </a:lnSpc>
            </a:pPr>
            <a:r>
              <a:rPr lang="en" sz="1600" dirty="0">
                <a:solidFill>
                  <a:srgbClr val="222222"/>
                </a:solidFill>
                <a:highlight>
                  <a:srgbClr val="FFFFFF"/>
                </a:highlight>
                <a:latin typeface="Courier New"/>
                <a:ea typeface="Courier New"/>
                <a:cs typeface="Courier New"/>
                <a:sym typeface="Courier New"/>
              </a:rPr>
              <a:t>Body {</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	Background: gray;</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.greenButton {</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	Color: blue;</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#myButton {</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	Font-size: 18px;</a:t>
            </a:r>
            <a:endParaRPr sz="1600" dirty="0">
              <a:solidFill>
                <a:srgbClr val="222222"/>
              </a:solidFill>
              <a:highlight>
                <a:srgbClr val="FFFFFF"/>
              </a:highlight>
              <a:latin typeface="Courier New"/>
              <a:ea typeface="Courier New"/>
              <a:cs typeface="Courier New"/>
              <a:sym typeface="Courier New"/>
            </a:endParaRPr>
          </a:p>
          <a:p>
            <a:pPr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086F8C98-CB0C-834E-A885-08395F227D8E}"/>
              </a:ext>
            </a:extLst>
          </p:cNvPr>
          <p:cNvSpPr>
            <a:spLocks noGrp="1"/>
          </p:cNvSpPr>
          <p:nvPr>
            <p:ph type="sldNum" idx="12"/>
          </p:nvPr>
        </p:nvSpPr>
        <p:spPr/>
        <p:txBody>
          <a:bodyPr/>
          <a:lstStyle/>
          <a:p>
            <a:fld id="{00000000-1234-1234-1234-123412341234}" type="slidenum">
              <a:rPr lang="en" smtClean="0"/>
              <a:pPr/>
              <a:t>122</a:t>
            </a:fld>
            <a:endParaRPr lang="en"/>
          </a:p>
        </p:txBody>
      </p:sp>
      <p:sp>
        <p:nvSpPr>
          <p:cNvPr id="8" name="Прямоугольник 7">
            <a:extLst>
              <a:ext uri="{FF2B5EF4-FFF2-40B4-BE49-F238E27FC236}">
                <a16:creationId xmlns:a16="http://schemas.microsoft.com/office/drawing/2014/main" id="{B1D2943E-A5DB-D042-AF7E-3436878711D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CSS file and selection types</a:t>
            </a:r>
            <a:endParaRPr sz="3200" u="sng">
              <a:solidFill>
                <a:srgbClr val="222222"/>
              </a:solidFill>
              <a:highlight>
                <a:srgbClr val="FFFFFF"/>
              </a:highlight>
              <a:latin typeface="Times New Roman"/>
              <a:ea typeface="Times New Roman"/>
              <a:cs typeface="Times New Roman"/>
              <a:sym typeface="Times New Roman"/>
            </a:endParaRPr>
          </a:p>
        </p:txBody>
      </p:sp>
      <p:sp>
        <p:nvSpPr>
          <p:cNvPr id="88" name="Shape 88"/>
          <p:cNvSpPr txBox="1"/>
          <p:nvPr/>
        </p:nvSpPr>
        <p:spPr>
          <a:xfrm>
            <a:off x="415600" y="868980"/>
            <a:ext cx="11360800" cy="60964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133" dirty="0">
                <a:solidFill>
                  <a:srgbClr val="222222"/>
                </a:solidFill>
                <a:highlight>
                  <a:srgbClr val="FFFFFF"/>
                </a:highlight>
                <a:latin typeface="Times New Roman"/>
                <a:ea typeface="Times New Roman"/>
                <a:cs typeface="Times New Roman"/>
                <a:sym typeface="Times New Roman"/>
              </a:rPr>
              <a:t>In the example above we see three different selectors:</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b="1" dirty="0">
                <a:solidFill>
                  <a:srgbClr val="222222"/>
                </a:solidFill>
                <a:highlight>
                  <a:srgbClr val="EA9999"/>
                </a:highlight>
                <a:latin typeface="Times New Roman"/>
                <a:ea typeface="Times New Roman"/>
                <a:cs typeface="Times New Roman"/>
                <a:sym typeface="Times New Roman"/>
              </a:rPr>
              <a:t>Body</a:t>
            </a:r>
            <a:r>
              <a:rPr lang="en" sz="2133" dirty="0">
                <a:solidFill>
                  <a:srgbClr val="222222"/>
                </a:solidFill>
                <a:highlight>
                  <a:srgbClr val="FFFFFF"/>
                </a:highlight>
                <a:latin typeface="Times New Roman"/>
                <a:ea typeface="Times New Roman"/>
                <a:cs typeface="Times New Roman"/>
                <a:sym typeface="Times New Roman"/>
              </a:rPr>
              <a:t> - is a name of a tag, meaning it will apply the value on any element with this tag name anywhere on the page.</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b="1" dirty="0">
                <a:solidFill>
                  <a:srgbClr val="222222"/>
                </a:solidFill>
                <a:highlight>
                  <a:srgbClr val="F9CB9C"/>
                </a:highlight>
                <a:latin typeface="Times New Roman"/>
                <a:ea typeface="Times New Roman"/>
                <a:cs typeface="Times New Roman"/>
                <a:sym typeface="Times New Roman"/>
              </a:rPr>
              <a:t>.greenButton</a:t>
            </a:r>
            <a:r>
              <a:rPr lang="en" sz="2133" dirty="0">
                <a:solidFill>
                  <a:srgbClr val="222222"/>
                </a:solidFill>
                <a:highlight>
                  <a:srgbClr val="FFFFFF"/>
                </a:highlight>
                <a:latin typeface="Times New Roman"/>
                <a:ea typeface="Times New Roman"/>
                <a:cs typeface="Times New Roman"/>
                <a:sym typeface="Times New Roman"/>
              </a:rPr>
              <a:t> - is a class name placed on an element by HTML, meaning it will apply the value on any element with this class name.</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b="1" dirty="0">
                <a:solidFill>
                  <a:srgbClr val="222222"/>
                </a:solidFill>
                <a:highlight>
                  <a:srgbClr val="A4C2F4"/>
                </a:highlight>
                <a:latin typeface="Times New Roman"/>
                <a:ea typeface="Times New Roman"/>
                <a:cs typeface="Times New Roman"/>
                <a:sym typeface="Times New Roman"/>
              </a:rPr>
              <a:t>#myButton</a:t>
            </a:r>
            <a:r>
              <a:rPr lang="en" sz="2133" dirty="0">
                <a:solidFill>
                  <a:srgbClr val="222222"/>
                </a:solidFill>
                <a:highlight>
                  <a:srgbClr val="FFFFFF"/>
                </a:highlight>
                <a:latin typeface="Times New Roman"/>
                <a:ea typeface="Times New Roman"/>
                <a:cs typeface="Times New Roman"/>
                <a:sym typeface="Times New Roman"/>
              </a:rPr>
              <a:t> - is an id placed on an element by HTML, meaning it will apply the value on that specific element only.</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dirty="0">
                <a:solidFill>
                  <a:srgbClr val="222222"/>
                </a:solidFill>
                <a:highlight>
                  <a:srgbClr val="FFFFFF"/>
                </a:highlight>
                <a:latin typeface="Times New Roman"/>
                <a:ea typeface="Times New Roman"/>
                <a:cs typeface="Times New Roman"/>
                <a:sym typeface="Times New Roman"/>
              </a:rPr>
              <a:t># </a:t>
            </a:r>
            <a:r>
              <a:rPr lang="en" sz="2133" b="1" dirty="0">
                <a:solidFill>
                  <a:srgbClr val="222222"/>
                </a:solidFill>
                <a:highlight>
                  <a:srgbClr val="FFFFFF"/>
                </a:highlight>
                <a:latin typeface="Times New Roman"/>
                <a:ea typeface="Times New Roman"/>
                <a:cs typeface="Times New Roman"/>
                <a:sym typeface="Times New Roman"/>
              </a:rPr>
              <a:t>Rule</a:t>
            </a:r>
            <a:r>
              <a:rPr lang="en" sz="2133" dirty="0">
                <a:solidFill>
                  <a:srgbClr val="222222"/>
                </a:solidFill>
                <a:highlight>
                  <a:srgbClr val="FFFFFF"/>
                </a:highlight>
                <a:latin typeface="Times New Roman"/>
                <a:ea typeface="Times New Roman"/>
                <a:cs typeface="Times New Roman"/>
                <a:sym typeface="Times New Roman"/>
              </a:rPr>
              <a:t> - Assign an  id on one element only. Id is made to specify a very specific element on your page.</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dirty="0">
                <a:solidFill>
                  <a:srgbClr val="222222"/>
                </a:solidFill>
                <a:highlight>
                  <a:srgbClr val="FFFFFF"/>
                </a:highlight>
                <a:latin typeface="Times New Roman"/>
                <a:ea typeface="Times New Roman"/>
                <a:cs typeface="Times New Roman"/>
                <a:sym typeface="Times New Roman"/>
              </a:rPr>
              <a:t># </a:t>
            </a:r>
            <a:r>
              <a:rPr lang="en" sz="2133" b="1" dirty="0">
                <a:solidFill>
                  <a:srgbClr val="222222"/>
                </a:solidFill>
                <a:highlight>
                  <a:srgbClr val="FFFFFF"/>
                </a:highlight>
                <a:latin typeface="Times New Roman"/>
                <a:ea typeface="Times New Roman"/>
                <a:cs typeface="Times New Roman"/>
                <a:sym typeface="Times New Roman"/>
              </a:rPr>
              <a:t>Rule</a:t>
            </a:r>
            <a:r>
              <a:rPr lang="en" sz="2133" dirty="0">
                <a:solidFill>
                  <a:srgbClr val="222222"/>
                </a:solidFill>
                <a:highlight>
                  <a:srgbClr val="FFFFFF"/>
                </a:highlight>
                <a:latin typeface="Times New Roman"/>
                <a:ea typeface="Times New Roman"/>
                <a:cs typeface="Times New Roman"/>
                <a:sym typeface="Times New Roman"/>
              </a:rPr>
              <a:t> - Class names are more general than ids, you can set them on many elements making them kind of a family to set values to all at once.</a:t>
            </a:r>
            <a:endParaRPr sz="2133"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133" dirty="0">
                <a:solidFill>
                  <a:srgbClr val="222222"/>
                </a:solidFill>
                <a:highlight>
                  <a:srgbClr val="FFFFFF"/>
                </a:highlight>
                <a:latin typeface="Times New Roman"/>
                <a:ea typeface="Times New Roman"/>
                <a:cs typeface="Times New Roman"/>
                <a:sym typeface="Times New Roman"/>
              </a:rPr>
              <a:t># </a:t>
            </a:r>
            <a:r>
              <a:rPr lang="en" sz="2133" b="1" dirty="0">
                <a:solidFill>
                  <a:srgbClr val="222222"/>
                </a:solidFill>
                <a:highlight>
                  <a:srgbClr val="FFFFFF"/>
                </a:highlight>
                <a:latin typeface="Times New Roman"/>
                <a:ea typeface="Times New Roman"/>
                <a:cs typeface="Times New Roman"/>
                <a:sym typeface="Times New Roman"/>
              </a:rPr>
              <a:t>Rule</a:t>
            </a:r>
            <a:r>
              <a:rPr lang="en" sz="2133" dirty="0">
                <a:solidFill>
                  <a:srgbClr val="222222"/>
                </a:solidFill>
                <a:highlight>
                  <a:srgbClr val="FFFFFF"/>
                </a:highlight>
                <a:latin typeface="Times New Roman"/>
                <a:ea typeface="Times New Roman"/>
                <a:cs typeface="Times New Roman"/>
                <a:sym typeface="Times New Roman"/>
              </a:rPr>
              <a:t> - general tag name working exactly like class names, but with less of importance. We will learn about it soon.</a:t>
            </a:r>
            <a:endParaRPr sz="2133" dirty="0">
              <a:solidFill>
                <a:srgbClr val="222222"/>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CCA38E6A-9DBD-B948-982F-09B301E0D394}"/>
              </a:ext>
            </a:extLst>
          </p:cNvPr>
          <p:cNvSpPr>
            <a:spLocks noGrp="1"/>
          </p:cNvSpPr>
          <p:nvPr>
            <p:ph type="sldNum" idx="12"/>
          </p:nvPr>
        </p:nvSpPr>
        <p:spPr/>
        <p:txBody>
          <a:bodyPr/>
          <a:lstStyle/>
          <a:p>
            <a:fld id="{00000000-1234-1234-1234-123412341234}" type="slidenum">
              <a:rPr lang="en" smtClean="0"/>
              <a:pPr/>
              <a:t>123</a:t>
            </a:fld>
            <a:endParaRPr lang="en"/>
          </a:p>
        </p:txBody>
      </p:sp>
      <p:sp>
        <p:nvSpPr>
          <p:cNvPr id="7" name="Прямоугольник 6">
            <a:extLst>
              <a:ext uri="{FF2B5EF4-FFF2-40B4-BE49-F238E27FC236}">
                <a16:creationId xmlns:a16="http://schemas.microsoft.com/office/drawing/2014/main" id="{9F68333A-EBCB-D94D-916E-31A1E62C26D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94" name="Shape 94"/>
          <p:cNvSpPr txBox="1"/>
          <p:nvPr/>
        </p:nvSpPr>
        <p:spPr>
          <a:xfrm>
            <a:off x="415600" y="694460"/>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CSS has some rules we must know to properly work with it.</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Working without understanding those rules may affect your work with errors or unwanted behavior and may be hard to track.</a:t>
            </a:r>
            <a:endParaRPr lang="he-IL"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400" b="1" dirty="0">
                <a:solidFill>
                  <a:srgbClr val="222222"/>
                </a:solidFill>
                <a:highlight>
                  <a:srgbClr val="FFFFFF"/>
                </a:highlight>
                <a:latin typeface="Times New Roman"/>
                <a:ea typeface="Times New Roman"/>
                <a:cs typeface="Times New Roman"/>
                <a:sym typeface="Times New Roman"/>
              </a:rPr>
              <a:t>Cascading</a:t>
            </a:r>
            <a:r>
              <a:rPr lang="en" sz="2400" dirty="0">
                <a:solidFill>
                  <a:srgbClr val="222222"/>
                </a:solidFill>
                <a:highlight>
                  <a:srgbClr val="FFFFFF"/>
                </a:highlight>
                <a:latin typeface="Times New Roman"/>
                <a:ea typeface="Times New Roman"/>
                <a:cs typeface="Times New Roman"/>
                <a:sym typeface="Times New Roman"/>
              </a:rPr>
              <a:t> is the operation method of CSS. What it says it will read the css file from top to bottom and may override values if set on same element.</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For example if i will set:</a:t>
            </a:r>
            <a:endParaRPr sz="2400" dirty="0">
              <a:solidFill>
                <a:srgbClr val="222222"/>
              </a:solidFill>
              <a:highlight>
                <a:srgbClr val="FFFFFF"/>
              </a:highlight>
              <a:latin typeface="Times New Roman"/>
              <a:ea typeface="Times New Roman"/>
              <a:cs typeface="Times New Roman"/>
              <a:sym typeface="Times New Roman"/>
            </a:endParaRPr>
          </a:p>
        </p:txBody>
      </p:sp>
      <p:sp>
        <p:nvSpPr>
          <p:cNvPr id="95" name="Shape 95"/>
          <p:cNvSpPr txBox="1"/>
          <p:nvPr/>
        </p:nvSpPr>
        <p:spPr>
          <a:xfrm>
            <a:off x="4386787" y="3404857"/>
            <a:ext cx="5912256" cy="2893609"/>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2400" dirty="0">
                <a:solidFill>
                  <a:srgbClr val="222222"/>
                </a:solidFill>
                <a:highlight>
                  <a:srgbClr val="FFFFFF"/>
                </a:highlight>
                <a:latin typeface="Courier New"/>
                <a:ea typeface="Courier New"/>
                <a:cs typeface="Courier New"/>
                <a:sym typeface="Courier New"/>
              </a:rPr>
              <a:t>.</a:t>
            </a:r>
            <a:r>
              <a:rPr lang="en" sz="2000" dirty="0">
                <a:solidFill>
                  <a:srgbClr val="222222"/>
                </a:solidFill>
                <a:highlight>
                  <a:srgbClr val="FFFFFF"/>
                </a:highlight>
                <a:latin typeface="Courier New"/>
                <a:ea typeface="Courier New"/>
                <a:cs typeface="Courier New"/>
                <a:sym typeface="Courier New"/>
              </a:rPr>
              <a:t>greenButton {</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	Color: blue;</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.greenButton {</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	Color: green;</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400" dirty="0">
                <a:solidFill>
                  <a:srgbClr val="222222"/>
                </a:solidFill>
                <a:highlight>
                  <a:srgbClr val="FFFFFF"/>
                </a:highlight>
                <a:latin typeface="Courier New"/>
                <a:ea typeface="Courier New"/>
                <a:cs typeface="Courier New"/>
                <a:sym typeface="Courier New"/>
              </a:rPr>
              <a:t>}</a:t>
            </a:r>
            <a:endParaRPr sz="2400" dirty="0">
              <a:solidFill>
                <a:srgbClr val="222222"/>
              </a:solidFill>
              <a:highlight>
                <a:srgbClr val="FFFFFF"/>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4E4B1AF4-C850-594C-91E5-77EAE5D7988C}"/>
              </a:ext>
            </a:extLst>
          </p:cNvPr>
          <p:cNvSpPr>
            <a:spLocks noGrp="1"/>
          </p:cNvSpPr>
          <p:nvPr>
            <p:ph type="sldNum" idx="12"/>
          </p:nvPr>
        </p:nvSpPr>
        <p:spPr/>
        <p:txBody>
          <a:bodyPr/>
          <a:lstStyle/>
          <a:p>
            <a:fld id="{00000000-1234-1234-1234-123412341234}" type="slidenum">
              <a:rPr lang="en" smtClean="0"/>
              <a:pPr/>
              <a:t>124</a:t>
            </a:fld>
            <a:endParaRPr lang="en"/>
          </a:p>
        </p:txBody>
      </p:sp>
      <p:sp>
        <p:nvSpPr>
          <p:cNvPr id="8" name="Прямоугольник 7">
            <a:extLst>
              <a:ext uri="{FF2B5EF4-FFF2-40B4-BE49-F238E27FC236}">
                <a16:creationId xmlns:a16="http://schemas.microsoft.com/office/drawing/2014/main" id="{A713226D-364F-B349-ACCB-EB0725FF115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01" name="Shape 101"/>
          <p:cNvSpPr txBox="1"/>
          <p:nvPr/>
        </p:nvSpPr>
        <p:spPr>
          <a:xfrm>
            <a:off x="166420" y="1167787"/>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CSS will read the file from top and will set the color of .greenButton element to blue.</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Next it will read the second property and will set the color of same element to green. Meaning the color of the element on the page will be green.</a:t>
            </a:r>
            <a:endParaRPr sz="2400" dirty="0">
              <a:solidFill>
                <a:srgbClr val="222222"/>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rgbClr val="222222"/>
                </a:solidFill>
                <a:highlight>
                  <a:srgbClr val="FFFFFF"/>
                </a:highlight>
                <a:latin typeface="Times New Roman"/>
                <a:ea typeface="Times New Roman"/>
                <a:cs typeface="Times New Roman"/>
                <a:sym typeface="Times New Roman"/>
              </a:rPr>
              <a:t>In general we want to prevent such operations to reduce the size of our css file and to increase load time of our pages. Moreover such actions may lead to unwanted behavior and may be ready hard to track.</a:t>
            </a:r>
            <a:endParaRPr sz="2400" dirty="0">
              <a:solidFill>
                <a:srgbClr val="222222"/>
              </a:solidFill>
              <a:highlight>
                <a:srgbClr val="FFFFFF"/>
              </a:highlight>
              <a:latin typeface="Times New Roman"/>
              <a:ea typeface="Times New Roman"/>
              <a:cs typeface="Times New Roman"/>
              <a:sym typeface="Times New Roman"/>
            </a:endParaRPr>
          </a:p>
        </p:txBody>
      </p:sp>
      <p:sp>
        <p:nvSpPr>
          <p:cNvPr id="102" name="Shape 102"/>
          <p:cNvSpPr txBox="1"/>
          <p:nvPr/>
        </p:nvSpPr>
        <p:spPr>
          <a:xfrm>
            <a:off x="5846820" y="3437223"/>
            <a:ext cx="4774400" cy="27804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2000" dirty="0">
                <a:solidFill>
                  <a:srgbClr val="222222"/>
                </a:solidFill>
                <a:highlight>
                  <a:srgbClr val="FFFFFF"/>
                </a:highlight>
                <a:latin typeface="Courier New"/>
                <a:ea typeface="Courier New"/>
                <a:cs typeface="Courier New"/>
                <a:sym typeface="Courier New"/>
              </a:rPr>
              <a:t>.greenButton {</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	Color: blue;</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.greenButton {</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000" dirty="0">
                <a:solidFill>
                  <a:srgbClr val="222222"/>
                </a:solidFill>
                <a:highlight>
                  <a:srgbClr val="FFFFFF"/>
                </a:highlight>
                <a:latin typeface="Courier New"/>
                <a:ea typeface="Courier New"/>
                <a:cs typeface="Courier New"/>
                <a:sym typeface="Courier New"/>
              </a:rPr>
              <a:t>	Color: green;</a:t>
            </a:r>
            <a:endParaRPr sz="20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2400" dirty="0">
                <a:solidFill>
                  <a:srgbClr val="222222"/>
                </a:solidFill>
                <a:highlight>
                  <a:srgbClr val="FFFFFF"/>
                </a:highlight>
                <a:latin typeface="Courier New"/>
                <a:ea typeface="Courier New"/>
                <a:cs typeface="Courier New"/>
                <a:sym typeface="Courier New"/>
              </a:rPr>
              <a:t>}</a:t>
            </a:r>
            <a:endParaRPr sz="2400" dirty="0">
              <a:solidFill>
                <a:srgbClr val="222222"/>
              </a:solidFill>
              <a:highlight>
                <a:srgbClr val="FFFFFF"/>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8F296F42-F7AC-7A40-97B2-7E2F24571DD9}"/>
              </a:ext>
            </a:extLst>
          </p:cNvPr>
          <p:cNvSpPr>
            <a:spLocks noGrp="1"/>
          </p:cNvSpPr>
          <p:nvPr>
            <p:ph type="sldNum" idx="12"/>
          </p:nvPr>
        </p:nvSpPr>
        <p:spPr/>
        <p:txBody>
          <a:bodyPr/>
          <a:lstStyle/>
          <a:p>
            <a:fld id="{00000000-1234-1234-1234-123412341234}" type="slidenum">
              <a:rPr lang="en" smtClean="0"/>
              <a:pPr/>
              <a:t>125</a:t>
            </a:fld>
            <a:endParaRPr lang="en"/>
          </a:p>
        </p:txBody>
      </p:sp>
      <p:sp>
        <p:nvSpPr>
          <p:cNvPr id="8" name="Прямоугольник 7">
            <a:extLst>
              <a:ext uri="{FF2B5EF4-FFF2-40B4-BE49-F238E27FC236}">
                <a16:creationId xmlns:a16="http://schemas.microsoft.com/office/drawing/2014/main" id="{BB4B3ADE-E117-4D4F-AB96-9933EB4E446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08" name="Shape 108"/>
          <p:cNvSpPr txBox="1"/>
          <p:nvPr/>
        </p:nvSpPr>
        <p:spPr>
          <a:xfrm>
            <a:off x="415600" y="719704"/>
            <a:ext cx="11360800" cy="5687200"/>
          </a:xfrm>
          <a:prstGeom prst="rect">
            <a:avLst/>
          </a:prstGeom>
          <a:noFill/>
          <a:ln>
            <a:noFill/>
          </a:ln>
        </p:spPr>
        <p:txBody>
          <a:bodyPr spcFirstLastPara="1" wrap="square" lIns="121900" tIns="121900" rIns="121900" bIns="121900" anchor="t" anchorCtr="0">
            <a:noAutofit/>
          </a:bodyPr>
          <a:lstStyle/>
          <a:p>
            <a:pPr algn="l" rtl="0">
              <a:lnSpc>
                <a:spcPct val="115000"/>
              </a:lnSpc>
              <a:spcBef>
                <a:spcPts val="2400"/>
              </a:spcBef>
            </a:pPr>
            <a:r>
              <a:rPr lang="en" sz="2400" b="1" dirty="0">
                <a:solidFill>
                  <a:schemeClr val="dk1"/>
                </a:solidFill>
                <a:latin typeface="Times New Roman"/>
                <a:ea typeface="Times New Roman"/>
                <a:cs typeface="Times New Roman"/>
                <a:sym typeface="Times New Roman"/>
              </a:rPr>
              <a:t>Calculating Specificity </a:t>
            </a:r>
            <a:r>
              <a:rPr lang="en" sz="2400" dirty="0">
                <a:solidFill>
                  <a:schemeClr val="dk1"/>
                </a:solidFill>
                <a:latin typeface="Times New Roman"/>
                <a:ea typeface="Times New Roman"/>
                <a:cs typeface="Times New Roman"/>
                <a:sym typeface="Times New Roman"/>
              </a:rPr>
              <a:t>is very important and many may not know about it.</a:t>
            </a:r>
            <a:endParaRPr sz="2400" dirty="0">
              <a:solidFill>
                <a:schemeClr val="dk1"/>
              </a:solidFill>
              <a:latin typeface="Times New Roman"/>
              <a:ea typeface="Times New Roman"/>
              <a:cs typeface="Times New Roman"/>
              <a:sym typeface="Times New Roman"/>
            </a:endParaRPr>
          </a:p>
          <a:p>
            <a:pPr algn="l" rtl="0">
              <a:lnSpc>
                <a:spcPct val="115000"/>
              </a:lnSpc>
              <a:spcBef>
                <a:spcPts val="800"/>
              </a:spcBef>
            </a:pPr>
            <a:r>
              <a:rPr lang="en" sz="2400" dirty="0">
                <a:solidFill>
                  <a:schemeClr val="dk1"/>
                </a:solidFill>
                <a:latin typeface="Times New Roman"/>
                <a:ea typeface="Times New Roman"/>
                <a:cs typeface="Times New Roman"/>
                <a:sym typeface="Times New Roman"/>
              </a:rPr>
              <a:t>The idea behind it is to prioritize different selector to give them more weight than others. The rule is the following: </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General tag name: 0 - 0 - 1</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Class Name: 0 - 1 - 0</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Id: 1 - 0 - 0</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Example: &lt;button class=”btn”&gt;&lt;/button&gt;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Meaning That if we will set color value on a tag name to be red and then set color value to be green on a class name on the same element - it will be green because classes has more weight than tag names.</a:t>
            </a:r>
            <a:endParaRPr sz="2400" dirty="0">
              <a:solidFill>
                <a:srgbClr val="222222"/>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06D309FF-2057-734A-99CB-435BC4A1A309}"/>
              </a:ext>
            </a:extLst>
          </p:cNvPr>
          <p:cNvSpPr>
            <a:spLocks noGrp="1"/>
          </p:cNvSpPr>
          <p:nvPr>
            <p:ph type="sldNum" idx="12"/>
          </p:nvPr>
        </p:nvSpPr>
        <p:spPr/>
        <p:txBody>
          <a:bodyPr/>
          <a:lstStyle/>
          <a:p>
            <a:fld id="{00000000-1234-1234-1234-123412341234}" type="slidenum">
              <a:rPr lang="en" smtClean="0"/>
              <a:pPr/>
              <a:t>126</a:t>
            </a:fld>
            <a:endParaRPr lang="en"/>
          </a:p>
        </p:txBody>
      </p:sp>
      <p:sp>
        <p:nvSpPr>
          <p:cNvPr id="7" name="Прямоугольник 6">
            <a:extLst>
              <a:ext uri="{FF2B5EF4-FFF2-40B4-BE49-F238E27FC236}">
                <a16:creationId xmlns:a16="http://schemas.microsoft.com/office/drawing/2014/main" id="{18172F04-C48D-A549-8827-D7D66221AA5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14" name="Shape 114"/>
          <p:cNvSpPr txBox="1"/>
          <p:nvPr/>
        </p:nvSpPr>
        <p:spPr>
          <a:xfrm>
            <a:off x="415600" y="598233"/>
            <a:ext cx="11360800" cy="607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Calculation:</a:t>
            </a:r>
            <a:endParaRPr sz="2400">
              <a:solidFill>
                <a:srgbClr val="222222"/>
              </a:solidFill>
              <a:highlight>
                <a:srgbClr val="FFFFFF"/>
              </a:highlight>
              <a:latin typeface="Times New Roman"/>
              <a:ea typeface="Times New Roman"/>
              <a:cs typeface="Times New Roman"/>
              <a:sym typeface="Times New Roman"/>
            </a:endParaRPr>
          </a:p>
        </p:txBody>
      </p:sp>
      <p:sp>
        <p:nvSpPr>
          <p:cNvPr id="115" name="Shape 115"/>
          <p:cNvSpPr txBox="1"/>
          <p:nvPr/>
        </p:nvSpPr>
        <p:spPr>
          <a:xfrm>
            <a:off x="6788933" y="1118900"/>
            <a:ext cx="5196000" cy="2154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&lt;div&gt;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&lt;p&gt;some text&lt;/p&gt;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&lt;p class=”special”&gt;some text&lt;/p&gt;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buClr>
                <a:schemeClr val="dk1"/>
              </a:buClr>
              <a:buSzPts val="1100"/>
            </a:pPr>
            <a:r>
              <a:rPr lang="en" sz="1600" dirty="0">
                <a:solidFill>
                  <a:srgbClr val="222222"/>
                </a:solidFill>
                <a:highlight>
                  <a:schemeClr val="lt1"/>
                </a:highlight>
                <a:latin typeface="Courier New"/>
                <a:ea typeface="Courier New"/>
                <a:cs typeface="Courier New"/>
                <a:sym typeface="Courier New"/>
              </a:rPr>
              <a:t>&lt;/div&gt;</a:t>
            </a:r>
            <a:endParaRPr sz="1600" dirty="0">
              <a:solidFill>
                <a:srgbClr val="222222"/>
              </a:solidFill>
              <a:highlight>
                <a:schemeClr val="lt1"/>
              </a:highlight>
              <a:latin typeface="Courier New"/>
              <a:ea typeface="Courier New"/>
              <a:cs typeface="Courier New"/>
              <a:sym typeface="Courier New"/>
            </a:endParaRPr>
          </a:p>
        </p:txBody>
      </p:sp>
      <p:sp>
        <p:nvSpPr>
          <p:cNvPr id="116" name="Shape 116"/>
          <p:cNvSpPr txBox="1"/>
          <p:nvPr/>
        </p:nvSpPr>
        <p:spPr>
          <a:xfrm flipH="1">
            <a:off x="5377180" y="4511925"/>
            <a:ext cx="1253687" cy="607201"/>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err="1">
                <a:solidFill>
                  <a:schemeClr val="dk1"/>
                </a:solidFill>
                <a:latin typeface="Times New Roman"/>
                <a:ea typeface="Times New Roman"/>
                <a:cs typeface="Times New Roman"/>
                <a:sym typeface="Times New Roman"/>
              </a:rPr>
              <a:t>css</a:t>
            </a:r>
            <a:r>
              <a:rPr lang="en" sz="2400" dirty="0">
                <a:solidFill>
                  <a:schemeClr val="dk1"/>
                </a:solidFill>
                <a:latin typeface="Times New Roman"/>
                <a:ea typeface="Times New Roman"/>
                <a:cs typeface="Times New Roman"/>
                <a:sym typeface="Times New Roman"/>
              </a:rPr>
              <a:t>:</a:t>
            </a:r>
            <a:endParaRPr sz="2400" dirty="0">
              <a:solidFill>
                <a:srgbClr val="222222"/>
              </a:solidFill>
              <a:highlight>
                <a:srgbClr val="FFFFFF"/>
              </a:highlight>
              <a:latin typeface="Times New Roman"/>
              <a:ea typeface="Times New Roman"/>
              <a:cs typeface="Times New Roman"/>
              <a:sym typeface="Times New Roman"/>
            </a:endParaRPr>
          </a:p>
        </p:txBody>
      </p:sp>
      <p:sp>
        <p:nvSpPr>
          <p:cNvPr id="117" name="Shape 117"/>
          <p:cNvSpPr txBox="1"/>
          <p:nvPr/>
        </p:nvSpPr>
        <p:spPr>
          <a:xfrm>
            <a:off x="6754367" y="3508967"/>
            <a:ext cx="5196000" cy="2750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2400" dirty="0">
                <a:solidFill>
                  <a:srgbClr val="222222"/>
                </a:solidFill>
                <a:highlight>
                  <a:srgbClr val="FFFFFF"/>
                </a:highlight>
                <a:latin typeface="Courier New"/>
                <a:ea typeface="Courier New"/>
                <a:cs typeface="Courier New"/>
                <a:sym typeface="Courier New"/>
              </a:rPr>
              <a:t>Div P {</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	Color: red;</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Div p.special {</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	Color: green;</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2400" dirty="0">
                <a:solidFill>
                  <a:srgbClr val="222222"/>
                </a:solidFill>
                <a:highlight>
                  <a:srgbClr val="FFFFFF"/>
                </a:highlight>
                <a:latin typeface="Courier New"/>
                <a:ea typeface="Courier New"/>
                <a:cs typeface="Courier New"/>
                <a:sym typeface="Courier New"/>
              </a:rPr>
              <a:t>}</a:t>
            </a:r>
            <a:endParaRPr sz="2400" dirty="0">
              <a:solidFill>
                <a:srgbClr val="222222"/>
              </a:solidFill>
              <a:highlight>
                <a:srgbClr val="FFFFFF"/>
              </a:highlight>
              <a:latin typeface="Courier New"/>
              <a:ea typeface="Courier New"/>
              <a:cs typeface="Courier New"/>
              <a:sym typeface="Courier New"/>
            </a:endParaRPr>
          </a:p>
        </p:txBody>
      </p:sp>
      <p:sp>
        <p:nvSpPr>
          <p:cNvPr id="118" name="Shape 118"/>
          <p:cNvSpPr txBox="1"/>
          <p:nvPr/>
        </p:nvSpPr>
        <p:spPr>
          <a:xfrm>
            <a:off x="207067" y="1240423"/>
            <a:ext cx="5967600" cy="4977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We have two paragraphs in the example above, let’s calculate them:</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 first property has value of: 0 - 0 - 2</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Each tag name gives us 0 - 0 - 1.</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 second property has value of: 0 - 1 - 2</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Two tag names each 0 - 0 - 1 </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and one class 0 - 1 - 0</a:t>
            </a:r>
            <a:endParaRPr sz="2400" dirty="0">
              <a:solidFill>
                <a:schemeClr val="dk1"/>
              </a:solidFill>
              <a:latin typeface="Times New Roman"/>
              <a:ea typeface="Times New Roman"/>
              <a:cs typeface="Times New Roman"/>
              <a:sym typeface="Times New Roman"/>
            </a:endParaRPr>
          </a:p>
        </p:txBody>
      </p:sp>
      <p:sp>
        <p:nvSpPr>
          <p:cNvPr id="119" name="Shape 119"/>
          <p:cNvSpPr txBox="1"/>
          <p:nvPr/>
        </p:nvSpPr>
        <p:spPr>
          <a:xfrm>
            <a:off x="5718467" y="1793834"/>
            <a:ext cx="912400" cy="607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a:solidFill>
                  <a:schemeClr val="dk1"/>
                </a:solidFill>
                <a:latin typeface="Times New Roman"/>
                <a:ea typeface="Times New Roman"/>
                <a:cs typeface="Times New Roman"/>
                <a:sym typeface="Times New Roman"/>
              </a:rPr>
              <a:t>html:</a:t>
            </a:r>
            <a:endParaRPr sz="2400" dirty="0">
              <a:solidFill>
                <a:srgbClr val="222222"/>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D3B9D2B7-D0F4-F647-93BF-EFCD268E9FD5}"/>
              </a:ext>
            </a:extLst>
          </p:cNvPr>
          <p:cNvSpPr>
            <a:spLocks noGrp="1"/>
          </p:cNvSpPr>
          <p:nvPr>
            <p:ph type="sldNum" idx="12"/>
          </p:nvPr>
        </p:nvSpPr>
        <p:spPr/>
        <p:txBody>
          <a:bodyPr/>
          <a:lstStyle/>
          <a:p>
            <a:fld id="{00000000-1234-1234-1234-123412341234}" type="slidenum">
              <a:rPr lang="en" smtClean="0"/>
              <a:pPr/>
              <a:t>127</a:t>
            </a:fld>
            <a:endParaRPr lang="en"/>
          </a:p>
        </p:txBody>
      </p:sp>
      <p:sp>
        <p:nvSpPr>
          <p:cNvPr id="12" name="Прямоугольник 11">
            <a:extLst>
              <a:ext uri="{FF2B5EF4-FFF2-40B4-BE49-F238E27FC236}">
                <a16:creationId xmlns:a16="http://schemas.microsoft.com/office/drawing/2014/main" id="{A6ADFC02-30C3-BC47-97DF-5DEF1C71647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25" name="Shape 125"/>
          <p:cNvSpPr txBox="1"/>
          <p:nvPr/>
        </p:nvSpPr>
        <p:spPr>
          <a:xfrm>
            <a:off x="852406" y="1204033"/>
            <a:ext cx="10923993" cy="4977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Both are affecting the the .special paragraph but the second styling has more weight and will be the one in charge of  that element style.</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That way we can control which element will get what value, and differ between elements.</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One good example may be a menu of a website, where we have multiple links to different pages, and only one will have an .active class which will have different style to show as the active page right now.</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AC8AFBDD-94CE-DC43-A019-3063533FC6C0}"/>
              </a:ext>
            </a:extLst>
          </p:cNvPr>
          <p:cNvSpPr>
            <a:spLocks noGrp="1"/>
          </p:cNvSpPr>
          <p:nvPr>
            <p:ph type="sldNum" idx="12"/>
          </p:nvPr>
        </p:nvSpPr>
        <p:spPr/>
        <p:txBody>
          <a:bodyPr/>
          <a:lstStyle/>
          <a:p>
            <a:fld id="{00000000-1234-1234-1234-123412341234}" type="slidenum">
              <a:rPr lang="en" smtClean="0"/>
              <a:pPr/>
              <a:t>128</a:t>
            </a:fld>
            <a:endParaRPr lang="en"/>
          </a:p>
        </p:txBody>
      </p:sp>
      <p:sp>
        <p:nvSpPr>
          <p:cNvPr id="7" name="Прямоугольник 6">
            <a:extLst>
              <a:ext uri="{FF2B5EF4-FFF2-40B4-BE49-F238E27FC236}">
                <a16:creationId xmlns:a16="http://schemas.microsoft.com/office/drawing/2014/main" id="{20545C1E-1871-F544-A374-C2DBD6A6887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31" name="Shape 131"/>
          <p:cNvSpPr txBox="1"/>
          <p:nvPr/>
        </p:nvSpPr>
        <p:spPr>
          <a:xfrm>
            <a:off x="415600" y="849875"/>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b="1" dirty="0">
                <a:solidFill>
                  <a:schemeClr val="dk1"/>
                </a:solidFill>
                <a:latin typeface="Times New Roman"/>
                <a:ea typeface="Times New Roman"/>
                <a:cs typeface="Times New Roman"/>
                <a:sym typeface="Times New Roman"/>
              </a:rPr>
              <a:t>Three dimensions</a:t>
            </a:r>
            <a:r>
              <a:rPr lang="en"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CSS has three dimensions layout meaning each element is set by horizontal, vertical and z-axis and are formatted one on top the other.</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Z-axis positions are relevant when elements overlap visually - When two element positioned on overlapping horizontal and vertical position, z-axis will decide which will be on top of the other.</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For Example: </a:t>
            </a:r>
            <a:endParaRPr sz="2400" dirty="0">
              <a:solidFill>
                <a:schemeClr val="dk1"/>
              </a:solidFill>
              <a:highlight>
                <a:srgbClr val="FFFFFF"/>
              </a:highlight>
              <a:latin typeface="Times New Roman"/>
              <a:ea typeface="Times New Roman"/>
              <a:cs typeface="Times New Roman"/>
              <a:sym typeface="Times New Roman"/>
            </a:endParaRPr>
          </a:p>
        </p:txBody>
      </p:sp>
      <p:sp>
        <p:nvSpPr>
          <p:cNvPr id="132" name="Shape 132"/>
          <p:cNvSpPr txBox="1"/>
          <p:nvPr/>
        </p:nvSpPr>
        <p:spPr>
          <a:xfrm>
            <a:off x="6702882" y="3897881"/>
            <a:ext cx="4774400" cy="2660519"/>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.top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 red;</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.bottom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 green;</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sp>
        <p:nvSpPr>
          <p:cNvPr id="133" name="Shape 133"/>
          <p:cNvSpPr txBox="1"/>
          <p:nvPr/>
        </p:nvSpPr>
        <p:spPr>
          <a:xfrm>
            <a:off x="1396767" y="3897881"/>
            <a:ext cx="4774400" cy="2589325"/>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dirty="0">
                <a:solidFill>
                  <a:srgbClr val="222222"/>
                </a:solidFill>
                <a:highlight>
                  <a:srgbClr val="FFFFFF"/>
                </a:highlight>
                <a:latin typeface="Courier New"/>
                <a:ea typeface="Courier New"/>
                <a:cs typeface="Courier New"/>
                <a:sym typeface="Courier New"/>
              </a:rPr>
              <a:t>&lt;body&gt;</a:t>
            </a:r>
            <a:endParaRPr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dirty="0">
                <a:solidFill>
                  <a:srgbClr val="222222"/>
                </a:solidFill>
                <a:highlight>
                  <a:srgbClr val="FFFFFF"/>
                </a:highlight>
                <a:latin typeface="Courier New"/>
                <a:ea typeface="Courier New"/>
                <a:cs typeface="Courier New"/>
                <a:sym typeface="Courier New"/>
              </a:rPr>
              <a:t>  &lt;div class=”top”&gt;&lt;/div&gt;</a:t>
            </a:r>
            <a:endParaRPr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dirty="0">
                <a:solidFill>
                  <a:srgbClr val="222222"/>
                </a:solidFill>
                <a:highlight>
                  <a:schemeClr val="lt1"/>
                </a:highlight>
                <a:latin typeface="Courier New"/>
                <a:ea typeface="Courier New"/>
                <a:cs typeface="Courier New"/>
                <a:sym typeface="Courier New"/>
              </a:rPr>
              <a:t>  &lt;div class=”bottom”&gt;&lt;/div&gt;</a:t>
            </a:r>
            <a:endParaRPr dirty="0">
              <a:solidFill>
                <a:srgbClr val="222222"/>
              </a:solidFill>
              <a:highlight>
                <a:schemeClr val="lt1"/>
              </a:highlight>
              <a:latin typeface="Courier New"/>
              <a:ea typeface="Courier New"/>
              <a:cs typeface="Courier New"/>
              <a:sym typeface="Courier New"/>
            </a:endParaRPr>
          </a:p>
          <a:p>
            <a:pPr lvl="1" algn="l" rtl="0">
              <a:lnSpc>
                <a:spcPct val="150000"/>
              </a:lnSpc>
              <a:buClr>
                <a:schemeClr val="dk1"/>
              </a:buClr>
              <a:buSzPts val="1100"/>
            </a:pPr>
            <a:r>
              <a:rPr lang="en" dirty="0">
                <a:solidFill>
                  <a:srgbClr val="222222"/>
                </a:solidFill>
                <a:highlight>
                  <a:schemeClr val="lt1"/>
                </a:highlight>
                <a:latin typeface="Courier New"/>
                <a:ea typeface="Courier New"/>
                <a:cs typeface="Courier New"/>
                <a:sym typeface="Courier New"/>
              </a:rPr>
              <a:t>&lt;/body&gt;</a:t>
            </a:r>
            <a:endParaRPr dirty="0">
              <a:solidFill>
                <a:srgbClr val="222222"/>
              </a:solidFill>
              <a:highlight>
                <a:schemeClr val="lt1"/>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D0BA3031-787A-BC40-8921-D724F28A247F}"/>
              </a:ext>
            </a:extLst>
          </p:cNvPr>
          <p:cNvSpPr>
            <a:spLocks noGrp="1"/>
          </p:cNvSpPr>
          <p:nvPr>
            <p:ph type="sldNum" idx="12"/>
          </p:nvPr>
        </p:nvSpPr>
        <p:spPr/>
        <p:txBody>
          <a:bodyPr/>
          <a:lstStyle/>
          <a:p>
            <a:fld id="{00000000-1234-1234-1234-123412341234}" type="slidenum">
              <a:rPr lang="en" smtClean="0"/>
              <a:pPr/>
              <a:t>129</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Servers</a:t>
            </a:r>
            <a:endParaRPr sz="3200"/>
          </a:p>
        </p:txBody>
      </p:sp>
      <p:sp>
        <p:nvSpPr>
          <p:cNvPr id="121" name="Shape 121"/>
          <p:cNvSpPr txBox="1">
            <a:spLocks noGrp="1"/>
          </p:cNvSpPr>
          <p:nvPr>
            <p:ph type="body" idx="1"/>
          </p:nvPr>
        </p:nvSpPr>
        <p:spPr>
          <a:xfrm>
            <a:off x="995680" y="1461279"/>
            <a:ext cx="10504131" cy="5018744"/>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Web Server</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Common usage of server</a:t>
            </a:r>
            <a:r>
              <a:rPr lang="en-US" dirty="0">
                <a:solidFill>
                  <a:schemeClr val="dk1"/>
                </a:solidFill>
              </a:rPr>
              <a:t>s</a:t>
            </a:r>
            <a:r>
              <a:rPr lang="en" dirty="0">
                <a:solidFill>
                  <a:schemeClr val="dk1"/>
                </a:solidFill>
              </a:rPr>
              <a:t> </a:t>
            </a:r>
            <a:r>
              <a:rPr lang="en-US" dirty="0">
                <a:solidFill>
                  <a:schemeClr val="dk1"/>
                </a:solidFill>
              </a:rPr>
              <a:t>are</a:t>
            </a:r>
            <a:r>
              <a:rPr lang="en" dirty="0">
                <a:solidFill>
                  <a:schemeClr val="dk1"/>
                </a:solidFill>
              </a:rPr>
              <a:t> storing data in a database</a:t>
            </a:r>
            <a:r>
              <a:rPr lang="en-US" dirty="0">
                <a:solidFill>
                  <a:schemeClr val="dk1"/>
                </a:solidFill>
              </a:rPr>
              <a:t>s</a:t>
            </a:r>
            <a:r>
              <a:rPr lang="en" dirty="0">
                <a:solidFill>
                  <a:schemeClr val="dk1"/>
                </a:solidFill>
              </a:rPr>
              <a:t>.</a:t>
            </a:r>
            <a:br>
              <a:rPr lang="en" dirty="0">
                <a:solidFill>
                  <a:schemeClr val="dk1"/>
                </a:solidFill>
              </a:rPr>
            </a:br>
            <a:r>
              <a:rPr lang="en" dirty="0">
                <a:solidFill>
                  <a:schemeClr val="dk1"/>
                </a:solidFill>
              </a:rPr>
              <a:t>We can use server</a:t>
            </a:r>
            <a:r>
              <a:rPr lang="en-US" dirty="0">
                <a:solidFill>
                  <a:schemeClr val="dk1"/>
                </a:solidFill>
              </a:rPr>
              <a:t>s</a:t>
            </a:r>
            <a:r>
              <a:rPr lang="en" dirty="0">
                <a:solidFill>
                  <a:schemeClr val="dk1"/>
                </a:solidFill>
              </a:rPr>
              <a:t> to add,edit or remove data from the database. </a:t>
            </a:r>
            <a:endParaRPr dirty="0">
              <a:solidFill>
                <a:schemeClr val="dk1"/>
              </a:solidFill>
            </a:endParaRPr>
          </a:p>
          <a:p>
            <a:pPr marL="0" indent="0" rtl="0">
              <a:buNone/>
            </a:pPr>
            <a:endParaRPr dirty="0">
              <a:solidFill>
                <a:schemeClr val="dk1"/>
              </a:solidFill>
            </a:endParaRPr>
          </a:p>
          <a:p>
            <a:pPr marL="380990" indent="-380990" algn="l" rtl="0"/>
            <a:r>
              <a:rPr lang="en-US" dirty="0">
                <a:solidFill>
                  <a:schemeClr val="dk1"/>
                </a:solidFill>
              </a:rPr>
              <a:t>Below are some o</a:t>
            </a:r>
            <a:r>
              <a:rPr lang="en" dirty="0">
                <a:solidFill>
                  <a:schemeClr val="dk1"/>
                </a:solidFill>
              </a:rPr>
              <a:t>ther usages </a:t>
            </a:r>
            <a:r>
              <a:rPr lang="en-US" dirty="0">
                <a:solidFill>
                  <a:schemeClr val="dk1"/>
                </a:solidFill>
              </a:rPr>
              <a:t>for servers</a:t>
            </a:r>
            <a:r>
              <a:rPr lang="en" dirty="0">
                <a:solidFill>
                  <a:schemeClr val="dk1"/>
                </a:solidFill>
              </a:rPr>
              <a:t>:</a:t>
            </a:r>
            <a:endParaRPr dirty="0">
              <a:solidFill>
                <a:schemeClr val="dk1"/>
              </a:solidFill>
            </a:endParaRPr>
          </a:p>
          <a:p>
            <a:pPr marL="609585" lvl="1" indent="0" algn="l" rtl="0">
              <a:spcBef>
                <a:spcPts val="0"/>
              </a:spcBef>
              <a:buNone/>
            </a:pPr>
            <a:r>
              <a:rPr lang="en" dirty="0">
                <a:solidFill>
                  <a:schemeClr val="dk1"/>
                </a:solidFill>
              </a:rPr>
              <a:t># Storing files</a:t>
            </a:r>
            <a:endParaRPr dirty="0">
              <a:solidFill>
                <a:schemeClr val="dk1"/>
              </a:solidFill>
            </a:endParaRPr>
          </a:p>
          <a:p>
            <a:pPr marL="609585" lvl="1" indent="0" algn="l" rtl="0">
              <a:spcBef>
                <a:spcPts val="0"/>
              </a:spcBef>
              <a:buNone/>
            </a:pPr>
            <a:r>
              <a:rPr lang="en" dirty="0">
                <a:solidFill>
                  <a:schemeClr val="dk1"/>
                </a:solidFill>
              </a:rPr>
              <a:t># performing some tasks on a file and returning it back</a:t>
            </a:r>
            <a:endParaRPr dirty="0">
              <a:solidFill>
                <a:schemeClr val="dk1"/>
              </a:solidFill>
            </a:endParaRPr>
          </a:p>
          <a:p>
            <a:pPr marL="609585" lvl="1" indent="0" algn="l" rtl="0">
              <a:spcBef>
                <a:spcPts val="0"/>
              </a:spcBef>
              <a:buNone/>
            </a:pPr>
            <a:r>
              <a:rPr lang="en" dirty="0">
                <a:solidFill>
                  <a:schemeClr val="dk1"/>
                </a:solidFill>
              </a:rPr>
              <a:t># delivering given data to other locations</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Common platforms of server</a:t>
            </a:r>
            <a:r>
              <a:rPr lang="en-US" dirty="0">
                <a:solidFill>
                  <a:schemeClr val="dk1"/>
                </a:solidFill>
              </a:rPr>
              <a:t>s</a:t>
            </a:r>
            <a:r>
              <a:rPr lang="en" dirty="0">
                <a:solidFill>
                  <a:schemeClr val="dk1"/>
                </a:solidFill>
              </a:rPr>
              <a:t> </a:t>
            </a:r>
            <a:r>
              <a:rPr lang="en-US" dirty="0">
                <a:solidFill>
                  <a:schemeClr val="dk1"/>
                </a:solidFill>
              </a:rPr>
              <a:t>might</a:t>
            </a:r>
            <a:r>
              <a:rPr lang="en" dirty="0">
                <a:solidFill>
                  <a:schemeClr val="dk1"/>
                </a:solidFill>
              </a:rPr>
              <a:t> be: php, nodeJS or python.</a:t>
            </a:r>
            <a:endParaRPr dirty="0">
              <a:solidFill>
                <a:schemeClr val="dk1"/>
              </a:solidFill>
            </a:endParaRPr>
          </a:p>
        </p:txBody>
      </p:sp>
      <p:sp>
        <p:nvSpPr>
          <p:cNvPr id="6" name="TextBox 5">
            <a:extLst>
              <a:ext uri="{FF2B5EF4-FFF2-40B4-BE49-F238E27FC236}">
                <a16:creationId xmlns:a16="http://schemas.microsoft.com/office/drawing/2014/main" id="{56CFF6B8-5C85-3649-969E-0BCF64174673}"/>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29C3DAD3-58C6-604B-9B44-CD108301BBF5}"/>
              </a:ext>
            </a:extLst>
          </p:cNvPr>
          <p:cNvSpPr>
            <a:spLocks noGrp="1"/>
          </p:cNvSpPr>
          <p:nvPr>
            <p:ph type="sldNum" idx="12"/>
          </p:nvPr>
        </p:nvSpPr>
        <p:spPr/>
        <p:txBody>
          <a:bodyPr/>
          <a:lstStyle/>
          <a:p>
            <a:fld id="{00000000-1234-1234-1234-123412341234}" type="slidenum">
              <a:rPr lang="en" smtClean="0"/>
              <a:pPr/>
              <a:t>13</a:t>
            </a:fld>
            <a:endParaRPr lang="e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39" name="Shape 139"/>
          <p:cNvSpPr txBox="1"/>
          <p:nvPr/>
        </p:nvSpPr>
        <p:spPr>
          <a:xfrm>
            <a:off x="415600" y="598233"/>
            <a:ext cx="11360800" cy="590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highlight>
                  <a:srgbClr val="FFFFFF"/>
                </a:highlight>
                <a:latin typeface="Times New Roman"/>
                <a:ea typeface="Times New Roman"/>
                <a:cs typeface="Times New Roman"/>
                <a:sym typeface="Times New Roman"/>
              </a:rPr>
              <a:t>Result:</a:t>
            </a:r>
            <a:endParaRPr sz="2400">
              <a:solidFill>
                <a:schemeClr val="dk1"/>
              </a:solidFill>
              <a:highlight>
                <a:srgbClr val="FFFFFF"/>
              </a:highlight>
              <a:latin typeface="Times New Roman"/>
              <a:ea typeface="Times New Roman"/>
              <a:cs typeface="Times New Roman"/>
              <a:sym typeface="Times New Roman"/>
            </a:endParaRPr>
          </a:p>
        </p:txBody>
      </p:sp>
      <p:pic>
        <p:nvPicPr>
          <p:cNvPr id="140" name="Shape 140"/>
          <p:cNvPicPr preferRelativeResize="0"/>
          <p:nvPr/>
        </p:nvPicPr>
        <p:blipFill>
          <a:blip r:embed="rId3">
            <a:alphaModFix/>
          </a:blip>
          <a:stretch>
            <a:fillRect/>
          </a:stretch>
        </p:blipFill>
        <p:spPr>
          <a:xfrm>
            <a:off x="4349750" y="901700"/>
            <a:ext cx="3492500" cy="2527300"/>
          </a:xfrm>
          <a:prstGeom prst="rect">
            <a:avLst/>
          </a:prstGeom>
          <a:noFill/>
          <a:ln>
            <a:noFill/>
          </a:ln>
        </p:spPr>
      </p:pic>
      <p:sp>
        <p:nvSpPr>
          <p:cNvPr id="141" name="Shape 141"/>
          <p:cNvSpPr txBox="1"/>
          <p:nvPr/>
        </p:nvSpPr>
        <p:spPr>
          <a:xfrm>
            <a:off x="415600" y="3840167"/>
            <a:ext cx="11360800" cy="2419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Simple positioning: two element placed one after the other.</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This is the regular case with html element - they will be placed from top to bottom each one after the other.</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We may make them to be aligned horizontally but still they won't overlap each other.</a:t>
            </a:r>
            <a:endParaRPr sz="2400" dirty="0">
              <a:solidFill>
                <a:schemeClr val="dk1"/>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DE6999CF-CA81-6641-AACC-F94498168C95}"/>
              </a:ext>
            </a:extLst>
          </p:cNvPr>
          <p:cNvSpPr>
            <a:spLocks noGrp="1"/>
          </p:cNvSpPr>
          <p:nvPr>
            <p:ph type="sldNum" idx="12"/>
          </p:nvPr>
        </p:nvSpPr>
        <p:spPr/>
        <p:txBody>
          <a:bodyPr/>
          <a:lstStyle/>
          <a:p>
            <a:fld id="{00000000-1234-1234-1234-123412341234}" type="slidenum">
              <a:rPr lang="en" smtClean="0"/>
              <a:pPr/>
              <a:t>130</a:t>
            </a:fld>
            <a:endParaRPr lang="en"/>
          </a:p>
        </p:txBody>
      </p:sp>
      <p:sp>
        <p:nvSpPr>
          <p:cNvPr id="9" name="Прямоугольник 8">
            <a:extLst>
              <a:ext uri="{FF2B5EF4-FFF2-40B4-BE49-F238E27FC236}">
                <a16:creationId xmlns:a16="http://schemas.microsoft.com/office/drawing/2014/main" id="{DBA2DA4F-1E38-B643-8F81-E70A2D1F18B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47" name="Shape 147"/>
          <p:cNvSpPr txBox="1"/>
          <p:nvPr/>
        </p:nvSpPr>
        <p:spPr>
          <a:xfrm>
            <a:off x="415600" y="598233"/>
            <a:ext cx="11360800" cy="590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highlight>
                  <a:srgbClr val="FFFFFF"/>
                </a:highlight>
                <a:latin typeface="Times New Roman"/>
                <a:ea typeface="Times New Roman"/>
                <a:cs typeface="Times New Roman"/>
                <a:sym typeface="Times New Roman"/>
              </a:rPr>
              <a:t>Now we will make them overlap one on top of the other:</a:t>
            </a:r>
            <a:endParaRPr sz="2400">
              <a:solidFill>
                <a:schemeClr val="dk1"/>
              </a:solidFill>
              <a:highlight>
                <a:srgbClr val="FFFFFF"/>
              </a:highlight>
              <a:latin typeface="Times New Roman"/>
              <a:ea typeface="Times New Roman"/>
              <a:cs typeface="Times New Roman"/>
              <a:sym typeface="Times New Roman"/>
            </a:endParaRPr>
          </a:p>
        </p:txBody>
      </p:sp>
      <p:sp>
        <p:nvSpPr>
          <p:cNvPr id="148" name="Shape 148"/>
          <p:cNvSpPr txBox="1"/>
          <p:nvPr/>
        </p:nvSpPr>
        <p:spPr>
          <a:xfrm>
            <a:off x="543900" y="1188233"/>
            <a:ext cx="4774400" cy="4530642"/>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rtl="0">
              <a:lnSpc>
                <a:spcPct val="150000"/>
              </a:lnSpc>
            </a:pPr>
            <a:r>
              <a:rPr lang="en" sz="2400">
                <a:solidFill>
                  <a:srgbClr val="222222"/>
                </a:solidFill>
                <a:highlight>
                  <a:srgbClr val="FFFFFF"/>
                </a:highlight>
                <a:latin typeface="Courier New"/>
                <a:ea typeface="Courier New"/>
                <a:cs typeface="Courier New"/>
                <a:sym typeface="Courier New"/>
              </a:rPr>
              <a:t>.top {</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	Position: absolute;</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	Background: red;</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.bottom {</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	Position: absolute;</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	Background: green;</a:t>
            </a:r>
            <a:endParaRPr sz="2400">
              <a:solidFill>
                <a:srgbClr val="222222"/>
              </a:solidFill>
              <a:highlight>
                <a:srgbClr val="FFFFFF"/>
              </a:highlight>
              <a:latin typeface="Courier New"/>
              <a:ea typeface="Courier New"/>
              <a:cs typeface="Courier New"/>
              <a:sym typeface="Courier New"/>
            </a:endParaRPr>
          </a:p>
          <a:p>
            <a:pPr rtl="0">
              <a:lnSpc>
                <a:spcPct val="150000"/>
              </a:lnSpc>
            </a:pPr>
            <a:r>
              <a:rPr lang="en" sz="2400">
                <a:solidFill>
                  <a:srgbClr val="222222"/>
                </a:solidFill>
                <a:highlight>
                  <a:srgbClr val="FFFFFF"/>
                </a:highlight>
                <a:latin typeface="Courier New"/>
                <a:ea typeface="Courier New"/>
                <a:cs typeface="Courier New"/>
                <a:sym typeface="Courier New"/>
              </a:rPr>
              <a:t>}</a:t>
            </a:r>
            <a:endParaRPr sz="2400">
              <a:solidFill>
                <a:srgbClr val="222222"/>
              </a:solidFill>
              <a:highlight>
                <a:srgbClr val="FFFFFF"/>
              </a:highlight>
              <a:latin typeface="Courier New"/>
              <a:ea typeface="Courier New"/>
              <a:cs typeface="Courier New"/>
              <a:sym typeface="Courier New"/>
            </a:endParaRPr>
          </a:p>
        </p:txBody>
      </p:sp>
      <p:pic>
        <p:nvPicPr>
          <p:cNvPr id="149" name="Shape 149"/>
          <p:cNvPicPr preferRelativeResize="0"/>
          <p:nvPr/>
        </p:nvPicPr>
        <p:blipFill>
          <a:blip r:embed="rId3">
            <a:alphaModFix/>
          </a:blip>
          <a:stretch>
            <a:fillRect/>
          </a:stretch>
        </p:blipFill>
        <p:spPr>
          <a:xfrm>
            <a:off x="7099717" y="1849062"/>
            <a:ext cx="3588307" cy="1853865"/>
          </a:xfrm>
          <a:prstGeom prst="rect">
            <a:avLst/>
          </a:prstGeom>
          <a:noFill/>
          <a:ln>
            <a:noFill/>
          </a:ln>
        </p:spPr>
      </p:pic>
      <p:sp>
        <p:nvSpPr>
          <p:cNvPr id="4" name="Номер слайда 3">
            <a:extLst>
              <a:ext uri="{FF2B5EF4-FFF2-40B4-BE49-F238E27FC236}">
                <a16:creationId xmlns:a16="http://schemas.microsoft.com/office/drawing/2014/main" id="{DC79628A-D60E-5049-B566-5CED0CA38A04}"/>
              </a:ext>
            </a:extLst>
          </p:cNvPr>
          <p:cNvSpPr>
            <a:spLocks noGrp="1"/>
          </p:cNvSpPr>
          <p:nvPr>
            <p:ph type="sldNum" idx="12"/>
          </p:nvPr>
        </p:nvSpPr>
        <p:spPr/>
        <p:txBody>
          <a:bodyPr/>
          <a:lstStyle/>
          <a:p>
            <a:fld id="{00000000-1234-1234-1234-123412341234}" type="slidenum">
              <a:rPr lang="en" smtClean="0"/>
              <a:pPr/>
              <a:t>131</a:t>
            </a:fld>
            <a:endParaRPr lang="en"/>
          </a:p>
        </p:txBody>
      </p:sp>
      <p:sp>
        <p:nvSpPr>
          <p:cNvPr id="9" name="Прямоугольник 8">
            <a:extLst>
              <a:ext uri="{FF2B5EF4-FFF2-40B4-BE49-F238E27FC236}">
                <a16:creationId xmlns:a16="http://schemas.microsoft.com/office/drawing/2014/main" id="{6E0CE902-901E-1244-BDC9-513DA860EBA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55" name="Shape 155"/>
          <p:cNvSpPr txBox="1"/>
          <p:nvPr/>
        </p:nvSpPr>
        <p:spPr>
          <a:xfrm>
            <a:off x="415600" y="1341323"/>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We will talk about positions soon, but for now look at how the elements overlap.</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Adding absolute position make the element to overlap one on top of the other.</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Without z-index the bottom (green) element is placed on top (red) element because it was rendered after the red element.</a:t>
            </a: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endParaRPr sz="2400" dirty="0">
              <a:solidFill>
                <a:schemeClr val="dk1"/>
              </a:solidFill>
              <a:highlight>
                <a:srgbClr val="FFFFFF"/>
              </a:highlight>
              <a:latin typeface="Times New Roman"/>
              <a:ea typeface="Times New Roman"/>
              <a:cs typeface="Times New Roman"/>
              <a:sym typeface="Times New Roman"/>
            </a:endParaRPr>
          </a:p>
          <a:p>
            <a:pPr algn="l" rtl="0">
              <a:lnSpc>
                <a:spcPct val="115000"/>
              </a:lnSpc>
            </a:pPr>
            <a:r>
              <a:rPr lang="en" sz="2400" dirty="0">
                <a:solidFill>
                  <a:schemeClr val="dk1"/>
                </a:solidFill>
                <a:highlight>
                  <a:srgbClr val="FFFFFF"/>
                </a:highlight>
                <a:latin typeface="Times New Roman"/>
                <a:ea typeface="Times New Roman"/>
                <a:cs typeface="Times New Roman"/>
                <a:sym typeface="Times New Roman"/>
              </a:rPr>
              <a:t>We have placed both elements on overlapping horizontal and vertical positions, but we didn’t change their z-axis position leaving them both on same layer.</a:t>
            </a:r>
            <a:endParaRPr sz="2400" b="1"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87B81B3E-4C9E-5C4E-84AA-EAD882C9ED90}"/>
              </a:ext>
            </a:extLst>
          </p:cNvPr>
          <p:cNvSpPr>
            <a:spLocks noGrp="1"/>
          </p:cNvSpPr>
          <p:nvPr>
            <p:ph type="sldNum" idx="12"/>
          </p:nvPr>
        </p:nvSpPr>
        <p:spPr/>
        <p:txBody>
          <a:bodyPr/>
          <a:lstStyle/>
          <a:p>
            <a:fld id="{00000000-1234-1234-1234-123412341234}" type="slidenum">
              <a:rPr lang="en" smtClean="0"/>
              <a:pPr/>
              <a:t>132</a:t>
            </a:fld>
            <a:endParaRPr lang="en"/>
          </a:p>
        </p:txBody>
      </p:sp>
      <p:sp>
        <p:nvSpPr>
          <p:cNvPr id="7" name="Прямоугольник 6">
            <a:extLst>
              <a:ext uri="{FF2B5EF4-FFF2-40B4-BE49-F238E27FC236}">
                <a16:creationId xmlns:a16="http://schemas.microsoft.com/office/drawing/2014/main" id="{F2BEECBD-E552-B94B-9F96-4A85CD16CDF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61" name="Shape 161"/>
          <p:cNvSpPr txBox="1"/>
          <p:nvPr/>
        </p:nvSpPr>
        <p:spPr>
          <a:xfrm>
            <a:off x="415600" y="598233"/>
            <a:ext cx="2839600" cy="6708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highlight>
                  <a:srgbClr val="FFFFFF"/>
                </a:highlight>
                <a:latin typeface="Times New Roman"/>
                <a:ea typeface="Times New Roman"/>
                <a:cs typeface="Times New Roman"/>
                <a:sym typeface="Times New Roman"/>
              </a:rPr>
              <a:t>Let’s change that:</a:t>
            </a:r>
            <a:endParaRPr sz="2400">
              <a:solidFill>
                <a:schemeClr val="dk1"/>
              </a:solidFill>
              <a:highlight>
                <a:srgbClr val="FFFFFF"/>
              </a:highlight>
              <a:latin typeface="Times New Roman"/>
              <a:ea typeface="Times New Roman"/>
              <a:cs typeface="Times New Roman"/>
              <a:sym typeface="Times New Roman"/>
            </a:endParaRPr>
          </a:p>
        </p:txBody>
      </p:sp>
      <p:sp>
        <p:nvSpPr>
          <p:cNvPr id="162" name="Shape 162"/>
          <p:cNvSpPr txBox="1"/>
          <p:nvPr/>
        </p:nvSpPr>
        <p:spPr>
          <a:xfrm>
            <a:off x="543900" y="1188233"/>
            <a:ext cx="4774400" cy="502939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2400">
                <a:solidFill>
                  <a:srgbClr val="222222"/>
                </a:solidFill>
                <a:highlight>
                  <a:srgbClr val="FFFFFF"/>
                </a:highlight>
                <a:latin typeface="Courier New"/>
                <a:ea typeface="Courier New"/>
                <a:cs typeface="Courier New"/>
                <a:sym typeface="Courier New"/>
              </a:rPr>
              <a:t>.top {</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	Position: absolute;</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	Background: red;</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	Z-index: 2;</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.bottom {</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	Position: absolute;</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	Background: green;</a:t>
            </a:r>
            <a:endParaRPr sz="2400">
              <a:solidFill>
                <a:srgbClr val="222222"/>
              </a:solidFill>
              <a:highlight>
                <a:srgbClr val="FFFFFF"/>
              </a:highlight>
              <a:latin typeface="Courier New"/>
              <a:ea typeface="Courier New"/>
              <a:cs typeface="Courier New"/>
              <a:sym typeface="Courier New"/>
            </a:endParaRPr>
          </a:p>
          <a:p>
            <a:pPr algn="l" rtl="0">
              <a:lnSpc>
                <a:spcPct val="150000"/>
              </a:lnSpc>
            </a:pPr>
            <a:r>
              <a:rPr lang="en" sz="2400">
                <a:solidFill>
                  <a:srgbClr val="222222"/>
                </a:solidFill>
                <a:highlight>
                  <a:srgbClr val="FFFFFF"/>
                </a:highlight>
                <a:latin typeface="Courier New"/>
                <a:ea typeface="Courier New"/>
                <a:cs typeface="Courier New"/>
                <a:sym typeface="Courier New"/>
              </a:rPr>
              <a:t>}</a:t>
            </a:r>
            <a:endParaRPr sz="2400">
              <a:solidFill>
                <a:srgbClr val="222222"/>
              </a:solidFill>
              <a:highlight>
                <a:srgbClr val="FFFFFF"/>
              </a:highlight>
              <a:latin typeface="Courier New"/>
              <a:ea typeface="Courier New"/>
              <a:cs typeface="Courier New"/>
              <a:sym typeface="Courier New"/>
            </a:endParaRPr>
          </a:p>
        </p:txBody>
      </p:sp>
      <p:pic>
        <p:nvPicPr>
          <p:cNvPr id="163" name="Shape 163"/>
          <p:cNvPicPr preferRelativeResize="0"/>
          <p:nvPr/>
        </p:nvPicPr>
        <p:blipFill>
          <a:blip r:embed="rId3">
            <a:alphaModFix/>
          </a:blip>
          <a:stretch>
            <a:fillRect/>
          </a:stretch>
        </p:blipFill>
        <p:spPr>
          <a:xfrm>
            <a:off x="6352900" y="2176053"/>
            <a:ext cx="4041449" cy="1828620"/>
          </a:xfrm>
          <a:prstGeom prst="rect">
            <a:avLst/>
          </a:prstGeom>
          <a:noFill/>
          <a:ln>
            <a:noFill/>
          </a:ln>
        </p:spPr>
      </p:pic>
      <p:sp>
        <p:nvSpPr>
          <p:cNvPr id="4" name="Номер слайда 3">
            <a:extLst>
              <a:ext uri="{FF2B5EF4-FFF2-40B4-BE49-F238E27FC236}">
                <a16:creationId xmlns:a16="http://schemas.microsoft.com/office/drawing/2014/main" id="{C1057C8E-7F90-9D47-9225-3624C5F66E8E}"/>
              </a:ext>
            </a:extLst>
          </p:cNvPr>
          <p:cNvSpPr>
            <a:spLocks noGrp="1"/>
          </p:cNvSpPr>
          <p:nvPr>
            <p:ph type="sldNum" idx="12"/>
          </p:nvPr>
        </p:nvSpPr>
        <p:spPr/>
        <p:txBody>
          <a:bodyPr/>
          <a:lstStyle/>
          <a:p>
            <a:fld id="{00000000-1234-1234-1234-123412341234}" type="slidenum">
              <a:rPr lang="en" smtClean="0"/>
              <a:pPr/>
              <a:t>133</a:t>
            </a:fld>
            <a:endParaRPr lang="en"/>
          </a:p>
        </p:txBody>
      </p:sp>
      <p:sp>
        <p:nvSpPr>
          <p:cNvPr id="9" name="Прямоугольник 8">
            <a:extLst>
              <a:ext uri="{FF2B5EF4-FFF2-40B4-BE49-F238E27FC236}">
                <a16:creationId xmlns:a16="http://schemas.microsoft.com/office/drawing/2014/main" id="{B3F28229-69AB-2743-AF63-30D9980690D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Under the hood</a:t>
            </a:r>
            <a:endParaRPr sz="3200" u="sng">
              <a:solidFill>
                <a:srgbClr val="222222"/>
              </a:solidFill>
              <a:highlight>
                <a:srgbClr val="FFFFFF"/>
              </a:highlight>
              <a:latin typeface="Times New Roman"/>
              <a:ea typeface="Times New Roman"/>
              <a:cs typeface="Times New Roman"/>
              <a:sym typeface="Times New Roman"/>
            </a:endParaRPr>
          </a:p>
        </p:txBody>
      </p:sp>
      <p:sp>
        <p:nvSpPr>
          <p:cNvPr id="169" name="Shape 169"/>
          <p:cNvSpPr txBox="1"/>
          <p:nvPr/>
        </p:nvSpPr>
        <p:spPr>
          <a:xfrm>
            <a:off x="415600" y="1207833"/>
            <a:ext cx="11360800" cy="51124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Adding z-index to the red element, we now placed it in higher level of z-axis layer which brings it closer to the observer meaning it will be seen before other elements.</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Now you should know that whenever you need to work with overlapping element, you should place them on the z-axis accordingly to your design plan for the elements to show right.</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These three rules are very IMPORTANT and you should check yourself over the first time that you are working by the rules and not the other way around.</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These rules are a mandatory part of every project you will develop next.</a:t>
            </a:r>
            <a:endParaRPr sz="2400" dirty="0">
              <a:solidFill>
                <a:schemeClr val="dk1"/>
              </a:solidFill>
              <a:highlight>
                <a:srgbClr val="FFFFFF"/>
              </a:highlight>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881C1429-2262-2546-8184-1C3E25C7CE5A}"/>
              </a:ext>
            </a:extLst>
          </p:cNvPr>
          <p:cNvSpPr>
            <a:spLocks noGrp="1"/>
          </p:cNvSpPr>
          <p:nvPr>
            <p:ph type="sldNum" idx="12"/>
          </p:nvPr>
        </p:nvSpPr>
        <p:spPr/>
        <p:txBody>
          <a:bodyPr/>
          <a:lstStyle/>
          <a:p>
            <a:fld id="{00000000-1234-1234-1234-123412341234}" type="slidenum">
              <a:rPr lang="en" smtClean="0"/>
              <a:pPr/>
              <a:t>134</a:t>
            </a:fld>
            <a:endParaRPr lang="en"/>
          </a:p>
        </p:txBody>
      </p:sp>
      <p:sp>
        <p:nvSpPr>
          <p:cNvPr id="7" name="Прямоугольник 6">
            <a:extLst>
              <a:ext uri="{FF2B5EF4-FFF2-40B4-BE49-F238E27FC236}">
                <a16:creationId xmlns:a16="http://schemas.microsoft.com/office/drawing/2014/main" id="{F7A63D21-A931-B54B-8311-4C010BA336E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2400" u="sng">
                <a:solidFill>
                  <a:schemeClr val="dk1"/>
                </a:solidFill>
                <a:latin typeface="Times New Roman"/>
                <a:ea typeface="Times New Roman"/>
                <a:cs typeface="Times New Roman"/>
                <a:sym typeface="Times New Roman"/>
              </a:rPr>
              <a:t>Common properties</a:t>
            </a:r>
            <a:endParaRPr sz="2400" u="sng">
              <a:solidFill>
                <a:srgbClr val="222222"/>
              </a:solidFill>
              <a:highlight>
                <a:srgbClr val="FFFFFF"/>
              </a:highlight>
              <a:latin typeface="Times New Roman"/>
              <a:ea typeface="Times New Roman"/>
              <a:cs typeface="Times New Roman"/>
              <a:sym typeface="Times New Roman"/>
            </a:endParaRPr>
          </a:p>
        </p:txBody>
      </p:sp>
      <p:sp>
        <p:nvSpPr>
          <p:cNvPr id="175" name="Shape 175"/>
          <p:cNvSpPr txBox="1"/>
          <p:nvPr/>
        </p:nvSpPr>
        <p:spPr>
          <a:xfrm>
            <a:off x="415600" y="1186612"/>
            <a:ext cx="11360800" cy="1405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CSS has many different properties, so many that some of us may not even use all of them. Lets list the properties that is widely used by most developers.</a:t>
            </a:r>
            <a:endParaRPr sz="2400" dirty="0">
              <a:solidFill>
                <a:schemeClr val="dk1"/>
              </a:solidFill>
              <a:highlight>
                <a:srgbClr val="FFFFFF"/>
              </a:highlight>
              <a:latin typeface="Times New Roman"/>
              <a:ea typeface="Times New Roman"/>
              <a:cs typeface="Times New Roman"/>
              <a:sym typeface="Times New Roman"/>
            </a:endParaRPr>
          </a:p>
        </p:txBody>
      </p:sp>
      <p:graphicFrame>
        <p:nvGraphicFramePr>
          <p:cNvPr id="176" name="Shape 176"/>
          <p:cNvGraphicFramePr/>
          <p:nvPr>
            <p:extLst>
              <p:ext uri="{D42A27DB-BD31-4B8C-83A1-F6EECF244321}">
                <p14:modId xmlns:p14="http://schemas.microsoft.com/office/powerpoint/2010/main" val="2309477179"/>
              </p:ext>
            </p:extLst>
          </p:nvPr>
        </p:nvGraphicFramePr>
        <p:xfrm>
          <a:off x="415600" y="2592212"/>
          <a:ext cx="11360800" cy="3860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535093">
                <a:tc>
                  <a:txBody>
                    <a:bodyPr/>
                    <a:lstStyle/>
                    <a:p>
                      <a:pPr marL="0" lvl="0" indent="0" algn="l" rtl="0">
                        <a:spcBef>
                          <a:spcPts val="0"/>
                        </a:spcBef>
                        <a:spcAft>
                          <a:spcPts val="0"/>
                        </a:spcAft>
                        <a:buNone/>
                      </a:pPr>
                      <a:r>
                        <a:rPr lang="en" sz="2400" dirty="0">
                          <a:latin typeface="Varela Round"/>
                          <a:ea typeface="Varela Round"/>
                          <a:cs typeface="Varela Round"/>
                          <a:sym typeface="Varela Round"/>
                        </a:rPr>
                        <a:t>Property</a:t>
                      </a:r>
                      <a:endParaRPr sz="2400" dirty="0">
                        <a:latin typeface="Varela Round"/>
                        <a:ea typeface="Varela Round"/>
                        <a:cs typeface="Varela Round"/>
                        <a:sym typeface="Varela Round"/>
                      </a:endParaRPr>
                    </a:p>
                  </a:txBody>
                  <a:tcPr marL="84667" marR="84667" marT="84667" marB="84667">
                    <a:solidFill>
                      <a:srgbClr val="D9D9D9"/>
                    </a:solidFill>
                  </a:tcPr>
                </a:tc>
                <a:tc>
                  <a:txBody>
                    <a:bodyPr/>
                    <a:lstStyle/>
                    <a:p>
                      <a:pPr marL="0" lvl="0" indent="0" algn="l" rtl="0">
                        <a:spcBef>
                          <a:spcPts val="0"/>
                        </a:spcBef>
                        <a:spcAft>
                          <a:spcPts val="0"/>
                        </a:spcAft>
                        <a:buNone/>
                      </a:pPr>
                      <a:r>
                        <a:rPr lang="en" sz="2400">
                          <a:latin typeface="Varela Round"/>
                          <a:ea typeface="Varela Round"/>
                          <a:cs typeface="Varela Round"/>
                          <a:sym typeface="Varela Round"/>
                        </a:rPr>
                        <a:t>Explanation</a:t>
                      </a:r>
                      <a:endParaRPr sz="2400">
                        <a:latin typeface="Varela Round"/>
                        <a:ea typeface="Varela Round"/>
                        <a:cs typeface="Varela Round"/>
                        <a:sym typeface="Varela Round"/>
                      </a:endParaRPr>
                    </a:p>
                  </a:txBody>
                  <a:tcPr marL="84667" marR="84667" marT="84667" marB="84667">
                    <a:solidFill>
                      <a:srgbClr val="D9D9D9"/>
                    </a:solidFill>
                  </a:tcPr>
                </a:tc>
                <a:extLst>
                  <a:ext uri="{0D108BD9-81ED-4DB2-BD59-A6C34878D82A}">
                    <a16:rowId xmlns:a16="http://schemas.microsoft.com/office/drawing/2014/main" val="10000"/>
                  </a:ext>
                </a:extLst>
              </a:tr>
              <a:tr h="685533">
                <a:tc>
                  <a:txBody>
                    <a:bodyPr/>
                    <a:lstStyle/>
                    <a:p>
                      <a:pPr marL="0" lvl="0" indent="0" algn="l" rtl="0">
                        <a:spcBef>
                          <a:spcPts val="0"/>
                        </a:spcBef>
                        <a:spcAft>
                          <a:spcPts val="0"/>
                        </a:spcAft>
                        <a:buNone/>
                      </a:pPr>
                      <a:r>
                        <a:rPr lang="en" sz="1600">
                          <a:latin typeface="Varela Round"/>
                          <a:ea typeface="Varela Round"/>
                          <a:cs typeface="Varela Round"/>
                          <a:sym typeface="Varela Round"/>
                        </a:rPr>
                        <a:t>Color - general name, RGBA, HSLA, Hexadecimal</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dirty="0">
                          <a:latin typeface="Varela Round"/>
                          <a:ea typeface="Varela Round"/>
                          <a:cs typeface="Varela Round"/>
                          <a:sym typeface="Varela Round"/>
                        </a:rPr>
                        <a:t>Sets a color of the specified element text content.</a:t>
                      </a:r>
                      <a:endParaRPr sz="1600" dirty="0">
                        <a:latin typeface="Varela Round"/>
                        <a:ea typeface="Varela Round"/>
                        <a:cs typeface="Varela Round"/>
                        <a:sym typeface="Varela Round"/>
                      </a:endParaRPr>
                    </a:p>
                    <a:p>
                      <a:pPr marL="0" lvl="0" indent="0" algn="l" rtl="0">
                        <a:spcBef>
                          <a:spcPts val="0"/>
                        </a:spcBef>
                        <a:spcAft>
                          <a:spcPts val="0"/>
                        </a:spcAft>
                        <a:buNone/>
                      </a:pPr>
                      <a:r>
                        <a:rPr lang="en" sz="1600" dirty="0">
                          <a:latin typeface="Varela Round"/>
                          <a:ea typeface="Varela Round"/>
                          <a:cs typeface="Varela Round"/>
                          <a:sym typeface="Varela Round"/>
                        </a:rPr>
                        <a:t>Example: color: red / #</a:t>
                      </a:r>
                      <a:r>
                        <a:rPr lang="en" sz="1600" dirty="0" err="1">
                          <a:latin typeface="Varela Round"/>
                          <a:ea typeface="Varela Round"/>
                          <a:cs typeface="Varela Round"/>
                          <a:sym typeface="Varela Round"/>
                        </a:rPr>
                        <a:t>fff</a:t>
                      </a:r>
                      <a:r>
                        <a:rPr lang="en" sz="1600" dirty="0">
                          <a:latin typeface="Varela Round"/>
                          <a:ea typeface="Varela Round"/>
                          <a:cs typeface="Varela Round"/>
                          <a:sym typeface="Varela Round"/>
                        </a:rPr>
                        <a:t> / </a:t>
                      </a:r>
                      <a:r>
                        <a:rPr lang="en" sz="1600" dirty="0" err="1">
                          <a:latin typeface="Varela Round"/>
                          <a:ea typeface="Varela Round"/>
                          <a:cs typeface="Varela Round"/>
                          <a:sym typeface="Varela Round"/>
                        </a:rPr>
                        <a:t>rgb</a:t>
                      </a:r>
                      <a:r>
                        <a:rPr lang="en" sz="1600" dirty="0">
                          <a:latin typeface="Varela Round"/>
                          <a:ea typeface="Varela Round"/>
                          <a:cs typeface="Varela Round"/>
                          <a:sym typeface="Varela Round"/>
                        </a:rPr>
                        <a:t>(0,0,0)</a:t>
                      </a:r>
                      <a:endParaRPr sz="1600" dirty="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1"/>
                  </a:ext>
                </a:extLst>
              </a:tr>
              <a:tr h="1446733">
                <a:tc>
                  <a:txBody>
                    <a:bodyPr/>
                    <a:lstStyle/>
                    <a:p>
                      <a:pPr marL="0" lvl="0" indent="0" algn="l" rtl="0">
                        <a:spcBef>
                          <a:spcPts val="0"/>
                        </a:spcBef>
                        <a:spcAft>
                          <a:spcPts val="0"/>
                        </a:spcAft>
                        <a:buNone/>
                      </a:pPr>
                      <a:r>
                        <a:rPr lang="en" sz="1600">
                          <a:latin typeface="Varela Round"/>
                          <a:ea typeface="Varela Round"/>
                          <a:cs typeface="Varela Round"/>
                          <a:sym typeface="Varela Round"/>
                        </a:rPr>
                        <a:t>Length - absolute &amp; relative</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a:latin typeface="Varela Round"/>
                          <a:ea typeface="Varela Round"/>
                          <a:cs typeface="Varela Round"/>
                          <a:sym typeface="Varela Round"/>
                        </a:rPr>
                        <a:t>Sets the width  and height of the specified element.</a:t>
                      </a:r>
                      <a:endParaRPr sz="1600">
                        <a:latin typeface="Varela Round"/>
                        <a:ea typeface="Varela Round"/>
                        <a:cs typeface="Varela Round"/>
                        <a:sym typeface="Varela Round"/>
                      </a:endParaRPr>
                    </a:p>
                    <a:p>
                      <a:pPr marL="0" lvl="0" indent="0" algn="l" rtl="0">
                        <a:spcBef>
                          <a:spcPts val="0"/>
                        </a:spcBef>
                        <a:spcAft>
                          <a:spcPts val="0"/>
                        </a:spcAft>
                        <a:buNone/>
                      </a:pPr>
                      <a:r>
                        <a:rPr lang="en" sz="1600">
                          <a:latin typeface="Varela Round"/>
                          <a:ea typeface="Varela Round"/>
                          <a:cs typeface="Varela Round"/>
                          <a:sym typeface="Varela Round"/>
                        </a:rPr>
                        <a:t>Absolute length is set with simple numbered size like: pixels (30px)</a:t>
                      </a:r>
                      <a:endParaRPr sz="1600">
                        <a:latin typeface="Varela Round"/>
                        <a:ea typeface="Varela Round"/>
                        <a:cs typeface="Varela Round"/>
                        <a:sym typeface="Varela Round"/>
                      </a:endParaRPr>
                    </a:p>
                    <a:p>
                      <a:pPr marL="0" lvl="0" indent="0" algn="l" rtl="0">
                        <a:spcBef>
                          <a:spcPts val="0"/>
                        </a:spcBef>
                        <a:spcAft>
                          <a:spcPts val="0"/>
                        </a:spcAft>
                        <a:buNone/>
                      </a:pPr>
                      <a:r>
                        <a:rPr lang="en" sz="1600">
                          <a:latin typeface="Varela Round"/>
                          <a:ea typeface="Varela Round"/>
                          <a:cs typeface="Varela Round"/>
                          <a:sym typeface="Varela Round"/>
                        </a:rPr>
                        <a:t>Relative length is set by setting the requested amount relatively to other elements. (50%)</a:t>
                      </a:r>
                      <a:endParaRPr sz="160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2"/>
                  </a:ext>
                </a:extLst>
              </a:tr>
              <a:tr h="1193000">
                <a:tc>
                  <a:txBody>
                    <a:bodyPr/>
                    <a:lstStyle/>
                    <a:p>
                      <a:pPr marL="0" lvl="0" indent="0" algn="l" rtl="0">
                        <a:spcBef>
                          <a:spcPts val="0"/>
                        </a:spcBef>
                        <a:spcAft>
                          <a:spcPts val="0"/>
                        </a:spcAft>
                        <a:buNone/>
                      </a:pPr>
                      <a:r>
                        <a:rPr lang="en" sz="1600">
                          <a:latin typeface="Varela Round"/>
                          <a:ea typeface="Varela Round"/>
                          <a:cs typeface="Varela Round"/>
                          <a:sym typeface="Varela Round"/>
                        </a:rPr>
                        <a:t>Background - color, gradient &amp; image</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dirty="0">
                          <a:latin typeface="Varela Round"/>
                          <a:ea typeface="Varela Round"/>
                          <a:cs typeface="Varela Round"/>
                          <a:sym typeface="Varela Round"/>
                        </a:rPr>
                        <a:t>Sets the background of an element.</a:t>
                      </a:r>
                      <a:endParaRPr sz="1600" dirty="0">
                        <a:latin typeface="Varela Round"/>
                        <a:ea typeface="Varela Round"/>
                        <a:cs typeface="Varela Round"/>
                        <a:sym typeface="Varela Round"/>
                      </a:endParaRPr>
                    </a:p>
                    <a:p>
                      <a:pPr marL="0" lvl="0" indent="0" algn="l" rtl="0">
                        <a:spcBef>
                          <a:spcPts val="0"/>
                        </a:spcBef>
                        <a:spcAft>
                          <a:spcPts val="0"/>
                        </a:spcAft>
                        <a:buNone/>
                      </a:pPr>
                      <a:r>
                        <a:rPr lang="en" sz="1600" dirty="0">
                          <a:latin typeface="Varela Round"/>
                          <a:ea typeface="Varela Round"/>
                          <a:cs typeface="Varela Round"/>
                          <a:sym typeface="Varela Round"/>
                        </a:rPr>
                        <a:t>Background: green / #000</a:t>
                      </a:r>
                      <a:endParaRPr sz="1600" dirty="0">
                        <a:latin typeface="Varela Round"/>
                        <a:ea typeface="Varela Round"/>
                        <a:cs typeface="Varela Round"/>
                        <a:sym typeface="Varela Round"/>
                      </a:endParaRPr>
                    </a:p>
                    <a:p>
                      <a:pPr marL="0" lvl="0" indent="0" algn="l" rtl="0">
                        <a:spcBef>
                          <a:spcPts val="0"/>
                        </a:spcBef>
                        <a:spcAft>
                          <a:spcPts val="0"/>
                        </a:spcAft>
                        <a:buNone/>
                      </a:pPr>
                      <a:r>
                        <a:rPr lang="en" sz="1600" dirty="0">
                          <a:latin typeface="Varela Round"/>
                          <a:ea typeface="Varela Round"/>
                          <a:cs typeface="Varela Round"/>
                          <a:sym typeface="Varela Round"/>
                        </a:rPr>
                        <a:t>Background: </a:t>
                      </a:r>
                      <a:r>
                        <a:rPr lang="en" sz="1600" dirty="0">
                          <a:highlight>
                            <a:srgbClr val="FFFFFF"/>
                          </a:highlight>
                          <a:latin typeface="Varela Round"/>
                          <a:ea typeface="Varela Round"/>
                          <a:cs typeface="Varela Round"/>
                          <a:sym typeface="Varela Round"/>
                        </a:rPr>
                        <a:t>linear-gradient(red, yellow)</a:t>
                      </a:r>
                      <a:endParaRPr sz="1600" dirty="0">
                        <a:highlight>
                          <a:srgbClr val="FFFFFF"/>
                        </a:highlight>
                        <a:latin typeface="Varela Round"/>
                        <a:ea typeface="Varela Round"/>
                        <a:cs typeface="Varela Round"/>
                        <a:sym typeface="Varela Round"/>
                      </a:endParaRPr>
                    </a:p>
                    <a:p>
                      <a:pPr marL="0" lvl="0" indent="0" algn="l" rtl="0">
                        <a:spcBef>
                          <a:spcPts val="0"/>
                        </a:spcBef>
                        <a:spcAft>
                          <a:spcPts val="0"/>
                        </a:spcAft>
                        <a:buNone/>
                      </a:pPr>
                      <a:r>
                        <a:rPr lang="en" sz="1600" dirty="0">
                          <a:highlight>
                            <a:srgbClr val="FFFFFF"/>
                          </a:highlight>
                          <a:latin typeface="Varela Round"/>
                          <a:ea typeface="Varela Round"/>
                          <a:cs typeface="Varela Round"/>
                          <a:sym typeface="Varela Round"/>
                        </a:rPr>
                        <a:t>Background: url(‘http://….’)</a:t>
                      </a:r>
                      <a:endParaRPr sz="1600" dirty="0">
                        <a:highlight>
                          <a:srgbClr val="FFFFFF"/>
                        </a:highlight>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3"/>
                  </a:ext>
                </a:extLst>
              </a:tr>
            </a:tbl>
          </a:graphicData>
        </a:graphic>
      </p:graphicFrame>
      <p:sp>
        <p:nvSpPr>
          <p:cNvPr id="4" name="Номер слайда 3">
            <a:extLst>
              <a:ext uri="{FF2B5EF4-FFF2-40B4-BE49-F238E27FC236}">
                <a16:creationId xmlns:a16="http://schemas.microsoft.com/office/drawing/2014/main" id="{178CEA06-E5DF-6947-98D7-447A7F245C53}"/>
              </a:ext>
            </a:extLst>
          </p:cNvPr>
          <p:cNvSpPr>
            <a:spLocks noGrp="1"/>
          </p:cNvSpPr>
          <p:nvPr>
            <p:ph type="sldNum" idx="12"/>
          </p:nvPr>
        </p:nvSpPr>
        <p:spPr/>
        <p:txBody>
          <a:bodyPr/>
          <a:lstStyle/>
          <a:p>
            <a:fld id="{00000000-1234-1234-1234-123412341234}" type="slidenum">
              <a:rPr lang="en" smtClean="0"/>
              <a:pPr/>
              <a:t>135</a:t>
            </a:fld>
            <a:endParaRPr lang="en"/>
          </a:p>
        </p:txBody>
      </p:sp>
      <p:sp>
        <p:nvSpPr>
          <p:cNvPr id="8" name="Прямоугольник 7">
            <a:extLst>
              <a:ext uri="{FF2B5EF4-FFF2-40B4-BE49-F238E27FC236}">
                <a16:creationId xmlns:a16="http://schemas.microsoft.com/office/drawing/2014/main" id="{25289036-4076-184F-A8F9-63D3B4833D0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2400" u="sng">
                <a:solidFill>
                  <a:schemeClr val="dk1"/>
                </a:solidFill>
                <a:latin typeface="Times New Roman"/>
                <a:ea typeface="Times New Roman"/>
                <a:cs typeface="Times New Roman"/>
                <a:sym typeface="Times New Roman"/>
              </a:rPr>
              <a:t>Common properties</a:t>
            </a:r>
            <a:endParaRPr sz="2400" u="sng">
              <a:solidFill>
                <a:srgbClr val="222222"/>
              </a:solidFill>
              <a:highlight>
                <a:srgbClr val="FFFFFF"/>
              </a:highlight>
              <a:latin typeface="Times New Roman"/>
              <a:ea typeface="Times New Roman"/>
              <a:cs typeface="Times New Roman"/>
              <a:sym typeface="Times New Roman"/>
            </a:endParaRPr>
          </a:p>
        </p:txBody>
      </p:sp>
      <p:graphicFrame>
        <p:nvGraphicFramePr>
          <p:cNvPr id="182" name="Shape 182"/>
          <p:cNvGraphicFramePr/>
          <p:nvPr>
            <p:extLst>
              <p:ext uri="{D42A27DB-BD31-4B8C-83A1-F6EECF244321}">
                <p14:modId xmlns:p14="http://schemas.microsoft.com/office/powerpoint/2010/main" val="3435975786"/>
              </p:ext>
            </p:extLst>
          </p:nvPr>
        </p:nvGraphicFramePr>
        <p:xfrm>
          <a:off x="415600" y="1619135"/>
          <a:ext cx="11360800" cy="3134962"/>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535093">
                <a:tc>
                  <a:txBody>
                    <a:bodyPr/>
                    <a:lstStyle/>
                    <a:p>
                      <a:pPr marL="0" lvl="0" indent="0" algn="l" rtl="0">
                        <a:spcBef>
                          <a:spcPts val="0"/>
                        </a:spcBef>
                        <a:spcAft>
                          <a:spcPts val="0"/>
                        </a:spcAft>
                        <a:buNone/>
                      </a:pPr>
                      <a:r>
                        <a:rPr lang="en" sz="2400">
                          <a:latin typeface="Varela Round"/>
                          <a:ea typeface="Varela Round"/>
                          <a:cs typeface="Varela Round"/>
                          <a:sym typeface="Varela Round"/>
                        </a:rPr>
                        <a:t>Property</a:t>
                      </a:r>
                      <a:endParaRPr sz="2400">
                        <a:latin typeface="Varela Round"/>
                        <a:ea typeface="Varela Round"/>
                        <a:cs typeface="Varela Round"/>
                        <a:sym typeface="Varela Round"/>
                      </a:endParaRPr>
                    </a:p>
                  </a:txBody>
                  <a:tcPr marL="84667" marR="84667" marT="84667" marB="84667">
                    <a:solidFill>
                      <a:srgbClr val="D9D9D9"/>
                    </a:solidFill>
                  </a:tcPr>
                </a:tc>
                <a:tc>
                  <a:txBody>
                    <a:bodyPr/>
                    <a:lstStyle/>
                    <a:p>
                      <a:pPr marL="0" lvl="0" indent="0" algn="l" rtl="0">
                        <a:spcBef>
                          <a:spcPts val="0"/>
                        </a:spcBef>
                        <a:spcAft>
                          <a:spcPts val="0"/>
                        </a:spcAft>
                        <a:buNone/>
                      </a:pPr>
                      <a:r>
                        <a:rPr lang="en" sz="2400">
                          <a:latin typeface="Varela Round"/>
                          <a:ea typeface="Varela Round"/>
                          <a:cs typeface="Varela Round"/>
                          <a:sym typeface="Varela Round"/>
                        </a:rPr>
                        <a:t>Explanation</a:t>
                      </a:r>
                      <a:endParaRPr sz="2400">
                        <a:latin typeface="Varela Round"/>
                        <a:ea typeface="Varela Round"/>
                        <a:cs typeface="Varela Round"/>
                        <a:sym typeface="Varela Round"/>
                      </a:endParaRPr>
                    </a:p>
                  </a:txBody>
                  <a:tcPr marL="84667" marR="84667" marT="84667" marB="84667">
                    <a:solidFill>
                      <a:srgbClr val="D9D9D9"/>
                    </a:solidFill>
                  </a:tcPr>
                </a:tc>
                <a:extLst>
                  <a:ext uri="{0D108BD9-81ED-4DB2-BD59-A6C34878D82A}">
                    <a16:rowId xmlns:a16="http://schemas.microsoft.com/office/drawing/2014/main" val="10000"/>
                  </a:ext>
                </a:extLst>
              </a:tr>
              <a:tr h="900853">
                <a:tc>
                  <a:txBody>
                    <a:bodyPr/>
                    <a:lstStyle/>
                    <a:p>
                      <a:pPr marL="0" lvl="0" indent="0" algn="l" rtl="0">
                        <a:spcBef>
                          <a:spcPts val="0"/>
                        </a:spcBef>
                        <a:spcAft>
                          <a:spcPts val="0"/>
                        </a:spcAft>
                        <a:buNone/>
                      </a:pPr>
                      <a:r>
                        <a:rPr lang="en" sz="1600">
                          <a:latin typeface="Varela Round"/>
                          <a:ea typeface="Varela Round"/>
                          <a:cs typeface="Varela Round"/>
                          <a:sym typeface="Varela Round"/>
                        </a:rPr>
                        <a:t>Border &amp; Outline</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a:latin typeface="Varela Round"/>
                          <a:ea typeface="Varela Round"/>
                          <a:cs typeface="Varela Round"/>
                          <a:sym typeface="Varela Round"/>
                        </a:rPr>
                        <a:t>Sets the border/outline of an element.</a:t>
                      </a:r>
                      <a:endParaRPr sz="1600">
                        <a:latin typeface="Varela Round"/>
                        <a:ea typeface="Varela Round"/>
                        <a:cs typeface="Varela Round"/>
                        <a:sym typeface="Varela Round"/>
                      </a:endParaRPr>
                    </a:p>
                    <a:p>
                      <a:pPr marL="0" lvl="0" indent="0" algn="l" rtl="0">
                        <a:spcBef>
                          <a:spcPts val="0"/>
                        </a:spcBef>
                        <a:spcAft>
                          <a:spcPts val="0"/>
                        </a:spcAft>
                        <a:buNone/>
                      </a:pPr>
                      <a:r>
                        <a:rPr lang="en" sz="1600">
                          <a:latin typeface="Varela Round"/>
                          <a:ea typeface="Varela Round"/>
                          <a:cs typeface="Varela Round"/>
                          <a:sym typeface="Varela Round"/>
                        </a:rPr>
                        <a:t>Border: solid/double/dashed 1px red</a:t>
                      </a:r>
                      <a:endParaRPr sz="1600">
                        <a:latin typeface="Varela Round"/>
                        <a:ea typeface="Varela Round"/>
                        <a:cs typeface="Varela Round"/>
                        <a:sym typeface="Varela Round"/>
                      </a:endParaRPr>
                    </a:p>
                    <a:p>
                      <a:pPr marL="0" lvl="0" indent="0" algn="l" rtl="0">
                        <a:spcBef>
                          <a:spcPts val="0"/>
                        </a:spcBef>
                        <a:spcAft>
                          <a:spcPts val="0"/>
                        </a:spcAft>
                        <a:buNone/>
                      </a:pPr>
                      <a:r>
                        <a:rPr lang="en" sz="1600">
                          <a:latin typeface="Varela Round"/>
                          <a:ea typeface="Varela Round"/>
                          <a:cs typeface="Varela Round"/>
                          <a:sym typeface="Varela Round"/>
                        </a:rPr>
                        <a:t>outline: solid/double/dashed 1px red</a:t>
                      </a:r>
                      <a:endParaRPr sz="160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1"/>
                  </a:ext>
                </a:extLst>
              </a:tr>
              <a:tr h="657013">
                <a:tc>
                  <a:txBody>
                    <a:bodyPr/>
                    <a:lstStyle/>
                    <a:p>
                      <a:pPr marL="0" lvl="0" indent="0" algn="l" rtl="0">
                        <a:spcBef>
                          <a:spcPts val="0"/>
                        </a:spcBef>
                        <a:spcAft>
                          <a:spcPts val="0"/>
                        </a:spcAft>
                        <a:buNone/>
                      </a:pPr>
                      <a:r>
                        <a:rPr lang="en" sz="1600">
                          <a:latin typeface="Varela Round"/>
                          <a:ea typeface="Varela Round"/>
                          <a:cs typeface="Varela Round"/>
                          <a:sym typeface="Varela Round"/>
                        </a:rPr>
                        <a:t>position</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a:latin typeface="Varela Round"/>
                          <a:ea typeface="Varela Round"/>
                          <a:cs typeface="Varela Round"/>
                          <a:sym typeface="Varela Round"/>
                        </a:rPr>
                        <a:t>Sets the position of an element </a:t>
                      </a:r>
                      <a:endParaRPr sz="1600">
                        <a:latin typeface="Varela Round"/>
                        <a:ea typeface="Varela Round"/>
                        <a:cs typeface="Varela Round"/>
                        <a:sym typeface="Varela Round"/>
                      </a:endParaRPr>
                    </a:p>
                    <a:p>
                      <a:pPr marL="0" lvl="0" indent="0" algn="l" rtl="0">
                        <a:spcBef>
                          <a:spcPts val="0"/>
                        </a:spcBef>
                        <a:spcAft>
                          <a:spcPts val="0"/>
                        </a:spcAft>
                        <a:buNone/>
                      </a:pPr>
                      <a:r>
                        <a:rPr lang="en" sz="1600">
                          <a:latin typeface="Varela Round"/>
                          <a:ea typeface="Varela Round"/>
                          <a:cs typeface="Varela Round"/>
                          <a:sym typeface="Varela Round"/>
                        </a:rPr>
                        <a:t>Position: static/relative/absolute/fixed</a:t>
                      </a:r>
                      <a:endParaRPr sz="160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2"/>
                  </a:ext>
                </a:extLst>
              </a:tr>
              <a:tr h="1042000">
                <a:tc>
                  <a:txBody>
                    <a:bodyPr/>
                    <a:lstStyle/>
                    <a:p>
                      <a:pPr marL="0" lvl="0" indent="0" algn="l" rtl="0">
                        <a:spcBef>
                          <a:spcPts val="0"/>
                        </a:spcBef>
                        <a:spcAft>
                          <a:spcPts val="0"/>
                        </a:spcAft>
                        <a:buNone/>
                      </a:pPr>
                      <a:r>
                        <a:rPr lang="en" sz="1600">
                          <a:latin typeface="Varela Round"/>
                          <a:ea typeface="Varela Round"/>
                          <a:cs typeface="Varela Round"/>
                          <a:sym typeface="Varela Round"/>
                        </a:rPr>
                        <a:t>Font - size &amp; family</a:t>
                      </a:r>
                      <a:endParaRPr sz="16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600" dirty="0">
                          <a:latin typeface="Varela Round"/>
                          <a:ea typeface="Varela Round"/>
                          <a:cs typeface="Varela Round"/>
                          <a:sym typeface="Varela Round"/>
                        </a:rPr>
                        <a:t>Sets the size, color and family of text elements.</a:t>
                      </a:r>
                      <a:endParaRPr sz="1600" dirty="0">
                        <a:latin typeface="Varela Round"/>
                        <a:ea typeface="Varela Round"/>
                        <a:cs typeface="Varela Round"/>
                        <a:sym typeface="Varela Round"/>
                      </a:endParaRPr>
                    </a:p>
                    <a:p>
                      <a:pPr marL="0" lvl="0" indent="0" algn="l" rtl="0">
                        <a:spcBef>
                          <a:spcPts val="0"/>
                        </a:spcBef>
                        <a:spcAft>
                          <a:spcPts val="0"/>
                        </a:spcAft>
                        <a:buNone/>
                      </a:pPr>
                      <a:r>
                        <a:rPr lang="en" sz="1600" dirty="0">
                          <a:latin typeface="Varela Round"/>
                          <a:ea typeface="Varela Round"/>
                          <a:cs typeface="Varela Round"/>
                          <a:sym typeface="Varela Round"/>
                        </a:rPr>
                        <a:t>Font-size: 30px</a:t>
                      </a:r>
                      <a:endParaRPr sz="1600" dirty="0">
                        <a:latin typeface="Varela Round"/>
                        <a:ea typeface="Varela Round"/>
                        <a:cs typeface="Varela Round"/>
                        <a:sym typeface="Varela Round"/>
                      </a:endParaRPr>
                    </a:p>
                    <a:p>
                      <a:pPr marL="0" lvl="0" indent="0" algn="l" rtl="0">
                        <a:spcBef>
                          <a:spcPts val="0"/>
                        </a:spcBef>
                        <a:spcAft>
                          <a:spcPts val="0"/>
                        </a:spcAft>
                        <a:buNone/>
                      </a:pPr>
                      <a:r>
                        <a:rPr lang="en" sz="1600" dirty="0">
                          <a:latin typeface="Varela Round"/>
                          <a:ea typeface="Varela Round"/>
                          <a:cs typeface="Varela Round"/>
                          <a:sym typeface="Varela Round"/>
                        </a:rPr>
                        <a:t>Font-family: Arial</a:t>
                      </a:r>
                      <a:endParaRPr sz="1600" dirty="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3"/>
                  </a:ext>
                </a:extLst>
              </a:tr>
            </a:tbl>
          </a:graphicData>
        </a:graphic>
      </p:graphicFrame>
      <p:sp>
        <p:nvSpPr>
          <p:cNvPr id="4" name="Номер слайда 3">
            <a:extLst>
              <a:ext uri="{FF2B5EF4-FFF2-40B4-BE49-F238E27FC236}">
                <a16:creationId xmlns:a16="http://schemas.microsoft.com/office/drawing/2014/main" id="{C2CEFAAC-1DFD-6B4A-B20D-20B49BCDE8BB}"/>
              </a:ext>
            </a:extLst>
          </p:cNvPr>
          <p:cNvSpPr>
            <a:spLocks noGrp="1"/>
          </p:cNvSpPr>
          <p:nvPr>
            <p:ph type="sldNum" idx="12"/>
          </p:nvPr>
        </p:nvSpPr>
        <p:spPr/>
        <p:txBody>
          <a:bodyPr/>
          <a:lstStyle/>
          <a:p>
            <a:fld id="{00000000-1234-1234-1234-123412341234}" type="slidenum">
              <a:rPr lang="en" smtClean="0"/>
              <a:pPr/>
              <a:t>136</a:t>
            </a:fld>
            <a:endParaRPr lang="en"/>
          </a:p>
        </p:txBody>
      </p:sp>
      <p:sp>
        <p:nvSpPr>
          <p:cNvPr id="7" name="Прямоугольник 6">
            <a:extLst>
              <a:ext uri="{FF2B5EF4-FFF2-40B4-BE49-F238E27FC236}">
                <a16:creationId xmlns:a16="http://schemas.microsoft.com/office/drawing/2014/main" id="{84C803E1-B98F-B541-85F8-53D13568A65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p:nvPr/>
        </p:nvSpPr>
        <p:spPr>
          <a:xfrm>
            <a:off x="301611" y="316929"/>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2400" u="sng" dirty="0">
                <a:solidFill>
                  <a:schemeClr val="dk1"/>
                </a:solidFill>
                <a:latin typeface="Times New Roman"/>
                <a:ea typeface="Times New Roman"/>
                <a:cs typeface="Times New Roman"/>
                <a:sym typeface="Times New Roman"/>
              </a:rPr>
              <a:t>Advanced selectors</a:t>
            </a:r>
            <a:endParaRPr sz="2400" u="sng" dirty="0">
              <a:solidFill>
                <a:srgbClr val="222222"/>
              </a:solidFill>
              <a:highlight>
                <a:srgbClr val="FFFFFF"/>
              </a:highlight>
              <a:latin typeface="Times New Roman"/>
              <a:ea typeface="Times New Roman"/>
              <a:cs typeface="Times New Roman"/>
              <a:sym typeface="Times New Roman"/>
            </a:endParaRPr>
          </a:p>
        </p:txBody>
      </p:sp>
      <p:sp>
        <p:nvSpPr>
          <p:cNvPr id="188" name="Shape 188"/>
          <p:cNvSpPr txBox="1"/>
          <p:nvPr/>
        </p:nvSpPr>
        <p:spPr>
          <a:xfrm>
            <a:off x="415600" y="1707676"/>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CSS is offering some more advanced selectors to uniquely select the requested elements. Instead of selecting only by tags, classes and ids we can target specific elements with attributes. This way we can choose element by their values and types for example.</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Selector usage: </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[attr] { color: red }</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[attr=value] { color: red}</a:t>
            </a:r>
            <a:endParaRPr sz="2400" b="1"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10FF0BC1-7CFD-BB4E-9A4C-BCD79602197F}"/>
              </a:ext>
            </a:extLst>
          </p:cNvPr>
          <p:cNvSpPr>
            <a:spLocks noGrp="1"/>
          </p:cNvSpPr>
          <p:nvPr>
            <p:ph type="sldNum" idx="12"/>
          </p:nvPr>
        </p:nvSpPr>
        <p:spPr/>
        <p:txBody>
          <a:bodyPr/>
          <a:lstStyle/>
          <a:p>
            <a:fld id="{00000000-1234-1234-1234-123412341234}" type="slidenum">
              <a:rPr lang="en" smtClean="0"/>
              <a:pPr/>
              <a:t>137</a:t>
            </a:fld>
            <a:endParaRPr lang="en"/>
          </a:p>
        </p:txBody>
      </p:sp>
      <p:sp>
        <p:nvSpPr>
          <p:cNvPr id="7" name="Прямоугольник 6">
            <a:extLst>
              <a:ext uri="{FF2B5EF4-FFF2-40B4-BE49-F238E27FC236}">
                <a16:creationId xmlns:a16="http://schemas.microsoft.com/office/drawing/2014/main" id="{FDA76E61-277B-D545-8BAB-522EE2CB613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2400" u="sng">
                <a:solidFill>
                  <a:schemeClr val="dk1"/>
                </a:solidFill>
                <a:latin typeface="Times New Roman"/>
                <a:ea typeface="Times New Roman"/>
                <a:cs typeface="Times New Roman"/>
                <a:sym typeface="Times New Roman"/>
              </a:rPr>
              <a:t>Advanced selectors</a:t>
            </a:r>
            <a:endParaRPr sz="2400" u="sng">
              <a:solidFill>
                <a:srgbClr val="222222"/>
              </a:solidFill>
              <a:highlight>
                <a:srgbClr val="FFFFFF"/>
              </a:highlight>
              <a:latin typeface="Times New Roman"/>
              <a:ea typeface="Times New Roman"/>
              <a:cs typeface="Times New Roman"/>
              <a:sym typeface="Times New Roman"/>
            </a:endParaRPr>
          </a:p>
        </p:txBody>
      </p:sp>
      <p:sp>
        <p:nvSpPr>
          <p:cNvPr id="194" name="Shape 194"/>
          <p:cNvSpPr txBox="1"/>
          <p:nvPr/>
        </p:nvSpPr>
        <p:spPr>
          <a:xfrm>
            <a:off x="7002000" y="1119023"/>
            <a:ext cx="4774400" cy="53404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[type]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 red;</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buClr>
                <a:schemeClr val="dk1"/>
              </a:buClr>
              <a:buSzPts val="1100"/>
            </a:pPr>
            <a:r>
              <a:rPr lang="en" sz="1600" dirty="0">
                <a:solidFill>
                  <a:srgbClr val="222222"/>
                </a:solidFill>
                <a:highlight>
                  <a:schemeClr val="lt1"/>
                </a:highlight>
                <a:latin typeface="Courier New"/>
                <a:ea typeface="Courier New"/>
                <a:cs typeface="Courier New"/>
                <a:sym typeface="Courier New"/>
              </a:rPr>
              <a:t>[type=”text”] {</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buClr>
                <a:schemeClr val="dk1"/>
              </a:buClr>
              <a:buSzPts val="1100"/>
            </a:pPr>
            <a:r>
              <a:rPr lang="en" sz="1600" dirty="0">
                <a:solidFill>
                  <a:srgbClr val="222222"/>
                </a:solidFill>
                <a:highlight>
                  <a:schemeClr val="lt1"/>
                </a:highlight>
                <a:latin typeface="Courier New"/>
                <a:ea typeface="Courier New"/>
                <a:cs typeface="Courier New"/>
                <a:sym typeface="Courier New"/>
              </a:rPr>
              <a:t>	Background: green;</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[value=”name”] {</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Background: orange;</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[placeholder] {</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Background: purple;</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a:t>
            </a:r>
            <a:endParaRPr sz="1600" dirty="0">
              <a:solidFill>
                <a:srgbClr val="222222"/>
              </a:solidFill>
              <a:highlight>
                <a:schemeClr val="lt1"/>
              </a:highlight>
              <a:latin typeface="Courier New"/>
              <a:ea typeface="Courier New"/>
              <a:cs typeface="Courier New"/>
              <a:sym typeface="Courier New"/>
            </a:endParaRPr>
          </a:p>
          <a:p>
            <a:pPr rtl="0">
              <a:lnSpc>
                <a:spcPct val="150000"/>
              </a:lnSpc>
              <a:buClr>
                <a:schemeClr val="dk1"/>
              </a:buClr>
              <a:buSzPts val="1100"/>
            </a:pPr>
            <a:endParaRPr sz="2400" dirty="0">
              <a:solidFill>
                <a:srgbClr val="222222"/>
              </a:solidFill>
              <a:highlight>
                <a:schemeClr val="lt1"/>
              </a:highlight>
              <a:latin typeface="Courier New"/>
              <a:ea typeface="Courier New"/>
              <a:cs typeface="Courier New"/>
              <a:sym typeface="Courier New"/>
            </a:endParaRPr>
          </a:p>
        </p:txBody>
      </p:sp>
      <p:sp>
        <p:nvSpPr>
          <p:cNvPr id="195" name="Shape 195"/>
          <p:cNvSpPr txBox="1"/>
          <p:nvPr/>
        </p:nvSpPr>
        <p:spPr>
          <a:xfrm>
            <a:off x="732471" y="803099"/>
            <a:ext cx="4774400" cy="24560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&lt;input type=”text”&gt;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&lt;input type=”email”&gt;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&lt;input value=”name”&gt;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&lt;input placeholder=”your name”&gt;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&lt;input data-special=”my data”&gt;</a:t>
            </a:r>
            <a:endParaRPr sz="1600" dirty="0">
              <a:solidFill>
                <a:srgbClr val="222222"/>
              </a:solidFill>
              <a:highlight>
                <a:schemeClr val="lt1"/>
              </a:highlight>
              <a:latin typeface="Courier New"/>
              <a:ea typeface="Courier New"/>
              <a:cs typeface="Courier New"/>
              <a:sym typeface="Courier New"/>
            </a:endParaRPr>
          </a:p>
        </p:txBody>
      </p:sp>
      <p:pic>
        <p:nvPicPr>
          <p:cNvPr id="196" name="Shape 196"/>
          <p:cNvPicPr preferRelativeResize="0"/>
          <p:nvPr/>
        </p:nvPicPr>
        <p:blipFill rotWithShape="1">
          <a:blip r:embed="rId3">
            <a:alphaModFix/>
          </a:blip>
          <a:srcRect l="39682"/>
          <a:stretch/>
        </p:blipFill>
        <p:spPr>
          <a:xfrm>
            <a:off x="415601" y="3598901"/>
            <a:ext cx="6280300" cy="713852"/>
          </a:xfrm>
          <a:prstGeom prst="rect">
            <a:avLst/>
          </a:prstGeom>
          <a:noFill/>
          <a:ln>
            <a:noFill/>
          </a:ln>
        </p:spPr>
      </p:pic>
      <p:pic>
        <p:nvPicPr>
          <p:cNvPr id="197" name="Shape 197"/>
          <p:cNvPicPr preferRelativeResize="0"/>
          <p:nvPr/>
        </p:nvPicPr>
        <p:blipFill rotWithShape="1">
          <a:blip r:embed="rId3">
            <a:alphaModFix/>
          </a:blip>
          <a:srcRect r="60146"/>
          <a:stretch/>
        </p:blipFill>
        <p:spPr>
          <a:xfrm>
            <a:off x="415600" y="4210333"/>
            <a:ext cx="4160333" cy="713867"/>
          </a:xfrm>
          <a:prstGeom prst="rect">
            <a:avLst/>
          </a:prstGeom>
          <a:noFill/>
          <a:ln>
            <a:noFill/>
          </a:ln>
        </p:spPr>
      </p:pic>
      <p:sp>
        <p:nvSpPr>
          <p:cNvPr id="4" name="Номер слайда 3">
            <a:extLst>
              <a:ext uri="{FF2B5EF4-FFF2-40B4-BE49-F238E27FC236}">
                <a16:creationId xmlns:a16="http://schemas.microsoft.com/office/drawing/2014/main" id="{43DEC3E2-5807-9441-B368-FF5EFDFEDF60}"/>
              </a:ext>
            </a:extLst>
          </p:cNvPr>
          <p:cNvSpPr>
            <a:spLocks noGrp="1"/>
          </p:cNvSpPr>
          <p:nvPr>
            <p:ph type="sldNum" idx="12"/>
          </p:nvPr>
        </p:nvSpPr>
        <p:spPr/>
        <p:txBody>
          <a:bodyPr/>
          <a:lstStyle/>
          <a:p>
            <a:fld id="{00000000-1234-1234-1234-123412341234}" type="slidenum">
              <a:rPr lang="en" smtClean="0"/>
              <a:pPr/>
              <a:t>138</a:t>
            </a:fld>
            <a:endParaRPr lang="en"/>
          </a:p>
        </p:txBody>
      </p:sp>
      <p:sp>
        <p:nvSpPr>
          <p:cNvPr id="10" name="Прямоугольник 9">
            <a:extLst>
              <a:ext uri="{FF2B5EF4-FFF2-40B4-BE49-F238E27FC236}">
                <a16:creationId xmlns:a16="http://schemas.microsoft.com/office/drawing/2014/main" id="{CA892865-7C9B-1C4D-BC67-1746BD69A87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p:nvPr/>
        </p:nvSpPr>
        <p:spPr>
          <a:xfrm>
            <a:off x="301611" y="248689"/>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2400" u="sng" dirty="0">
                <a:solidFill>
                  <a:schemeClr val="dk1"/>
                </a:solidFill>
                <a:latin typeface="Times New Roman"/>
                <a:ea typeface="Times New Roman"/>
                <a:cs typeface="Times New Roman"/>
                <a:sym typeface="Times New Roman"/>
              </a:rPr>
              <a:t>Advanced selectors</a:t>
            </a:r>
            <a:endParaRPr sz="2400" u="sng" dirty="0">
              <a:solidFill>
                <a:srgbClr val="222222"/>
              </a:solidFill>
              <a:highlight>
                <a:srgbClr val="FFFFFF"/>
              </a:highlight>
              <a:latin typeface="Times New Roman"/>
              <a:ea typeface="Times New Roman"/>
              <a:cs typeface="Times New Roman"/>
              <a:sym typeface="Times New Roman"/>
            </a:endParaRPr>
          </a:p>
        </p:txBody>
      </p:sp>
      <p:sp>
        <p:nvSpPr>
          <p:cNvPr id="203" name="Shape 203"/>
          <p:cNvSpPr txBox="1"/>
          <p:nvPr/>
        </p:nvSpPr>
        <p:spPr>
          <a:xfrm>
            <a:off x="415600" y="1869400"/>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As you can see, we can target elements by their attribute name or attribute values.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Good Example may be when you create a form, and you want to show the user that he didn’t insert a correct value to some input field - you can target this element by wrong value and  color it with red.</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45FB3661-2E5E-844C-A8BE-EB833C87449A}"/>
              </a:ext>
            </a:extLst>
          </p:cNvPr>
          <p:cNvSpPr>
            <a:spLocks noGrp="1"/>
          </p:cNvSpPr>
          <p:nvPr>
            <p:ph type="sldNum" idx="12"/>
          </p:nvPr>
        </p:nvSpPr>
        <p:spPr/>
        <p:txBody>
          <a:bodyPr/>
          <a:lstStyle/>
          <a:p>
            <a:fld id="{00000000-1234-1234-1234-123412341234}" type="slidenum">
              <a:rPr lang="en" smtClean="0"/>
              <a:pPr/>
              <a:t>139</a:t>
            </a:fld>
            <a:endParaRPr lang="en"/>
          </a:p>
        </p:txBody>
      </p:sp>
      <p:sp>
        <p:nvSpPr>
          <p:cNvPr id="7" name="Прямоугольник 6">
            <a:extLst>
              <a:ext uri="{FF2B5EF4-FFF2-40B4-BE49-F238E27FC236}">
                <a16:creationId xmlns:a16="http://schemas.microsoft.com/office/drawing/2014/main" id="{385C9262-F6B2-5144-9C4B-0435E79B0EE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Servers</a:t>
            </a:r>
            <a:endParaRPr sz="3200"/>
          </a:p>
        </p:txBody>
      </p:sp>
      <p:sp>
        <p:nvSpPr>
          <p:cNvPr id="127" name="Shape 127"/>
          <p:cNvSpPr txBox="1">
            <a:spLocks noGrp="1"/>
          </p:cNvSpPr>
          <p:nvPr>
            <p:ph type="body" idx="1"/>
          </p:nvPr>
        </p:nvSpPr>
        <p:spPr>
          <a:xfrm>
            <a:off x="415600" y="775973"/>
            <a:ext cx="11360800" cy="5624000"/>
          </a:xfrm>
          <a:prstGeom prst="rect">
            <a:avLst/>
          </a:prstGeom>
        </p:spPr>
        <p:txBody>
          <a:bodyPr spcFirstLastPara="1" vert="horz" wrap="square" lIns="121900" tIns="121900" rIns="121900" bIns="121900" rtlCol="1" anchor="t" anchorCtr="0">
            <a:noAutofit/>
          </a:bodyPr>
          <a:lstStyle/>
          <a:p>
            <a:pPr marL="0" indent="0" rtl="0">
              <a:lnSpc>
                <a:spcPct val="150000"/>
              </a:lnSpc>
              <a:buNone/>
            </a:pPr>
            <a:r>
              <a:rPr lang="en" sz="2400" b="1" dirty="0">
                <a:solidFill>
                  <a:schemeClr val="dk1"/>
                </a:solidFill>
              </a:rPr>
              <a:t>What is REST</a:t>
            </a:r>
            <a:endParaRPr lang="ru-RU" sz="2400" b="1" dirty="0">
              <a:solidFill>
                <a:schemeClr val="dk1"/>
              </a:solidFill>
            </a:endParaRPr>
          </a:p>
          <a:p>
            <a:pPr marL="380990" indent="-380990" algn="l" rtl="0">
              <a:lnSpc>
                <a:spcPct val="150000"/>
              </a:lnSpc>
            </a:pPr>
            <a:r>
              <a:rPr lang="en" sz="2400" dirty="0">
                <a:solidFill>
                  <a:schemeClr val="dk1"/>
                </a:solidFill>
              </a:rPr>
              <a:t>Representational State Transfer is stateless and </a:t>
            </a:r>
            <a:r>
              <a:rPr lang="en-US" sz="2400" dirty="0">
                <a:solidFill>
                  <a:schemeClr val="dk1"/>
                </a:solidFill>
              </a:rPr>
              <a:t>is </a:t>
            </a:r>
            <a:r>
              <a:rPr lang="en" sz="2400" dirty="0">
                <a:solidFill>
                  <a:schemeClr val="dk1"/>
                </a:solidFill>
              </a:rPr>
              <a:t>not affected by architecture of any side. </a:t>
            </a:r>
          </a:p>
          <a:p>
            <a:pPr marL="380990" indent="-380990" algn="l" rtl="0">
              <a:lnSpc>
                <a:spcPct val="150000"/>
              </a:lnSpc>
            </a:pPr>
            <a:r>
              <a:rPr lang="en" sz="2400" dirty="0">
                <a:solidFill>
                  <a:schemeClr val="dk1"/>
                </a:solidFill>
              </a:rPr>
              <a:t>Meaning we can make changes to the server or the client side without affecting the correct data transfer.</a:t>
            </a:r>
            <a:endParaRPr sz="2400" dirty="0">
              <a:solidFill>
                <a:schemeClr val="dk1"/>
              </a:solidFill>
            </a:endParaRPr>
          </a:p>
          <a:p>
            <a:pPr marL="380990" indent="-380990" algn="l" rtl="0">
              <a:lnSpc>
                <a:spcPct val="150000"/>
              </a:lnSpc>
            </a:pPr>
            <a:r>
              <a:rPr lang="en" sz="2400" dirty="0">
                <a:solidFill>
                  <a:schemeClr val="dk1"/>
                </a:solidFill>
              </a:rPr>
              <a:t>There are 4 common usages of this communication:</a:t>
            </a:r>
            <a:endParaRPr sz="2400" dirty="0">
              <a:solidFill>
                <a:schemeClr val="dk1"/>
              </a:solidFill>
            </a:endParaRPr>
          </a:p>
          <a:p>
            <a:pPr marL="609585" lvl="1" indent="0" algn="l" rtl="0">
              <a:lnSpc>
                <a:spcPct val="150000"/>
              </a:lnSpc>
              <a:spcBef>
                <a:spcPts val="0"/>
              </a:spcBef>
              <a:buNone/>
            </a:pPr>
            <a:r>
              <a:rPr lang="en" dirty="0">
                <a:solidFill>
                  <a:schemeClr val="dk1"/>
                </a:solidFill>
              </a:rPr>
              <a:t># GET - requests some data from the server</a:t>
            </a:r>
            <a:endParaRPr dirty="0">
              <a:solidFill>
                <a:schemeClr val="dk1"/>
              </a:solidFill>
            </a:endParaRPr>
          </a:p>
          <a:p>
            <a:pPr marL="609585" lvl="1" indent="0" algn="l" rtl="0">
              <a:lnSpc>
                <a:spcPct val="150000"/>
              </a:lnSpc>
              <a:spcBef>
                <a:spcPts val="0"/>
              </a:spcBef>
              <a:buNone/>
            </a:pPr>
            <a:r>
              <a:rPr lang="en" dirty="0">
                <a:solidFill>
                  <a:schemeClr val="dk1"/>
                </a:solidFill>
              </a:rPr>
              <a:t># POST - Send some bulk data to the server</a:t>
            </a:r>
            <a:endParaRPr dirty="0">
              <a:solidFill>
                <a:schemeClr val="dk1"/>
              </a:solidFill>
            </a:endParaRPr>
          </a:p>
          <a:p>
            <a:pPr marL="609585" lvl="1" indent="0" algn="l" rtl="0">
              <a:lnSpc>
                <a:spcPct val="150000"/>
              </a:lnSpc>
              <a:spcBef>
                <a:spcPts val="0"/>
              </a:spcBef>
              <a:buNone/>
            </a:pPr>
            <a:r>
              <a:rPr lang="en" dirty="0">
                <a:solidFill>
                  <a:schemeClr val="dk1"/>
                </a:solidFill>
              </a:rPr>
              <a:t># PUT - Sends single data to the server</a:t>
            </a:r>
            <a:endParaRPr dirty="0">
              <a:solidFill>
                <a:schemeClr val="dk1"/>
              </a:solidFill>
            </a:endParaRPr>
          </a:p>
          <a:p>
            <a:pPr marL="609585" lvl="1" indent="0" algn="l" rtl="0">
              <a:lnSpc>
                <a:spcPct val="150000"/>
              </a:lnSpc>
              <a:spcBef>
                <a:spcPts val="0"/>
              </a:spcBef>
              <a:buNone/>
            </a:pPr>
            <a:r>
              <a:rPr lang="en" dirty="0">
                <a:solidFill>
                  <a:schemeClr val="dk1"/>
                </a:solidFill>
              </a:rPr>
              <a:t># DELETE - Sends a request to remove data from the server</a:t>
            </a:r>
            <a:endParaRPr dirty="0">
              <a:solidFill>
                <a:schemeClr val="dk1"/>
              </a:solidFill>
            </a:endParaRPr>
          </a:p>
        </p:txBody>
      </p:sp>
      <p:sp>
        <p:nvSpPr>
          <p:cNvPr id="6" name="TextBox 5">
            <a:extLst>
              <a:ext uri="{FF2B5EF4-FFF2-40B4-BE49-F238E27FC236}">
                <a16:creationId xmlns:a16="http://schemas.microsoft.com/office/drawing/2014/main" id="{27CF1563-88C9-6948-A573-A604F6A550B7}"/>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0F5F7804-F6AE-B444-A65A-89C48DBF938F}"/>
              </a:ext>
            </a:extLst>
          </p:cNvPr>
          <p:cNvSpPr>
            <a:spLocks noGrp="1"/>
          </p:cNvSpPr>
          <p:nvPr>
            <p:ph type="sldNum" idx="12"/>
          </p:nvPr>
        </p:nvSpPr>
        <p:spPr/>
        <p:txBody>
          <a:bodyPr/>
          <a:lstStyle/>
          <a:p>
            <a:fld id="{00000000-1234-1234-1234-123412341234}" type="slidenum">
              <a:rPr lang="en" smtClean="0"/>
              <a:pPr/>
              <a:t>14</a:t>
            </a:fld>
            <a:endParaRPr lang="e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Pseudo classes</a:t>
            </a:r>
            <a:endParaRPr sz="3200" u="sng">
              <a:solidFill>
                <a:srgbClr val="222222"/>
              </a:solidFill>
              <a:highlight>
                <a:srgbClr val="FFFFFF"/>
              </a:highlight>
              <a:latin typeface="Times New Roman"/>
              <a:ea typeface="Times New Roman"/>
              <a:cs typeface="Times New Roman"/>
              <a:sym typeface="Times New Roman"/>
            </a:endParaRPr>
          </a:p>
        </p:txBody>
      </p:sp>
      <p:sp>
        <p:nvSpPr>
          <p:cNvPr id="209" name="Shape 209"/>
          <p:cNvSpPr txBox="1"/>
          <p:nvPr/>
        </p:nvSpPr>
        <p:spPr>
          <a:xfrm>
            <a:off x="415600" y="1309433"/>
            <a:ext cx="11360800" cy="311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CSS is offering some more advanced selectors to give us full control of the page.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Pseudo classes control elements by specific state of the element.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For example when a visitor will mouse over your element, the document will see it and by the </a:t>
            </a:r>
            <a:r>
              <a:rPr lang="en" sz="2400" dirty="0" err="1">
                <a:solidFill>
                  <a:schemeClr val="dk1"/>
                </a:solidFill>
                <a:latin typeface="Times New Roman"/>
                <a:ea typeface="Times New Roman"/>
                <a:cs typeface="Times New Roman"/>
                <a:sym typeface="Times New Roman"/>
              </a:rPr>
              <a:t>css</a:t>
            </a:r>
            <a:r>
              <a:rPr lang="en" sz="2400" dirty="0">
                <a:solidFill>
                  <a:schemeClr val="dk1"/>
                </a:solidFill>
                <a:latin typeface="Times New Roman"/>
                <a:ea typeface="Times New Roman"/>
                <a:cs typeface="Times New Roman"/>
                <a:sym typeface="Times New Roman"/>
              </a:rPr>
              <a:t> pseudo class will know what you want it to do.</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Using pseudo classes can seriously increase your control over the document and allow you full freedom of imagination.</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7E62D0DE-14AD-D94B-B7ED-18BA2910DEB3}"/>
              </a:ext>
            </a:extLst>
          </p:cNvPr>
          <p:cNvSpPr>
            <a:spLocks noGrp="1"/>
          </p:cNvSpPr>
          <p:nvPr>
            <p:ph type="sldNum" idx="12"/>
          </p:nvPr>
        </p:nvSpPr>
        <p:spPr/>
        <p:txBody>
          <a:bodyPr/>
          <a:lstStyle/>
          <a:p>
            <a:fld id="{00000000-1234-1234-1234-123412341234}" type="slidenum">
              <a:rPr lang="en" smtClean="0"/>
              <a:pPr/>
              <a:t>140</a:t>
            </a:fld>
            <a:endParaRPr lang="en"/>
          </a:p>
        </p:txBody>
      </p:sp>
      <p:sp>
        <p:nvSpPr>
          <p:cNvPr id="7" name="Прямоугольник 6">
            <a:extLst>
              <a:ext uri="{FF2B5EF4-FFF2-40B4-BE49-F238E27FC236}">
                <a16:creationId xmlns:a16="http://schemas.microsoft.com/office/drawing/2014/main" id="{B85B10D2-774D-8440-8D62-688E9EC5B02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Pseudo classes</a:t>
            </a:r>
            <a:endParaRPr sz="3200" u="sng">
              <a:solidFill>
                <a:srgbClr val="222222"/>
              </a:solidFill>
              <a:highlight>
                <a:srgbClr val="FFFFFF"/>
              </a:highlight>
              <a:latin typeface="Times New Roman"/>
              <a:ea typeface="Times New Roman"/>
              <a:cs typeface="Times New Roman"/>
              <a:sym typeface="Times New Roman"/>
            </a:endParaRPr>
          </a:p>
        </p:txBody>
      </p:sp>
      <p:sp>
        <p:nvSpPr>
          <p:cNvPr id="215" name="Shape 215"/>
          <p:cNvSpPr txBox="1"/>
          <p:nvPr/>
        </p:nvSpPr>
        <p:spPr>
          <a:xfrm>
            <a:off x="6779344" y="1203509"/>
            <a:ext cx="4646800" cy="481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a:solidFill>
                  <a:schemeClr val="dk1"/>
                </a:solidFill>
                <a:latin typeface="Times New Roman"/>
                <a:ea typeface="Times New Roman"/>
                <a:cs typeface="Times New Roman"/>
                <a:sym typeface="Times New Roman"/>
              </a:rPr>
              <a:t>Lets try an example:</a:t>
            </a:r>
            <a:endParaRPr sz="2400" dirty="0">
              <a:solidFill>
                <a:schemeClr val="dk1"/>
              </a:solidFill>
              <a:latin typeface="Times New Roman"/>
              <a:ea typeface="Times New Roman"/>
              <a:cs typeface="Times New Roman"/>
              <a:sym typeface="Times New Roman"/>
            </a:endParaRPr>
          </a:p>
        </p:txBody>
      </p:sp>
      <p:sp>
        <p:nvSpPr>
          <p:cNvPr id="216" name="Shape 216"/>
          <p:cNvSpPr txBox="1"/>
          <p:nvPr/>
        </p:nvSpPr>
        <p:spPr>
          <a:xfrm>
            <a:off x="6990233" y="1772495"/>
            <a:ext cx="4774400" cy="26596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[type=”text”]::placeholder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Color: orange;</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Input:hover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 gray;</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pic>
        <p:nvPicPr>
          <p:cNvPr id="217" name="Shape 217"/>
          <p:cNvPicPr preferRelativeResize="0"/>
          <p:nvPr/>
        </p:nvPicPr>
        <p:blipFill>
          <a:blip r:embed="rId3">
            <a:alphaModFix/>
          </a:blip>
          <a:stretch>
            <a:fillRect/>
          </a:stretch>
        </p:blipFill>
        <p:spPr>
          <a:xfrm>
            <a:off x="6722734" y="4607667"/>
            <a:ext cx="5041900" cy="698500"/>
          </a:xfrm>
          <a:prstGeom prst="rect">
            <a:avLst/>
          </a:prstGeom>
          <a:noFill/>
          <a:ln>
            <a:noFill/>
          </a:ln>
        </p:spPr>
      </p:pic>
      <p:sp>
        <p:nvSpPr>
          <p:cNvPr id="218" name="Shape 218"/>
          <p:cNvSpPr txBox="1"/>
          <p:nvPr/>
        </p:nvSpPr>
        <p:spPr>
          <a:xfrm>
            <a:off x="621534" y="680400"/>
            <a:ext cx="6101200" cy="6177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We are targeting the first input element by its placeholder text and changing its color to orange. Now every text input element with placeholder will have orange text.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 second target is an element which has a mouse over it. When the page see’s we are hovering over the element , it will change its background to gray.</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Remember, you can target elements by any attribute and their value.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With the usage of pseudo classes we can achieve way better user experience and step further in an ultimate website.</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D3E8E6F2-8CA0-4141-A239-09C6B131888C}"/>
              </a:ext>
            </a:extLst>
          </p:cNvPr>
          <p:cNvSpPr>
            <a:spLocks noGrp="1"/>
          </p:cNvSpPr>
          <p:nvPr>
            <p:ph type="sldNum" idx="12"/>
          </p:nvPr>
        </p:nvSpPr>
        <p:spPr/>
        <p:txBody>
          <a:bodyPr/>
          <a:lstStyle/>
          <a:p>
            <a:fld id="{00000000-1234-1234-1234-123412341234}" type="slidenum">
              <a:rPr lang="en" smtClean="0"/>
              <a:pPr/>
              <a:t>141</a:t>
            </a:fld>
            <a:endParaRPr lang="en"/>
          </a:p>
        </p:txBody>
      </p:sp>
      <p:sp>
        <p:nvSpPr>
          <p:cNvPr id="10" name="Прямоугольник 9">
            <a:extLst>
              <a:ext uri="{FF2B5EF4-FFF2-40B4-BE49-F238E27FC236}">
                <a16:creationId xmlns:a16="http://schemas.microsoft.com/office/drawing/2014/main" id="{3FC2AB46-7ACB-E34A-842D-E9A2AC17919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Transitions</a:t>
            </a:r>
            <a:endParaRPr sz="3200" u="sng">
              <a:solidFill>
                <a:srgbClr val="222222"/>
              </a:solidFill>
              <a:highlight>
                <a:srgbClr val="FFFFFF"/>
              </a:highlight>
              <a:latin typeface="Times New Roman"/>
              <a:ea typeface="Times New Roman"/>
              <a:cs typeface="Times New Roman"/>
              <a:sym typeface="Times New Roman"/>
            </a:endParaRPr>
          </a:p>
        </p:txBody>
      </p:sp>
      <p:sp>
        <p:nvSpPr>
          <p:cNvPr id="224" name="Shape 224"/>
          <p:cNvSpPr txBox="1"/>
          <p:nvPr/>
        </p:nvSpPr>
        <p:spPr>
          <a:xfrm>
            <a:off x="6816400" y="801433"/>
            <a:ext cx="4646800" cy="481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Without transitions:</a:t>
            </a:r>
            <a:endParaRPr sz="2400">
              <a:solidFill>
                <a:schemeClr val="dk1"/>
              </a:solidFill>
              <a:latin typeface="Times New Roman"/>
              <a:ea typeface="Times New Roman"/>
              <a:cs typeface="Times New Roman"/>
              <a:sym typeface="Times New Roman"/>
            </a:endParaRPr>
          </a:p>
        </p:txBody>
      </p:sp>
      <p:sp>
        <p:nvSpPr>
          <p:cNvPr id="225" name="Shape 225"/>
          <p:cNvSpPr txBox="1"/>
          <p:nvPr/>
        </p:nvSpPr>
        <p:spPr>
          <a:xfrm>
            <a:off x="203300" y="525133"/>
            <a:ext cx="6101200" cy="6177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Transitions are our way to animate changes on the fly with CSS.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When we want that some change will occur on the page, we can also make it look much nicer. Although it makes the changes look beautiful, it has a very important role as well - the visitor of our page will be able to notice the change. This way we can know that we are not losing our visitors, and that they are fully understand  what is happening on our pages.</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For example, we will use the last input with mouse over pseudo effect but this time we will add a transition so it will become noticeable.</a:t>
            </a:r>
            <a:endParaRPr sz="2400" dirty="0">
              <a:solidFill>
                <a:schemeClr val="dk1"/>
              </a:solidFill>
              <a:latin typeface="Times New Roman"/>
              <a:ea typeface="Times New Roman"/>
              <a:cs typeface="Times New Roman"/>
              <a:sym typeface="Times New Roman"/>
            </a:endParaRPr>
          </a:p>
        </p:txBody>
      </p:sp>
      <p:sp>
        <p:nvSpPr>
          <p:cNvPr id="226" name="Shape 226"/>
          <p:cNvSpPr txBox="1"/>
          <p:nvPr/>
        </p:nvSpPr>
        <p:spPr>
          <a:xfrm>
            <a:off x="6816400" y="3188400"/>
            <a:ext cx="4646800" cy="481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Without transitions:</a:t>
            </a:r>
            <a:endParaRPr sz="2400">
              <a:solidFill>
                <a:schemeClr val="dk1"/>
              </a:solidFill>
              <a:latin typeface="Times New Roman"/>
              <a:ea typeface="Times New Roman"/>
              <a:cs typeface="Times New Roman"/>
              <a:sym typeface="Times New Roman"/>
            </a:endParaRPr>
          </a:p>
        </p:txBody>
      </p:sp>
      <p:pic>
        <p:nvPicPr>
          <p:cNvPr id="227" name="Shape 227"/>
          <p:cNvPicPr preferRelativeResize="0"/>
          <p:nvPr/>
        </p:nvPicPr>
        <p:blipFill>
          <a:blip r:embed="rId3">
            <a:alphaModFix/>
          </a:blip>
          <a:stretch>
            <a:fillRect/>
          </a:stretch>
        </p:blipFill>
        <p:spPr>
          <a:xfrm>
            <a:off x="6816400" y="1364451"/>
            <a:ext cx="4013200" cy="1130300"/>
          </a:xfrm>
          <a:prstGeom prst="rect">
            <a:avLst/>
          </a:prstGeom>
          <a:noFill/>
          <a:ln>
            <a:noFill/>
          </a:ln>
        </p:spPr>
      </p:pic>
      <p:pic>
        <p:nvPicPr>
          <p:cNvPr id="228" name="Shape 228"/>
          <p:cNvPicPr preferRelativeResize="0"/>
          <p:nvPr/>
        </p:nvPicPr>
        <p:blipFill>
          <a:blip r:embed="rId4">
            <a:alphaModFix/>
          </a:blip>
          <a:stretch>
            <a:fillRect/>
          </a:stretch>
        </p:blipFill>
        <p:spPr>
          <a:xfrm>
            <a:off x="6812500" y="3872801"/>
            <a:ext cx="4013200" cy="1130300"/>
          </a:xfrm>
          <a:prstGeom prst="rect">
            <a:avLst/>
          </a:prstGeom>
          <a:noFill/>
          <a:ln>
            <a:noFill/>
          </a:ln>
        </p:spPr>
      </p:pic>
      <p:sp>
        <p:nvSpPr>
          <p:cNvPr id="4" name="Номер слайда 3">
            <a:extLst>
              <a:ext uri="{FF2B5EF4-FFF2-40B4-BE49-F238E27FC236}">
                <a16:creationId xmlns:a16="http://schemas.microsoft.com/office/drawing/2014/main" id="{F715A862-AE6E-F74E-8288-606E59B4E90E}"/>
              </a:ext>
            </a:extLst>
          </p:cNvPr>
          <p:cNvSpPr>
            <a:spLocks noGrp="1"/>
          </p:cNvSpPr>
          <p:nvPr>
            <p:ph type="sldNum" idx="12"/>
          </p:nvPr>
        </p:nvSpPr>
        <p:spPr/>
        <p:txBody>
          <a:bodyPr/>
          <a:lstStyle/>
          <a:p>
            <a:fld id="{00000000-1234-1234-1234-123412341234}" type="slidenum">
              <a:rPr lang="en" smtClean="0"/>
              <a:pPr/>
              <a:t>142</a:t>
            </a:fld>
            <a:endParaRPr lang="en"/>
          </a:p>
        </p:txBody>
      </p:sp>
      <p:sp>
        <p:nvSpPr>
          <p:cNvPr id="11" name="Прямоугольник 10">
            <a:extLst>
              <a:ext uri="{FF2B5EF4-FFF2-40B4-BE49-F238E27FC236}">
                <a16:creationId xmlns:a16="http://schemas.microsoft.com/office/drawing/2014/main" id="{4AE8BBB0-7547-1D45-9389-ACA2208926D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Transitions</a:t>
            </a:r>
            <a:endParaRPr sz="3200" u="sng">
              <a:solidFill>
                <a:srgbClr val="222222"/>
              </a:solidFill>
              <a:highlight>
                <a:srgbClr val="FFFFFF"/>
              </a:highlight>
              <a:latin typeface="Times New Roman"/>
              <a:ea typeface="Times New Roman"/>
              <a:cs typeface="Times New Roman"/>
              <a:sym typeface="Times New Roman"/>
            </a:endParaRPr>
          </a:p>
        </p:txBody>
      </p:sp>
      <p:sp>
        <p:nvSpPr>
          <p:cNvPr id="234" name="Shape 234"/>
          <p:cNvSpPr txBox="1"/>
          <p:nvPr/>
        </p:nvSpPr>
        <p:spPr>
          <a:xfrm>
            <a:off x="415600" y="1280400"/>
            <a:ext cx="11360800" cy="4155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As you can see the background change is slower and  therefore noticeable.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In this case </a:t>
            </a:r>
            <a:r>
              <a:rPr lang="en" sz="2400" dirty="0" err="1">
                <a:solidFill>
                  <a:schemeClr val="dk1"/>
                </a:solidFill>
                <a:latin typeface="Times New Roman"/>
                <a:ea typeface="Times New Roman"/>
                <a:cs typeface="Times New Roman"/>
                <a:sym typeface="Times New Roman"/>
              </a:rPr>
              <a:t>i</a:t>
            </a:r>
            <a:r>
              <a:rPr lang="en" sz="2400" dirty="0">
                <a:solidFill>
                  <a:schemeClr val="dk1"/>
                </a:solidFill>
                <a:latin typeface="Times New Roman"/>
                <a:ea typeface="Times New Roman"/>
                <a:cs typeface="Times New Roman"/>
                <a:sym typeface="Times New Roman"/>
              </a:rPr>
              <a:t> have used very dark color and probably you would not miss the change without the transition. In real project, you may find way more usages of mouse or other events, and the changes may occur on some other part of the page and may be harder to see. </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The use of transitions is not mandatory, but as I stated before, it has a very important role in the world of websites. </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Developers who respect the user experience will gain more traffic and positive reviews.</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7012D2A1-D48B-FA40-A6AB-790279B13F70}"/>
              </a:ext>
            </a:extLst>
          </p:cNvPr>
          <p:cNvSpPr>
            <a:spLocks noGrp="1"/>
          </p:cNvSpPr>
          <p:nvPr>
            <p:ph type="sldNum" idx="12"/>
          </p:nvPr>
        </p:nvSpPr>
        <p:spPr/>
        <p:txBody>
          <a:bodyPr/>
          <a:lstStyle/>
          <a:p>
            <a:fld id="{00000000-1234-1234-1234-123412341234}" type="slidenum">
              <a:rPr lang="en" smtClean="0"/>
              <a:pPr/>
              <a:t>143</a:t>
            </a:fld>
            <a:endParaRPr lang="en"/>
          </a:p>
        </p:txBody>
      </p:sp>
      <p:sp>
        <p:nvSpPr>
          <p:cNvPr id="7" name="Прямоугольник 6">
            <a:extLst>
              <a:ext uri="{FF2B5EF4-FFF2-40B4-BE49-F238E27FC236}">
                <a16:creationId xmlns:a16="http://schemas.microsoft.com/office/drawing/2014/main" id="{8DAFD2AC-8698-EC43-B6AF-F96FAD69A35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Animations</a:t>
            </a:r>
            <a:endParaRPr sz="3200" u="sng">
              <a:solidFill>
                <a:srgbClr val="222222"/>
              </a:solidFill>
              <a:highlight>
                <a:srgbClr val="FFFFFF"/>
              </a:highlight>
              <a:latin typeface="Times New Roman"/>
              <a:ea typeface="Times New Roman"/>
              <a:cs typeface="Times New Roman"/>
              <a:sym typeface="Times New Roman"/>
            </a:endParaRPr>
          </a:p>
        </p:txBody>
      </p:sp>
      <p:sp>
        <p:nvSpPr>
          <p:cNvPr id="240" name="Shape 240"/>
          <p:cNvSpPr txBox="1"/>
          <p:nvPr/>
        </p:nvSpPr>
        <p:spPr>
          <a:xfrm>
            <a:off x="415600" y="1247391"/>
            <a:ext cx="11360800" cy="4155200"/>
          </a:xfrm>
          <a:prstGeom prst="rect">
            <a:avLst/>
          </a:prstGeom>
          <a:noFill/>
          <a:ln>
            <a:noFill/>
          </a:ln>
        </p:spPr>
        <p:txBody>
          <a:bodyPr spcFirstLastPara="1" wrap="square" lIns="121900" tIns="121900" rIns="121900" bIns="121900" anchor="t" anchorCtr="0">
            <a:noAutofit/>
          </a:bodyPr>
          <a:lstStyle/>
          <a:p>
            <a:pPr rtl="0">
              <a:lnSpc>
                <a:spcPct val="115000"/>
              </a:lnSpc>
            </a:pPr>
            <a:r>
              <a:rPr lang="en" sz="1600" dirty="0">
                <a:solidFill>
                  <a:schemeClr val="dk1"/>
                </a:solidFill>
                <a:latin typeface="Times New Roman"/>
                <a:ea typeface="Times New Roman"/>
                <a:cs typeface="Times New Roman"/>
                <a:sym typeface="Times New Roman"/>
              </a:rPr>
              <a:t>Alongside the transitions, CSS offering us full animations. Animations is more of a groups of transitions that start right after the other. This way we can create animation like results. Creating animations tho has some more advanced techniques and requires some deeper learning.</a:t>
            </a:r>
            <a:endParaRPr sz="1600" dirty="0">
              <a:solidFill>
                <a:schemeClr val="dk1"/>
              </a:solidFill>
              <a:latin typeface="Times New Roman"/>
              <a:ea typeface="Times New Roman"/>
              <a:cs typeface="Times New Roman"/>
              <a:sym typeface="Times New Roman"/>
            </a:endParaRPr>
          </a:p>
          <a:p>
            <a:pPr rtl="0">
              <a:lnSpc>
                <a:spcPct val="115000"/>
              </a:lnSpc>
            </a:pPr>
            <a:r>
              <a:rPr lang="en" sz="2400" dirty="0">
                <a:solidFill>
                  <a:schemeClr val="dk1"/>
                </a:solidFill>
                <a:latin typeface="Times New Roman"/>
                <a:ea typeface="Times New Roman"/>
                <a:cs typeface="Times New Roman"/>
                <a:sym typeface="Times New Roman"/>
              </a:rPr>
              <a:t>Let’s start by Example:</a:t>
            </a:r>
            <a:endParaRPr sz="2400" dirty="0">
              <a:solidFill>
                <a:schemeClr val="dk1"/>
              </a:solidFill>
              <a:latin typeface="Times New Roman"/>
              <a:ea typeface="Times New Roman"/>
              <a:cs typeface="Times New Roman"/>
              <a:sym typeface="Times New Roman"/>
            </a:endParaRPr>
          </a:p>
        </p:txBody>
      </p:sp>
      <p:pic>
        <p:nvPicPr>
          <p:cNvPr id="241" name="Shape 241"/>
          <p:cNvPicPr preferRelativeResize="0"/>
          <p:nvPr/>
        </p:nvPicPr>
        <p:blipFill>
          <a:blip r:embed="rId3">
            <a:alphaModFix/>
          </a:blip>
          <a:stretch>
            <a:fillRect/>
          </a:stretch>
        </p:blipFill>
        <p:spPr>
          <a:xfrm>
            <a:off x="504400" y="3535751"/>
            <a:ext cx="4013200" cy="1130300"/>
          </a:xfrm>
          <a:prstGeom prst="rect">
            <a:avLst/>
          </a:prstGeom>
          <a:noFill/>
          <a:ln>
            <a:noFill/>
          </a:ln>
        </p:spPr>
      </p:pic>
      <p:sp>
        <p:nvSpPr>
          <p:cNvPr id="242" name="Shape 242"/>
          <p:cNvSpPr txBox="1"/>
          <p:nvPr/>
        </p:nvSpPr>
        <p:spPr>
          <a:xfrm>
            <a:off x="6768362" y="2748251"/>
            <a:ext cx="4774400" cy="3670323"/>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@keyframes jump {</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	From {</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		Font-size: 12px;</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50% {</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	Font-size: 48px;</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100% {</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	Font-size: 12px;</a:t>
            </a:r>
            <a:endParaRPr sz="1400" dirty="0">
              <a:solidFill>
                <a:srgbClr val="222222"/>
              </a:solidFill>
              <a:highlight>
                <a:srgbClr val="FFFFFF"/>
              </a:highlight>
              <a:latin typeface="Courier New"/>
              <a:ea typeface="Courier New"/>
              <a:cs typeface="Courier New"/>
              <a:sym typeface="Courier New"/>
            </a:endParaRPr>
          </a:p>
          <a:p>
            <a:pPr lvl="1" indent="609585" algn="l" rtl="0">
              <a:lnSpc>
                <a:spcPct val="150000"/>
              </a:lnSpc>
            </a:pPr>
            <a:r>
              <a:rPr lang="en" sz="1400" dirty="0">
                <a:solidFill>
                  <a:srgbClr val="222222"/>
                </a:solidFill>
                <a:highlight>
                  <a:srgbClr val="FFFFFF"/>
                </a:highlight>
                <a:latin typeface="Courier New"/>
                <a:ea typeface="Courier New"/>
                <a:cs typeface="Courier New"/>
                <a:sym typeface="Courier New"/>
              </a:rPr>
              <a:t>}</a:t>
            </a:r>
            <a:endParaRPr sz="14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400" dirty="0">
                <a:solidFill>
                  <a:srgbClr val="222222"/>
                </a:solidFill>
                <a:highlight>
                  <a:srgbClr val="FFFFFF"/>
                </a:highlight>
                <a:latin typeface="Courier New"/>
                <a:ea typeface="Courier New"/>
                <a:cs typeface="Courier New"/>
                <a:sym typeface="Courier New"/>
              </a:rPr>
              <a:t>}</a:t>
            </a:r>
            <a:endParaRPr sz="1400" dirty="0">
              <a:solidFill>
                <a:srgbClr val="222222"/>
              </a:solidFill>
              <a:highlight>
                <a:srgbClr val="FFFFFF"/>
              </a:highlight>
              <a:latin typeface="Courier New"/>
              <a:ea typeface="Courier New"/>
              <a:cs typeface="Courier New"/>
              <a:sym typeface="Courier New"/>
            </a:endParaRPr>
          </a:p>
        </p:txBody>
      </p:sp>
      <p:sp>
        <p:nvSpPr>
          <p:cNvPr id="243" name="Shape 243"/>
          <p:cNvSpPr txBox="1"/>
          <p:nvPr/>
        </p:nvSpPr>
        <p:spPr>
          <a:xfrm>
            <a:off x="504400" y="2336211"/>
            <a:ext cx="5317600" cy="926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133" dirty="0">
                <a:solidFill>
                  <a:schemeClr val="dk1"/>
                </a:solidFill>
                <a:latin typeface="Times New Roman"/>
                <a:ea typeface="Times New Roman"/>
                <a:cs typeface="Times New Roman"/>
                <a:sym typeface="Times New Roman"/>
              </a:rPr>
              <a:t>To achieve that result we </a:t>
            </a:r>
            <a:r>
              <a:rPr lang="en" sz="2133" u="sng" dirty="0">
                <a:solidFill>
                  <a:schemeClr val="dk1"/>
                </a:solidFill>
                <a:latin typeface="Times New Roman"/>
                <a:ea typeface="Times New Roman"/>
                <a:cs typeface="Times New Roman"/>
                <a:sym typeface="Times New Roman"/>
              </a:rPr>
              <a:t>had to create three different transitions </a:t>
            </a:r>
            <a:r>
              <a:rPr lang="en" sz="2133" dirty="0">
                <a:solidFill>
                  <a:schemeClr val="dk1"/>
                </a:solidFill>
                <a:latin typeface="Times New Roman"/>
                <a:ea typeface="Times New Roman"/>
                <a:cs typeface="Times New Roman"/>
                <a:sym typeface="Times New Roman"/>
              </a:rPr>
              <a:t>as follows:</a:t>
            </a:r>
            <a:endParaRPr sz="2133"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0AEE5F16-91F6-C64E-96F6-38C4DED40B8C}"/>
              </a:ext>
            </a:extLst>
          </p:cNvPr>
          <p:cNvSpPr>
            <a:spLocks noGrp="1"/>
          </p:cNvSpPr>
          <p:nvPr>
            <p:ph type="sldNum" idx="12"/>
          </p:nvPr>
        </p:nvSpPr>
        <p:spPr/>
        <p:txBody>
          <a:bodyPr/>
          <a:lstStyle/>
          <a:p>
            <a:fld id="{00000000-1234-1234-1234-123412341234}" type="slidenum">
              <a:rPr lang="en" smtClean="0"/>
              <a:pPr/>
              <a:t>144</a:t>
            </a:fld>
            <a:endParaRPr lang="en"/>
          </a:p>
        </p:txBody>
      </p:sp>
      <p:sp>
        <p:nvSpPr>
          <p:cNvPr id="10" name="Прямоугольник 9">
            <a:extLst>
              <a:ext uri="{FF2B5EF4-FFF2-40B4-BE49-F238E27FC236}">
                <a16:creationId xmlns:a16="http://schemas.microsoft.com/office/drawing/2014/main" id="{0497B80A-B84C-0A49-BCAE-D3BCD7B59A7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Animations</a:t>
            </a:r>
            <a:endParaRPr sz="3200" u="sng">
              <a:solidFill>
                <a:srgbClr val="222222"/>
              </a:solidFill>
              <a:highlight>
                <a:srgbClr val="FFFFFF"/>
              </a:highlight>
              <a:latin typeface="Times New Roman"/>
              <a:ea typeface="Times New Roman"/>
              <a:cs typeface="Times New Roman"/>
              <a:sym typeface="Times New Roman"/>
            </a:endParaRPr>
          </a:p>
        </p:txBody>
      </p:sp>
      <p:sp>
        <p:nvSpPr>
          <p:cNvPr id="249" name="Shape 249"/>
          <p:cNvSpPr txBox="1"/>
          <p:nvPr/>
        </p:nvSpPr>
        <p:spPr>
          <a:xfrm>
            <a:off x="415600" y="1211893"/>
            <a:ext cx="11360800" cy="1415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Each group defines the state of the element at a relative point of time in our animation.</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Starting from small text size - growing at the middle of the animation to bigger text and shrinking back to mall text at the end.</a:t>
            </a:r>
            <a:endParaRPr sz="2400" dirty="0">
              <a:solidFill>
                <a:schemeClr val="dk1"/>
              </a:solidFill>
              <a:latin typeface="Times New Roman"/>
              <a:ea typeface="Times New Roman"/>
              <a:cs typeface="Times New Roman"/>
              <a:sym typeface="Times New Roman"/>
            </a:endParaRPr>
          </a:p>
        </p:txBody>
      </p:sp>
      <p:sp>
        <p:nvSpPr>
          <p:cNvPr id="250" name="Shape 250"/>
          <p:cNvSpPr txBox="1"/>
          <p:nvPr/>
        </p:nvSpPr>
        <p:spPr>
          <a:xfrm>
            <a:off x="415600" y="3015966"/>
            <a:ext cx="4774400" cy="3453804"/>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.centered h1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Color: purple;</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Animation-name: jump;</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Animation-delay: 1s;</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Animation-duration: 2s;</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Animation-fill-mode: forwards;</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Animation-iteration-count: infinite;</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sp>
        <p:nvSpPr>
          <p:cNvPr id="251" name="Shape 251"/>
          <p:cNvSpPr txBox="1"/>
          <p:nvPr/>
        </p:nvSpPr>
        <p:spPr>
          <a:xfrm>
            <a:off x="390411" y="2438012"/>
            <a:ext cx="11272000" cy="6708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To add this animation to an element we should provide some more information:</a:t>
            </a:r>
            <a:endParaRPr sz="2400"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CB1D2DB0-39C7-8E46-A1AF-2310DFDC4672}"/>
              </a:ext>
            </a:extLst>
          </p:cNvPr>
          <p:cNvSpPr>
            <a:spLocks noGrp="1"/>
          </p:cNvSpPr>
          <p:nvPr>
            <p:ph type="sldNum" idx="12"/>
          </p:nvPr>
        </p:nvSpPr>
        <p:spPr/>
        <p:txBody>
          <a:bodyPr/>
          <a:lstStyle/>
          <a:p>
            <a:fld id="{00000000-1234-1234-1234-123412341234}" type="slidenum">
              <a:rPr lang="en" smtClean="0"/>
              <a:pPr/>
              <a:t>145</a:t>
            </a:fld>
            <a:endParaRPr lang="en"/>
          </a:p>
        </p:txBody>
      </p:sp>
      <p:sp>
        <p:nvSpPr>
          <p:cNvPr id="9" name="Прямоугольник 8">
            <a:extLst>
              <a:ext uri="{FF2B5EF4-FFF2-40B4-BE49-F238E27FC236}">
                <a16:creationId xmlns:a16="http://schemas.microsoft.com/office/drawing/2014/main" id="{F095907E-C51E-5546-8E0A-3765F45DCD7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dirty="0">
                <a:solidFill>
                  <a:schemeClr val="dk1"/>
                </a:solidFill>
                <a:latin typeface="Times New Roman"/>
                <a:ea typeface="Times New Roman"/>
                <a:cs typeface="Times New Roman"/>
                <a:sym typeface="Times New Roman"/>
              </a:rPr>
              <a:t>Animations</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480636"/>
            <a:ext cx="11360800" cy="6101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name: is the name we defined when creating the keyframes.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delay: time before the animation will start.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Duration: time it will take to the animation to complete.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Fill-mode: defines the value outside the animation. You can choose if to keep the last value of the animation or the first one.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Iteration-count: how  many times the animation will run.</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Building the animation keyframes may be straightforward for simples  animations, but can become harder with a complex animation.</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Animation format is as follows: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From: the initiate state of the element before the animation.</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 state of the element at the given percentage.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To: the last state of the element after the animation.</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15A41007-131F-F64E-85FB-F66295E35F89}"/>
              </a:ext>
            </a:extLst>
          </p:cNvPr>
          <p:cNvSpPr>
            <a:spLocks noGrp="1"/>
          </p:cNvSpPr>
          <p:nvPr>
            <p:ph type="sldNum" idx="12"/>
          </p:nvPr>
        </p:nvSpPr>
        <p:spPr/>
        <p:txBody>
          <a:bodyPr/>
          <a:lstStyle/>
          <a:p>
            <a:fld id="{00000000-1234-1234-1234-123412341234}" type="slidenum">
              <a:rPr lang="en" smtClean="0"/>
              <a:pPr/>
              <a:t>146</a:t>
            </a:fld>
            <a:endParaRPr lang="en"/>
          </a:p>
        </p:txBody>
      </p:sp>
      <p:sp>
        <p:nvSpPr>
          <p:cNvPr id="7" name="Прямоугольник 6">
            <a:extLst>
              <a:ext uri="{FF2B5EF4-FFF2-40B4-BE49-F238E27FC236}">
                <a16:creationId xmlns:a16="http://schemas.microsoft.com/office/drawing/2014/main" id="{E47D2312-55A1-734D-98F3-AE431B79486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976393" y="1007282"/>
            <a:ext cx="10686018" cy="4843435"/>
          </a:xfrm>
          <a:prstGeom prst="rect">
            <a:avLst/>
          </a:prstGeom>
          <a:noFill/>
          <a:ln>
            <a:noFill/>
          </a:ln>
        </p:spPr>
        <p:txBody>
          <a:bodyPr spcFirstLastPara="1" wrap="square" lIns="121900" tIns="121900" rIns="121900" bIns="121900" anchor="t" anchorCtr="0">
            <a:noAutofit/>
          </a:bodyPr>
          <a:lstStyle/>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Most importantly, the flexbox layout is direction-agnostic as opposed to the regular layouts (block which is vertically-based and inline which is horizontally-based). While those work well for pages, they lack flexibility (no pun intended) to support large or complex applications (especially when it comes to orientation changing, resizing, stretching, shrinking, etc.).</a:t>
            </a:r>
          </a:p>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Note: Flexbox layout is most appropriate to the components of an application, and small-scale layouts, while the Grid layout is intended for larger scale layouts. </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A4F90FB8-C5E8-394F-B3A5-EA164941A22C}"/>
              </a:ext>
            </a:extLst>
          </p:cNvPr>
          <p:cNvSpPr>
            <a:spLocks noGrp="1"/>
          </p:cNvSpPr>
          <p:nvPr>
            <p:ph type="sldNum" idx="12"/>
          </p:nvPr>
        </p:nvSpPr>
        <p:spPr/>
        <p:txBody>
          <a:bodyPr/>
          <a:lstStyle/>
          <a:p>
            <a:fld id="{00000000-1234-1234-1234-123412341234}" type="slidenum">
              <a:rPr lang="en" smtClean="0"/>
              <a:pPr/>
              <a:t>147</a:t>
            </a:fld>
            <a:endParaRPr lang="en"/>
          </a:p>
        </p:txBody>
      </p:sp>
      <p:sp>
        <p:nvSpPr>
          <p:cNvPr id="7" name="Прямоугольник 6">
            <a:extLst>
              <a:ext uri="{FF2B5EF4-FFF2-40B4-BE49-F238E27FC236}">
                <a16:creationId xmlns:a16="http://schemas.microsoft.com/office/drawing/2014/main" id="{C0EFCF5E-9AD9-B94A-B049-A3A0D1823F4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4829972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640823"/>
            <a:ext cx="11360800" cy="6101600"/>
          </a:xfrm>
          <a:prstGeom prst="rect">
            <a:avLst/>
          </a:prstGeom>
          <a:noFill/>
          <a:ln>
            <a:noFill/>
          </a:ln>
        </p:spPr>
        <p:txBody>
          <a:bodyPr spcFirstLastPara="1" wrap="square" lIns="121900" tIns="121900" rIns="121900" bIns="121900" anchor="t" anchorCtr="0">
            <a:noAutofit/>
          </a:bodyPr>
          <a:lstStyle/>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The Flexbox Layout (Flexible Box) module (a W3C Candidate Recommendation as of October 2017) aims at providing a more efficient way to lay out, align and distribute space among items in a container, even when their size is unknown and/or dynamic (thus the word "flex").</a:t>
            </a:r>
          </a:p>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The main idea behind the flex layout is to give the container the ability to alter its items' width/height (and order) to best fill the available space (mostly to accommodate to all kind of display devices and screen sizes). A flex container expands items to fill available free space, or shrinks them to prevent overflow.</a:t>
            </a:r>
          </a:p>
        </p:txBody>
      </p:sp>
      <p:sp>
        <p:nvSpPr>
          <p:cNvPr id="4" name="Номер слайда 3">
            <a:extLst>
              <a:ext uri="{FF2B5EF4-FFF2-40B4-BE49-F238E27FC236}">
                <a16:creationId xmlns:a16="http://schemas.microsoft.com/office/drawing/2014/main" id="{E1908650-5DCC-3D46-AA30-3C35124CB3DB}"/>
              </a:ext>
            </a:extLst>
          </p:cNvPr>
          <p:cNvSpPr>
            <a:spLocks noGrp="1"/>
          </p:cNvSpPr>
          <p:nvPr>
            <p:ph type="sldNum" idx="12"/>
          </p:nvPr>
        </p:nvSpPr>
        <p:spPr/>
        <p:txBody>
          <a:bodyPr/>
          <a:lstStyle/>
          <a:p>
            <a:fld id="{00000000-1234-1234-1234-123412341234}" type="slidenum">
              <a:rPr lang="en" smtClean="0"/>
              <a:pPr/>
              <a:t>148</a:t>
            </a:fld>
            <a:endParaRPr lang="en"/>
          </a:p>
        </p:txBody>
      </p:sp>
      <p:sp>
        <p:nvSpPr>
          <p:cNvPr id="7" name="Прямоугольник 6">
            <a:extLst>
              <a:ext uri="{FF2B5EF4-FFF2-40B4-BE49-F238E27FC236}">
                <a16:creationId xmlns:a16="http://schemas.microsoft.com/office/drawing/2014/main" id="{90B6C7D8-F9A9-E448-A40C-AB9929C47D29}"/>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984929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640823"/>
            <a:ext cx="11360800" cy="6101600"/>
          </a:xfrm>
          <a:prstGeom prst="rect">
            <a:avLst/>
          </a:prstGeom>
          <a:noFill/>
          <a:ln>
            <a:noFill/>
          </a:ln>
        </p:spPr>
        <p:txBody>
          <a:bodyPr spcFirstLastPara="1" wrap="square" lIns="121900" tIns="121900" rIns="121900" bIns="121900" anchor="t" anchorCtr="0">
            <a:noAutofit/>
          </a:bodyPr>
          <a:lstStyle/>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The Flexbox Layout (Flexible Box) module (a W3C Candidate Recommendation as of October 2017) aims at providing a more efficient way to lay out, align and distribute space among items in a container, even when their size is unknown and/or dynamic (thus the word "flex").</a:t>
            </a:r>
          </a:p>
          <a:p>
            <a:pPr lvl="0" algn="l">
              <a:lnSpc>
                <a:spcPct val="115000"/>
              </a:lnSpc>
            </a:pPr>
            <a:endParaRPr lang="en-US" sz="2400" dirty="0">
              <a:solidFill>
                <a:schemeClr val="dk1"/>
              </a:solidFill>
              <a:latin typeface="Times New Roman"/>
              <a:ea typeface="Times New Roman"/>
              <a:cs typeface="Times New Roman"/>
              <a:sym typeface="Times New Roman"/>
            </a:endParaRPr>
          </a:p>
          <a:p>
            <a:pPr lvl="0" algn="l">
              <a:lnSpc>
                <a:spcPct val="115000"/>
              </a:lnSpc>
            </a:pPr>
            <a:r>
              <a:rPr lang="en-US" sz="2400" dirty="0">
                <a:solidFill>
                  <a:schemeClr val="dk1"/>
                </a:solidFill>
                <a:latin typeface="Times New Roman"/>
                <a:ea typeface="Times New Roman"/>
                <a:cs typeface="Times New Roman"/>
                <a:sym typeface="Times New Roman"/>
              </a:rPr>
              <a:t>The main idea behind the flex layout is to give the container the ability to alter its items' width/height (and order) to best fill the available space (mostly to accommodate to all kind of display devices and screen sizes). A flex container expands items to fill available free space, or shrinks them to prevent overflow.</a:t>
            </a:r>
          </a:p>
        </p:txBody>
      </p:sp>
      <p:sp>
        <p:nvSpPr>
          <p:cNvPr id="4" name="Номер слайда 3">
            <a:extLst>
              <a:ext uri="{FF2B5EF4-FFF2-40B4-BE49-F238E27FC236}">
                <a16:creationId xmlns:a16="http://schemas.microsoft.com/office/drawing/2014/main" id="{922ABD96-9168-0E4E-91DA-35E0957CEE5D}"/>
              </a:ext>
            </a:extLst>
          </p:cNvPr>
          <p:cNvSpPr>
            <a:spLocks noGrp="1"/>
          </p:cNvSpPr>
          <p:nvPr>
            <p:ph type="sldNum" idx="12"/>
          </p:nvPr>
        </p:nvSpPr>
        <p:spPr/>
        <p:txBody>
          <a:bodyPr/>
          <a:lstStyle/>
          <a:p>
            <a:fld id="{00000000-1234-1234-1234-123412341234}" type="slidenum">
              <a:rPr lang="en" smtClean="0"/>
              <a:pPr/>
              <a:t>149</a:t>
            </a:fld>
            <a:endParaRPr lang="en"/>
          </a:p>
        </p:txBody>
      </p:sp>
      <p:sp>
        <p:nvSpPr>
          <p:cNvPr id="7" name="Прямоугольник 6">
            <a:extLst>
              <a:ext uri="{FF2B5EF4-FFF2-40B4-BE49-F238E27FC236}">
                <a16:creationId xmlns:a16="http://schemas.microsoft.com/office/drawing/2014/main" id="{52498D10-E078-5C47-B131-531484A41DD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44489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Servers</a:t>
            </a:r>
            <a:endParaRPr sz="3200"/>
          </a:p>
        </p:txBody>
      </p:sp>
      <p:sp>
        <p:nvSpPr>
          <p:cNvPr id="133" name="Shape 133"/>
          <p:cNvSpPr txBox="1">
            <a:spLocks noGrp="1"/>
          </p:cNvSpPr>
          <p:nvPr>
            <p:ph type="body" idx="1"/>
          </p:nvPr>
        </p:nvSpPr>
        <p:spPr>
          <a:xfrm>
            <a:off x="934720" y="1304293"/>
            <a:ext cx="10841680" cy="4957839"/>
          </a:xfrm>
          <a:prstGeom prst="rect">
            <a:avLst/>
          </a:prstGeom>
        </p:spPr>
        <p:txBody>
          <a:bodyPr spcFirstLastPara="1" vert="horz" wrap="square" lIns="121900" tIns="121900" rIns="121900" bIns="121900" rtlCol="1" anchor="t" anchorCtr="0">
            <a:noAutofit/>
          </a:bodyPr>
          <a:lstStyle/>
          <a:p>
            <a:pPr marL="0" indent="0" algn="l" rtl="0">
              <a:lnSpc>
                <a:spcPct val="150000"/>
              </a:lnSpc>
              <a:buNone/>
            </a:pPr>
            <a:r>
              <a:rPr lang="en" sz="2400" b="1" dirty="0">
                <a:solidFill>
                  <a:schemeClr val="dk1"/>
                </a:solidFill>
              </a:rPr>
              <a:t>What is REST</a:t>
            </a:r>
            <a:endParaRPr sz="2400" b="1" dirty="0">
              <a:solidFill>
                <a:schemeClr val="dk1"/>
              </a:solidFill>
            </a:endParaRPr>
          </a:p>
          <a:p>
            <a:pPr marL="0" indent="0" algn="l" rtl="0">
              <a:lnSpc>
                <a:spcPct val="150000"/>
              </a:lnSpc>
              <a:buNone/>
            </a:pPr>
            <a:r>
              <a:rPr lang="en" sz="2400" dirty="0">
                <a:solidFill>
                  <a:schemeClr val="dk1"/>
                </a:solidFill>
              </a:rPr>
              <a:t>Rest meant to make our work easier, by using same tech to work and communicate our data across all platforms. </a:t>
            </a:r>
            <a:endParaRPr sz="2400" dirty="0">
              <a:solidFill>
                <a:schemeClr val="dk1"/>
              </a:solidFill>
            </a:endParaRPr>
          </a:p>
          <a:p>
            <a:pPr marL="0" indent="0" algn="l" rtl="0">
              <a:lnSpc>
                <a:spcPct val="150000"/>
              </a:lnSpc>
              <a:buNone/>
            </a:pPr>
            <a:endParaRPr sz="2400" dirty="0">
              <a:solidFill>
                <a:schemeClr val="dk1"/>
              </a:solidFill>
            </a:endParaRPr>
          </a:p>
          <a:p>
            <a:pPr marL="0" indent="0" algn="l" rtl="0">
              <a:lnSpc>
                <a:spcPct val="150000"/>
              </a:lnSpc>
              <a:buNone/>
            </a:pPr>
            <a:r>
              <a:rPr lang="en" sz="2400" dirty="0">
                <a:solidFill>
                  <a:schemeClr val="dk1"/>
                </a:solidFill>
              </a:rPr>
              <a:t>Another reference to this technique called CRUD - Create, Read, Update and Delete. It is specifically made to be easily read and used.</a:t>
            </a:r>
            <a:endParaRPr sz="2400" dirty="0">
              <a:solidFill>
                <a:schemeClr val="dk1"/>
              </a:solidFill>
            </a:endParaRPr>
          </a:p>
          <a:p>
            <a:pPr marL="0" indent="0" algn="l" rtl="0">
              <a:lnSpc>
                <a:spcPct val="150000"/>
              </a:lnSpc>
              <a:buNone/>
            </a:pPr>
            <a:endParaRPr sz="2400" dirty="0">
              <a:solidFill>
                <a:schemeClr val="dk1"/>
              </a:solidFill>
            </a:endParaRPr>
          </a:p>
          <a:p>
            <a:pPr marL="0" indent="0" algn="l" rtl="0">
              <a:lnSpc>
                <a:spcPct val="150000"/>
              </a:lnSpc>
              <a:buNone/>
            </a:pPr>
            <a:r>
              <a:rPr lang="en" sz="2400" dirty="0">
                <a:solidFill>
                  <a:schemeClr val="dk1"/>
                </a:solidFill>
              </a:rPr>
              <a:t>When working with data, We use CRUD to manipulate our data and achieve the result we want.</a:t>
            </a:r>
            <a:endParaRPr sz="2400" dirty="0">
              <a:solidFill>
                <a:schemeClr val="dk1"/>
              </a:solidFill>
            </a:endParaRPr>
          </a:p>
        </p:txBody>
      </p:sp>
      <p:sp>
        <p:nvSpPr>
          <p:cNvPr id="7" name="TextBox 6">
            <a:extLst>
              <a:ext uri="{FF2B5EF4-FFF2-40B4-BE49-F238E27FC236}">
                <a16:creationId xmlns:a16="http://schemas.microsoft.com/office/drawing/2014/main" id="{A749D53C-C7FC-A045-B9A1-24AD50053C65}"/>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C8D8E6D3-BE44-CF4F-9128-858B752C1BF6}"/>
              </a:ext>
            </a:extLst>
          </p:cNvPr>
          <p:cNvSpPr>
            <a:spLocks noGrp="1"/>
          </p:cNvSpPr>
          <p:nvPr>
            <p:ph type="sldNum" idx="12"/>
          </p:nvPr>
        </p:nvSpPr>
        <p:spPr/>
        <p:txBody>
          <a:bodyPr/>
          <a:lstStyle/>
          <a:p>
            <a:fld id="{00000000-1234-1234-1234-123412341234}" type="slidenum">
              <a:rPr lang="en" smtClean="0"/>
              <a:pPr/>
              <a:t>15</a:t>
            </a:fld>
            <a:endParaRPr lang="en"/>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3" name="Rectangle: Rounded Corners 2">
            <a:extLst>
              <a:ext uri="{FF2B5EF4-FFF2-40B4-BE49-F238E27FC236}">
                <a16:creationId xmlns:a16="http://schemas.microsoft.com/office/drawing/2014/main" id="{5E8198F1-310B-48FA-9607-CB4D7D3ACB2E}"/>
              </a:ext>
            </a:extLst>
          </p:cNvPr>
          <p:cNvSpPr/>
          <p:nvPr/>
        </p:nvSpPr>
        <p:spPr>
          <a:xfrm>
            <a:off x="1856943" y="1446784"/>
            <a:ext cx="8687760" cy="1982216"/>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6" name="Rectangle: Rounded Corners 5">
            <a:extLst>
              <a:ext uri="{FF2B5EF4-FFF2-40B4-BE49-F238E27FC236}">
                <a16:creationId xmlns:a16="http://schemas.microsoft.com/office/drawing/2014/main" id="{D0775663-D138-4511-B523-7C6E4224C238}"/>
              </a:ext>
            </a:extLst>
          </p:cNvPr>
          <p:cNvSpPr/>
          <p:nvPr/>
        </p:nvSpPr>
        <p:spPr>
          <a:xfrm>
            <a:off x="2206447" y="1824736"/>
            <a:ext cx="3510224" cy="12263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7" name="Rectangle: Rounded Corners 6">
            <a:extLst>
              <a:ext uri="{FF2B5EF4-FFF2-40B4-BE49-F238E27FC236}">
                <a16:creationId xmlns:a16="http://schemas.microsoft.com/office/drawing/2014/main" id="{7F4DC2AA-16BF-4D89-A8AC-26111A9480C8}"/>
              </a:ext>
            </a:extLst>
          </p:cNvPr>
          <p:cNvSpPr/>
          <p:nvPr/>
        </p:nvSpPr>
        <p:spPr>
          <a:xfrm>
            <a:off x="6615887" y="1824736"/>
            <a:ext cx="3510224" cy="12263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8" name="Rectangle: Rounded Corners 7">
            <a:extLst>
              <a:ext uri="{FF2B5EF4-FFF2-40B4-BE49-F238E27FC236}">
                <a16:creationId xmlns:a16="http://schemas.microsoft.com/office/drawing/2014/main" id="{2C9FAE96-A936-4078-B8C1-A4A6B5BA6028}"/>
              </a:ext>
            </a:extLst>
          </p:cNvPr>
          <p:cNvSpPr/>
          <p:nvPr/>
        </p:nvSpPr>
        <p:spPr>
          <a:xfrm>
            <a:off x="1856943" y="4094603"/>
            <a:ext cx="8687760" cy="1982216"/>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9" name="Rectangle: Rounded Corners 8">
            <a:extLst>
              <a:ext uri="{FF2B5EF4-FFF2-40B4-BE49-F238E27FC236}">
                <a16:creationId xmlns:a16="http://schemas.microsoft.com/office/drawing/2014/main" id="{1D5BEECA-6CA9-40EC-B60F-596A6D3A3F73}"/>
              </a:ext>
            </a:extLst>
          </p:cNvPr>
          <p:cNvSpPr/>
          <p:nvPr/>
        </p:nvSpPr>
        <p:spPr>
          <a:xfrm>
            <a:off x="2206447" y="4472555"/>
            <a:ext cx="3510224" cy="12263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10" name="Rectangle: Rounded Corners 9">
            <a:extLst>
              <a:ext uri="{FF2B5EF4-FFF2-40B4-BE49-F238E27FC236}">
                <a16:creationId xmlns:a16="http://schemas.microsoft.com/office/drawing/2014/main" id="{4132EE34-9154-4E65-8FCA-141E1889691D}"/>
              </a:ext>
            </a:extLst>
          </p:cNvPr>
          <p:cNvSpPr/>
          <p:nvPr/>
        </p:nvSpPr>
        <p:spPr>
          <a:xfrm>
            <a:off x="6615887" y="4472555"/>
            <a:ext cx="3510224" cy="12263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4" name="TextBox 3">
            <a:extLst>
              <a:ext uri="{FF2B5EF4-FFF2-40B4-BE49-F238E27FC236}">
                <a16:creationId xmlns:a16="http://schemas.microsoft.com/office/drawing/2014/main" id="{27515002-82F6-44AD-8DD5-909D751AB294}"/>
              </a:ext>
            </a:extLst>
          </p:cNvPr>
          <p:cNvSpPr txBox="1"/>
          <p:nvPr/>
        </p:nvSpPr>
        <p:spPr>
          <a:xfrm>
            <a:off x="5441576" y="962756"/>
            <a:ext cx="1372876" cy="461665"/>
          </a:xfrm>
          <a:prstGeom prst="rect">
            <a:avLst/>
          </a:prstGeom>
          <a:noFill/>
        </p:spPr>
        <p:txBody>
          <a:bodyPr wrap="none" rtlCol="1">
            <a:spAutoFit/>
          </a:bodyPr>
          <a:lstStyle/>
          <a:p>
            <a:r>
              <a:rPr lang="en-US" sz="2400" dirty="0"/>
              <a:t>container</a:t>
            </a:r>
            <a:endParaRPr lang="he-IL" sz="2400" dirty="0"/>
          </a:p>
        </p:txBody>
      </p:sp>
      <p:sp>
        <p:nvSpPr>
          <p:cNvPr id="12" name="TextBox 11">
            <a:extLst>
              <a:ext uri="{FF2B5EF4-FFF2-40B4-BE49-F238E27FC236}">
                <a16:creationId xmlns:a16="http://schemas.microsoft.com/office/drawing/2014/main" id="{F1851E26-4859-4D12-B231-998F1C4A4188}"/>
              </a:ext>
            </a:extLst>
          </p:cNvPr>
          <p:cNvSpPr txBox="1"/>
          <p:nvPr/>
        </p:nvSpPr>
        <p:spPr>
          <a:xfrm>
            <a:off x="3068004" y="4101400"/>
            <a:ext cx="753604" cy="461665"/>
          </a:xfrm>
          <a:prstGeom prst="rect">
            <a:avLst/>
          </a:prstGeom>
          <a:noFill/>
        </p:spPr>
        <p:txBody>
          <a:bodyPr wrap="none" rtlCol="1">
            <a:spAutoFit/>
          </a:bodyPr>
          <a:lstStyle/>
          <a:p>
            <a:r>
              <a:rPr lang="en-US" sz="2400" dirty="0"/>
              <a:t>item</a:t>
            </a:r>
            <a:endParaRPr lang="he-IL" sz="2400" dirty="0"/>
          </a:p>
        </p:txBody>
      </p:sp>
      <p:sp>
        <p:nvSpPr>
          <p:cNvPr id="13" name="TextBox 12">
            <a:extLst>
              <a:ext uri="{FF2B5EF4-FFF2-40B4-BE49-F238E27FC236}">
                <a16:creationId xmlns:a16="http://schemas.microsoft.com/office/drawing/2014/main" id="{A73A3836-F555-48CB-BC55-6FCB03B326E4}"/>
              </a:ext>
            </a:extLst>
          </p:cNvPr>
          <p:cNvSpPr txBox="1"/>
          <p:nvPr/>
        </p:nvSpPr>
        <p:spPr>
          <a:xfrm>
            <a:off x="7480939" y="4101400"/>
            <a:ext cx="753604" cy="461665"/>
          </a:xfrm>
          <a:prstGeom prst="rect">
            <a:avLst/>
          </a:prstGeom>
          <a:noFill/>
        </p:spPr>
        <p:txBody>
          <a:bodyPr wrap="none" rtlCol="1">
            <a:spAutoFit/>
          </a:bodyPr>
          <a:lstStyle/>
          <a:p>
            <a:r>
              <a:rPr lang="en-US" sz="2400" dirty="0"/>
              <a:t>item</a:t>
            </a:r>
            <a:endParaRPr lang="he-IL" sz="2400" dirty="0"/>
          </a:p>
        </p:txBody>
      </p:sp>
      <p:sp>
        <p:nvSpPr>
          <p:cNvPr id="11" name="Номер слайда 10">
            <a:extLst>
              <a:ext uri="{FF2B5EF4-FFF2-40B4-BE49-F238E27FC236}">
                <a16:creationId xmlns:a16="http://schemas.microsoft.com/office/drawing/2014/main" id="{A6558205-233A-3545-90CB-E88C967BEF0C}"/>
              </a:ext>
            </a:extLst>
          </p:cNvPr>
          <p:cNvSpPr>
            <a:spLocks noGrp="1"/>
          </p:cNvSpPr>
          <p:nvPr>
            <p:ph type="sldNum" idx="12"/>
          </p:nvPr>
        </p:nvSpPr>
        <p:spPr/>
        <p:txBody>
          <a:bodyPr/>
          <a:lstStyle/>
          <a:p>
            <a:fld id="{00000000-1234-1234-1234-123412341234}" type="slidenum">
              <a:rPr lang="en" smtClean="0"/>
              <a:pPr/>
              <a:t>150</a:t>
            </a:fld>
            <a:endParaRPr lang="en"/>
          </a:p>
        </p:txBody>
      </p:sp>
      <p:sp>
        <p:nvSpPr>
          <p:cNvPr id="15" name="Прямоугольник 14">
            <a:extLst>
              <a:ext uri="{FF2B5EF4-FFF2-40B4-BE49-F238E27FC236}">
                <a16:creationId xmlns:a16="http://schemas.microsoft.com/office/drawing/2014/main" id="{9D8910D0-ABA7-A241-B905-5AFBF7401DB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4400912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069382" y="640823"/>
            <a:ext cx="10707017" cy="5450011"/>
          </a:xfrm>
          <a:prstGeom prst="rect">
            <a:avLst/>
          </a:prstGeom>
          <a:noFill/>
          <a:ln>
            <a:noFill/>
          </a:ln>
        </p:spPr>
        <p:txBody>
          <a:bodyPr spcFirstLastPara="1" wrap="square" lIns="121900" tIns="121900" rIns="121900" bIns="121900" anchor="t" anchorCtr="0">
            <a:noAutofit/>
          </a:bodyPr>
          <a:lstStyle/>
          <a:p>
            <a:pPr lvl="3" algn="l">
              <a:lnSpc>
                <a:spcPct val="115000"/>
              </a:lnSpc>
            </a:pPr>
            <a:r>
              <a:rPr lang="en-US" sz="2400" b="1" dirty="0">
                <a:solidFill>
                  <a:schemeClr val="dk1"/>
                </a:solidFill>
                <a:latin typeface="Times New Roman"/>
                <a:ea typeface="Times New Roman"/>
                <a:cs typeface="Times New Roman"/>
                <a:sym typeface="Times New Roman"/>
              </a:rPr>
              <a:t>display</a:t>
            </a:r>
          </a:p>
          <a:p>
            <a:pPr lvl="3" algn="l">
              <a:lnSpc>
                <a:spcPct val="115000"/>
              </a:lnSpc>
            </a:pPr>
            <a:endParaRPr lang="en-US" sz="2400" dirty="0">
              <a:solidFill>
                <a:schemeClr val="dk1"/>
              </a:solidFill>
              <a:latin typeface="Times New Roman"/>
              <a:ea typeface="Times New Roman"/>
              <a:cs typeface="Times New Roman"/>
              <a:sym typeface="Times New Roman"/>
            </a:endParaRPr>
          </a:p>
          <a:p>
            <a:pPr lvl="3" algn="l">
              <a:lnSpc>
                <a:spcPct val="115000"/>
              </a:lnSpc>
            </a:pPr>
            <a:r>
              <a:rPr lang="en-US" sz="2400" dirty="0">
                <a:solidFill>
                  <a:schemeClr val="dk1"/>
                </a:solidFill>
                <a:latin typeface="Times New Roman"/>
                <a:ea typeface="Times New Roman"/>
                <a:cs typeface="Times New Roman"/>
                <a:sym typeface="Times New Roman"/>
              </a:rPr>
              <a:t>This defines a flex container; inline or block depending on the given value. It enables a flex context for all its direct children.</a:t>
            </a:r>
          </a:p>
          <a:p>
            <a:pPr lvl="3" algn="l">
              <a:lnSpc>
                <a:spcPct val="115000"/>
              </a:lnSpc>
            </a:pPr>
            <a:endParaRPr lang="en-US" sz="2400" dirty="0">
              <a:solidFill>
                <a:schemeClr val="dk1"/>
              </a:solidFill>
              <a:latin typeface="Times New Roman"/>
              <a:ea typeface="Times New Roman"/>
              <a:cs typeface="Times New Roman"/>
              <a:sym typeface="Times New Roman"/>
            </a:endParaRPr>
          </a:p>
          <a:p>
            <a:pPr lvl="3" algn="l">
              <a:lnSpc>
                <a:spcPct val="115000"/>
              </a:lnSpc>
            </a:pPr>
            <a:r>
              <a:rPr lang="en-US" sz="2400" dirty="0">
                <a:solidFill>
                  <a:schemeClr val="dk1"/>
                </a:solidFill>
                <a:latin typeface="Times New Roman"/>
                <a:ea typeface="Times New Roman"/>
                <a:cs typeface="Times New Roman"/>
                <a:sym typeface="Times New Roman"/>
              </a:rPr>
              <a:t>.container {</a:t>
            </a:r>
          </a:p>
          <a:p>
            <a:pPr lvl="3" algn="l">
              <a:lnSpc>
                <a:spcPct val="115000"/>
              </a:lnSpc>
            </a:pPr>
            <a:r>
              <a:rPr lang="en-US" sz="2400" dirty="0">
                <a:solidFill>
                  <a:schemeClr val="dk1"/>
                </a:solidFill>
                <a:latin typeface="Times New Roman"/>
                <a:ea typeface="Times New Roman"/>
                <a:cs typeface="Times New Roman"/>
                <a:sym typeface="Times New Roman"/>
              </a:rPr>
              <a:t>  display: flex; /* or inline-flex */</a:t>
            </a:r>
          </a:p>
          <a:p>
            <a:pPr lvl="3" algn="l">
              <a:lnSpc>
                <a:spcPct val="115000"/>
              </a:lnSpc>
            </a:pPr>
            <a:r>
              <a:rPr lang="en-US" sz="2400" dirty="0">
                <a:solidFill>
                  <a:schemeClr val="dk1"/>
                </a:solidFill>
                <a:latin typeface="Times New Roman"/>
                <a:ea typeface="Times New Roman"/>
                <a:cs typeface="Times New Roman"/>
                <a:sym typeface="Times New Roman"/>
              </a:rPr>
              <a:t>}</a:t>
            </a:r>
          </a:p>
          <a:p>
            <a:pPr lvl="3" algn="l">
              <a:lnSpc>
                <a:spcPct val="115000"/>
              </a:lnSpc>
            </a:pPr>
            <a:endParaRPr lang="en-US" sz="2400" dirty="0">
              <a:solidFill>
                <a:schemeClr val="dk1"/>
              </a:solidFill>
              <a:latin typeface="Times New Roman"/>
              <a:ea typeface="Times New Roman"/>
              <a:cs typeface="Times New Roman"/>
              <a:sym typeface="Times New Roman"/>
            </a:endParaRPr>
          </a:p>
          <a:p>
            <a:pPr lvl="3" algn="l">
              <a:lnSpc>
                <a:spcPct val="115000"/>
              </a:lnSpc>
            </a:pPr>
            <a:r>
              <a:rPr lang="en-US" sz="2400" dirty="0">
                <a:solidFill>
                  <a:schemeClr val="dk1"/>
                </a:solidFill>
                <a:latin typeface="Times New Roman"/>
                <a:ea typeface="Times New Roman"/>
                <a:cs typeface="Times New Roman"/>
                <a:sym typeface="Times New Roman"/>
              </a:rPr>
              <a:t>Note that CSS columns have no effect on a flex container. </a:t>
            </a:r>
          </a:p>
        </p:txBody>
      </p:sp>
      <p:sp>
        <p:nvSpPr>
          <p:cNvPr id="4" name="Номер слайда 3">
            <a:extLst>
              <a:ext uri="{FF2B5EF4-FFF2-40B4-BE49-F238E27FC236}">
                <a16:creationId xmlns:a16="http://schemas.microsoft.com/office/drawing/2014/main" id="{8445FB36-F156-C14C-A839-604285F2E2B9}"/>
              </a:ext>
            </a:extLst>
          </p:cNvPr>
          <p:cNvSpPr>
            <a:spLocks noGrp="1"/>
          </p:cNvSpPr>
          <p:nvPr>
            <p:ph type="sldNum" idx="12"/>
          </p:nvPr>
        </p:nvSpPr>
        <p:spPr/>
        <p:txBody>
          <a:bodyPr/>
          <a:lstStyle/>
          <a:p>
            <a:fld id="{00000000-1234-1234-1234-123412341234}" type="slidenum">
              <a:rPr lang="en" smtClean="0"/>
              <a:pPr/>
              <a:t>151</a:t>
            </a:fld>
            <a:endParaRPr lang="en"/>
          </a:p>
        </p:txBody>
      </p:sp>
      <p:sp>
        <p:nvSpPr>
          <p:cNvPr id="7" name="Прямоугольник 6">
            <a:extLst>
              <a:ext uri="{FF2B5EF4-FFF2-40B4-BE49-F238E27FC236}">
                <a16:creationId xmlns:a16="http://schemas.microsoft.com/office/drawing/2014/main" id="{F93E1A72-52BD-E244-82E9-BB07A0EC4FE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2764190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640823"/>
            <a:ext cx="11360800" cy="61016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order</a:t>
            </a:r>
          </a:p>
          <a:p>
            <a:pPr lvl="0">
              <a:lnSpc>
                <a:spcPct val="115000"/>
              </a:lnSpc>
            </a:pPr>
            <a:endParaRPr lang="en-US" sz="2400" b="1" dirty="0">
              <a:solidFill>
                <a:schemeClr val="dk1"/>
              </a:solidFill>
              <a:latin typeface="Times New Roman"/>
              <a:ea typeface="Times New Roman"/>
              <a:cs typeface="Times New Roman"/>
              <a:sym typeface="Times New Roman"/>
            </a:endParaRPr>
          </a:p>
          <a:p>
            <a:pPr lvl="0">
              <a:lnSpc>
                <a:spcPct val="115000"/>
              </a:lnSpc>
            </a:pPr>
            <a:r>
              <a:rPr lang="en-US" sz="2400" dirty="0">
                <a:solidFill>
                  <a:schemeClr val="dk1"/>
                </a:solidFill>
                <a:latin typeface="Times New Roman"/>
                <a:ea typeface="Times New Roman"/>
                <a:cs typeface="Times New Roman"/>
                <a:sym typeface="Times New Roman"/>
              </a:rPr>
              <a:t>By default, flex items are laid out in the source order. However, the order property controls the order in which they appear in the flex container.</a:t>
            </a:r>
          </a:p>
          <a:p>
            <a:pPr lvl="0">
              <a:lnSpc>
                <a:spcPct val="115000"/>
              </a:lnSpc>
            </a:pPr>
            <a:endParaRPr lang="en-US" sz="2400" dirty="0">
              <a:solidFill>
                <a:schemeClr val="dk1"/>
              </a:solidFill>
              <a:latin typeface="Times New Roman"/>
              <a:ea typeface="Times New Roman"/>
              <a:cs typeface="Times New Roman"/>
              <a:sym typeface="Times New Roman"/>
            </a:endParaRPr>
          </a:p>
          <a:p>
            <a:pPr lvl="0">
              <a:lnSpc>
                <a:spcPct val="115000"/>
              </a:lnSpc>
            </a:pPr>
            <a:r>
              <a:rPr lang="en-US" sz="2400" dirty="0">
                <a:solidFill>
                  <a:schemeClr val="dk1"/>
                </a:solidFill>
                <a:latin typeface="Times New Roman"/>
                <a:ea typeface="Times New Roman"/>
                <a:cs typeface="Times New Roman"/>
                <a:sym typeface="Times New Roman"/>
              </a:rPr>
              <a:t>.item {</a:t>
            </a:r>
          </a:p>
          <a:p>
            <a:pPr lvl="0">
              <a:lnSpc>
                <a:spcPct val="115000"/>
              </a:lnSpc>
            </a:pPr>
            <a:r>
              <a:rPr lang="en-US" sz="2400" dirty="0">
                <a:solidFill>
                  <a:schemeClr val="dk1"/>
                </a:solidFill>
                <a:latin typeface="Times New Roman"/>
                <a:ea typeface="Times New Roman"/>
                <a:cs typeface="Times New Roman"/>
                <a:sym typeface="Times New Roman"/>
              </a:rPr>
              <a:t>  order: &lt;integer&gt;; /* default is 0 */</a:t>
            </a:r>
          </a:p>
          <a:p>
            <a:pPr lvl="0">
              <a:lnSpc>
                <a:spcPct val="115000"/>
              </a:lnSpc>
            </a:pPr>
            <a:r>
              <a:rPr lang="en-US" sz="2400" dirty="0">
                <a:solidFill>
                  <a:schemeClr val="dk1"/>
                </a:solidFill>
                <a:latin typeface="Times New Roman"/>
                <a:ea typeface="Times New Roman"/>
                <a:cs typeface="Times New Roman"/>
                <a:sym typeface="Times New Roman"/>
              </a:rPr>
              <a:t>}</a:t>
            </a:r>
          </a:p>
        </p:txBody>
      </p:sp>
      <p:sp>
        <p:nvSpPr>
          <p:cNvPr id="4" name="Номер слайда 3">
            <a:extLst>
              <a:ext uri="{FF2B5EF4-FFF2-40B4-BE49-F238E27FC236}">
                <a16:creationId xmlns:a16="http://schemas.microsoft.com/office/drawing/2014/main" id="{A24A584B-2378-AF4B-8DFC-3DCAD6B98FC2}"/>
              </a:ext>
            </a:extLst>
          </p:cNvPr>
          <p:cNvSpPr>
            <a:spLocks noGrp="1"/>
          </p:cNvSpPr>
          <p:nvPr>
            <p:ph type="sldNum" idx="12"/>
          </p:nvPr>
        </p:nvSpPr>
        <p:spPr/>
        <p:txBody>
          <a:bodyPr/>
          <a:lstStyle/>
          <a:p>
            <a:fld id="{00000000-1234-1234-1234-123412341234}" type="slidenum">
              <a:rPr lang="en" smtClean="0"/>
              <a:pPr/>
              <a:t>152</a:t>
            </a:fld>
            <a:endParaRPr lang="en"/>
          </a:p>
        </p:txBody>
      </p:sp>
      <p:sp>
        <p:nvSpPr>
          <p:cNvPr id="7" name="Прямоугольник 6">
            <a:extLst>
              <a:ext uri="{FF2B5EF4-FFF2-40B4-BE49-F238E27FC236}">
                <a16:creationId xmlns:a16="http://schemas.microsoft.com/office/drawing/2014/main" id="{695ED15F-2911-D041-A2F4-A4690EA9EDB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6263863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831200" y="640823"/>
            <a:ext cx="10250088" cy="5806472"/>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flex-direction</a:t>
            </a:r>
          </a:p>
          <a:p>
            <a:pPr lvl="0" algn="l" rtl="0">
              <a:lnSpc>
                <a:spcPct val="115000"/>
              </a:lnSpc>
            </a:pPr>
            <a:r>
              <a:rPr lang="en-US" sz="2400" dirty="0">
                <a:solidFill>
                  <a:schemeClr val="dk1"/>
                </a:solidFill>
                <a:latin typeface="Times New Roman"/>
                <a:ea typeface="Times New Roman"/>
                <a:cs typeface="Times New Roman"/>
                <a:sym typeface="Times New Roman"/>
              </a:rPr>
              <a:t>This establishes the main-axis, thus defining the direction flex items are placed in the flex container. Flexbox is (aside from optional wrapping) a single-direction layout concept. Think of flex items as primarily laying out either in horizontal rows or vertical columns.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.container {</a:t>
            </a:r>
          </a:p>
          <a:p>
            <a:pPr lvl="0" algn="l" rtl="0">
              <a:lnSpc>
                <a:spcPct val="115000"/>
              </a:lnSpc>
            </a:pPr>
            <a:r>
              <a:rPr lang="en-US" sz="2400" dirty="0">
                <a:solidFill>
                  <a:schemeClr val="dk1"/>
                </a:solidFill>
                <a:latin typeface="Times New Roman"/>
                <a:ea typeface="Times New Roman"/>
                <a:cs typeface="Times New Roman"/>
                <a:sym typeface="Times New Roman"/>
              </a:rPr>
              <a:t>  flex-direction: row | row-reverse | column | column-reverse;</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row (default): left to right in </a:t>
            </a:r>
            <a:r>
              <a:rPr lang="en-US" sz="2400" dirty="0" err="1">
                <a:solidFill>
                  <a:schemeClr val="dk1"/>
                </a:solidFill>
                <a:latin typeface="Times New Roman"/>
                <a:ea typeface="Times New Roman"/>
                <a:cs typeface="Times New Roman"/>
                <a:sym typeface="Times New Roman"/>
              </a:rPr>
              <a:t>ltr</a:t>
            </a:r>
            <a:r>
              <a:rPr lang="en-US" sz="2400" dirty="0">
                <a:solidFill>
                  <a:schemeClr val="dk1"/>
                </a:solidFill>
                <a:latin typeface="Times New Roman"/>
                <a:ea typeface="Times New Roman"/>
                <a:cs typeface="Times New Roman"/>
                <a:sym typeface="Times New Roman"/>
              </a:rPr>
              <a:t>; right to left in </a:t>
            </a:r>
            <a:r>
              <a:rPr lang="en-US" sz="2400" dirty="0" err="1">
                <a:solidFill>
                  <a:schemeClr val="dk1"/>
                </a:solidFill>
                <a:latin typeface="Times New Roman"/>
                <a:ea typeface="Times New Roman"/>
                <a:cs typeface="Times New Roman"/>
                <a:sym typeface="Times New Roman"/>
              </a:rPr>
              <a:t>rtl</a:t>
            </a:r>
            <a:endParaRPr lang="en-US" sz="2400" dirty="0">
              <a:solidFill>
                <a:schemeClr val="dk1"/>
              </a:solidFill>
              <a:latin typeface="Times New Roman"/>
              <a:ea typeface="Times New Roman"/>
              <a:cs typeface="Times New Roman"/>
              <a:sym typeface="Times New Roman"/>
            </a:endParaRP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row-reverse: right to left in </a:t>
            </a:r>
            <a:r>
              <a:rPr lang="en-US" sz="2400" dirty="0" err="1">
                <a:solidFill>
                  <a:schemeClr val="dk1"/>
                </a:solidFill>
                <a:latin typeface="Times New Roman"/>
                <a:ea typeface="Times New Roman"/>
                <a:cs typeface="Times New Roman"/>
                <a:sym typeface="Times New Roman"/>
              </a:rPr>
              <a:t>ltr</a:t>
            </a:r>
            <a:r>
              <a:rPr lang="en-US" sz="2400" dirty="0">
                <a:solidFill>
                  <a:schemeClr val="dk1"/>
                </a:solidFill>
                <a:latin typeface="Times New Roman"/>
                <a:ea typeface="Times New Roman"/>
                <a:cs typeface="Times New Roman"/>
                <a:sym typeface="Times New Roman"/>
              </a:rPr>
              <a:t>; left to right in </a:t>
            </a:r>
            <a:r>
              <a:rPr lang="en-US" sz="2400" dirty="0" err="1">
                <a:solidFill>
                  <a:schemeClr val="dk1"/>
                </a:solidFill>
                <a:latin typeface="Times New Roman"/>
                <a:ea typeface="Times New Roman"/>
                <a:cs typeface="Times New Roman"/>
                <a:sym typeface="Times New Roman"/>
              </a:rPr>
              <a:t>rtl</a:t>
            </a:r>
            <a:endParaRPr lang="en-US" sz="2400" dirty="0">
              <a:solidFill>
                <a:schemeClr val="dk1"/>
              </a:solidFill>
              <a:latin typeface="Times New Roman"/>
              <a:ea typeface="Times New Roman"/>
              <a:cs typeface="Times New Roman"/>
              <a:sym typeface="Times New Roman"/>
            </a:endParaRP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column: same as row but top to bottom</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column-reverse: same as row-reverse but bottom to top</a:t>
            </a:r>
          </a:p>
        </p:txBody>
      </p:sp>
      <p:sp>
        <p:nvSpPr>
          <p:cNvPr id="6" name="TextBox 5">
            <a:extLst>
              <a:ext uri="{FF2B5EF4-FFF2-40B4-BE49-F238E27FC236}">
                <a16:creationId xmlns:a16="http://schemas.microsoft.com/office/drawing/2014/main" id="{F54318DB-DDE9-1544-995A-B88C4D3611B1}"/>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FB1307D7-346F-874B-A108-28751D396095}"/>
              </a:ext>
            </a:extLst>
          </p:cNvPr>
          <p:cNvSpPr>
            <a:spLocks noGrp="1"/>
          </p:cNvSpPr>
          <p:nvPr>
            <p:ph type="sldNum" idx="12"/>
          </p:nvPr>
        </p:nvSpPr>
        <p:spPr/>
        <p:txBody>
          <a:bodyPr/>
          <a:lstStyle/>
          <a:p>
            <a:fld id="{00000000-1234-1234-1234-123412341234}" type="slidenum">
              <a:rPr lang="en" smtClean="0"/>
              <a:pPr/>
              <a:t>153</a:t>
            </a:fld>
            <a:endParaRPr lang="en"/>
          </a:p>
        </p:txBody>
      </p:sp>
    </p:spTree>
    <p:extLst>
      <p:ext uri="{BB962C8B-B14F-4D97-AF65-F5344CB8AC3E}">
        <p14:creationId xmlns:p14="http://schemas.microsoft.com/office/powerpoint/2010/main" val="54143940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036320" y="1198879"/>
            <a:ext cx="10740080" cy="5543543"/>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000" b="1" dirty="0">
                <a:solidFill>
                  <a:schemeClr val="dk1"/>
                </a:solidFill>
                <a:latin typeface="Times New Roman"/>
                <a:ea typeface="Times New Roman"/>
                <a:cs typeface="Times New Roman"/>
                <a:sym typeface="Times New Roman"/>
              </a:rPr>
              <a:t>flex-grow</a:t>
            </a:r>
          </a:p>
          <a:p>
            <a:pPr lvl="0" algn="l" rtl="0">
              <a:lnSpc>
                <a:spcPct val="115000"/>
              </a:lnSpc>
            </a:pPr>
            <a:endParaRPr lang="en-US" sz="2000" b="1"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This defines the ability for a flex item to grow if necessary. It accepts a unitless value that serves as a proportion. It dictates what amount of the available space inside the flex container the item should take up.</a:t>
            </a:r>
          </a:p>
          <a:p>
            <a:pPr lvl="0" algn="l" rtl="0">
              <a:lnSpc>
                <a:spcPct val="115000"/>
              </a:lnSpc>
            </a:pPr>
            <a:endParaRPr lang="en-US" sz="2000"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If all items have flex-grow set to 1, the remaining space in the container will be distributed equally to all children. If one of the children has a value of 2, the remaining space would take up twice as much space as the others (or it will try to, at least).</a:t>
            </a:r>
          </a:p>
          <a:p>
            <a:pPr lvl="0" algn="l" rtl="0">
              <a:lnSpc>
                <a:spcPct val="115000"/>
              </a:lnSpc>
            </a:pPr>
            <a:endParaRPr lang="en-US" sz="2000"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.item {</a:t>
            </a:r>
          </a:p>
          <a:p>
            <a:pPr lvl="0" algn="l" rtl="0">
              <a:lnSpc>
                <a:spcPct val="115000"/>
              </a:lnSpc>
            </a:pPr>
            <a:r>
              <a:rPr lang="en-US" sz="2000" dirty="0">
                <a:solidFill>
                  <a:schemeClr val="dk1"/>
                </a:solidFill>
                <a:latin typeface="Times New Roman"/>
                <a:ea typeface="Times New Roman"/>
                <a:cs typeface="Times New Roman"/>
                <a:sym typeface="Times New Roman"/>
              </a:rPr>
              <a:t>  flex-grow: &lt;number&gt;; /* default 0 */</a:t>
            </a:r>
          </a:p>
          <a:p>
            <a:pPr lvl="0" algn="l" rtl="0">
              <a:lnSpc>
                <a:spcPct val="115000"/>
              </a:lnSpc>
            </a:pPr>
            <a:r>
              <a:rPr lang="en-US" sz="2000" dirty="0">
                <a:solidFill>
                  <a:schemeClr val="dk1"/>
                </a:solidFill>
                <a:latin typeface="Times New Roman"/>
                <a:ea typeface="Times New Roman"/>
                <a:cs typeface="Times New Roman"/>
                <a:sym typeface="Times New Roman"/>
              </a:rPr>
              <a:t>}</a:t>
            </a:r>
          </a:p>
          <a:p>
            <a:pPr lvl="0" algn="l" rtl="0">
              <a:lnSpc>
                <a:spcPct val="115000"/>
              </a:lnSpc>
            </a:pPr>
            <a:r>
              <a:rPr lang="en-US" sz="2000" b="1" dirty="0">
                <a:solidFill>
                  <a:schemeClr val="dk1"/>
                </a:solidFill>
                <a:latin typeface="Times New Roman"/>
                <a:ea typeface="Times New Roman"/>
                <a:cs typeface="Times New Roman"/>
                <a:sym typeface="Times New Roman"/>
              </a:rPr>
              <a:t>Negative numbers are invalid. </a:t>
            </a:r>
          </a:p>
        </p:txBody>
      </p:sp>
      <p:sp>
        <p:nvSpPr>
          <p:cNvPr id="4" name="Номер слайда 3">
            <a:extLst>
              <a:ext uri="{FF2B5EF4-FFF2-40B4-BE49-F238E27FC236}">
                <a16:creationId xmlns:a16="http://schemas.microsoft.com/office/drawing/2014/main" id="{658DB0C7-8D69-B94B-824C-574BE0A4702D}"/>
              </a:ext>
            </a:extLst>
          </p:cNvPr>
          <p:cNvSpPr>
            <a:spLocks noGrp="1"/>
          </p:cNvSpPr>
          <p:nvPr>
            <p:ph type="sldNum" idx="12"/>
          </p:nvPr>
        </p:nvSpPr>
        <p:spPr/>
        <p:txBody>
          <a:bodyPr/>
          <a:lstStyle/>
          <a:p>
            <a:fld id="{00000000-1234-1234-1234-123412341234}" type="slidenum">
              <a:rPr lang="en" smtClean="0"/>
              <a:pPr/>
              <a:t>154</a:t>
            </a:fld>
            <a:endParaRPr lang="en"/>
          </a:p>
        </p:txBody>
      </p:sp>
      <p:sp>
        <p:nvSpPr>
          <p:cNvPr id="7" name="Прямоугольник 6">
            <a:extLst>
              <a:ext uri="{FF2B5EF4-FFF2-40B4-BE49-F238E27FC236}">
                <a16:creationId xmlns:a16="http://schemas.microsoft.com/office/drawing/2014/main" id="{2C8C2CCB-A496-E44A-BC7D-64061BEF0A7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44648149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995680" y="1097280"/>
            <a:ext cx="10780720" cy="557352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000" b="1" dirty="0">
                <a:solidFill>
                  <a:schemeClr val="dk1"/>
                </a:solidFill>
                <a:latin typeface="Times New Roman"/>
                <a:ea typeface="Times New Roman"/>
                <a:cs typeface="Times New Roman"/>
                <a:sym typeface="Times New Roman"/>
              </a:rPr>
              <a:t>flex-wrap</a:t>
            </a:r>
          </a:p>
          <a:p>
            <a:pPr lvl="0" algn="l" rtl="0">
              <a:lnSpc>
                <a:spcPct val="115000"/>
              </a:lnSpc>
            </a:pPr>
            <a:endParaRPr lang="en-US" sz="2000" b="1"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two rows of boxes, the first wrapping down onto the second</a:t>
            </a:r>
          </a:p>
          <a:p>
            <a:pPr lvl="0" algn="l" rtl="0">
              <a:lnSpc>
                <a:spcPct val="115000"/>
              </a:lnSpc>
            </a:pPr>
            <a:endParaRPr lang="en-US" sz="2000"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By default, flex items will all try to fit onto one line. You can change that and allow the items to wrap as needed with this property.</a:t>
            </a:r>
          </a:p>
          <a:p>
            <a:pPr lvl="0" algn="l" rtl="0">
              <a:lnSpc>
                <a:spcPct val="115000"/>
              </a:lnSpc>
            </a:pPr>
            <a:endParaRPr lang="en-US" sz="2000"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.container{</a:t>
            </a:r>
          </a:p>
          <a:p>
            <a:pPr lvl="0" algn="l" rtl="0">
              <a:lnSpc>
                <a:spcPct val="115000"/>
              </a:lnSpc>
            </a:pPr>
            <a:r>
              <a:rPr lang="en-US" sz="2000" dirty="0">
                <a:solidFill>
                  <a:schemeClr val="dk1"/>
                </a:solidFill>
                <a:latin typeface="Times New Roman"/>
                <a:ea typeface="Times New Roman"/>
                <a:cs typeface="Times New Roman"/>
                <a:sym typeface="Times New Roman"/>
              </a:rPr>
              <a:t>  flex-wrap: </a:t>
            </a:r>
            <a:r>
              <a:rPr lang="en-US" sz="2000" dirty="0" err="1">
                <a:solidFill>
                  <a:schemeClr val="dk1"/>
                </a:solidFill>
                <a:latin typeface="Times New Roman"/>
                <a:ea typeface="Times New Roman"/>
                <a:cs typeface="Times New Roman"/>
                <a:sym typeface="Times New Roman"/>
              </a:rPr>
              <a:t>nowrap</a:t>
            </a:r>
            <a:r>
              <a:rPr lang="en-US" sz="2000" dirty="0">
                <a:solidFill>
                  <a:schemeClr val="dk1"/>
                </a:solidFill>
                <a:latin typeface="Times New Roman"/>
                <a:ea typeface="Times New Roman"/>
                <a:cs typeface="Times New Roman"/>
                <a:sym typeface="Times New Roman"/>
              </a:rPr>
              <a:t> | wrap | wrap-reverse;</a:t>
            </a:r>
          </a:p>
          <a:p>
            <a:pPr lvl="0" algn="l" rtl="0">
              <a:lnSpc>
                <a:spcPct val="115000"/>
              </a:lnSpc>
            </a:pPr>
            <a:r>
              <a:rPr lang="en-US" sz="2000" dirty="0">
                <a:solidFill>
                  <a:schemeClr val="dk1"/>
                </a:solidFill>
                <a:latin typeface="Times New Roman"/>
                <a:ea typeface="Times New Roman"/>
                <a:cs typeface="Times New Roman"/>
                <a:sym typeface="Times New Roman"/>
              </a:rPr>
              <a:t>}</a:t>
            </a:r>
          </a:p>
          <a:p>
            <a:pPr lvl="0" algn="l" rtl="0">
              <a:lnSpc>
                <a:spcPct val="115000"/>
              </a:lnSpc>
            </a:pPr>
            <a:endParaRPr lang="en-US" sz="2000" dirty="0">
              <a:solidFill>
                <a:schemeClr val="dk1"/>
              </a:solidFill>
              <a:latin typeface="Times New Roman"/>
              <a:ea typeface="Times New Roman"/>
              <a:cs typeface="Times New Roman"/>
              <a:sym typeface="Times New Roman"/>
            </a:endParaRPr>
          </a:p>
          <a:p>
            <a:pPr lvl="0" algn="l" rtl="0">
              <a:lnSpc>
                <a:spcPct val="115000"/>
              </a:lnSpc>
            </a:pP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nowrap</a:t>
            </a:r>
            <a:r>
              <a:rPr lang="en-US" sz="2000" dirty="0">
                <a:solidFill>
                  <a:schemeClr val="dk1"/>
                </a:solidFill>
                <a:latin typeface="Times New Roman"/>
                <a:ea typeface="Times New Roman"/>
                <a:cs typeface="Times New Roman"/>
                <a:sym typeface="Times New Roman"/>
              </a:rPr>
              <a:t> (default): all flex items will be on one line</a:t>
            </a:r>
          </a:p>
          <a:p>
            <a:pPr lvl="0" algn="l" rtl="0">
              <a:lnSpc>
                <a:spcPct val="115000"/>
              </a:lnSpc>
            </a:pPr>
            <a:r>
              <a:rPr lang="en-US" sz="2000" dirty="0">
                <a:solidFill>
                  <a:schemeClr val="dk1"/>
                </a:solidFill>
                <a:latin typeface="Times New Roman"/>
                <a:ea typeface="Times New Roman"/>
                <a:cs typeface="Times New Roman"/>
                <a:sym typeface="Times New Roman"/>
              </a:rPr>
              <a:t>    wrap: flex items will wrap onto multiple lines, from top to bottom.</a:t>
            </a:r>
          </a:p>
          <a:p>
            <a:pPr lvl="0" algn="l" rtl="0">
              <a:lnSpc>
                <a:spcPct val="115000"/>
              </a:lnSpc>
            </a:pPr>
            <a:r>
              <a:rPr lang="en-US" sz="2000" dirty="0">
                <a:solidFill>
                  <a:schemeClr val="dk1"/>
                </a:solidFill>
                <a:latin typeface="Times New Roman"/>
                <a:ea typeface="Times New Roman"/>
                <a:cs typeface="Times New Roman"/>
                <a:sym typeface="Times New Roman"/>
              </a:rPr>
              <a:t>    wrap-reverse: flex items will wrap onto multiple lines from bottom to top.</a:t>
            </a:r>
          </a:p>
        </p:txBody>
      </p:sp>
      <p:sp>
        <p:nvSpPr>
          <p:cNvPr id="4" name="Номер слайда 3">
            <a:extLst>
              <a:ext uri="{FF2B5EF4-FFF2-40B4-BE49-F238E27FC236}">
                <a16:creationId xmlns:a16="http://schemas.microsoft.com/office/drawing/2014/main" id="{3459EE97-EE33-A840-B1DF-03FF46462E39}"/>
              </a:ext>
            </a:extLst>
          </p:cNvPr>
          <p:cNvSpPr>
            <a:spLocks noGrp="1"/>
          </p:cNvSpPr>
          <p:nvPr>
            <p:ph type="sldNum" idx="12"/>
          </p:nvPr>
        </p:nvSpPr>
        <p:spPr/>
        <p:txBody>
          <a:bodyPr/>
          <a:lstStyle/>
          <a:p>
            <a:fld id="{00000000-1234-1234-1234-123412341234}" type="slidenum">
              <a:rPr lang="en" smtClean="0"/>
              <a:pPr/>
              <a:t>155</a:t>
            </a:fld>
            <a:endParaRPr lang="en"/>
          </a:p>
        </p:txBody>
      </p:sp>
      <p:sp>
        <p:nvSpPr>
          <p:cNvPr id="7" name="Прямоугольник 6">
            <a:extLst>
              <a:ext uri="{FF2B5EF4-FFF2-40B4-BE49-F238E27FC236}">
                <a16:creationId xmlns:a16="http://schemas.microsoft.com/office/drawing/2014/main" id="{EC804324-858C-9B41-8E67-E6D4AFF2338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17020357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772160" y="1381759"/>
            <a:ext cx="11004240" cy="4592321"/>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flex-shrink</a:t>
            </a:r>
          </a:p>
          <a:p>
            <a:pPr lvl="0" algn="l" rtl="0">
              <a:lnSpc>
                <a:spcPct val="115000"/>
              </a:lnSpc>
            </a:pPr>
            <a:endParaRPr lang="en-US" sz="2400" b="1"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defines the ability for a flex item to shrink if necessary.</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.item {</a:t>
            </a:r>
          </a:p>
          <a:p>
            <a:pPr lvl="0" algn="l" rtl="0">
              <a:lnSpc>
                <a:spcPct val="115000"/>
              </a:lnSpc>
            </a:pPr>
            <a:r>
              <a:rPr lang="en-US" sz="2400" dirty="0">
                <a:solidFill>
                  <a:schemeClr val="dk1"/>
                </a:solidFill>
                <a:latin typeface="Times New Roman"/>
                <a:ea typeface="Times New Roman"/>
                <a:cs typeface="Times New Roman"/>
                <a:sym typeface="Times New Roman"/>
              </a:rPr>
              <a:t>  flex-shrink: &lt;number&gt;; /* default 1 */</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Negative numbers are invalid. </a:t>
            </a:r>
          </a:p>
        </p:txBody>
      </p:sp>
      <p:sp>
        <p:nvSpPr>
          <p:cNvPr id="4" name="Номер слайда 3">
            <a:extLst>
              <a:ext uri="{FF2B5EF4-FFF2-40B4-BE49-F238E27FC236}">
                <a16:creationId xmlns:a16="http://schemas.microsoft.com/office/drawing/2014/main" id="{22D27B98-1255-DF46-9F81-ECB646046E5E}"/>
              </a:ext>
            </a:extLst>
          </p:cNvPr>
          <p:cNvSpPr>
            <a:spLocks noGrp="1"/>
          </p:cNvSpPr>
          <p:nvPr>
            <p:ph type="sldNum" idx="12"/>
          </p:nvPr>
        </p:nvSpPr>
        <p:spPr/>
        <p:txBody>
          <a:bodyPr/>
          <a:lstStyle/>
          <a:p>
            <a:fld id="{00000000-1234-1234-1234-123412341234}" type="slidenum">
              <a:rPr lang="en" smtClean="0"/>
              <a:pPr/>
              <a:t>156</a:t>
            </a:fld>
            <a:endParaRPr lang="en"/>
          </a:p>
        </p:txBody>
      </p:sp>
      <p:sp>
        <p:nvSpPr>
          <p:cNvPr id="7" name="Прямоугольник 6">
            <a:extLst>
              <a:ext uri="{FF2B5EF4-FFF2-40B4-BE49-F238E27FC236}">
                <a16:creationId xmlns:a16="http://schemas.microsoft.com/office/drawing/2014/main" id="{7A12B2DB-9A58-ED4D-8A82-00517C2863E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3157040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772160" y="1422399"/>
            <a:ext cx="10708640" cy="4307841"/>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flex-flow (Applies to: parent flex container element)</a:t>
            </a:r>
          </a:p>
          <a:p>
            <a:pPr lvl="0" algn="l" rtl="0">
              <a:lnSpc>
                <a:spcPct val="115000"/>
              </a:lnSpc>
            </a:pPr>
            <a:endParaRPr lang="en-US" sz="2400" b="1"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is a shorthand flex-direction and flex-wrap properties, which together define the flex container's main and cross axes. Default is row </a:t>
            </a:r>
            <a:r>
              <a:rPr lang="en-US" sz="2400" dirty="0" err="1">
                <a:solidFill>
                  <a:schemeClr val="dk1"/>
                </a:solidFill>
                <a:latin typeface="Times New Roman"/>
                <a:ea typeface="Times New Roman"/>
                <a:cs typeface="Times New Roman"/>
                <a:sym typeface="Times New Roman"/>
              </a:rPr>
              <a:t>nowrap</a:t>
            </a:r>
            <a:r>
              <a:rPr lang="en-US" sz="2400" dirty="0">
                <a:solidFill>
                  <a:schemeClr val="dk1"/>
                </a:solidFill>
                <a:latin typeface="Times New Roman"/>
                <a:ea typeface="Times New Roman"/>
                <a:cs typeface="Times New Roman"/>
                <a:sym typeface="Times New Roman"/>
              </a:rPr>
              <a:t>.</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flex-flow: &lt;‘flex-direction’&gt; || &lt;‘flex-wrap’&gt;</a:t>
            </a:r>
          </a:p>
        </p:txBody>
      </p:sp>
      <p:sp>
        <p:nvSpPr>
          <p:cNvPr id="4" name="Номер слайда 3">
            <a:extLst>
              <a:ext uri="{FF2B5EF4-FFF2-40B4-BE49-F238E27FC236}">
                <a16:creationId xmlns:a16="http://schemas.microsoft.com/office/drawing/2014/main" id="{E7F9392D-A9D3-6949-82EA-7BAEE74CCCF9}"/>
              </a:ext>
            </a:extLst>
          </p:cNvPr>
          <p:cNvSpPr>
            <a:spLocks noGrp="1"/>
          </p:cNvSpPr>
          <p:nvPr>
            <p:ph type="sldNum" idx="12"/>
          </p:nvPr>
        </p:nvSpPr>
        <p:spPr/>
        <p:txBody>
          <a:bodyPr/>
          <a:lstStyle/>
          <a:p>
            <a:fld id="{00000000-1234-1234-1234-123412341234}" type="slidenum">
              <a:rPr lang="en" smtClean="0"/>
              <a:pPr/>
              <a:t>157</a:t>
            </a:fld>
            <a:endParaRPr lang="en"/>
          </a:p>
        </p:txBody>
      </p:sp>
      <p:sp>
        <p:nvSpPr>
          <p:cNvPr id="7" name="Прямоугольник 6">
            <a:extLst>
              <a:ext uri="{FF2B5EF4-FFF2-40B4-BE49-F238E27FC236}">
                <a16:creationId xmlns:a16="http://schemas.microsoft.com/office/drawing/2014/main" id="{8DE1F200-65E0-C34F-981F-EBDB525CA03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72513223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569200"/>
            <a:ext cx="11360800"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flex-basis</a:t>
            </a:r>
          </a:p>
          <a:p>
            <a:pPr lvl="0" algn="l" rtl="0">
              <a:lnSpc>
                <a:spcPct val="115000"/>
              </a:lnSpc>
            </a:pPr>
            <a:r>
              <a:rPr lang="en-US" sz="2400" dirty="0">
                <a:solidFill>
                  <a:schemeClr val="dk1"/>
                </a:solidFill>
                <a:latin typeface="Times New Roman"/>
                <a:ea typeface="Times New Roman"/>
                <a:cs typeface="Times New Roman"/>
                <a:sym typeface="Times New Roman"/>
              </a:rPr>
              <a:t>This defines the default size of an element before the remaining space is distributed. It can be a length (e.g. 20%, 5rem, etc.) or a keyword. The auto keyword means "look at my width or height property" (which was temporarily done by the main-size keyword until deprecated). The content keyword means "size it based on the item's content" - this keyword isn't well supported yet, so it's hard to test and harder to know what its brethren max-content, min-content, and fit-content do.</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.item {</a:t>
            </a:r>
          </a:p>
          <a:p>
            <a:pPr lvl="0" algn="l" rtl="0">
              <a:lnSpc>
                <a:spcPct val="115000"/>
              </a:lnSpc>
            </a:pPr>
            <a:r>
              <a:rPr lang="en-US" sz="2400" dirty="0">
                <a:solidFill>
                  <a:schemeClr val="dk1"/>
                </a:solidFill>
                <a:latin typeface="Times New Roman"/>
                <a:ea typeface="Times New Roman"/>
                <a:cs typeface="Times New Roman"/>
                <a:sym typeface="Times New Roman"/>
              </a:rPr>
              <a:t>  flex-basis: &lt;length&gt; | auto; /* default auto */</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lvl="0" algn="l" rtl="0">
              <a:lnSpc>
                <a:spcPct val="115000"/>
              </a:lnSpc>
            </a:pPr>
            <a:r>
              <a:rPr lang="en-US" sz="2400" dirty="0">
                <a:solidFill>
                  <a:schemeClr val="dk1"/>
                </a:solidFill>
                <a:latin typeface="Times New Roman"/>
                <a:ea typeface="Times New Roman"/>
                <a:cs typeface="Times New Roman"/>
                <a:sym typeface="Times New Roman"/>
              </a:rPr>
              <a:t>If set to 0, the extra space around content isn't factored in. If set to auto, the extra space is distributed based on its flex-grow value.</a:t>
            </a:r>
          </a:p>
        </p:txBody>
      </p:sp>
      <p:sp>
        <p:nvSpPr>
          <p:cNvPr id="4" name="Номер слайда 3">
            <a:extLst>
              <a:ext uri="{FF2B5EF4-FFF2-40B4-BE49-F238E27FC236}">
                <a16:creationId xmlns:a16="http://schemas.microsoft.com/office/drawing/2014/main" id="{9E9E6135-5C4A-964F-8FDC-3B4AECAA0722}"/>
              </a:ext>
            </a:extLst>
          </p:cNvPr>
          <p:cNvSpPr>
            <a:spLocks noGrp="1"/>
          </p:cNvSpPr>
          <p:nvPr>
            <p:ph type="sldNum" idx="12"/>
          </p:nvPr>
        </p:nvSpPr>
        <p:spPr/>
        <p:txBody>
          <a:bodyPr/>
          <a:lstStyle/>
          <a:p>
            <a:fld id="{00000000-1234-1234-1234-123412341234}" type="slidenum">
              <a:rPr lang="en" smtClean="0"/>
              <a:pPr/>
              <a:t>158</a:t>
            </a:fld>
            <a:endParaRPr lang="en"/>
          </a:p>
        </p:txBody>
      </p:sp>
      <p:sp>
        <p:nvSpPr>
          <p:cNvPr id="7" name="Прямоугольник 6">
            <a:extLst>
              <a:ext uri="{FF2B5EF4-FFF2-40B4-BE49-F238E27FC236}">
                <a16:creationId xmlns:a16="http://schemas.microsoft.com/office/drawing/2014/main" id="{E00B1E30-86AF-664C-ABA8-1A82BD3FD1D9}"/>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23613694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524351"/>
            <a:ext cx="11360800"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flex-basis</a:t>
            </a:r>
          </a:p>
          <a:p>
            <a:pPr lvl="0" algn="l" rtl="0">
              <a:lnSpc>
                <a:spcPct val="115000"/>
              </a:lnSpc>
            </a:pPr>
            <a:r>
              <a:rPr lang="en-US" sz="2400" dirty="0">
                <a:solidFill>
                  <a:schemeClr val="dk1"/>
                </a:solidFill>
                <a:latin typeface="Times New Roman"/>
                <a:ea typeface="Times New Roman"/>
                <a:cs typeface="Times New Roman"/>
                <a:sym typeface="Times New Roman"/>
              </a:rPr>
              <a:t>This defines the default size of an element before the remaining space is distributed. It can be a length (e.g. 20%, 5rem, etc.) or a keyword. The auto keyword means "look at my width or height property" (which was temporarily done by the main-size keyword until deprecated). The content keyword means "size it based on the item's content" - this keyword isn't well supported yet, so it's hard to test and harder to know what its brethren max-content, min-content, and fit-content do.</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.item {</a:t>
            </a:r>
          </a:p>
          <a:p>
            <a:pPr lvl="0" algn="l" rtl="0">
              <a:lnSpc>
                <a:spcPct val="115000"/>
              </a:lnSpc>
            </a:pPr>
            <a:r>
              <a:rPr lang="en-US" sz="2400" dirty="0">
                <a:solidFill>
                  <a:schemeClr val="dk1"/>
                </a:solidFill>
                <a:latin typeface="Times New Roman"/>
                <a:ea typeface="Times New Roman"/>
                <a:cs typeface="Times New Roman"/>
                <a:sym typeface="Times New Roman"/>
              </a:rPr>
              <a:t>  flex-basis: &lt;length&gt; | auto; /* default auto */</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lvl="0" algn="l" rtl="0">
              <a:lnSpc>
                <a:spcPct val="115000"/>
              </a:lnSpc>
            </a:pPr>
            <a:r>
              <a:rPr lang="en-US" sz="2400" dirty="0">
                <a:solidFill>
                  <a:schemeClr val="dk1"/>
                </a:solidFill>
                <a:latin typeface="Times New Roman"/>
                <a:ea typeface="Times New Roman"/>
                <a:cs typeface="Times New Roman"/>
                <a:sym typeface="Times New Roman"/>
              </a:rPr>
              <a:t>If set to 0, the extra space around content isn't factored in. If set to auto, the extra space is distributed based on its flex-grow value.</a:t>
            </a:r>
          </a:p>
        </p:txBody>
      </p:sp>
      <p:sp>
        <p:nvSpPr>
          <p:cNvPr id="4" name="Номер слайда 3">
            <a:extLst>
              <a:ext uri="{FF2B5EF4-FFF2-40B4-BE49-F238E27FC236}">
                <a16:creationId xmlns:a16="http://schemas.microsoft.com/office/drawing/2014/main" id="{4A6601F7-5E46-734F-8CD6-3FBED1914A35}"/>
              </a:ext>
            </a:extLst>
          </p:cNvPr>
          <p:cNvSpPr>
            <a:spLocks noGrp="1"/>
          </p:cNvSpPr>
          <p:nvPr>
            <p:ph type="sldNum" idx="12"/>
          </p:nvPr>
        </p:nvSpPr>
        <p:spPr/>
        <p:txBody>
          <a:bodyPr/>
          <a:lstStyle/>
          <a:p>
            <a:fld id="{00000000-1234-1234-1234-123412341234}" type="slidenum">
              <a:rPr lang="en" smtClean="0"/>
              <a:pPr/>
              <a:t>159</a:t>
            </a:fld>
            <a:endParaRPr lang="en"/>
          </a:p>
        </p:txBody>
      </p:sp>
      <p:sp>
        <p:nvSpPr>
          <p:cNvPr id="7" name="Прямоугольник 6">
            <a:extLst>
              <a:ext uri="{FF2B5EF4-FFF2-40B4-BE49-F238E27FC236}">
                <a16:creationId xmlns:a16="http://schemas.microsoft.com/office/drawing/2014/main" id="{A8A11C60-5712-1849-A6A0-8BD5670B72A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420485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dirty="0"/>
              <a:t>Web Servers</a:t>
            </a:r>
            <a:endParaRPr sz="3200" dirty="0"/>
          </a:p>
        </p:txBody>
      </p:sp>
      <p:sp>
        <p:nvSpPr>
          <p:cNvPr id="139" name="Shape 139"/>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REST &amp; CRUD</a:t>
            </a:r>
            <a:endParaRPr b="1" dirty="0">
              <a:solidFill>
                <a:schemeClr val="dk1"/>
              </a:solidFill>
            </a:endParaRPr>
          </a:p>
          <a:p>
            <a:pPr marL="380990" indent="-380990" algn="l" rtl="0"/>
            <a:r>
              <a:rPr lang="en" dirty="0">
                <a:solidFill>
                  <a:schemeClr val="dk1"/>
                </a:solidFill>
              </a:rPr>
              <a:t>In a REST environment, CRUD often corresponds to the HTTP methods POST, GET, PUT, and DELETE, respectively. These are the fundamental elements of a persistent storage system.</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REST - CRUD</a:t>
            </a:r>
            <a:endParaRPr dirty="0">
              <a:solidFill>
                <a:schemeClr val="dk1"/>
              </a:solidFill>
            </a:endParaRPr>
          </a:p>
          <a:p>
            <a:pPr algn="l" rtl="0">
              <a:buClr>
                <a:schemeClr val="dk1"/>
              </a:buClr>
              <a:buChar char="-"/>
            </a:pPr>
            <a:r>
              <a:rPr lang="en" dirty="0">
                <a:solidFill>
                  <a:schemeClr val="dk1"/>
                </a:solidFill>
              </a:rPr>
              <a:t>GET = Read</a:t>
            </a:r>
            <a:endParaRPr dirty="0">
              <a:solidFill>
                <a:schemeClr val="dk1"/>
              </a:solidFill>
            </a:endParaRPr>
          </a:p>
          <a:p>
            <a:pPr algn="l" rtl="0">
              <a:buClr>
                <a:schemeClr val="dk1"/>
              </a:buClr>
              <a:buChar char="-"/>
            </a:pPr>
            <a:r>
              <a:rPr lang="en" dirty="0">
                <a:solidFill>
                  <a:schemeClr val="dk1"/>
                </a:solidFill>
              </a:rPr>
              <a:t>POST = Create</a:t>
            </a:r>
            <a:endParaRPr dirty="0">
              <a:solidFill>
                <a:schemeClr val="dk1"/>
              </a:solidFill>
            </a:endParaRPr>
          </a:p>
          <a:p>
            <a:pPr algn="l" rtl="0">
              <a:buClr>
                <a:schemeClr val="dk1"/>
              </a:buClr>
              <a:buChar char="-"/>
            </a:pPr>
            <a:r>
              <a:rPr lang="en" dirty="0">
                <a:solidFill>
                  <a:schemeClr val="dk1"/>
                </a:solidFill>
              </a:rPr>
              <a:t>UPDATE = Put</a:t>
            </a:r>
            <a:endParaRPr dirty="0">
              <a:solidFill>
                <a:schemeClr val="dk1"/>
              </a:solidFill>
            </a:endParaRPr>
          </a:p>
          <a:p>
            <a:pPr algn="l" rtl="0">
              <a:buClr>
                <a:schemeClr val="dk1"/>
              </a:buClr>
              <a:buChar char="-"/>
            </a:pPr>
            <a:r>
              <a:rPr lang="en" dirty="0">
                <a:solidFill>
                  <a:schemeClr val="dk1"/>
                </a:solidFill>
              </a:rPr>
              <a:t>DELETE = Delete</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Keeping </a:t>
            </a:r>
            <a:r>
              <a:rPr lang="en-US" dirty="0">
                <a:solidFill>
                  <a:schemeClr val="dk1"/>
                </a:solidFill>
              </a:rPr>
              <a:t>these</a:t>
            </a:r>
            <a:r>
              <a:rPr lang="en" dirty="0">
                <a:solidFill>
                  <a:schemeClr val="dk1"/>
                </a:solidFill>
              </a:rPr>
              <a:t> rules, we can eliminate common mistakes, save time and help other</a:t>
            </a:r>
            <a:r>
              <a:rPr lang="en-US" dirty="0">
                <a:solidFill>
                  <a:schemeClr val="dk1"/>
                </a:solidFill>
              </a:rPr>
              <a:t>s</a:t>
            </a:r>
            <a:r>
              <a:rPr lang="en" dirty="0">
                <a:solidFill>
                  <a:schemeClr val="dk1"/>
                </a:solidFill>
              </a:rPr>
              <a:t> easily understand our intentions.</a:t>
            </a:r>
            <a:endParaRPr dirty="0">
              <a:solidFill>
                <a:schemeClr val="dk1"/>
              </a:solidFill>
            </a:endParaRPr>
          </a:p>
        </p:txBody>
      </p:sp>
      <p:sp>
        <p:nvSpPr>
          <p:cNvPr id="6" name="TextBox 5">
            <a:extLst>
              <a:ext uri="{FF2B5EF4-FFF2-40B4-BE49-F238E27FC236}">
                <a16:creationId xmlns:a16="http://schemas.microsoft.com/office/drawing/2014/main" id="{C0FB9468-A5A6-4143-AF5D-FF93AEEA0B6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521842DF-1909-6D4C-959D-14E4D0197BC1}"/>
              </a:ext>
            </a:extLst>
          </p:cNvPr>
          <p:cNvSpPr>
            <a:spLocks noGrp="1"/>
          </p:cNvSpPr>
          <p:nvPr>
            <p:ph type="sldNum" idx="12"/>
          </p:nvPr>
        </p:nvSpPr>
        <p:spPr/>
        <p:txBody>
          <a:bodyPr/>
          <a:lstStyle/>
          <a:p>
            <a:fld id="{00000000-1234-1234-1234-123412341234}" type="slidenum">
              <a:rPr lang="en" smtClean="0"/>
              <a:pPr/>
              <a:t>16</a:t>
            </a:fld>
            <a:endParaRPr lang="en"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640823"/>
            <a:ext cx="11360800" cy="61016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justify-content</a:t>
            </a:r>
          </a:p>
          <a:p>
            <a:pPr lvl="0">
              <a:lnSpc>
                <a:spcPct val="115000"/>
              </a:lnSpc>
            </a:pPr>
            <a:endParaRPr lang="en-US" sz="2400" b="1"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defines the alignment along the main axis. It helps distribute extra free space left over when either all the flex items on a line are inflexible, or are flexible but have reached their maximum size. It also exerts some control over the alignment of items when they overflow the line.</a:t>
            </a:r>
          </a:p>
          <a:p>
            <a:pPr lvl="0">
              <a:lnSpc>
                <a:spcPct val="115000"/>
              </a:lnSpc>
            </a:pPr>
            <a:endParaRPr lang="en-US" sz="2400" dirty="0">
              <a:solidFill>
                <a:schemeClr val="dk1"/>
              </a:solidFill>
              <a:latin typeface="Times New Roman"/>
              <a:ea typeface="Times New Roman"/>
              <a:cs typeface="Times New Roman"/>
              <a:sym typeface="Times New Roman"/>
            </a:endParaRPr>
          </a:p>
          <a:p>
            <a:pPr lvl="0">
              <a:lnSpc>
                <a:spcPct val="115000"/>
              </a:lnSpc>
            </a:pPr>
            <a:r>
              <a:rPr lang="en-US" sz="2400" dirty="0">
                <a:solidFill>
                  <a:schemeClr val="dk1"/>
                </a:solidFill>
                <a:latin typeface="Times New Roman"/>
                <a:ea typeface="Times New Roman"/>
                <a:cs typeface="Times New Roman"/>
                <a:sym typeface="Times New Roman"/>
              </a:rPr>
              <a:t>.container {</a:t>
            </a:r>
          </a:p>
          <a:p>
            <a:pPr lvl="0">
              <a:lnSpc>
                <a:spcPct val="115000"/>
              </a:lnSpc>
            </a:pPr>
            <a:r>
              <a:rPr lang="en-US" sz="2400" dirty="0">
                <a:solidFill>
                  <a:schemeClr val="dk1"/>
                </a:solidFill>
                <a:latin typeface="Times New Roman"/>
                <a:ea typeface="Times New Roman"/>
                <a:cs typeface="Times New Roman"/>
                <a:sym typeface="Times New Roman"/>
              </a:rPr>
              <a:t>  justify-content: flex-start | flex-end | center | space-between | space-around | space-evenly;</a:t>
            </a:r>
          </a:p>
          <a:p>
            <a:pPr lvl="0">
              <a:lnSpc>
                <a:spcPct val="115000"/>
              </a:lnSpc>
            </a:pPr>
            <a:r>
              <a:rPr lang="en-US" sz="2400" dirty="0">
                <a:solidFill>
                  <a:schemeClr val="dk1"/>
                </a:solidFill>
                <a:latin typeface="Times New Roman"/>
                <a:ea typeface="Times New Roman"/>
                <a:cs typeface="Times New Roman"/>
                <a:sym typeface="Times New Roman"/>
              </a:rPr>
              <a:t>}</a:t>
            </a:r>
          </a:p>
        </p:txBody>
      </p:sp>
      <p:sp>
        <p:nvSpPr>
          <p:cNvPr id="4" name="Номер слайда 3">
            <a:extLst>
              <a:ext uri="{FF2B5EF4-FFF2-40B4-BE49-F238E27FC236}">
                <a16:creationId xmlns:a16="http://schemas.microsoft.com/office/drawing/2014/main" id="{9EBDDE04-76F9-FB46-89BB-0FD9F75F3B08}"/>
              </a:ext>
            </a:extLst>
          </p:cNvPr>
          <p:cNvSpPr>
            <a:spLocks noGrp="1"/>
          </p:cNvSpPr>
          <p:nvPr>
            <p:ph type="sldNum" idx="12"/>
          </p:nvPr>
        </p:nvSpPr>
        <p:spPr/>
        <p:txBody>
          <a:bodyPr/>
          <a:lstStyle/>
          <a:p>
            <a:fld id="{00000000-1234-1234-1234-123412341234}" type="slidenum">
              <a:rPr lang="en" smtClean="0"/>
              <a:pPr/>
              <a:t>160</a:t>
            </a:fld>
            <a:endParaRPr lang="en"/>
          </a:p>
        </p:txBody>
      </p:sp>
      <p:sp>
        <p:nvSpPr>
          <p:cNvPr id="7" name="Прямоугольник 6">
            <a:extLst>
              <a:ext uri="{FF2B5EF4-FFF2-40B4-BE49-F238E27FC236}">
                <a16:creationId xmlns:a16="http://schemas.microsoft.com/office/drawing/2014/main" id="{D1D99B78-A027-8345-91EA-D410C1067D3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44416617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569200"/>
            <a:ext cx="11360800"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justify-content</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flex-start (default): items are packed toward the start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flex-end: items are packed toward to end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center: items are centered along the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space-between: items are evenly distributed in the line; first item is on the start line, last item on the end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space-around: items are evenly distributed in the line with equal space around them. Note that visually the spaces aren't equal, since all the items have equal space on both sides. The first item will have one unit of space against the container edge, but two units of space between the next item because that next item has its own spacing that applies.</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space-evenly: items are distributed so that the spacing between any two items (and the space to the edges) is equal.</a:t>
            </a:r>
          </a:p>
        </p:txBody>
      </p:sp>
      <p:sp>
        <p:nvSpPr>
          <p:cNvPr id="4" name="Номер слайда 3">
            <a:extLst>
              <a:ext uri="{FF2B5EF4-FFF2-40B4-BE49-F238E27FC236}">
                <a16:creationId xmlns:a16="http://schemas.microsoft.com/office/drawing/2014/main" id="{76DEED74-B0F1-3143-A2EC-0C064A6AEA24}"/>
              </a:ext>
            </a:extLst>
          </p:cNvPr>
          <p:cNvSpPr>
            <a:spLocks noGrp="1"/>
          </p:cNvSpPr>
          <p:nvPr>
            <p:ph type="sldNum" idx="12"/>
          </p:nvPr>
        </p:nvSpPr>
        <p:spPr/>
        <p:txBody>
          <a:bodyPr/>
          <a:lstStyle/>
          <a:p>
            <a:fld id="{00000000-1234-1234-1234-123412341234}" type="slidenum">
              <a:rPr lang="en" smtClean="0"/>
              <a:pPr/>
              <a:t>161</a:t>
            </a:fld>
            <a:endParaRPr lang="en"/>
          </a:p>
        </p:txBody>
      </p:sp>
    </p:spTree>
    <p:extLst>
      <p:ext uri="{BB962C8B-B14F-4D97-AF65-F5344CB8AC3E}">
        <p14:creationId xmlns:p14="http://schemas.microsoft.com/office/powerpoint/2010/main" val="5768661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2168537" y="592055"/>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Flex-start</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3" name="Rectangle: Rounded Corners 2">
            <a:extLst>
              <a:ext uri="{FF2B5EF4-FFF2-40B4-BE49-F238E27FC236}">
                <a16:creationId xmlns:a16="http://schemas.microsoft.com/office/drawing/2014/main" id="{BE9FF16B-BF04-410F-B970-E34CE9A4A4D8}"/>
              </a:ext>
            </a:extLst>
          </p:cNvPr>
          <p:cNvSpPr/>
          <p:nvPr/>
        </p:nvSpPr>
        <p:spPr>
          <a:xfrm>
            <a:off x="2168537" y="1332992"/>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6" name="Rectangle: Rounded Corners 5">
            <a:extLst>
              <a:ext uri="{FF2B5EF4-FFF2-40B4-BE49-F238E27FC236}">
                <a16:creationId xmlns:a16="http://schemas.microsoft.com/office/drawing/2014/main" id="{730405B1-1F0B-499B-84C6-3F4250EE510E}"/>
              </a:ext>
            </a:extLst>
          </p:cNvPr>
          <p:cNvSpPr/>
          <p:nvPr/>
        </p:nvSpPr>
        <p:spPr>
          <a:xfrm>
            <a:off x="2371737" y="1536193"/>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7" name="Rectangle: Rounded Corners 6">
            <a:extLst>
              <a:ext uri="{FF2B5EF4-FFF2-40B4-BE49-F238E27FC236}">
                <a16:creationId xmlns:a16="http://schemas.microsoft.com/office/drawing/2014/main" id="{C2AE833C-CB93-4AC7-A1C1-52BC3A0FA0A7}"/>
              </a:ext>
            </a:extLst>
          </p:cNvPr>
          <p:cNvSpPr/>
          <p:nvPr/>
        </p:nvSpPr>
        <p:spPr>
          <a:xfrm>
            <a:off x="3858089" y="1536193"/>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8" name="Rectangle: Rounded Corners 7">
            <a:extLst>
              <a:ext uri="{FF2B5EF4-FFF2-40B4-BE49-F238E27FC236}">
                <a16:creationId xmlns:a16="http://schemas.microsoft.com/office/drawing/2014/main" id="{8E6B41FC-B36D-4A04-9CF6-3B39AA5E3473}"/>
              </a:ext>
            </a:extLst>
          </p:cNvPr>
          <p:cNvSpPr/>
          <p:nvPr/>
        </p:nvSpPr>
        <p:spPr>
          <a:xfrm>
            <a:off x="5344441" y="154838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9" name="Shape 257">
            <a:extLst>
              <a:ext uri="{FF2B5EF4-FFF2-40B4-BE49-F238E27FC236}">
                <a16:creationId xmlns:a16="http://schemas.microsoft.com/office/drawing/2014/main" id="{47EDC0F3-F697-4CBA-9B8B-FDCC134BD24B}"/>
              </a:ext>
            </a:extLst>
          </p:cNvPr>
          <p:cNvSpPr txBox="1"/>
          <p:nvPr/>
        </p:nvSpPr>
        <p:spPr>
          <a:xfrm>
            <a:off x="2168537" y="2630151"/>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Flex-end</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14" name="Shape 257">
            <a:extLst>
              <a:ext uri="{FF2B5EF4-FFF2-40B4-BE49-F238E27FC236}">
                <a16:creationId xmlns:a16="http://schemas.microsoft.com/office/drawing/2014/main" id="{7EBC4991-FF6B-453A-BF3B-051082AB5FA7}"/>
              </a:ext>
            </a:extLst>
          </p:cNvPr>
          <p:cNvSpPr txBox="1"/>
          <p:nvPr/>
        </p:nvSpPr>
        <p:spPr>
          <a:xfrm>
            <a:off x="2168537" y="4484624"/>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center</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19" name="Rectangle: Rounded Corners 18">
            <a:extLst>
              <a:ext uri="{FF2B5EF4-FFF2-40B4-BE49-F238E27FC236}">
                <a16:creationId xmlns:a16="http://schemas.microsoft.com/office/drawing/2014/main" id="{4E33E96D-CD44-4020-AD30-7091DBE687A9}"/>
              </a:ext>
            </a:extLst>
          </p:cNvPr>
          <p:cNvSpPr/>
          <p:nvPr/>
        </p:nvSpPr>
        <p:spPr>
          <a:xfrm>
            <a:off x="2168537" y="3286673"/>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0" name="Rectangle: Rounded Corners 19">
            <a:extLst>
              <a:ext uri="{FF2B5EF4-FFF2-40B4-BE49-F238E27FC236}">
                <a16:creationId xmlns:a16="http://schemas.microsoft.com/office/drawing/2014/main" id="{2AAA36C7-6B94-4685-BD32-7F8E59A6A378}"/>
              </a:ext>
            </a:extLst>
          </p:cNvPr>
          <p:cNvSpPr/>
          <p:nvPr/>
        </p:nvSpPr>
        <p:spPr>
          <a:xfrm>
            <a:off x="6386969" y="348987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1" name="Rectangle: Rounded Corners 20">
            <a:extLst>
              <a:ext uri="{FF2B5EF4-FFF2-40B4-BE49-F238E27FC236}">
                <a16:creationId xmlns:a16="http://schemas.microsoft.com/office/drawing/2014/main" id="{80CFF6EB-FE88-4319-9FF1-1A05945D2918}"/>
              </a:ext>
            </a:extLst>
          </p:cNvPr>
          <p:cNvSpPr/>
          <p:nvPr/>
        </p:nvSpPr>
        <p:spPr>
          <a:xfrm>
            <a:off x="7873321" y="348987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2" name="Rectangle: Rounded Corners 21">
            <a:extLst>
              <a:ext uri="{FF2B5EF4-FFF2-40B4-BE49-F238E27FC236}">
                <a16:creationId xmlns:a16="http://schemas.microsoft.com/office/drawing/2014/main" id="{43EF3CF7-B2CD-48EC-A6AC-0DFB7F650F13}"/>
              </a:ext>
            </a:extLst>
          </p:cNvPr>
          <p:cNvSpPr/>
          <p:nvPr/>
        </p:nvSpPr>
        <p:spPr>
          <a:xfrm>
            <a:off x="9359673" y="3502067"/>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3" name="Rectangle: Rounded Corners 22">
            <a:extLst>
              <a:ext uri="{FF2B5EF4-FFF2-40B4-BE49-F238E27FC236}">
                <a16:creationId xmlns:a16="http://schemas.microsoft.com/office/drawing/2014/main" id="{2FDEF551-2858-47D2-B358-DAEEAEF5EB8F}"/>
              </a:ext>
            </a:extLst>
          </p:cNvPr>
          <p:cNvSpPr/>
          <p:nvPr/>
        </p:nvSpPr>
        <p:spPr>
          <a:xfrm>
            <a:off x="2217305" y="5158751"/>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4" name="Rectangle: Rounded Corners 23">
            <a:extLst>
              <a:ext uri="{FF2B5EF4-FFF2-40B4-BE49-F238E27FC236}">
                <a16:creationId xmlns:a16="http://schemas.microsoft.com/office/drawing/2014/main" id="{09D58B72-CA99-44F3-B974-B11A9CEE5A56}"/>
              </a:ext>
            </a:extLst>
          </p:cNvPr>
          <p:cNvSpPr/>
          <p:nvPr/>
        </p:nvSpPr>
        <p:spPr>
          <a:xfrm>
            <a:off x="4501273" y="5361952"/>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5" name="Rectangle: Rounded Corners 24">
            <a:extLst>
              <a:ext uri="{FF2B5EF4-FFF2-40B4-BE49-F238E27FC236}">
                <a16:creationId xmlns:a16="http://schemas.microsoft.com/office/drawing/2014/main" id="{4F7F838E-A44F-4568-B566-FB41F9900251}"/>
              </a:ext>
            </a:extLst>
          </p:cNvPr>
          <p:cNvSpPr/>
          <p:nvPr/>
        </p:nvSpPr>
        <p:spPr>
          <a:xfrm>
            <a:off x="5987625" y="5361952"/>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6" name="Rectangle: Rounded Corners 25">
            <a:extLst>
              <a:ext uri="{FF2B5EF4-FFF2-40B4-BE49-F238E27FC236}">
                <a16:creationId xmlns:a16="http://schemas.microsoft.com/office/drawing/2014/main" id="{3147FF98-AFB4-406C-8238-FF7925CAC435}"/>
              </a:ext>
            </a:extLst>
          </p:cNvPr>
          <p:cNvSpPr/>
          <p:nvPr/>
        </p:nvSpPr>
        <p:spPr>
          <a:xfrm>
            <a:off x="7473977" y="5374144"/>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5" name="Номер слайда 4">
            <a:extLst>
              <a:ext uri="{FF2B5EF4-FFF2-40B4-BE49-F238E27FC236}">
                <a16:creationId xmlns:a16="http://schemas.microsoft.com/office/drawing/2014/main" id="{25D32681-5964-1C4D-9BBF-05E6CBA56BE8}"/>
              </a:ext>
            </a:extLst>
          </p:cNvPr>
          <p:cNvSpPr>
            <a:spLocks noGrp="1"/>
          </p:cNvSpPr>
          <p:nvPr>
            <p:ph type="sldNum" idx="12"/>
          </p:nvPr>
        </p:nvSpPr>
        <p:spPr/>
        <p:txBody>
          <a:bodyPr/>
          <a:lstStyle/>
          <a:p>
            <a:fld id="{00000000-1234-1234-1234-123412341234}" type="slidenum">
              <a:rPr lang="en" smtClean="0"/>
              <a:pPr/>
              <a:t>162</a:t>
            </a:fld>
            <a:endParaRPr lang="en"/>
          </a:p>
        </p:txBody>
      </p:sp>
      <p:sp>
        <p:nvSpPr>
          <p:cNvPr id="27" name="Прямоугольник 26">
            <a:extLst>
              <a:ext uri="{FF2B5EF4-FFF2-40B4-BE49-F238E27FC236}">
                <a16:creationId xmlns:a16="http://schemas.microsoft.com/office/drawing/2014/main" id="{1A11141C-A7AB-CB4F-9AFF-FFC7F9F1C0A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9017890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406537" y="592055"/>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Space-between</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3" name="Rectangle: Rounded Corners 2">
            <a:extLst>
              <a:ext uri="{FF2B5EF4-FFF2-40B4-BE49-F238E27FC236}">
                <a16:creationId xmlns:a16="http://schemas.microsoft.com/office/drawing/2014/main" id="{BE9FF16B-BF04-410F-B970-E34CE9A4A4D8}"/>
              </a:ext>
            </a:extLst>
          </p:cNvPr>
          <p:cNvSpPr/>
          <p:nvPr/>
        </p:nvSpPr>
        <p:spPr>
          <a:xfrm>
            <a:off x="1406537" y="1332992"/>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6" name="Rectangle: Rounded Corners 5">
            <a:extLst>
              <a:ext uri="{FF2B5EF4-FFF2-40B4-BE49-F238E27FC236}">
                <a16:creationId xmlns:a16="http://schemas.microsoft.com/office/drawing/2014/main" id="{730405B1-1F0B-499B-84C6-3F4250EE510E}"/>
              </a:ext>
            </a:extLst>
          </p:cNvPr>
          <p:cNvSpPr/>
          <p:nvPr/>
        </p:nvSpPr>
        <p:spPr>
          <a:xfrm>
            <a:off x="1609737" y="1536193"/>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7" name="Rectangle: Rounded Corners 6">
            <a:extLst>
              <a:ext uri="{FF2B5EF4-FFF2-40B4-BE49-F238E27FC236}">
                <a16:creationId xmlns:a16="http://schemas.microsoft.com/office/drawing/2014/main" id="{C2AE833C-CB93-4AC7-A1C1-52BC3A0FA0A7}"/>
              </a:ext>
            </a:extLst>
          </p:cNvPr>
          <p:cNvSpPr/>
          <p:nvPr/>
        </p:nvSpPr>
        <p:spPr>
          <a:xfrm>
            <a:off x="4851737" y="1536193"/>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8" name="Rectangle: Rounded Corners 7">
            <a:extLst>
              <a:ext uri="{FF2B5EF4-FFF2-40B4-BE49-F238E27FC236}">
                <a16:creationId xmlns:a16="http://schemas.microsoft.com/office/drawing/2014/main" id="{8E6B41FC-B36D-4A04-9CF6-3B39AA5E3473}"/>
              </a:ext>
            </a:extLst>
          </p:cNvPr>
          <p:cNvSpPr/>
          <p:nvPr/>
        </p:nvSpPr>
        <p:spPr>
          <a:xfrm>
            <a:off x="8500137" y="1536193"/>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9" name="Shape 257">
            <a:extLst>
              <a:ext uri="{FF2B5EF4-FFF2-40B4-BE49-F238E27FC236}">
                <a16:creationId xmlns:a16="http://schemas.microsoft.com/office/drawing/2014/main" id="{47EDC0F3-F697-4CBA-9B8B-FDCC134BD24B}"/>
              </a:ext>
            </a:extLst>
          </p:cNvPr>
          <p:cNvSpPr txBox="1"/>
          <p:nvPr/>
        </p:nvSpPr>
        <p:spPr>
          <a:xfrm>
            <a:off x="1406537" y="2630151"/>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Space-around</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14" name="Shape 257">
            <a:extLst>
              <a:ext uri="{FF2B5EF4-FFF2-40B4-BE49-F238E27FC236}">
                <a16:creationId xmlns:a16="http://schemas.microsoft.com/office/drawing/2014/main" id="{7EBC4991-FF6B-453A-BF3B-051082AB5FA7}"/>
              </a:ext>
            </a:extLst>
          </p:cNvPr>
          <p:cNvSpPr txBox="1"/>
          <p:nvPr/>
        </p:nvSpPr>
        <p:spPr>
          <a:xfrm>
            <a:off x="1406537" y="4484624"/>
            <a:ext cx="2315408" cy="670800"/>
          </a:xfrm>
          <a:prstGeom prst="rect">
            <a:avLst/>
          </a:prstGeom>
          <a:noFill/>
          <a:ln>
            <a:noFill/>
          </a:ln>
        </p:spPr>
        <p:txBody>
          <a:bodyPr spcFirstLastPara="1" wrap="square" lIns="121900" tIns="121900" rIns="121900" bIns="121900" anchor="t" anchorCtr="0">
            <a:noAutofit/>
          </a:bodyPr>
          <a:lstStyle/>
          <a:p>
            <a:pPr lvl="0">
              <a:lnSpc>
                <a:spcPct val="115000"/>
              </a:lnSpc>
            </a:pPr>
            <a:r>
              <a:rPr lang="en-US" sz="2400" b="1" dirty="0">
                <a:solidFill>
                  <a:schemeClr val="dk1"/>
                </a:solidFill>
                <a:latin typeface="Times New Roman"/>
                <a:ea typeface="Times New Roman"/>
                <a:cs typeface="Times New Roman"/>
                <a:sym typeface="Times New Roman"/>
              </a:rPr>
              <a:t>Space-evenly</a:t>
            </a:r>
          </a:p>
          <a:p>
            <a:pPr lvl="0">
              <a:lnSpc>
                <a:spcPct val="115000"/>
              </a:lnSpc>
            </a:pPr>
            <a:endParaRPr lang="en-US" sz="2400" dirty="0">
              <a:solidFill>
                <a:schemeClr val="dk1"/>
              </a:solidFill>
              <a:latin typeface="Times New Roman"/>
              <a:ea typeface="Times New Roman"/>
              <a:cs typeface="Times New Roman"/>
              <a:sym typeface="Times New Roman"/>
            </a:endParaRPr>
          </a:p>
        </p:txBody>
      </p:sp>
      <p:sp>
        <p:nvSpPr>
          <p:cNvPr id="19" name="Rectangle: Rounded Corners 18">
            <a:extLst>
              <a:ext uri="{FF2B5EF4-FFF2-40B4-BE49-F238E27FC236}">
                <a16:creationId xmlns:a16="http://schemas.microsoft.com/office/drawing/2014/main" id="{4E33E96D-CD44-4020-AD30-7091DBE687A9}"/>
              </a:ext>
            </a:extLst>
          </p:cNvPr>
          <p:cNvSpPr/>
          <p:nvPr/>
        </p:nvSpPr>
        <p:spPr>
          <a:xfrm>
            <a:off x="1406537" y="3286673"/>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0" name="Rectangle: Rounded Corners 19">
            <a:extLst>
              <a:ext uri="{FF2B5EF4-FFF2-40B4-BE49-F238E27FC236}">
                <a16:creationId xmlns:a16="http://schemas.microsoft.com/office/drawing/2014/main" id="{2AAA36C7-6B94-4685-BD32-7F8E59A6A378}"/>
              </a:ext>
            </a:extLst>
          </p:cNvPr>
          <p:cNvSpPr/>
          <p:nvPr/>
        </p:nvSpPr>
        <p:spPr>
          <a:xfrm>
            <a:off x="2337193" y="348987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1" name="Rectangle: Rounded Corners 20">
            <a:extLst>
              <a:ext uri="{FF2B5EF4-FFF2-40B4-BE49-F238E27FC236}">
                <a16:creationId xmlns:a16="http://schemas.microsoft.com/office/drawing/2014/main" id="{80CFF6EB-FE88-4319-9FF1-1A05945D2918}"/>
              </a:ext>
            </a:extLst>
          </p:cNvPr>
          <p:cNvSpPr/>
          <p:nvPr/>
        </p:nvSpPr>
        <p:spPr>
          <a:xfrm>
            <a:off x="4851737" y="348987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2" name="Rectangle: Rounded Corners 21">
            <a:extLst>
              <a:ext uri="{FF2B5EF4-FFF2-40B4-BE49-F238E27FC236}">
                <a16:creationId xmlns:a16="http://schemas.microsoft.com/office/drawing/2014/main" id="{43EF3CF7-B2CD-48EC-A6AC-0DFB7F650F13}"/>
              </a:ext>
            </a:extLst>
          </p:cNvPr>
          <p:cNvSpPr/>
          <p:nvPr/>
        </p:nvSpPr>
        <p:spPr>
          <a:xfrm>
            <a:off x="7560817" y="3508041"/>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3" name="Rectangle: Rounded Corners 22">
            <a:extLst>
              <a:ext uri="{FF2B5EF4-FFF2-40B4-BE49-F238E27FC236}">
                <a16:creationId xmlns:a16="http://schemas.microsoft.com/office/drawing/2014/main" id="{2FDEF551-2858-47D2-B358-DAEEAEF5EB8F}"/>
              </a:ext>
            </a:extLst>
          </p:cNvPr>
          <p:cNvSpPr/>
          <p:nvPr/>
        </p:nvSpPr>
        <p:spPr>
          <a:xfrm>
            <a:off x="1455305" y="5158751"/>
            <a:ext cx="8655248" cy="108484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4" name="Rectangle: Rounded Corners 23">
            <a:extLst>
              <a:ext uri="{FF2B5EF4-FFF2-40B4-BE49-F238E27FC236}">
                <a16:creationId xmlns:a16="http://schemas.microsoft.com/office/drawing/2014/main" id="{09D58B72-CA99-44F3-B974-B11A9CEE5A56}"/>
              </a:ext>
            </a:extLst>
          </p:cNvPr>
          <p:cNvSpPr/>
          <p:nvPr/>
        </p:nvSpPr>
        <p:spPr>
          <a:xfrm>
            <a:off x="2658785" y="5347232"/>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5" name="Rectangle: Rounded Corners 24">
            <a:extLst>
              <a:ext uri="{FF2B5EF4-FFF2-40B4-BE49-F238E27FC236}">
                <a16:creationId xmlns:a16="http://schemas.microsoft.com/office/drawing/2014/main" id="{4F7F838E-A44F-4568-B566-FB41F9900251}"/>
              </a:ext>
            </a:extLst>
          </p:cNvPr>
          <p:cNvSpPr/>
          <p:nvPr/>
        </p:nvSpPr>
        <p:spPr>
          <a:xfrm>
            <a:off x="5092585" y="5380119"/>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26" name="Rectangle: Rounded Corners 25">
            <a:extLst>
              <a:ext uri="{FF2B5EF4-FFF2-40B4-BE49-F238E27FC236}">
                <a16:creationId xmlns:a16="http://schemas.microsoft.com/office/drawing/2014/main" id="{3147FF98-AFB4-406C-8238-FF7925CAC435}"/>
              </a:ext>
            </a:extLst>
          </p:cNvPr>
          <p:cNvSpPr/>
          <p:nvPr/>
        </p:nvSpPr>
        <p:spPr>
          <a:xfrm>
            <a:off x="7560817" y="5396495"/>
            <a:ext cx="1283152" cy="642112"/>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endParaRPr lang="he-IL" sz="2400"/>
          </a:p>
        </p:txBody>
      </p:sp>
      <p:sp>
        <p:nvSpPr>
          <p:cNvPr id="5" name="Номер слайда 4">
            <a:extLst>
              <a:ext uri="{FF2B5EF4-FFF2-40B4-BE49-F238E27FC236}">
                <a16:creationId xmlns:a16="http://schemas.microsoft.com/office/drawing/2014/main" id="{5B4F8D38-37B2-B544-B157-85650F654C09}"/>
              </a:ext>
            </a:extLst>
          </p:cNvPr>
          <p:cNvSpPr>
            <a:spLocks noGrp="1"/>
          </p:cNvSpPr>
          <p:nvPr>
            <p:ph type="sldNum" idx="12"/>
          </p:nvPr>
        </p:nvSpPr>
        <p:spPr/>
        <p:txBody>
          <a:bodyPr/>
          <a:lstStyle/>
          <a:p>
            <a:fld id="{00000000-1234-1234-1234-123412341234}" type="slidenum">
              <a:rPr lang="en" smtClean="0"/>
              <a:pPr/>
              <a:t>163</a:t>
            </a:fld>
            <a:endParaRPr lang="en"/>
          </a:p>
        </p:txBody>
      </p:sp>
      <p:sp>
        <p:nvSpPr>
          <p:cNvPr id="27" name="Прямоугольник 26">
            <a:extLst>
              <a:ext uri="{FF2B5EF4-FFF2-40B4-BE49-F238E27FC236}">
                <a16:creationId xmlns:a16="http://schemas.microsoft.com/office/drawing/2014/main" id="{15E257F0-40E6-6A40-A3AC-203220139C4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8198172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016000" y="640823"/>
            <a:ext cx="9872133"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flex</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is the shorthand for flex-grow, flex-shrink and flex-basis combined. The second and third parameters (flex-shrink and flex-basis) are optional. Default is 0 1 auto.</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.item {</a:t>
            </a:r>
          </a:p>
          <a:p>
            <a:pPr lvl="0" algn="l" rtl="0">
              <a:lnSpc>
                <a:spcPct val="115000"/>
              </a:lnSpc>
            </a:pPr>
            <a:r>
              <a:rPr lang="en-US" sz="2400" dirty="0">
                <a:solidFill>
                  <a:schemeClr val="dk1"/>
                </a:solidFill>
                <a:latin typeface="Times New Roman"/>
                <a:ea typeface="Times New Roman"/>
                <a:cs typeface="Times New Roman"/>
                <a:sym typeface="Times New Roman"/>
              </a:rPr>
              <a:t>  flex: none | [ &lt;'flex-grow'&gt; &lt;'flex-shrink'&gt;? || &lt;'flex-basis'&gt; ]</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 is recommended that you use this shorthand property rather than set the individual properties. The short hand sets the other values intelligently. </a:t>
            </a:r>
          </a:p>
        </p:txBody>
      </p:sp>
      <p:sp>
        <p:nvSpPr>
          <p:cNvPr id="4" name="Номер слайда 3">
            <a:extLst>
              <a:ext uri="{FF2B5EF4-FFF2-40B4-BE49-F238E27FC236}">
                <a16:creationId xmlns:a16="http://schemas.microsoft.com/office/drawing/2014/main" id="{E20AF003-BC6A-9F4D-8E4F-4BF375655148}"/>
              </a:ext>
            </a:extLst>
          </p:cNvPr>
          <p:cNvSpPr>
            <a:spLocks noGrp="1"/>
          </p:cNvSpPr>
          <p:nvPr>
            <p:ph type="sldNum" idx="12"/>
          </p:nvPr>
        </p:nvSpPr>
        <p:spPr/>
        <p:txBody>
          <a:bodyPr/>
          <a:lstStyle/>
          <a:p>
            <a:fld id="{00000000-1234-1234-1234-123412341234}" type="slidenum">
              <a:rPr lang="en" smtClean="0"/>
              <a:pPr/>
              <a:t>164</a:t>
            </a:fld>
            <a:endParaRPr lang="en"/>
          </a:p>
        </p:txBody>
      </p:sp>
      <p:sp>
        <p:nvSpPr>
          <p:cNvPr id="7" name="Прямоугольник 6">
            <a:extLst>
              <a:ext uri="{FF2B5EF4-FFF2-40B4-BE49-F238E27FC236}">
                <a16:creationId xmlns:a16="http://schemas.microsoft.com/office/drawing/2014/main" id="{616EAD77-1405-FF4A-BB23-84E6992C528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47211182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415600" y="640823"/>
            <a:ext cx="10608000"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align-self</a:t>
            </a:r>
          </a:p>
          <a:p>
            <a:pPr lvl="0" algn="l" rtl="0">
              <a:lnSpc>
                <a:spcPct val="115000"/>
              </a:lnSpc>
            </a:pPr>
            <a:endParaRPr lang="en-US" sz="2400" b="1"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allows the default alignment (or the one specified by align-items) to be overridden for individual flex items.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Please see the align-items explanation to understand the available values.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.item {</a:t>
            </a:r>
          </a:p>
          <a:p>
            <a:pPr lvl="0" algn="l" rtl="0">
              <a:lnSpc>
                <a:spcPct val="115000"/>
              </a:lnSpc>
            </a:pPr>
            <a:r>
              <a:rPr lang="en-US" sz="2400" dirty="0">
                <a:solidFill>
                  <a:schemeClr val="dk1"/>
                </a:solidFill>
                <a:latin typeface="Times New Roman"/>
                <a:ea typeface="Times New Roman"/>
                <a:cs typeface="Times New Roman"/>
                <a:sym typeface="Times New Roman"/>
              </a:rPr>
              <a:t>  align-self: auto | flex-start | flex-end | center | baseline | stretch;</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Note that float, clear and vertical-align have no effect on a flex item. </a:t>
            </a:r>
          </a:p>
        </p:txBody>
      </p:sp>
      <p:sp>
        <p:nvSpPr>
          <p:cNvPr id="4" name="Номер слайда 3">
            <a:extLst>
              <a:ext uri="{FF2B5EF4-FFF2-40B4-BE49-F238E27FC236}">
                <a16:creationId xmlns:a16="http://schemas.microsoft.com/office/drawing/2014/main" id="{F58406B7-7CF3-CB41-A2FB-54A122BF7B93}"/>
              </a:ext>
            </a:extLst>
          </p:cNvPr>
          <p:cNvSpPr>
            <a:spLocks noGrp="1"/>
          </p:cNvSpPr>
          <p:nvPr>
            <p:ph type="sldNum" idx="12"/>
          </p:nvPr>
        </p:nvSpPr>
        <p:spPr/>
        <p:txBody>
          <a:bodyPr/>
          <a:lstStyle/>
          <a:p>
            <a:fld id="{00000000-1234-1234-1234-123412341234}" type="slidenum">
              <a:rPr lang="en" smtClean="0"/>
              <a:pPr/>
              <a:t>165</a:t>
            </a:fld>
            <a:endParaRPr lang="en"/>
          </a:p>
        </p:txBody>
      </p:sp>
      <p:sp>
        <p:nvSpPr>
          <p:cNvPr id="7" name="Прямоугольник 6">
            <a:extLst>
              <a:ext uri="{FF2B5EF4-FFF2-40B4-BE49-F238E27FC236}">
                <a16:creationId xmlns:a16="http://schemas.microsoft.com/office/drawing/2014/main" id="{F2999D8E-19AA-BB4E-9C9D-0AAFC8F51EC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2664706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817400" y="640823"/>
            <a:ext cx="10557200" cy="6101600"/>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align-items</a:t>
            </a:r>
          </a:p>
          <a:p>
            <a:pPr lvl="0" algn="l" rtl="0">
              <a:lnSpc>
                <a:spcPct val="115000"/>
              </a:lnSpc>
            </a:pPr>
            <a:r>
              <a:rPr lang="en-US" sz="2400" dirty="0">
                <a:solidFill>
                  <a:schemeClr val="dk1"/>
                </a:solidFill>
                <a:latin typeface="Times New Roman"/>
                <a:ea typeface="Times New Roman"/>
                <a:cs typeface="Times New Roman"/>
                <a:sym typeface="Times New Roman"/>
              </a:rPr>
              <a:t>This defines the default behavior for how flex items are laid out along the cross axis on the current line. Think of it as the justify-content version for the cross-axis (perpendicular to the main-axis).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.container {</a:t>
            </a:r>
          </a:p>
          <a:p>
            <a:pPr lvl="0" algn="l" rtl="0">
              <a:lnSpc>
                <a:spcPct val="115000"/>
              </a:lnSpc>
            </a:pPr>
            <a:r>
              <a:rPr lang="en-US" sz="2400" dirty="0">
                <a:solidFill>
                  <a:schemeClr val="dk1"/>
                </a:solidFill>
                <a:latin typeface="Times New Roman"/>
                <a:ea typeface="Times New Roman"/>
                <a:cs typeface="Times New Roman"/>
                <a:sym typeface="Times New Roman"/>
              </a:rPr>
              <a:t>  align-items: flex-start | flex-end | center | baseline | stretch;</a:t>
            </a:r>
          </a:p>
          <a:p>
            <a:pPr lvl="0" algn="l" rtl="0">
              <a:lnSpc>
                <a:spcPct val="115000"/>
              </a:lnSpc>
            </a:pPr>
            <a:r>
              <a:rPr lang="en-US" sz="2400" dirty="0">
                <a:solidFill>
                  <a:schemeClr val="dk1"/>
                </a:solidFill>
                <a:latin typeface="Times New Roman"/>
                <a:ea typeface="Times New Roman"/>
                <a:cs typeface="Times New Roman"/>
                <a:sym typeface="Times New Roman"/>
              </a:rPr>
              <a:t>}</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flex-start: cross-start margin edge of the items is placed on the cross-start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flex-end: cross-end margin edge of the items is placed on the cross-end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center: items are centered in the cross-axis</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baseline: items are aligned such as their baselines align</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stretch (default): stretch to fill the container (still respect min-width/max-width)</a:t>
            </a:r>
          </a:p>
        </p:txBody>
      </p:sp>
      <p:sp>
        <p:nvSpPr>
          <p:cNvPr id="4" name="Номер слайда 3">
            <a:extLst>
              <a:ext uri="{FF2B5EF4-FFF2-40B4-BE49-F238E27FC236}">
                <a16:creationId xmlns:a16="http://schemas.microsoft.com/office/drawing/2014/main" id="{F979854A-C194-AA48-B5A5-794608808942}"/>
              </a:ext>
            </a:extLst>
          </p:cNvPr>
          <p:cNvSpPr>
            <a:spLocks noGrp="1"/>
          </p:cNvSpPr>
          <p:nvPr>
            <p:ph type="sldNum" idx="12"/>
          </p:nvPr>
        </p:nvSpPr>
        <p:spPr/>
        <p:txBody>
          <a:bodyPr/>
          <a:lstStyle/>
          <a:p>
            <a:fld id="{00000000-1234-1234-1234-123412341234}" type="slidenum">
              <a:rPr lang="en" smtClean="0"/>
              <a:pPr/>
              <a:t>166</a:t>
            </a:fld>
            <a:endParaRPr lang="en"/>
          </a:p>
        </p:txBody>
      </p:sp>
    </p:spTree>
    <p:extLst>
      <p:ext uri="{BB962C8B-B14F-4D97-AF65-F5344CB8AC3E}">
        <p14:creationId xmlns:p14="http://schemas.microsoft.com/office/powerpoint/2010/main" val="1010319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219200" y="1269999"/>
            <a:ext cx="10077411" cy="5472423"/>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align-content</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This aligns a flex container's lines within when there is extra space in the cross-axis, similar to how justify-content aligns individual items within the main-axis.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Note: this property has no effect when there is only one line of flex items.</a:t>
            </a:r>
          </a:p>
          <a:p>
            <a:pPr lvl="0" algn="l" rtl="0">
              <a:lnSpc>
                <a:spcPct val="115000"/>
              </a:lnSpc>
            </a:pPr>
            <a:endParaRPr lang="en-US" sz="2400" dirty="0">
              <a:solidFill>
                <a:schemeClr val="dk1"/>
              </a:solidFill>
              <a:latin typeface="Times New Roman"/>
              <a:ea typeface="Times New Roman"/>
              <a:cs typeface="Times New Roman"/>
              <a:sym typeface="Times New Roman"/>
            </a:endParaRPr>
          </a:p>
          <a:p>
            <a:pPr lvl="0" algn="l" rtl="0">
              <a:lnSpc>
                <a:spcPct val="115000"/>
              </a:lnSpc>
            </a:pPr>
            <a:r>
              <a:rPr lang="en-US" sz="2400" dirty="0">
                <a:solidFill>
                  <a:schemeClr val="dk1"/>
                </a:solidFill>
                <a:latin typeface="Times New Roman"/>
                <a:ea typeface="Times New Roman"/>
                <a:cs typeface="Times New Roman"/>
                <a:sym typeface="Times New Roman"/>
              </a:rPr>
              <a:t>.container {</a:t>
            </a:r>
          </a:p>
          <a:p>
            <a:pPr lvl="0" algn="l" rtl="0">
              <a:lnSpc>
                <a:spcPct val="115000"/>
              </a:lnSpc>
            </a:pPr>
            <a:r>
              <a:rPr lang="en-US" sz="2400" dirty="0">
                <a:solidFill>
                  <a:schemeClr val="dk1"/>
                </a:solidFill>
                <a:latin typeface="Times New Roman"/>
                <a:ea typeface="Times New Roman"/>
                <a:cs typeface="Times New Roman"/>
                <a:sym typeface="Times New Roman"/>
              </a:rPr>
              <a:t>  align-content: flex-start | flex-end | center | space-between | space-around | stretch;</a:t>
            </a:r>
          </a:p>
          <a:p>
            <a:pPr lvl="0" algn="l" rtl="0">
              <a:lnSpc>
                <a:spcPct val="115000"/>
              </a:lnSpc>
            </a:pPr>
            <a:r>
              <a:rPr lang="en-US" sz="2400" dirty="0">
                <a:solidFill>
                  <a:schemeClr val="dk1"/>
                </a:solidFill>
                <a:latin typeface="Times New Roman"/>
                <a:ea typeface="Times New Roman"/>
                <a:cs typeface="Times New Roman"/>
                <a:sym typeface="Times New Roman"/>
              </a:rPr>
              <a:t>}</a:t>
            </a:r>
          </a:p>
        </p:txBody>
      </p:sp>
      <p:sp>
        <p:nvSpPr>
          <p:cNvPr id="4" name="Номер слайда 3">
            <a:extLst>
              <a:ext uri="{FF2B5EF4-FFF2-40B4-BE49-F238E27FC236}">
                <a16:creationId xmlns:a16="http://schemas.microsoft.com/office/drawing/2014/main" id="{329CFCED-D578-B64E-BD55-C2D3F64FED1D}"/>
              </a:ext>
            </a:extLst>
          </p:cNvPr>
          <p:cNvSpPr>
            <a:spLocks noGrp="1"/>
          </p:cNvSpPr>
          <p:nvPr>
            <p:ph type="sldNum" idx="12"/>
          </p:nvPr>
        </p:nvSpPr>
        <p:spPr/>
        <p:txBody>
          <a:bodyPr/>
          <a:lstStyle/>
          <a:p>
            <a:fld id="{00000000-1234-1234-1234-123412341234}" type="slidenum">
              <a:rPr lang="en" smtClean="0"/>
              <a:pPr/>
              <a:t>167</a:t>
            </a:fld>
            <a:endParaRPr lang="en"/>
          </a:p>
        </p:txBody>
      </p:sp>
      <p:sp>
        <p:nvSpPr>
          <p:cNvPr id="7" name="Прямоугольник 6">
            <a:extLst>
              <a:ext uri="{FF2B5EF4-FFF2-40B4-BE49-F238E27FC236}">
                <a16:creationId xmlns:a16="http://schemas.microsoft.com/office/drawing/2014/main" id="{B8AFEDEC-D1E8-C34C-BE74-76AEDCFAA24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80207226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p:nvPr/>
        </p:nvSpPr>
        <p:spPr>
          <a:xfrm>
            <a:off x="415600" y="-10160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US" sz="3200" u="sng" dirty="0">
                <a:solidFill>
                  <a:schemeClr val="dk1"/>
                </a:solidFill>
                <a:latin typeface="Times New Roman"/>
                <a:ea typeface="Times New Roman"/>
                <a:cs typeface="Times New Roman"/>
                <a:sym typeface="Times New Roman"/>
              </a:rPr>
              <a:t>Flex</a:t>
            </a:r>
            <a:endParaRPr sz="3200" u="sng" dirty="0">
              <a:solidFill>
                <a:srgbClr val="222222"/>
              </a:solidFill>
              <a:highlight>
                <a:srgbClr val="FFFFFF"/>
              </a:highlight>
              <a:latin typeface="Times New Roman"/>
              <a:ea typeface="Times New Roman"/>
              <a:cs typeface="Times New Roman"/>
              <a:sym typeface="Times New Roman"/>
            </a:endParaRPr>
          </a:p>
        </p:txBody>
      </p:sp>
      <p:sp>
        <p:nvSpPr>
          <p:cNvPr id="257" name="Shape 257"/>
          <p:cNvSpPr txBox="1"/>
          <p:nvPr/>
        </p:nvSpPr>
        <p:spPr>
          <a:xfrm>
            <a:off x="1117600" y="897600"/>
            <a:ext cx="10424160" cy="5320023"/>
          </a:xfrm>
          <a:prstGeom prst="rect">
            <a:avLst/>
          </a:prstGeom>
          <a:noFill/>
          <a:ln>
            <a:noFill/>
          </a:ln>
        </p:spPr>
        <p:txBody>
          <a:bodyPr spcFirstLastPara="1" wrap="square" lIns="121900" tIns="121900" rIns="121900" bIns="121900" anchor="t" anchorCtr="0">
            <a:noAutofit/>
          </a:bodyPr>
          <a:lstStyle/>
          <a:p>
            <a:pPr lvl="0" algn="l" rtl="0">
              <a:lnSpc>
                <a:spcPct val="115000"/>
              </a:lnSpc>
            </a:pPr>
            <a:r>
              <a:rPr lang="en-US" sz="2400" b="1" dirty="0">
                <a:solidFill>
                  <a:schemeClr val="dk1"/>
                </a:solidFill>
                <a:latin typeface="Times New Roman"/>
                <a:ea typeface="Times New Roman"/>
                <a:cs typeface="Times New Roman"/>
                <a:sym typeface="Times New Roman"/>
              </a:rPr>
              <a:t>align-content</a:t>
            </a:r>
          </a:p>
          <a:p>
            <a:pPr marL="380990" indent="-380990" algn="l" rtl="0">
              <a:lnSpc>
                <a:spcPct val="115000"/>
              </a:lnSpc>
              <a:buFont typeface="Arial" panose="020B0604020202020204" pitchFamily="34" charset="0"/>
              <a:buChar char="•"/>
            </a:pPr>
            <a:endParaRPr lang="en-US" sz="2400" dirty="0">
              <a:solidFill>
                <a:schemeClr val="dk1"/>
              </a:solidFill>
              <a:latin typeface="Times New Roman"/>
              <a:ea typeface="Times New Roman"/>
              <a:cs typeface="Times New Roman"/>
              <a:sym typeface="Times New Roman"/>
            </a:endParaRP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flex-start: lines packed to the start of the container</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flex-end: lines packed to the end of the container</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center: lines packed to the center of the container</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space-between: lines evenly distributed; the first line is at the start of the container while the last one is at the end</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space-around: lines evenly distributed with equal space around each line</a:t>
            </a:r>
          </a:p>
          <a:p>
            <a:pPr marL="380990" indent="-380990" algn="l" rtl="0">
              <a:lnSpc>
                <a:spcPct val="115000"/>
              </a:lnSpc>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stretch (default): lines stretch to take up the remaining space</a:t>
            </a:r>
          </a:p>
        </p:txBody>
      </p:sp>
      <p:sp>
        <p:nvSpPr>
          <p:cNvPr id="4" name="Номер слайда 3">
            <a:extLst>
              <a:ext uri="{FF2B5EF4-FFF2-40B4-BE49-F238E27FC236}">
                <a16:creationId xmlns:a16="http://schemas.microsoft.com/office/drawing/2014/main" id="{D49B7E87-6212-DD49-92AD-57E9177AF451}"/>
              </a:ext>
            </a:extLst>
          </p:cNvPr>
          <p:cNvSpPr>
            <a:spLocks noGrp="1"/>
          </p:cNvSpPr>
          <p:nvPr>
            <p:ph type="sldNum" idx="12"/>
          </p:nvPr>
        </p:nvSpPr>
        <p:spPr/>
        <p:txBody>
          <a:bodyPr/>
          <a:lstStyle/>
          <a:p>
            <a:fld id="{00000000-1234-1234-1234-123412341234}" type="slidenum">
              <a:rPr lang="en" smtClean="0"/>
              <a:pPr/>
              <a:t>168</a:t>
            </a:fld>
            <a:endParaRPr lang="en"/>
          </a:p>
        </p:txBody>
      </p:sp>
      <p:sp>
        <p:nvSpPr>
          <p:cNvPr id="7" name="Прямоугольник 6">
            <a:extLst>
              <a:ext uri="{FF2B5EF4-FFF2-40B4-BE49-F238E27FC236}">
                <a16:creationId xmlns:a16="http://schemas.microsoft.com/office/drawing/2014/main" id="{B957ED95-E6E4-8D4E-9762-5AD471B065BE}"/>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3009181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hape 55" descr="Bootstrap2.png">
            <a:extLst>
              <a:ext uri="{FF2B5EF4-FFF2-40B4-BE49-F238E27FC236}">
                <a16:creationId xmlns:a16="http://schemas.microsoft.com/office/drawing/2014/main" id="{6E288EE6-1CBE-A74E-A87E-F5D0867D5FE8}"/>
              </a:ext>
            </a:extLst>
          </p:cNvPr>
          <p:cNvPicPr preferRelativeResize="0"/>
          <p:nvPr/>
        </p:nvPicPr>
        <p:blipFill>
          <a:blip r:embed="rId2">
            <a:alphaModFix/>
          </a:blip>
          <a:stretch>
            <a:fillRect/>
          </a:stretch>
        </p:blipFill>
        <p:spPr>
          <a:xfrm>
            <a:off x="4176000" y="1557000"/>
            <a:ext cx="3840000" cy="3744000"/>
          </a:xfrm>
          <a:prstGeom prst="rect">
            <a:avLst/>
          </a:prstGeom>
          <a:noFill/>
          <a:ln>
            <a:noFill/>
          </a:ln>
        </p:spPr>
      </p:pic>
      <p:sp>
        <p:nvSpPr>
          <p:cNvPr id="9" name="Номер слайда 8">
            <a:extLst>
              <a:ext uri="{FF2B5EF4-FFF2-40B4-BE49-F238E27FC236}">
                <a16:creationId xmlns:a16="http://schemas.microsoft.com/office/drawing/2014/main" id="{79733BF5-08DF-344E-9A09-E33DDD4F2907}"/>
              </a:ext>
            </a:extLst>
          </p:cNvPr>
          <p:cNvSpPr>
            <a:spLocks noGrp="1"/>
          </p:cNvSpPr>
          <p:nvPr>
            <p:ph type="sldNum" idx="12"/>
          </p:nvPr>
        </p:nvSpPr>
        <p:spPr/>
        <p:txBody>
          <a:bodyPr/>
          <a:lstStyle/>
          <a:p>
            <a:fld id="{00000000-1234-1234-1234-123412341234}" type="slidenum">
              <a:rPr lang="en" smtClean="0"/>
              <a:pPr/>
              <a:t>169</a:t>
            </a:fld>
            <a:endParaRPr lang="en"/>
          </a:p>
        </p:txBody>
      </p:sp>
      <p:sp>
        <p:nvSpPr>
          <p:cNvPr id="10" name="Прямоугольник 9">
            <a:extLst>
              <a:ext uri="{FF2B5EF4-FFF2-40B4-BE49-F238E27FC236}">
                <a16:creationId xmlns:a16="http://schemas.microsoft.com/office/drawing/2014/main" id="{C4D1C5B0-62C5-C74A-BF29-17B2A8400A0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extLst>
      <p:ext uri="{BB962C8B-B14F-4D97-AF65-F5344CB8AC3E}">
        <p14:creationId xmlns:p14="http://schemas.microsoft.com/office/powerpoint/2010/main" val="1483654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45" name="Shape 145"/>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JSON</a:t>
            </a:r>
            <a:endParaRPr b="1" dirty="0">
              <a:solidFill>
                <a:schemeClr val="dk1"/>
              </a:solidFill>
            </a:endParaRPr>
          </a:p>
          <a:p>
            <a:pPr marL="0" indent="0" algn="l" rtl="0">
              <a:buNone/>
            </a:pPr>
            <a:endParaRPr dirty="0">
              <a:solidFill>
                <a:schemeClr val="dk1"/>
              </a:solidFill>
            </a:endParaRPr>
          </a:p>
          <a:p>
            <a:pPr marL="380990" indent="-380990" algn="l" rtl="0"/>
            <a:r>
              <a:rPr lang="en" dirty="0">
                <a:solidFill>
                  <a:schemeClr val="dk1"/>
                </a:solidFill>
              </a:rPr>
              <a:t>JavaScript Object Notation is a syntax for storing and exchanging data.</a:t>
            </a:r>
          </a:p>
          <a:p>
            <a:pPr marL="380990" indent="-380990" algn="l" rtl="0"/>
            <a:r>
              <a:rPr lang="en" dirty="0">
                <a:solidFill>
                  <a:schemeClr val="dk1"/>
                </a:solidFill>
              </a:rPr>
              <a:t>When exchanging data between a browser and a server, the data can only be text.</a:t>
            </a:r>
            <a:endParaRPr dirty="0">
              <a:solidFill>
                <a:schemeClr val="dk1"/>
              </a:solidFill>
            </a:endParaRPr>
          </a:p>
          <a:p>
            <a:pPr marL="380990" indent="-380990" algn="l" rtl="0"/>
            <a:r>
              <a:rPr lang="en" dirty="0">
                <a:solidFill>
                  <a:schemeClr val="dk1"/>
                </a:solidFill>
              </a:rPr>
              <a:t>Using JSON is very convenient </a:t>
            </a:r>
            <a:r>
              <a:rPr lang="en-US" dirty="0">
                <a:solidFill>
                  <a:schemeClr val="dk1"/>
                </a:solidFill>
              </a:rPr>
              <a:t>since</a:t>
            </a:r>
            <a:r>
              <a:rPr lang="en" dirty="0">
                <a:solidFill>
                  <a:schemeClr val="dk1"/>
                </a:solidFill>
              </a:rPr>
              <a:t> converting it from text to a JavaScript object </a:t>
            </a:r>
            <a:r>
              <a:rPr lang="en-US" dirty="0">
                <a:solidFill>
                  <a:schemeClr val="dk1"/>
                </a:solidFill>
              </a:rPr>
              <a:t>is simple.</a:t>
            </a:r>
            <a:endParaRPr dirty="0">
              <a:solidFill>
                <a:schemeClr val="dk1"/>
              </a:solidFill>
            </a:endParaRPr>
          </a:p>
          <a:p>
            <a:pPr marL="380990" indent="-380990" algn="l" rtl="0"/>
            <a:r>
              <a:rPr lang="en" dirty="0">
                <a:solidFill>
                  <a:schemeClr val="dk1"/>
                </a:solidFill>
              </a:rPr>
              <a:t>This way we can work with the data as JavaScript objects, with no complicated parsing and translations.</a:t>
            </a:r>
            <a:endParaRPr dirty="0">
              <a:solidFill>
                <a:schemeClr val="dk1"/>
              </a:solidFill>
            </a:endParaRPr>
          </a:p>
          <a:p>
            <a:pPr marL="0" indent="0" algn="l" rtl="0">
              <a:buNone/>
            </a:pPr>
            <a:endParaRPr dirty="0">
              <a:solidFill>
                <a:schemeClr val="dk1"/>
              </a:solidFill>
            </a:endParaRPr>
          </a:p>
          <a:p>
            <a:pPr marL="0" indent="0" algn="l" rtl="0">
              <a:buClr>
                <a:schemeClr val="dk1"/>
              </a:buClr>
              <a:buSzPts val="1100"/>
              <a:buNone/>
            </a:pPr>
            <a:endParaRPr dirty="0">
              <a:solidFill>
                <a:schemeClr val="dk1"/>
              </a:solidFill>
            </a:endParaRPr>
          </a:p>
          <a:p>
            <a:pPr marL="0" indent="0" algn="l" rtl="0">
              <a:buNone/>
            </a:pPr>
            <a:endParaRPr dirty="0">
              <a:solidFill>
                <a:schemeClr val="dk1"/>
              </a:solidFill>
            </a:endParaRPr>
          </a:p>
        </p:txBody>
      </p:sp>
      <p:sp>
        <p:nvSpPr>
          <p:cNvPr id="6" name="TextBox 5">
            <a:extLst>
              <a:ext uri="{FF2B5EF4-FFF2-40B4-BE49-F238E27FC236}">
                <a16:creationId xmlns:a16="http://schemas.microsoft.com/office/drawing/2014/main" id="{88A6B386-2D31-904E-B98F-732CB6C17DD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270BA7D8-AC6B-5040-9571-C989847EDBB2}"/>
              </a:ext>
            </a:extLst>
          </p:cNvPr>
          <p:cNvSpPr>
            <a:spLocks noGrp="1"/>
          </p:cNvSpPr>
          <p:nvPr>
            <p:ph type="sldNum" idx="12"/>
          </p:nvPr>
        </p:nvSpPr>
        <p:spPr/>
        <p:txBody>
          <a:bodyPr/>
          <a:lstStyle/>
          <a:p>
            <a:fld id="{00000000-1234-1234-1234-123412341234}" type="slidenum">
              <a:rPr lang="en" smtClean="0"/>
              <a:pPr/>
              <a:t>17</a:t>
            </a:fld>
            <a:endParaRPr lang="en"/>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introduction</a:t>
            </a:r>
            <a:endParaRPr sz="3200" u="sng">
              <a:solidFill>
                <a:srgbClr val="222222"/>
              </a:solidFill>
              <a:highlight>
                <a:srgbClr val="FFFFFF"/>
              </a:highlight>
              <a:latin typeface="Times New Roman"/>
              <a:ea typeface="Times New Roman"/>
              <a:cs typeface="Times New Roman"/>
              <a:sym typeface="Times New Roman"/>
            </a:endParaRPr>
          </a:p>
        </p:txBody>
      </p:sp>
      <p:sp>
        <p:nvSpPr>
          <p:cNvPr id="263" name="Shape 263"/>
          <p:cNvSpPr txBox="1"/>
          <p:nvPr/>
        </p:nvSpPr>
        <p:spPr>
          <a:xfrm>
            <a:off x="415600" y="934720"/>
            <a:ext cx="11360800" cy="564048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Bootstrap is an open source toolkit for developing with HTML, CSS, and JS. Quickly prototype your ideas or build your entire app with our Sass variables and </a:t>
            </a:r>
            <a:r>
              <a:rPr lang="en" sz="2400" dirty="0" err="1">
                <a:solidFill>
                  <a:schemeClr val="dk1"/>
                </a:solidFill>
                <a:latin typeface="Times New Roman"/>
                <a:ea typeface="Times New Roman"/>
                <a:cs typeface="Times New Roman"/>
                <a:sym typeface="Times New Roman"/>
              </a:rPr>
              <a:t>mixins</a:t>
            </a:r>
            <a:r>
              <a:rPr lang="en" sz="2400" dirty="0">
                <a:solidFill>
                  <a:schemeClr val="dk1"/>
                </a:solidFill>
                <a:latin typeface="Times New Roman"/>
                <a:ea typeface="Times New Roman"/>
                <a:cs typeface="Times New Roman"/>
                <a:sym typeface="Times New Roman"/>
              </a:rPr>
              <a:t>, responsive grid system, extensive prebuilt components, and powerful plugins built on jQuery.    </a:t>
            </a:r>
            <a:r>
              <a:rPr lang="en" i="1" dirty="0">
                <a:solidFill>
                  <a:srgbClr val="666666"/>
                </a:solidFill>
                <a:latin typeface="Varela Round"/>
                <a:ea typeface="Varela Round"/>
                <a:cs typeface="Varela Round"/>
                <a:sym typeface="Varela Round"/>
              </a:rPr>
              <a:t>from </a:t>
            </a:r>
            <a:r>
              <a:rPr lang="en" i="1" dirty="0" err="1">
                <a:solidFill>
                  <a:srgbClr val="666666"/>
                </a:solidFill>
                <a:latin typeface="Varela Round"/>
                <a:ea typeface="Varela Round"/>
                <a:cs typeface="Varela Round"/>
                <a:sym typeface="Varela Round"/>
              </a:rPr>
              <a:t>getbootstrap.com</a:t>
            </a:r>
            <a:endParaRPr sz="1333" i="1" dirty="0">
              <a:solidFill>
                <a:srgbClr val="666666"/>
              </a:solidFill>
              <a:latin typeface="Varela Round"/>
              <a:ea typeface="Varela Round"/>
              <a:cs typeface="Varela Round"/>
              <a:sym typeface="Varela Round"/>
            </a:endParaRPr>
          </a:p>
          <a:p>
            <a:pPr algn="l" rtl="0">
              <a:lnSpc>
                <a:spcPct val="115000"/>
              </a:lnSpc>
            </a:pPr>
            <a:endParaRPr sz="1333" i="1" dirty="0">
              <a:solidFill>
                <a:srgbClr val="666666"/>
              </a:solidFill>
              <a:latin typeface="Varela Round"/>
              <a:ea typeface="Varela Round"/>
              <a:cs typeface="Varela Round"/>
              <a:sym typeface="Varela Round"/>
            </a:endParaRPr>
          </a:p>
          <a:p>
            <a:pPr algn="l" rtl="0">
              <a:lnSpc>
                <a:spcPct val="115000"/>
              </a:lnSpc>
            </a:pPr>
            <a:r>
              <a:rPr lang="en" sz="2400" dirty="0">
                <a:solidFill>
                  <a:schemeClr val="dk1"/>
                </a:solidFill>
                <a:latin typeface="Times New Roman"/>
                <a:ea typeface="Times New Roman"/>
                <a:cs typeface="Times New Roman"/>
                <a:sym typeface="Times New Roman"/>
              </a:rPr>
              <a:t>As stated by bootstrap, you must include jQuery in your project if you want to use their toolkit. </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BS is very famous and one of the best toolkits available right now, and  is widely used. If you in need to achieve faster results, have less </a:t>
            </a:r>
            <a:r>
              <a:rPr lang="en" sz="2400" dirty="0" err="1">
                <a:solidFill>
                  <a:schemeClr val="dk1"/>
                </a:solidFill>
                <a:latin typeface="Times New Roman"/>
                <a:ea typeface="Times New Roman"/>
                <a:cs typeface="Times New Roman"/>
                <a:sym typeface="Times New Roman"/>
              </a:rPr>
              <a:t>css</a:t>
            </a:r>
            <a:r>
              <a:rPr lang="en" sz="2400" dirty="0">
                <a:solidFill>
                  <a:schemeClr val="dk1"/>
                </a:solidFill>
                <a:latin typeface="Times New Roman"/>
                <a:ea typeface="Times New Roman"/>
                <a:cs typeface="Times New Roman"/>
                <a:sym typeface="Times New Roman"/>
              </a:rPr>
              <a:t> skills or you want to keep your </a:t>
            </a:r>
            <a:r>
              <a:rPr lang="en" sz="2400" dirty="0" err="1">
                <a:solidFill>
                  <a:schemeClr val="dk1"/>
                </a:solidFill>
                <a:latin typeface="Times New Roman"/>
                <a:ea typeface="Times New Roman"/>
                <a:cs typeface="Times New Roman"/>
                <a:sym typeface="Times New Roman"/>
              </a:rPr>
              <a:t>css</a:t>
            </a:r>
            <a:r>
              <a:rPr lang="en" sz="2400" dirty="0">
                <a:solidFill>
                  <a:schemeClr val="dk1"/>
                </a:solidFill>
                <a:latin typeface="Times New Roman"/>
                <a:ea typeface="Times New Roman"/>
                <a:cs typeface="Times New Roman"/>
                <a:sym typeface="Times New Roman"/>
              </a:rPr>
              <a:t> clean and stable you should  consider using this toolkit.</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You can download or use their </a:t>
            </a:r>
            <a:r>
              <a:rPr lang="en" sz="2400" dirty="0" err="1">
                <a:solidFill>
                  <a:schemeClr val="dk1"/>
                </a:solidFill>
                <a:latin typeface="Times New Roman"/>
                <a:ea typeface="Times New Roman"/>
                <a:cs typeface="Times New Roman"/>
                <a:sym typeface="Times New Roman"/>
              </a:rPr>
              <a:t>cdn</a:t>
            </a:r>
            <a:r>
              <a:rPr lang="en" sz="2400" dirty="0">
                <a:solidFill>
                  <a:schemeClr val="dk1"/>
                </a:solidFill>
                <a:latin typeface="Times New Roman"/>
                <a:ea typeface="Times New Roman"/>
                <a:cs typeface="Times New Roman"/>
                <a:sym typeface="Times New Roman"/>
              </a:rPr>
              <a:t> from </a:t>
            </a:r>
            <a:r>
              <a:rPr lang="en" sz="2400" u="sng" dirty="0">
                <a:solidFill>
                  <a:srgbClr val="1155CC"/>
                </a:solidFill>
                <a:latin typeface="Times New Roman"/>
                <a:ea typeface="Times New Roman"/>
                <a:cs typeface="Times New Roman"/>
                <a:sym typeface="Times New Roman"/>
                <a:hlinkClick r:id="rId3"/>
              </a:rPr>
              <a:t>https://getbootstrap.com</a:t>
            </a:r>
            <a:endParaRPr sz="2400" i="1" dirty="0">
              <a:solidFill>
                <a:srgbClr val="666666"/>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D3D1B992-B311-524E-901F-992C16F69277}"/>
              </a:ext>
            </a:extLst>
          </p:cNvPr>
          <p:cNvSpPr>
            <a:spLocks noGrp="1"/>
          </p:cNvSpPr>
          <p:nvPr>
            <p:ph type="sldNum" idx="12"/>
          </p:nvPr>
        </p:nvSpPr>
        <p:spPr/>
        <p:txBody>
          <a:bodyPr/>
          <a:lstStyle/>
          <a:p>
            <a:fld id="{00000000-1234-1234-1234-123412341234}" type="slidenum">
              <a:rPr lang="en" smtClean="0"/>
              <a:pPr/>
              <a:t>170</a:t>
            </a:fld>
            <a:endParaRPr lang="e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introduction</a:t>
            </a:r>
            <a:endParaRPr sz="3200" u="sng">
              <a:solidFill>
                <a:srgbClr val="222222"/>
              </a:solidFill>
              <a:highlight>
                <a:srgbClr val="FFFFFF"/>
              </a:highlight>
              <a:latin typeface="Times New Roman"/>
              <a:ea typeface="Times New Roman"/>
              <a:cs typeface="Times New Roman"/>
              <a:sym typeface="Times New Roman"/>
            </a:endParaRPr>
          </a:p>
        </p:txBody>
      </p:sp>
      <p:sp>
        <p:nvSpPr>
          <p:cNvPr id="269" name="Shape 269"/>
          <p:cNvSpPr txBox="1"/>
          <p:nvPr/>
        </p:nvSpPr>
        <p:spPr>
          <a:xfrm>
            <a:off x="1541171" y="1292611"/>
            <a:ext cx="10081869" cy="6708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To import, add a link at the head of the page like so:</a:t>
            </a:r>
            <a:endParaRPr sz="2400" i="1" dirty="0">
              <a:solidFill>
                <a:srgbClr val="666666"/>
              </a:solidFill>
              <a:latin typeface="Times New Roman"/>
              <a:ea typeface="Times New Roman"/>
              <a:cs typeface="Times New Roman"/>
              <a:sym typeface="Times New Roman"/>
            </a:endParaRPr>
          </a:p>
        </p:txBody>
      </p:sp>
      <p:sp>
        <p:nvSpPr>
          <p:cNvPr id="270" name="Shape 270"/>
          <p:cNvSpPr txBox="1"/>
          <p:nvPr/>
        </p:nvSpPr>
        <p:spPr>
          <a:xfrm>
            <a:off x="2295600" y="1963411"/>
            <a:ext cx="7600800" cy="38356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1600">
                <a:solidFill>
                  <a:srgbClr val="222222"/>
                </a:solidFill>
                <a:highlight>
                  <a:srgbClr val="FFFFFF"/>
                </a:highlight>
                <a:latin typeface="Courier New"/>
                <a:ea typeface="Courier New"/>
                <a:cs typeface="Courier New"/>
                <a:sym typeface="Courier New"/>
              </a:rPr>
              <a:t>&lt;html&gt;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&lt;head&gt;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&lt;title&gt;My Website&lt;/title&gt;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&lt;link rel=”stylesheet” href=”./bootstrap.min.css”&gt;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&lt;script src=”./jquery.min.js”&gt;&lt;/script&gt;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    &lt;script src=”./bootstrap.min.js”&gt;&lt;/script&gt;</a:t>
            </a:r>
            <a:endParaRPr sz="1600">
              <a:solidFill>
                <a:srgbClr val="222222"/>
              </a:solidFill>
              <a:highlight>
                <a:schemeClr val="lt1"/>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  &lt;/head&gt;</a:t>
            </a:r>
            <a:endParaRPr sz="1600">
              <a:solidFill>
                <a:srgbClr val="222222"/>
              </a:solidFill>
              <a:highlight>
                <a:schemeClr val="lt1"/>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&lt;/html&gt;</a:t>
            </a:r>
            <a:endParaRPr sz="1600">
              <a:solidFill>
                <a:srgbClr val="222222"/>
              </a:solidFill>
              <a:highlight>
                <a:schemeClr val="lt1"/>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C79CBAF5-9AD4-6D46-9F18-638B9D807E0A}"/>
              </a:ext>
            </a:extLst>
          </p:cNvPr>
          <p:cNvSpPr>
            <a:spLocks noGrp="1"/>
          </p:cNvSpPr>
          <p:nvPr>
            <p:ph type="sldNum" idx="12"/>
          </p:nvPr>
        </p:nvSpPr>
        <p:spPr/>
        <p:txBody>
          <a:bodyPr/>
          <a:lstStyle/>
          <a:p>
            <a:fld id="{00000000-1234-1234-1234-123412341234}" type="slidenum">
              <a:rPr lang="en" smtClean="0"/>
              <a:pPr/>
              <a:t>171</a:t>
            </a:fld>
            <a:endParaRPr lang="en"/>
          </a:p>
        </p:txBody>
      </p:sp>
      <p:sp>
        <p:nvSpPr>
          <p:cNvPr id="8" name="Прямоугольник 7">
            <a:extLst>
              <a:ext uri="{FF2B5EF4-FFF2-40B4-BE49-F238E27FC236}">
                <a16:creationId xmlns:a16="http://schemas.microsoft.com/office/drawing/2014/main" id="{E901374E-921E-6F48-9700-2EF0E6475AC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276" name="Shape 276"/>
          <p:cNvSpPr txBox="1"/>
          <p:nvPr/>
        </p:nvSpPr>
        <p:spPr>
          <a:xfrm>
            <a:off x="415600" y="2216460"/>
            <a:ext cx="11360800" cy="34076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CSS is a toolkit meaning it provides us a set of tools to use. Lets see some most used properties which they call components.</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b="1" dirty="0">
                <a:solidFill>
                  <a:schemeClr val="dk1"/>
                </a:solidFill>
                <a:latin typeface="Times New Roman"/>
                <a:ea typeface="Times New Roman"/>
                <a:cs typeface="Times New Roman"/>
                <a:sym typeface="Times New Roman"/>
              </a:rPr>
              <a:t>Containers</a:t>
            </a:r>
            <a:r>
              <a:rPr lang="en" sz="2400" dirty="0">
                <a:solidFill>
                  <a:schemeClr val="dk1"/>
                </a:solidFill>
                <a:latin typeface="Times New Roman"/>
                <a:ea typeface="Times New Roman"/>
                <a:cs typeface="Times New Roman"/>
                <a:sym typeface="Times New Roman"/>
              </a:rPr>
              <a:t> are the most basic layout element in Bootstrap and are required when using our default grid system. Choose from a responsive, fixed-width container (meaning its max-width changes at each breakpoint) or fluid-width (meaning it’s 100% wide all the time).</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5B596A8C-CB3D-9943-B6B9-32475C115CB4}"/>
              </a:ext>
            </a:extLst>
          </p:cNvPr>
          <p:cNvSpPr>
            <a:spLocks noGrp="1"/>
          </p:cNvSpPr>
          <p:nvPr>
            <p:ph type="sldNum" idx="12"/>
          </p:nvPr>
        </p:nvSpPr>
        <p:spPr/>
        <p:txBody>
          <a:bodyPr/>
          <a:lstStyle/>
          <a:p>
            <a:fld id="{00000000-1234-1234-1234-123412341234}" type="slidenum">
              <a:rPr lang="en" smtClean="0"/>
              <a:pPr/>
              <a:t>172</a:t>
            </a:fld>
            <a:endParaRPr lang="en"/>
          </a:p>
        </p:txBody>
      </p:sp>
      <p:sp>
        <p:nvSpPr>
          <p:cNvPr id="7" name="Прямоугольник 6">
            <a:extLst>
              <a:ext uri="{FF2B5EF4-FFF2-40B4-BE49-F238E27FC236}">
                <a16:creationId xmlns:a16="http://schemas.microsoft.com/office/drawing/2014/main" id="{B8C7F6A9-00F8-094C-9E33-EE71F69448B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282" name="Shape 282"/>
          <p:cNvSpPr txBox="1"/>
          <p:nvPr/>
        </p:nvSpPr>
        <p:spPr>
          <a:xfrm>
            <a:off x="415600" y="670800"/>
            <a:ext cx="11360800" cy="1398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b="1">
                <a:solidFill>
                  <a:schemeClr val="dk1"/>
                </a:solidFill>
                <a:latin typeface="Times New Roman"/>
                <a:ea typeface="Times New Roman"/>
                <a:cs typeface="Times New Roman"/>
                <a:sym typeface="Times New Roman"/>
              </a:rPr>
              <a:t>Buttons</a:t>
            </a:r>
            <a:r>
              <a:rPr lang="en" sz="2400">
                <a:solidFill>
                  <a:schemeClr val="dk1"/>
                </a:solidFill>
                <a:latin typeface="Times New Roman"/>
                <a:ea typeface="Times New Roman"/>
                <a:cs typeface="Times New Roman"/>
                <a:sym typeface="Times New Roman"/>
              </a:rPr>
              <a:t> nicely designed buttons to use for document events. </a:t>
            </a:r>
            <a:endParaRPr sz="2400">
              <a:solidFill>
                <a:schemeClr val="dk1"/>
              </a:solidFill>
              <a:latin typeface="Times New Roman"/>
              <a:ea typeface="Times New Roman"/>
              <a:cs typeface="Times New Roman"/>
              <a:sym typeface="Times New Roman"/>
            </a:endParaRPr>
          </a:p>
          <a:p>
            <a:pPr rtl="0">
              <a:lnSpc>
                <a:spcPct val="115000"/>
              </a:lnSpc>
            </a:pPr>
            <a:endParaRPr sz="2400">
              <a:solidFill>
                <a:schemeClr val="dk1"/>
              </a:solidFill>
              <a:latin typeface="Times New Roman"/>
              <a:ea typeface="Times New Roman"/>
              <a:cs typeface="Times New Roman"/>
              <a:sym typeface="Times New Roman"/>
            </a:endParaRPr>
          </a:p>
          <a:p>
            <a:pPr rtl="0">
              <a:lnSpc>
                <a:spcPct val="115000"/>
              </a:lnSpc>
            </a:pPr>
            <a:r>
              <a:rPr lang="en" sz="2400">
                <a:solidFill>
                  <a:schemeClr val="dk1"/>
                </a:solidFill>
                <a:latin typeface="Times New Roman"/>
                <a:ea typeface="Times New Roman"/>
                <a:cs typeface="Times New Roman"/>
                <a:sym typeface="Times New Roman"/>
              </a:rPr>
              <a:t>Usage:</a:t>
            </a:r>
            <a:endParaRPr sz="2400">
              <a:solidFill>
                <a:schemeClr val="dk1"/>
              </a:solidFill>
              <a:latin typeface="Times New Roman"/>
              <a:ea typeface="Times New Roman"/>
              <a:cs typeface="Times New Roman"/>
              <a:sym typeface="Times New Roman"/>
            </a:endParaRPr>
          </a:p>
        </p:txBody>
      </p:sp>
      <p:sp>
        <p:nvSpPr>
          <p:cNvPr id="283" name="Shape 283"/>
          <p:cNvSpPr txBox="1"/>
          <p:nvPr/>
        </p:nvSpPr>
        <p:spPr>
          <a:xfrm>
            <a:off x="543100" y="2189800"/>
            <a:ext cx="7600800" cy="956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rtl="0">
              <a:lnSpc>
                <a:spcPct val="150000"/>
              </a:lnSpc>
            </a:pPr>
            <a:r>
              <a:rPr lang="en" sz="1600">
                <a:solidFill>
                  <a:srgbClr val="222222"/>
                </a:solidFill>
                <a:highlight>
                  <a:srgbClr val="FFFFFF"/>
                </a:highlight>
                <a:latin typeface="Courier New"/>
                <a:ea typeface="Courier New"/>
                <a:cs typeface="Courier New"/>
                <a:sym typeface="Courier New"/>
              </a:rPr>
              <a:t>&lt;a class=”btn btn-primary”&gt;Im a link&lt;/a&gt;</a:t>
            </a:r>
            <a:endParaRPr sz="1600">
              <a:solidFill>
                <a:srgbClr val="222222"/>
              </a:solidFill>
              <a:highlight>
                <a:srgbClr val="FFFFFF"/>
              </a:highlight>
              <a:latin typeface="Courier New"/>
              <a:ea typeface="Courier New"/>
              <a:cs typeface="Courier New"/>
              <a:sym typeface="Courier New"/>
            </a:endParaRPr>
          </a:p>
          <a:p>
            <a:pPr rtl="0">
              <a:lnSpc>
                <a:spcPct val="150000"/>
              </a:lnSpc>
            </a:pPr>
            <a:r>
              <a:rPr lang="en" sz="1600">
                <a:solidFill>
                  <a:srgbClr val="222222"/>
                </a:solidFill>
                <a:highlight>
                  <a:srgbClr val="FFFFFF"/>
                </a:highlight>
                <a:latin typeface="Courier New"/>
                <a:ea typeface="Courier New"/>
                <a:cs typeface="Courier New"/>
                <a:sym typeface="Courier New"/>
              </a:rPr>
              <a:t>&lt;a class=”btn btn-danger”&gt;Im a link&lt;/a&gt;</a:t>
            </a:r>
            <a:endParaRPr sz="1600">
              <a:solidFill>
                <a:srgbClr val="222222"/>
              </a:solidFill>
              <a:highlight>
                <a:srgbClr val="FFFFFF"/>
              </a:highlight>
              <a:latin typeface="Courier New"/>
              <a:ea typeface="Courier New"/>
              <a:cs typeface="Courier New"/>
              <a:sym typeface="Courier New"/>
            </a:endParaRPr>
          </a:p>
        </p:txBody>
      </p:sp>
      <p:sp>
        <p:nvSpPr>
          <p:cNvPr id="284" name="Shape 284"/>
          <p:cNvSpPr txBox="1"/>
          <p:nvPr/>
        </p:nvSpPr>
        <p:spPr>
          <a:xfrm>
            <a:off x="543100" y="3267200"/>
            <a:ext cx="11360800" cy="6088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Result: BS vs regular link</a:t>
            </a:r>
            <a:endParaRPr sz="2400">
              <a:solidFill>
                <a:schemeClr val="dk1"/>
              </a:solidFill>
              <a:latin typeface="Times New Roman"/>
              <a:ea typeface="Times New Roman"/>
              <a:cs typeface="Times New Roman"/>
              <a:sym typeface="Times New Roman"/>
            </a:endParaRPr>
          </a:p>
        </p:txBody>
      </p:sp>
      <p:pic>
        <p:nvPicPr>
          <p:cNvPr id="285" name="Shape 285"/>
          <p:cNvPicPr preferRelativeResize="0"/>
          <p:nvPr/>
        </p:nvPicPr>
        <p:blipFill>
          <a:blip r:embed="rId3">
            <a:alphaModFix/>
          </a:blip>
          <a:stretch>
            <a:fillRect/>
          </a:stretch>
        </p:blipFill>
        <p:spPr>
          <a:xfrm>
            <a:off x="543100" y="3876000"/>
            <a:ext cx="3098800" cy="1244600"/>
          </a:xfrm>
          <a:prstGeom prst="rect">
            <a:avLst/>
          </a:prstGeom>
          <a:noFill/>
          <a:ln>
            <a:noFill/>
          </a:ln>
        </p:spPr>
      </p:pic>
      <p:pic>
        <p:nvPicPr>
          <p:cNvPr id="286" name="Shape 286"/>
          <p:cNvPicPr preferRelativeResize="0"/>
          <p:nvPr/>
        </p:nvPicPr>
        <p:blipFill>
          <a:blip r:embed="rId4">
            <a:alphaModFix/>
          </a:blip>
          <a:stretch>
            <a:fillRect/>
          </a:stretch>
        </p:blipFill>
        <p:spPr>
          <a:xfrm>
            <a:off x="3845100" y="4079201"/>
            <a:ext cx="2260600" cy="901700"/>
          </a:xfrm>
          <a:prstGeom prst="rect">
            <a:avLst/>
          </a:prstGeom>
          <a:noFill/>
          <a:ln>
            <a:noFill/>
          </a:ln>
        </p:spPr>
      </p:pic>
      <p:sp>
        <p:nvSpPr>
          <p:cNvPr id="4" name="Номер слайда 3">
            <a:extLst>
              <a:ext uri="{FF2B5EF4-FFF2-40B4-BE49-F238E27FC236}">
                <a16:creationId xmlns:a16="http://schemas.microsoft.com/office/drawing/2014/main" id="{8962B741-B48B-6241-9B01-0EFFE79CE288}"/>
              </a:ext>
            </a:extLst>
          </p:cNvPr>
          <p:cNvSpPr>
            <a:spLocks noGrp="1"/>
          </p:cNvSpPr>
          <p:nvPr>
            <p:ph type="sldNum" idx="12"/>
          </p:nvPr>
        </p:nvSpPr>
        <p:spPr/>
        <p:txBody>
          <a:bodyPr/>
          <a:lstStyle/>
          <a:p>
            <a:fld id="{00000000-1234-1234-1234-123412341234}" type="slidenum">
              <a:rPr lang="en" smtClean="0"/>
              <a:pPr/>
              <a:t>173</a:t>
            </a:fld>
            <a:endParaRPr lang="en"/>
          </a:p>
        </p:txBody>
      </p:sp>
      <p:sp>
        <p:nvSpPr>
          <p:cNvPr id="11" name="Прямоугольник 10">
            <a:extLst>
              <a:ext uri="{FF2B5EF4-FFF2-40B4-BE49-F238E27FC236}">
                <a16:creationId xmlns:a16="http://schemas.microsoft.com/office/drawing/2014/main" id="{D9B25261-DBF0-0345-A6A9-F9C5B6B7A00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292" name="Shape 292"/>
          <p:cNvSpPr txBox="1"/>
          <p:nvPr/>
        </p:nvSpPr>
        <p:spPr>
          <a:xfrm>
            <a:off x="212400" y="670800"/>
            <a:ext cx="11360800" cy="1398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b="1">
                <a:solidFill>
                  <a:schemeClr val="dk1"/>
                </a:solidFill>
                <a:latin typeface="Times New Roman"/>
                <a:ea typeface="Times New Roman"/>
                <a:cs typeface="Times New Roman"/>
                <a:sym typeface="Times New Roman"/>
              </a:rPr>
              <a:t>Card</a:t>
            </a:r>
            <a:r>
              <a:rPr lang="en" sz="2400">
                <a:solidFill>
                  <a:schemeClr val="dk1"/>
                </a:solidFill>
                <a:latin typeface="Times New Roman"/>
                <a:ea typeface="Times New Roman"/>
                <a:cs typeface="Times New Roman"/>
                <a:sym typeface="Times New Roman"/>
              </a:rPr>
              <a:t> is a grouped content of title, image, text and a button.</a:t>
            </a:r>
            <a:endParaRPr sz="2400">
              <a:solidFill>
                <a:schemeClr val="dk1"/>
              </a:solidFill>
              <a:latin typeface="Times New Roman"/>
              <a:ea typeface="Times New Roman"/>
              <a:cs typeface="Times New Roman"/>
              <a:sym typeface="Times New Roman"/>
            </a:endParaRPr>
          </a:p>
          <a:p>
            <a:pPr rtl="0">
              <a:lnSpc>
                <a:spcPct val="115000"/>
              </a:lnSpc>
            </a:pPr>
            <a:endParaRPr sz="2400">
              <a:solidFill>
                <a:schemeClr val="dk1"/>
              </a:solidFill>
              <a:latin typeface="Times New Roman"/>
              <a:ea typeface="Times New Roman"/>
              <a:cs typeface="Times New Roman"/>
              <a:sym typeface="Times New Roman"/>
            </a:endParaRPr>
          </a:p>
          <a:p>
            <a:pPr rtl="0">
              <a:lnSpc>
                <a:spcPct val="115000"/>
              </a:lnSpc>
            </a:pPr>
            <a:r>
              <a:rPr lang="en" sz="2400">
                <a:solidFill>
                  <a:schemeClr val="dk1"/>
                </a:solidFill>
                <a:latin typeface="Times New Roman"/>
                <a:ea typeface="Times New Roman"/>
                <a:cs typeface="Times New Roman"/>
                <a:sym typeface="Times New Roman"/>
              </a:rPr>
              <a:t>Usage:</a:t>
            </a:r>
            <a:endParaRPr sz="2400" b="1">
              <a:solidFill>
                <a:schemeClr val="dk1"/>
              </a:solidFill>
              <a:latin typeface="Times New Roman"/>
              <a:ea typeface="Times New Roman"/>
              <a:cs typeface="Times New Roman"/>
              <a:sym typeface="Times New Roman"/>
            </a:endParaRPr>
          </a:p>
        </p:txBody>
      </p:sp>
      <p:sp>
        <p:nvSpPr>
          <p:cNvPr id="293" name="Shape 293"/>
          <p:cNvSpPr txBox="1"/>
          <p:nvPr/>
        </p:nvSpPr>
        <p:spPr>
          <a:xfrm>
            <a:off x="1046700" y="2068800"/>
            <a:ext cx="6349600" cy="3622064"/>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1600" dirty="0">
                <a:solidFill>
                  <a:srgbClr val="222222"/>
                </a:solidFill>
                <a:highlight>
                  <a:srgbClr val="FFFFFF"/>
                </a:highlight>
                <a:latin typeface="Courier New"/>
                <a:ea typeface="Courier New"/>
                <a:cs typeface="Courier New"/>
                <a:sym typeface="Courier New"/>
              </a:rPr>
              <a:t>&lt;div class=”card”&gt;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a:t>
            </a:r>
            <a:r>
              <a:rPr lang="en" sz="1600" dirty="0" err="1">
                <a:solidFill>
                  <a:srgbClr val="222222"/>
                </a:solidFill>
                <a:highlight>
                  <a:srgbClr val="FFFFFF"/>
                </a:highlight>
                <a:latin typeface="Courier New"/>
                <a:ea typeface="Courier New"/>
                <a:cs typeface="Courier New"/>
                <a:sym typeface="Courier New"/>
              </a:rPr>
              <a:t>img</a:t>
            </a:r>
            <a:r>
              <a:rPr lang="en" sz="1600" dirty="0">
                <a:solidFill>
                  <a:srgbClr val="222222"/>
                </a:solidFill>
                <a:highlight>
                  <a:srgbClr val="FFFFFF"/>
                </a:highlight>
                <a:latin typeface="Courier New"/>
                <a:ea typeface="Courier New"/>
                <a:cs typeface="Courier New"/>
                <a:sym typeface="Courier New"/>
              </a:rPr>
              <a:t> class=”card-</a:t>
            </a:r>
            <a:r>
              <a:rPr lang="en" sz="1600" dirty="0" err="1">
                <a:solidFill>
                  <a:srgbClr val="222222"/>
                </a:solidFill>
                <a:highlight>
                  <a:srgbClr val="FFFFFF"/>
                </a:highlight>
                <a:latin typeface="Courier New"/>
                <a:ea typeface="Courier New"/>
                <a:cs typeface="Courier New"/>
                <a:sym typeface="Courier New"/>
              </a:rPr>
              <a:t>img</a:t>
            </a:r>
            <a:r>
              <a:rPr lang="en" sz="1600" dirty="0">
                <a:solidFill>
                  <a:srgbClr val="222222"/>
                </a:solidFill>
                <a:highlight>
                  <a:srgbClr val="FFFFFF"/>
                </a:highlight>
                <a:latin typeface="Courier New"/>
                <a:ea typeface="Courier New"/>
                <a:cs typeface="Courier New"/>
                <a:sym typeface="Courier New"/>
              </a:rPr>
              <a:t>-top” </a:t>
            </a:r>
            <a:r>
              <a:rPr lang="en" sz="1600" dirty="0" err="1">
                <a:solidFill>
                  <a:srgbClr val="222222"/>
                </a:solidFill>
                <a:highlight>
                  <a:srgbClr val="FFFFFF"/>
                </a:highlight>
                <a:latin typeface="Courier New"/>
                <a:ea typeface="Courier New"/>
                <a:cs typeface="Courier New"/>
                <a:sym typeface="Courier New"/>
              </a:rPr>
              <a:t>src</a:t>
            </a:r>
            <a:r>
              <a:rPr lang="en" sz="1600" dirty="0">
                <a:solidFill>
                  <a:srgbClr val="222222"/>
                </a:solidFill>
                <a:highlight>
                  <a:srgbClr val="FFFFFF"/>
                </a:highlight>
                <a:latin typeface="Courier New"/>
                <a:ea typeface="Courier New"/>
                <a:cs typeface="Courier New"/>
                <a:sym typeface="Courier New"/>
              </a:rPr>
              <a:t>=”...”&gt;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&lt;div class=”card-body”&gt;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&lt;h5 class=”card-title”&gt;Title&lt;/h5&gt;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&lt;p class=”card-text”&gt;Text&lt;/p&gt;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&lt;a class=”</a:t>
            </a:r>
            <a:r>
              <a:rPr lang="en" sz="1600" dirty="0" err="1">
                <a:solidFill>
                  <a:srgbClr val="222222"/>
                </a:solidFill>
                <a:highlight>
                  <a:srgbClr val="FFFFFF"/>
                </a:highlight>
                <a:latin typeface="Courier New"/>
                <a:ea typeface="Courier New"/>
                <a:cs typeface="Courier New"/>
                <a:sym typeface="Courier New"/>
              </a:rPr>
              <a:t>btn</a:t>
            </a:r>
            <a:r>
              <a:rPr lang="en" sz="1600" dirty="0">
                <a:solidFill>
                  <a:srgbClr val="222222"/>
                </a:solidFill>
                <a:highlight>
                  <a:srgbClr val="FFFFFF"/>
                </a:highlight>
                <a:latin typeface="Courier New"/>
                <a:ea typeface="Courier New"/>
                <a:cs typeface="Courier New"/>
                <a:sym typeface="Courier New"/>
              </a:rPr>
              <a:t> </a:t>
            </a:r>
            <a:r>
              <a:rPr lang="en" sz="1600" dirty="0" err="1">
                <a:solidFill>
                  <a:srgbClr val="222222"/>
                </a:solidFill>
                <a:highlight>
                  <a:srgbClr val="FFFFFF"/>
                </a:highlight>
                <a:latin typeface="Courier New"/>
                <a:ea typeface="Courier New"/>
                <a:cs typeface="Courier New"/>
                <a:sym typeface="Courier New"/>
              </a:rPr>
              <a:t>btn</a:t>
            </a:r>
            <a:r>
              <a:rPr lang="en" sz="1600" dirty="0">
                <a:solidFill>
                  <a:srgbClr val="222222"/>
                </a:solidFill>
                <a:highlight>
                  <a:srgbClr val="FFFFFF"/>
                </a:highlight>
                <a:latin typeface="Courier New"/>
                <a:ea typeface="Courier New"/>
                <a:cs typeface="Courier New"/>
                <a:sym typeface="Courier New"/>
              </a:rPr>
              <a:t>-primary” </a:t>
            </a:r>
            <a:r>
              <a:rPr lang="en" sz="1600" dirty="0" err="1">
                <a:solidFill>
                  <a:srgbClr val="222222"/>
                </a:solidFill>
                <a:highlight>
                  <a:srgbClr val="FFFFFF"/>
                </a:highlight>
                <a:latin typeface="Courier New"/>
                <a:ea typeface="Courier New"/>
                <a:cs typeface="Courier New"/>
                <a:sym typeface="Courier New"/>
              </a:rPr>
              <a:t>href</a:t>
            </a:r>
            <a:r>
              <a:rPr lang="en" sz="1600" dirty="0">
                <a:solidFill>
                  <a:srgbClr val="222222"/>
                </a:solidFill>
                <a:highlight>
                  <a:srgbClr val="FFFFFF"/>
                </a:highlight>
                <a:latin typeface="Courier New"/>
                <a:ea typeface="Courier New"/>
                <a:cs typeface="Courier New"/>
                <a:sym typeface="Courier New"/>
              </a:rPr>
              <a:t>=”#”&gt;Button&lt;/a&gt;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&lt;/div&gt;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&lt;/div&gt;</a:t>
            </a:r>
            <a:endParaRPr sz="1600" dirty="0">
              <a:solidFill>
                <a:srgbClr val="222222"/>
              </a:solidFill>
              <a:highlight>
                <a:srgbClr val="FFFFFF"/>
              </a:highlight>
              <a:latin typeface="Courier New"/>
              <a:ea typeface="Courier New"/>
              <a:cs typeface="Courier New"/>
              <a:sym typeface="Courier New"/>
            </a:endParaRPr>
          </a:p>
        </p:txBody>
      </p:sp>
      <p:pic>
        <p:nvPicPr>
          <p:cNvPr id="294" name="Shape 294"/>
          <p:cNvPicPr preferRelativeResize="0"/>
          <p:nvPr/>
        </p:nvPicPr>
        <p:blipFill>
          <a:blip r:embed="rId3">
            <a:alphaModFix/>
          </a:blip>
          <a:stretch>
            <a:fillRect/>
          </a:stretch>
        </p:blipFill>
        <p:spPr>
          <a:xfrm>
            <a:off x="8111901" y="2170400"/>
            <a:ext cx="3772695" cy="4382800"/>
          </a:xfrm>
          <a:prstGeom prst="rect">
            <a:avLst/>
          </a:prstGeom>
          <a:noFill/>
          <a:ln>
            <a:noFill/>
          </a:ln>
        </p:spPr>
      </p:pic>
      <p:sp>
        <p:nvSpPr>
          <p:cNvPr id="295" name="Shape 295"/>
          <p:cNvSpPr txBox="1"/>
          <p:nvPr/>
        </p:nvSpPr>
        <p:spPr>
          <a:xfrm>
            <a:off x="8271400" y="1534400"/>
            <a:ext cx="1297600" cy="5344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Result:</a:t>
            </a:r>
            <a:endParaRPr sz="240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9A307DFF-6639-2249-83EB-D525303B6B51}"/>
              </a:ext>
            </a:extLst>
          </p:cNvPr>
          <p:cNvSpPr>
            <a:spLocks noGrp="1"/>
          </p:cNvSpPr>
          <p:nvPr>
            <p:ph type="sldNum" idx="12"/>
          </p:nvPr>
        </p:nvSpPr>
        <p:spPr/>
        <p:txBody>
          <a:bodyPr/>
          <a:lstStyle/>
          <a:p>
            <a:fld id="{00000000-1234-1234-1234-123412341234}" type="slidenum">
              <a:rPr lang="en" smtClean="0"/>
              <a:pPr/>
              <a:t>174</a:t>
            </a:fld>
            <a:endParaRPr lang="en"/>
          </a:p>
        </p:txBody>
      </p:sp>
      <p:sp>
        <p:nvSpPr>
          <p:cNvPr id="10" name="Прямоугольник 9">
            <a:extLst>
              <a:ext uri="{FF2B5EF4-FFF2-40B4-BE49-F238E27FC236}">
                <a16:creationId xmlns:a16="http://schemas.microsoft.com/office/drawing/2014/main" id="{272FFDEA-13D9-3D4F-A598-A73D7F1AAD4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301" name="Shape 301"/>
          <p:cNvSpPr txBox="1"/>
          <p:nvPr/>
        </p:nvSpPr>
        <p:spPr>
          <a:xfrm>
            <a:off x="212400" y="670800"/>
            <a:ext cx="11360800" cy="1398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b="1">
                <a:solidFill>
                  <a:schemeClr val="dk1"/>
                </a:solidFill>
                <a:latin typeface="Times New Roman"/>
                <a:ea typeface="Times New Roman"/>
                <a:cs typeface="Times New Roman"/>
                <a:sym typeface="Times New Roman"/>
              </a:rPr>
              <a:t>List</a:t>
            </a:r>
            <a:r>
              <a:rPr lang="en" sz="2400">
                <a:solidFill>
                  <a:schemeClr val="dk1"/>
                </a:solidFill>
                <a:latin typeface="Times New Roman"/>
                <a:ea typeface="Times New Roman"/>
                <a:cs typeface="Times New Roman"/>
                <a:sym typeface="Times New Roman"/>
              </a:rPr>
              <a:t> is used to group items together in ordered or un-ordered style.</a:t>
            </a:r>
            <a:endParaRPr sz="2400">
              <a:solidFill>
                <a:schemeClr val="dk1"/>
              </a:solidFill>
              <a:latin typeface="Times New Roman"/>
              <a:ea typeface="Times New Roman"/>
              <a:cs typeface="Times New Roman"/>
              <a:sym typeface="Times New Roman"/>
            </a:endParaRPr>
          </a:p>
          <a:p>
            <a:pPr rtl="0">
              <a:lnSpc>
                <a:spcPct val="115000"/>
              </a:lnSpc>
            </a:pPr>
            <a:endParaRPr sz="2400">
              <a:solidFill>
                <a:schemeClr val="dk1"/>
              </a:solidFill>
              <a:latin typeface="Times New Roman"/>
              <a:ea typeface="Times New Roman"/>
              <a:cs typeface="Times New Roman"/>
              <a:sym typeface="Times New Roman"/>
            </a:endParaRPr>
          </a:p>
          <a:p>
            <a:pPr rtl="0">
              <a:lnSpc>
                <a:spcPct val="115000"/>
              </a:lnSpc>
            </a:pPr>
            <a:r>
              <a:rPr lang="en" sz="2400">
                <a:solidFill>
                  <a:schemeClr val="dk1"/>
                </a:solidFill>
                <a:latin typeface="Times New Roman"/>
                <a:ea typeface="Times New Roman"/>
                <a:cs typeface="Times New Roman"/>
                <a:sym typeface="Times New Roman"/>
              </a:rPr>
              <a:t>Usage:</a:t>
            </a:r>
            <a:endParaRPr sz="2400" b="1">
              <a:solidFill>
                <a:schemeClr val="dk1"/>
              </a:solidFill>
              <a:latin typeface="Times New Roman"/>
              <a:ea typeface="Times New Roman"/>
              <a:cs typeface="Times New Roman"/>
              <a:sym typeface="Times New Roman"/>
            </a:endParaRPr>
          </a:p>
        </p:txBody>
      </p:sp>
      <p:sp>
        <p:nvSpPr>
          <p:cNvPr id="302" name="Shape 302"/>
          <p:cNvSpPr txBox="1"/>
          <p:nvPr/>
        </p:nvSpPr>
        <p:spPr>
          <a:xfrm>
            <a:off x="238300" y="2189800"/>
            <a:ext cx="6550400" cy="30068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rtl="0">
              <a:lnSpc>
                <a:spcPct val="150000"/>
              </a:lnSpc>
            </a:pPr>
            <a:r>
              <a:rPr lang="en" sz="1600">
                <a:solidFill>
                  <a:srgbClr val="222222"/>
                </a:solidFill>
                <a:highlight>
                  <a:srgbClr val="FFFFFF"/>
                </a:highlight>
                <a:latin typeface="Courier New"/>
                <a:ea typeface="Courier New"/>
                <a:cs typeface="Courier New"/>
                <a:sym typeface="Courier New"/>
              </a:rPr>
              <a:t>&lt;ul class=”list-group”&gt;</a:t>
            </a:r>
            <a:endParaRPr sz="1600">
              <a:solidFill>
                <a:srgbClr val="222222"/>
              </a:solidFill>
              <a:highlight>
                <a:srgbClr val="FFFFFF"/>
              </a:highlight>
              <a:latin typeface="Courier New"/>
              <a:ea typeface="Courier New"/>
              <a:cs typeface="Courier New"/>
              <a:sym typeface="Courier New"/>
            </a:endParaRPr>
          </a:p>
          <a:p>
            <a:pPr rtl="0">
              <a:lnSpc>
                <a:spcPct val="150000"/>
              </a:lnSpc>
            </a:pPr>
            <a:r>
              <a:rPr lang="en" sz="1600">
                <a:solidFill>
                  <a:srgbClr val="222222"/>
                </a:solidFill>
                <a:highlight>
                  <a:srgbClr val="FFFFFF"/>
                </a:highlight>
                <a:latin typeface="Courier New"/>
                <a:ea typeface="Courier New"/>
                <a:cs typeface="Courier New"/>
                <a:sym typeface="Courier New"/>
              </a:rPr>
              <a:t>  &lt;li class=”list-group-item active”&gt;Some text&lt;/li&gt;</a:t>
            </a:r>
            <a:endParaRPr sz="1600">
              <a:solidFill>
                <a:srgbClr val="222222"/>
              </a:solidFill>
              <a:highlight>
                <a:srgbClr val="FFFFFF"/>
              </a:highlight>
              <a:latin typeface="Courier New"/>
              <a:ea typeface="Courier New"/>
              <a:cs typeface="Courier New"/>
              <a:sym typeface="Courier New"/>
            </a:endParaRPr>
          </a:p>
          <a:p>
            <a:pPr rtl="0">
              <a:lnSpc>
                <a:spcPct val="150000"/>
              </a:lnSpc>
            </a:pPr>
            <a:r>
              <a:rPr lang="en" sz="1600">
                <a:solidFill>
                  <a:srgbClr val="222222"/>
                </a:solidFill>
                <a:highlight>
                  <a:schemeClr val="lt1"/>
                </a:highlight>
                <a:latin typeface="Courier New"/>
                <a:ea typeface="Courier New"/>
                <a:cs typeface="Courier New"/>
                <a:sym typeface="Courier New"/>
              </a:rPr>
              <a:t>  &lt;li class=”list-group-item”&gt;Some text&lt;/li&gt;</a:t>
            </a:r>
            <a:endParaRPr sz="1600">
              <a:solidFill>
                <a:srgbClr val="222222"/>
              </a:solidFill>
              <a:highlight>
                <a:schemeClr val="lt1"/>
              </a:highlight>
              <a:latin typeface="Courier New"/>
              <a:ea typeface="Courier New"/>
              <a:cs typeface="Courier New"/>
              <a:sym typeface="Courier New"/>
            </a:endParaRPr>
          </a:p>
          <a:p>
            <a:pPr rtl="0">
              <a:lnSpc>
                <a:spcPct val="150000"/>
              </a:lnSpc>
            </a:pPr>
            <a:r>
              <a:rPr lang="en" sz="1600">
                <a:solidFill>
                  <a:srgbClr val="222222"/>
                </a:solidFill>
                <a:highlight>
                  <a:schemeClr val="lt1"/>
                </a:highlight>
                <a:latin typeface="Courier New"/>
                <a:ea typeface="Courier New"/>
                <a:cs typeface="Courier New"/>
                <a:sym typeface="Courier New"/>
              </a:rPr>
              <a:t>  &lt;li class=”list-group-item”&gt;Some text&lt;/li&gt;</a:t>
            </a:r>
            <a:endParaRPr sz="1600">
              <a:solidFill>
                <a:srgbClr val="222222"/>
              </a:solidFill>
              <a:highlight>
                <a:schemeClr val="lt1"/>
              </a:highlight>
              <a:latin typeface="Courier New"/>
              <a:ea typeface="Courier New"/>
              <a:cs typeface="Courier New"/>
              <a:sym typeface="Courier New"/>
            </a:endParaRPr>
          </a:p>
          <a:p>
            <a:pPr rtl="0">
              <a:lnSpc>
                <a:spcPct val="150000"/>
              </a:lnSpc>
            </a:pPr>
            <a:r>
              <a:rPr lang="en" sz="1600">
                <a:solidFill>
                  <a:srgbClr val="222222"/>
                </a:solidFill>
                <a:highlight>
                  <a:schemeClr val="lt1"/>
                </a:highlight>
                <a:latin typeface="Courier New"/>
                <a:ea typeface="Courier New"/>
                <a:cs typeface="Courier New"/>
                <a:sym typeface="Courier New"/>
              </a:rPr>
              <a:t>  &lt;li class=”list-group-item”&gt;Some text&lt;/li&gt;</a:t>
            </a:r>
            <a:endParaRPr sz="1600">
              <a:solidFill>
                <a:srgbClr val="222222"/>
              </a:solidFill>
              <a:highlight>
                <a:schemeClr val="lt1"/>
              </a:highlight>
              <a:latin typeface="Courier New"/>
              <a:ea typeface="Courier New"/>
              <a:cs typeface="Courier New"/>
              <a:sym typeface="Courier New"/>
            </a:endParaRPr>
          </a:p>
          <a:p>
            <a:pPr rtl="0">
              <a:lnSpc>
                <a:spcPct val="150000"/>
              </a:lnSpc>
            </a:pPr>
            <a:r>
              <a:rPr lang="en" sz="1600">
                <a:solidFill>
                  <a:srgbClr val="222222"/>
                </a:solidFill>
                <a:highlight>
                  <a:schemeClr val="lt1"/>
                </a:highlight>
                <a:latin typeface="Courier New"/>
                <a:ea typeface="Courier New"/>
                <a:cs typeface="Courier New"/>
                <a:sym typeface="Courier New"/>
              </a:rPr>
              <a:t>  &lt;li class=”list-group-item”&gt;Some text&lt;/li&gt;</a:t>
            </a:r>
            <a:endParaRPr sz="1600">
              <a:solidFill>
                <a:srgbClr val="222222"/>
              </a:solidFill>
              <a:highlight>
                <a:schemeClr val="lt1"/>
              </a:highlight>
              <a:latin typeface="Courier New"/>
              <a:ea typeface="Courier New"/>
              <a:cs typeface="Courier New"/>
              <a:sym typeface="Courier New"/>
            </a:endParaRPr>
          </a:p>
          <a:p>
            <a:pPr rtl="0">
              <a:lnSpc>
                <a:spcPct val="150000"/>
              </a:lnSpc>
            </a:pPr>
            <a:r>
              <a:rPr lang="en" sz="1600">
                <a:solidFill>
                  <a:srgbClr val="222222"/>
                </a:solidFill>
                <a:highlight>
                  <a:schemeClr val="lt1"/>
                </a:highlight>
                <a:latin typeface="Courier New"/>
                <a:ea typeface="Courier New"/>
                <a:cs typeface="Courier New"/>
                <a:sym typeface="Courier New"/>
              </a:rPr>
              <a:t>&lt;/ul&gt;</a:t>
            </a:r>
            <a:endParaRPr sz="1600">
              <a:solidFill>
                <a:srgbClr val="222222"/>
              </a:solidFill>
              <a:highlight>
                <a:schemeClr val="lt1"/>
              </a:highlight>
              <a:latin typeface="Courier New"/>
              <a:ea typeface="Courier New"/>
              <a:cs typeface="Courier New"/>
              <a:sym typeface="Courier New"/>
            </a:endParaRPr>
          </a:p>
        </p:txBody>
      </p:sp>
      <p:sp>
        <p:nvSpPr>
          <p:cNvPr id="303" name="Shape 303"/>
          <p:cNvSpPr txBox="1"/>
          <p:nvPr/>
        </p:nvSpPr>
        <p:spPr>
          <a:xfrm>
            <a:off x="7089800" y="1534400"/>
            <a:ext cx="1297600" cy="5344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Result:</a:t>
            </a:r>
            <a:endParaRPr sz="2400">
              <a:solidFill>
                <a:schemeClr val="dk1"/>
              </a:solidFill>
              <a:latin typeface="Times New Roman"/>
              <a:ea typeface="Times New Roman"/>
              <a:cs typeface="Times New Roman"/>
              <a:sym typeface="Times New Roman"/>
            </a:endParaRPr>
          </a:p>
        </p:txBody>
      </p:sp>
      <p:pic>
        <p:nvPicPr>
          <p:cNvPr id="304" name="Shape 304"/>
          <p:cNvPicPr preferRelativeResize="0"/>
          <p:nvPr/>
        </p:nvPicPr>
        <p:blipFill>
          <a:blip r:embed="rId3">
            <a:alphaModFix/>
          </a:blip>
          <a:stretch>
            <a:fillRect/>
          </a:stretch>
        </p:blipFill>
        <p:spPr>
          <a:xfrm>
            <a:off x="6869667" y="2272000"/>
            <a:ext cx="2961467" cy="3327400"/>
          </a:xfrm>
          <a:prstGeom prst="rect">
            <a:avLst/>
          </a:prstGeom>
          <a:noFill/>
          <a:ln>
            <a:noFill/>
          </a:ln>
        </p:spPr>
      </p:pic>
      <p:pic>
        <p:nvPicPr>
          <p:cNvPr id="305" name="Shape 305"/>
          <p:cNvPicPr preferRelativeResize="0"/>
          <p:nvPr/>
        </p:nvPicPr>
        <p:blipFill>
          <a:blip r:embed="rId4">
            <a:alphaModFix/>
          </a:blip>
          <a:stretch>
            <a:fillRect/>
          </a:stretch>
        </p:blipFill>
        <p:spPr>
          <a:xfrm>
            <a:off x="9654433" y="3806467"/>
            <a:ext cx="2961467" cy="1701467"/>
          </a:xfrm>
          <a:prstGeom prst="rect">
            <a:avLst/>
          </a:prstGeom>
          <a:noFill/>
          <a:ln>
            <a:noFill/>
          </a:ln>
        </p:spPr>
      </p:pic>
      <p:sp>
        <p:nvSpPr>
          <p:cNvPr id="4" name="Номер слайда 3">
            <a:extLst>
              <a:ext uri="{FF2B5EF4-FFF2-40B4-BE49-F238E27FC236}">
                <a16:creationId xmlns:a16="http://schemas.microsoft.com/office/drawing/2014/main" id="{F0692771-CE73-A04E-91AE-496BFB8D07EC}"/>
              </a:ext>
            </a:extLst>
          </p:cNvPr>
          <p:cNvSpPr>
            <a:spLocks noGrp="1"/>
          </p:cNvSpPr>
          <p:nvPr>
            <p:ph type="sldNum" idx="12"/>
          </p:nvPr>
        </p:nvSpPr>
        <p:spPr/>
        <p:txBody>
          <a:bodyPr/>
          <a:lstStyle/>
          <a:p>
            <a:fld id="{00000000-1234-1234-1234-123412341234}" type="slidenum">
              <a:rPr lang="en" smtClean="0"/>
              <a:pPr/>
              <a:t>175</a:t>
            </a:fld>
            <a:endParaRPr lang="en"/>
          </a:p>
        </p:txBody>
      </p:sp>
      <p:sp>
        <p:nvSpPr>
          <p:cNvPr id="11" name="Прямоугольник 10">
            <a:extLst>
              <a:ext uri="{FF2B5EF4-FFF2-40B4-BE49-F238E27FC236}">
                <a16:creationId xmlns:a16="http://schemas.microsoft.com/office/drawing/2014/main" id="{63B38855-F6BE-2A46-9BDC-2C4C567CFF1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311" name="Shape 311"/>
          <p:cNvSpPr txBox="1"/>
          <p:nvPr/>
        </p:nvSpPr>
        <p:spPr>
          <a:xfrm>
            <a:off x="212400" y="670800"/>
            <a:ext cx="11360800" cy="1398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b="1">
                <a:solidFill>
                  <a:schemeClr val="dk1"/>
                </a:solidFill>
                <a:latin typeface="Times New Roman"/>
                <a:ea typeface="Times New Roman"/>
                <a:cs typeface="Times New Roman"/>
                <a:sym typeface="Times New Roman"/>
              </a:rPr>
              <a:t>Form</a:t>
            </a:r>
            <a:r>
              <a:rPr lang="en" sz="2400">
                <a:solidFill>
                  <a:schemeClr val="dk1"/>
                </a:solidFill>
                <a:latin typeface="Times New Roman"/>
                <a:ea typeface="Times New Roman"/>
                <a:cs typeface="Times New Roman"/>
                <a:sym typeface="Times New Roman"/>
              </a:rPr>
              <a:t> is widely used and usually requires some styling to meet our requirements.</a:t>
            </a:r>
            <a:endParaRPr sz="2400">
              <a:solidFill>
                <a:schemeClr val="dk1"/>
              </a:solidFill>
              <a:latin typeface="Times New Roman"/>
              <a:ea typeface="Times New Roman"/>
              <a:cs typeface="Times New Roman"/>
              <a:sym typeface="Times New Roman"/>
            </a:endParaRPr>
          </a:p>
          <a:p>
            <a:pPr rtl="0">
              <a:lnSpc>
                <a:spcPct val="115000"/>
              </a:lnSpc>
            </a:pPr>
            <a:r>
              <a:rPr lang="en" sz="2400">
                <a:solidFill>
                  <a:schemeClr val="dk1"/>
                </a:solidFill>
                <a:latin typeface="Times New Roman"/>
                <a:ea typeface="Times New Roman"/>
                <a:cs typeface="Times New Roman"/>
                <a:sym typeface="Times New Roman"/>
              </a:rPr>
              <a:t>BS offering some different types of forms pre built.</a:t>
            </a:r>
            <a:endParaRPr sz="2400">
              <a:solidFill>
                <a:schemeClr val="dk1"/>
              </a:solidFill>
              <a:latin typeface="Times New Roman"/>
              <a:ea typeface="Times New Roman"/>
              <a:cs typeface="Times New Roman"/>
              <a:sym typeface="Times New Roman"/>
            </a:endParaRPr>
          </a:p>
          <a:p>
            <a:pPr rtl="0">
              <a:lnSpc>
                <a:spcPct val="115000"/>
              </a:lnSpc>
            </a:pPr>
            <a:r>
              <a:rPr lang="en" sz="2400">
                <a:solidFill>
                  <a:schemeClr val="dk1"/>
                </a:solidFill>
                <a:latin typeface="Times New Roman"/>
                <a:ea typeface="Times New Roman"/>
                <a:cs typeface="Times New Roman"/>
                <a:sym typeface="Times New Roman"/>
              </a:rPr>
              <a:t>BS vs regular forms</a:t>
            </a:r>
            <a:endParaRPr sz="2400" b="1">
              <a:solidFill>
                <a:schemeClr val="dk1"/>
              </a:solidFill>
              <a:latin typeface="Times New Roman"/>
              <a:ea typeface="Times New Roman"/>
              <a:cs typeface="Times New Roman"/>
              <a:sym typeface="Times New Roman"/>
            </a:endParaRPr>
          </a:p>
        </p:txBody>
      </p:sp>
      <p:pic>
        <p:nvPicPr>
          <p:cNvPr id="312" name="Shape 312"/>
          <p:cNvPicPr preferRelativeResize="0"/>
          <p:nvPr/>
        </p:nvPicPr>
        <p:blipFill>
          <a:blip r:embed="rId3">
            <a:alphaModFix/>
          </a:blip>
          <a:stretch>
            <a:fillRect/>
          </a:stretch>
        </p:blipFill>
        <p:spPr>
          <a:xfrm>
            <a:off x="203200" y="2272000"/>
            <a:ext cx="3759200" cy="3429000"/>
          </a:xfrm>
          <a:prstGeom prst="rect">
            <a:avLst/>
          </a:prstGeom>
          <a:noFill/>
          <a:ln>
            <a:noFill/>
          </a:ln>
        </p:spPr>
      </p:pic>
      <p:pic>
        <p:nvPicPr>
          <p:cNvPr id="313" name="Shape 313"/>
          <p:cNvPicPr preferRelativeResize="0"/>
          <p:nvPr/>
        </p:nvPicPr>
        <p:blipFill>
          <a:blip r:embed="rId4">
            <a:alphaModFix/>
          </a:blip>
          <a:stretch>
            <a:fillRect/>
          </a:stretch>
        </p:blipFill>
        <p:spPr>
          <a:xfrm>
            <a:off x="4165601" y="3186401"/>
            <a:ext cx="6819900" cy="1181100"/>
          </a:xfrm>
          <a:prstGeom prst="rect">
            <a:avLst/>
          </a:prstGeom>
          <a:noFill/>
          <a:ln>
            <a:noFill/>
          </a:ln>
        </p:spPr>
      </p:pic>
      <p:sp>
        <p:nvSpPr>
          <p:cNvPr id="314" name="Shape 314"/>
          <p:cNvSpPr txBox="1"/>
          <p:nvPr/>
        </p:nvSpPr>
        <p:spPr>
          <a:xfrm>
            <a:off x="415600" y="5904200"/>
            <a:ext cx="10570000" cy="778400"/>
          </a:xfrm>
          <a:prstGeom prst="rect">
            <a:avLst/>
          </a:prstGeom>
          <a:noFill/>
          <a:ln>
            <a:noFill/>
          </a:ln>
        </p:spPr>
        <p:txBody>
          <a:bodyPr spcFirstLastPara="1" wrap="square" lIns="121900" tIns="121900" rIns="121900" bIns="121900" anchor="t" anchorCtr="0">
            <a:noAutofit/>
          </a:bodyPr>
          <a:lstStyle/>
          <a:p>
            <a:pPr rtl="0">
              <a:lnSpc>
                <a:spcPct val="115000"/>
              </a:lnSpc>
              <a:buClr>
                <a:schemeClr val="dk1"/>
              </a:buClr>
              <a:buSzPts val="1100"/>
            </a:pPr>
            <a:r>
              <a:rPr lang="en" sz="2400">
                <a:solidFill>
                  <a:schemeClr val="dk1"/>
                </a:solidFill>
                <a:latin typeface="Times New Roman"/>
                <a:ea typeface="Times New Roman"/>
                <a:cs typeface="Times New Roman"/>
                <a:sym typeface="Times New Roman"/>
              </a:rPr>
              <a:t>BS offers also inline forms, and some other styling to it.</a:t>
            </a:r>
            <a:endParaRPr sz="240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94A43463-720D-B049-8990-BD9E09B3B323}"/>
              </a:ext>
            </a:extLst>
          </p:cNvPr>
          <p:cNvSpPr>
            <a:spLocks noGrp="1"/>
          </p:cNvSpPr>
          <p:nvPr>
            <p:ph type="sldNum" idx="12"/>
          </p:nvPr>
        </p:nvSpPr>
        <p:spPr/>
        <p:txBody>
          <a:bodyPr/>
          <a:lstStyle/>
          <a:p>
            <a:fld id="{00000000-1234-1234-1234-123412341234}" type="slidenum">
              <a:rPr lang="en" smtClean="0"/>
              <a:pPr/>
              <a:t>176</a:t>
            </a:fld>
            <a:endParaRPr lang="e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Common properties</a:t>
            </a:r>
            <a:endParaRPr sz="3200" u="sng">
              <a:solidFill>
                <a:schemeClr val="dk1"/>
              </a:solidFill>
              <a:latin typeface="Times New Roman"/>
              <a:ea typeface="Times New Roman"/>
              <a:cs typeface="Times New Roman"/>
              <a:sym typeface="Times New Roman"/>
            </a:endParaRPr>
          </a:p>
        </p:txBody>
      </p:sp>
      <p:sp>
        <p:nvSpPr>
          <p:cNvPr id="320" name="Shape 320"/>
          <p:cNvSpPr txBox="1"/>
          <p:nvPr/>
        </p:nvSpPr>
        <p:spPr>
          <a:xfrm>
            <a:off x="301611" y="1184292"/>
            <a:ext cx="11360800" cy="13980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b="1" dirty="0">
                <a:solidFill>
                  <a:schemeClr val="dk1"/>
                </a:solidFill>
                <a:latin typeface="Times New Roman"/>
                <a:ea typeface="Times New Roman"/>
                <a:cs typeface="Times New Roman"/>
                <a:sym typeface="Times New Roman"/>
              </a:rPr>
              <a:t>Navigation</a:t>
            </a:r>
            <a:r>
              <a:rPr lang="en" sz="2400" dirty="0">
                <a:solidFill>
                  <a:schemeClr val="dk1"/>
                </a:solidFill>
                <a:latin typeface="Times New Roman"/>
                <a:ea typeface="Times New Roman"/>
                <a:cs typeface="Times New Roman"/>
                <a:sym typeface="Times New Roman"/>
              </a:rPr>
              <a:t> is usually found on every website and takes a mandatory part of it.</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BS offers us some different types like horizontal or vertical or different theming color.</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BS vs regular navs:</a:t>
            </a:r>
            <a:endParaRPr sz="2400" b="1" dirty="0">
              <a:solidFill>
                <a:schemeClr val="dk1"/>
              </a:solidFill>
              <a:latin typeface="Times New Roman"/>
              <a:ea typeface="Times New Roman"/>
              <a:cs typeface="Times New Roman"/>
              <a:sym typeface="Times New Roman"/>
            </a:endParaRPr>
          </a:p>
        </p:txBody>
      </p:sp>
      <p:pic>
        <p:nvPicPr>
          <p:cNvPr id="321" name="Shape 321"/>
          <p:cNvPicPr preferRelativeResize="0"/>
          <p:nvPr/>
        </p:nvPicPr>
        <p:blipFill>
          <a:blip r:embed="rId3">
            <a:alphaModFix/>
          </a:blip>
          <a:stretch>
            <a:fillRect/>
          </a:stretch>
        </p:blipFill>
        <p:spPr>
          <a:xfrm>
            <a:off x="415600" y="2892783"/>
            <a:ext cx="7924800" cy="977900"/>
          </a:xfrm>
          <a:prstGeom prst="rect">
            <a:avLst/>
          </a:prstGeom>
          <a:noFill/>
          <a:ln>
            <a:noFill/>
          </a:ln>
        </p:spPr>
      </p:pic>
      <p:pic>
        <p:nvPicPr>
          <p:cNvPr id="322" name="Shape 322"/>
          <p:cNvPicPr preferRelativeResize="0"/>
          <p:nvPr/>
        </p:nvPicPr>
        <p:blipFill>
          <a:blip r:embed="rId4">
            <a:alphaModFix/>
          </a:blip>
          <a:stretch>
            <a:fillRect/>
          </a:stretch>
        </p:blipFill>
        <p:spPr>
          <a:xfrm>
            <a:off x="110801" y="3476267"/>
            <a:ext cx="4279900" cy="2819400"/>
          </a:xfrm>
          <a:prstGeom prst="rect">
            <a:avLst/>
          </a:prstGeom>
          <a:noFill/>
          <a:ln>
            <a:noFill/>
          </a:ln>
        </p:spPr>
      </p:pic>
      <p:sp>
        <p:nvSpPr>
          <p:cNvPr id="323" name="Shape 323"/>
          <p:cNvSpPr txBox="1"/>
          <p:nvPr/>
        </p:nvSpPr>
        <p:spPr>
          <a:xfrm>
            <a:off x="5103600" y="4078633"/>
            <a:ext cx="6672800" cy="19816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a:solidFill>
                  <a:schemeClr val="dk1"/>
                </a:solidFill>
                <a:latin typeface="Times New Roman"/>
                <a:ea typeface="Times New Roman"/>
                <a:cs typeface="Times New Roman"/>
                <a:sym typeface="Times New Roman"/>
              </a:rPr>
              <a:t>As you can see so far, BS offers many styles pre built to use nad make our work easier.</a:t>
            </a:r>
            <a:endParaRPr sz="240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a:solidFill>
                  <a:schemeClr val="dk1"/>
                </a:solidFill>
                <a:latin typeface="Times New Roman"/>
                <a:ea typeface="Times New Roman"/>
                <a:cs typeface="Times New Roman"/>
                <a:sym typeface="Times New Roman"/>
              </a:rPr>
              <a:t>The full list of BS components can be found here:</a:t>
            </a:r>
            <a:endParaRPr sz="2400">
              <a:solidFill>
                <a:schemeClr val="dk1"/>
              </a:solidFill>
              <a:latin typeface="Times New Roman"/>
              <a:ea typeface="Times New Roman"/>
              <a:cs typeface="Times New Roman"/>
              <a:sym typeface="Times New Roman"/>
            </a:endParaRPr>
          </a:p>
          <a:p>
            <a:pPr algn="l" rtl="0">
              <a:lnSpc>
                <a:spcPct val="115000"/>
              </a:lnSpc>
            </a:pPr>
            <a:r>
              <a:rPr lang="en" sz="2400" u="sng">
                <a:solidFill>
                  <a:srgbClr val="1155CC"/>
                </a:solidFill>
                <a:latin typeface="Times New Roman"/>
                <a:ea typeface="Times New Roman"/>
                <a:cs typeface="Times New Roman"/>
                <a:sym typeface="Times New Roman"/>
                <a:hlinkClick r:id="rId5"/>
              </a:rPr>
              <a:t>https://getbootstrap.com/docs/4.0/components/</a:t>
            </a:r>
            <a:endParaRPr sz="240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E3518BD3-ED49-C34D-AD6C-0969BD0BC6B1}"/>
              </a:ext>
            </a:extLst>
          </p:cNvPr>
          <p:cNvSpPr>
            <a:spLocks noGrp="1"/>
          </p:cNvSpPr>
          <p:nvPr>
            <p:ph type="sldNum" idx="12"/>
          </p:nvPr>
        </p:nvSpPr>
        <p:spPr/>
        <p:txBody>
          <a:bodyPr/>
          <a:lstStyle/>
          <a:p>
            <a:fld id="{00000000-1234-1234-1234-123412341234}" type="slidenum">
              <a:rPr lang="en" smtClean="0"/>
              <a:pPr/>
              <a:t>177</a:t>
            </a:fld>
            <a:endParaRPr lang="en"/>
          </a:p>
        </p:txBody>
      </p:sp>
      <p:sp>
        <p:nvSpPr>
          <p:cNvPr id="10" name="Прямоугольник 9">
            <a:extLst>
              <a:ext uri="{FF2B5EF4-FFF2-40B4-BE49-F238E27FC236}">
                <a16:creationId xmlns:a16="http://schemas.microsoft.com/office/drawing/2014/main" id="{4FBDB815-9588-A64A-81B7-9BA22F7456B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29" name="Shape 329"/>
          <p:cNvSpPr txBox="1"/>
          <p:nvPr/>
        </p:nvSpPr>
        <p:spPr>
          <a:xfrm>
            <a:off x="833120" y="1290783"/>
            <a:ext cx="10463492" cy="47692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Grid systems taking a mandatory place in a modern web development to fully control how our element align and show to the visitors.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moreover , now when we all use our smartphones all the type, grid systems must fit any size of a screen which makes it pretty hard task.</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BS offers us a well built grid system to meet the requirements.</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Usage:</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Bootstrap’s grid system uses a series of containers, rows, and columns to layout and align content. It’s built with flexbox and is fully responsive.</a:t>
            </a:r>
            <a:endParaRPr sz="2400" b="1"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2F08CF23-C8DB-4047-A3B7-60DA4AD63666}"/>
              </a:ext>
            </a:extLst>
          </p:cNvPr>
          <p:cNvSpPr>
            <a:spLocks noGrp="1"/>
          </p:cNvSpPr>
          <p:nvPr>
            <p:ph type="sldNum" idx="12"/>
          </p:nvPr>
        </p:nvSpPr>
        <p:spPr/>
        <p:txBody>
          <a:bodyPr/>
          <a:lstStyle/>
          <a:p>
            <a:fld id="{00000000-1234-1234-1234-123412341234}" type="slidenum">
              <a:rPr lang="en" smtClean="0"/>
              <a:pPr/>
              <a:t>178</a:t>
            </a:fld>
            <a:endParaRPr lang="en"/>
          </a:p>
        </p:txBody>
      </p:sp>
      <p:sp>
        <p:nvSpPr>
          <p:cNvPr id="7" name="Прямоугольник 6">
            <a:extLst>
              <a:ext uri="{FF2B5EF4-FFF2-40B4-BE49-F238E27FC236}">
                <a16:creationId xmlns:a16="http://schemas.microsoft.com/office/drawing/2014/main" id="{18020CCC-A46E-B746-BA20-D050854DA30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35" name="Shape 335"/>
          <p:cNvSpPr txBox="1"/>
          <p:nvPr/>
        </p:nvSpPr>
        <p:spPr>
          <a:xfrm>
            <a:off x="508000" y="1077200"/>
            <a:ext cx="11065199" cy="11308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BS grid offers up to 12 columns per row.</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As BS states, we must start with a container, add a row and then some columns.</a:t>
            </a:r>
            <a:endParaRPr sz="2400" dirty="0">
              <a:solidFill>
                <a:schemeClr val="dk1"/>
              </a:solidFill>
              <a:latin typeface="Times New Roman"/>
              <a:ea typeface="Times New Roman"/>
              <a:cs typeface="Times New Roman"/>
              <a:sym typeface="Times New Roman"/>
            </a:endParaRPr>
          </a:p>
        </p:txBody>
      </p:sp>
      <p:pic>
        <p:nvPicPr>
          <p:cNvPr id="336" name="Shape 336"/>
          <p:cNvPicPr preferRelativeResize="0"/>
          <p:nvPr/>
        </p:nvPicPr>
        <p:blipFill>
          <a:blip r:embed="rId3">
            <a:alphaModFix/>
          </a:blip>
          <a:stretch>
            <a:fillRect/>
          </a:stretch>
        </p:blipFill>
        <p:spPr>
          <a:xfrm>
            <a:off x="508001" y="2265733"/>
            <a:ext cx="10761367" cy="551867"/>
          </a:xfrm>
          <a:prstGeom prst="rect">
            <a:avLst/>
          </a:prstGeom>
          <a:noFill/>
          <a:ln>
            <a:noFill/>
          </a:ln>
        </p:spPr>
      </p:pic>
      <p:sp>
        <p:nvSpPr>
          <p:cNvPr id="337" name="Shape 337"/>
          <p:cNvSpPr txBox="1"/>
          <p:nvPr/>
        </p:nvSpPr>
        <p:spPr>
          <a:xfrm>
            <a:off x="2820800" y="2701703"/>
            <a:ext cx="6550400" cy="3804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&lt;div class=”container”&gt;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&lt;div class=”row”&gt;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&lt;div class=”col-4”&gt;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One of three columns</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&lt;/div&gt;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&lt;div class=”col-4”&gt;</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One of three columns</a:t>
            </a:r>
            <a:endParaRPr sz="1600" dirty="0">
              <a:solidFill>
                <a:srgbClr val="222222"/>
              </a:solidFill>
              <a:highlight>
                <a:schemeClr val="lt1"/>
              </a:highlight>
              <a:latin typeface="Courier New"/>
              <a:ea typeface="Courier New"/>
              <a:cs typeface="Courier New"/>
              <a:sym typeface="Courier New"/>
            </a:endParaRPr>
          </a:p>
          <a:p>
            <a:pPr lvl="1" algn="l" rtl="0">
              <a:lnSpc>
                <a:spcPct val="150000"/>
              </a:lnSpc>
            </a:pPr>
            <a:r>
              <a:rPr lang="en" sz="1600" dirty="0">
                <a:solidFill>
                  <a:srgbClr val="222222"/>
                </a:solidFill>
                <a:highlight>
                  <a:schemeClr val="lt1"/>
                </a:highlight>
                <a:latin typeface="Courier New"/>
                <a:ea typeface="Courier New"/>
                <a:cs typeface="Courier New"/>
                <a:sym typeface="Courier New"/>
              </a:rPr>
              <a:t>    &lt;/div&gt;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&lt;/div&gt;</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&lt;/div&gt;</a:t>
            </a:r>
            <a:endParaRPr sz="1600" dirty="0">
              <a:solidFill>
                <a:srgbClr val="222222"/>
              </a:solidFill>
              <a:highlight>
                <a:srgbClr val="FFFFFF"/>
              </a:highlight>
              <a:latin typeface="Courier New"/>
              <a:ea typeface="Courier New"/>
              <a:cs typeface="Courier New"/>
              <a:sym typeface="Courier New"/>
            </a:endParaRPr>
          </a:p>
        </p:txBody>
      </p:sp>
      <p:sp>
        <p:nvSpPr>
          <p:cNvPr id="4" name="Номер слайда 3">
            <a:extLst>
              <a:ext uri="{FF2B5EF4-FFF2-40B4-BE49-F238E27FC236}">
                <a16:creationId xmlns:a16="http://schemas.microsoft.com/office/drawing/2014/main" id="{00B835FD-218B-7541-A55A-3E92ACAAA802}"/>
              </a:ext>
            </a:extLst>
          </p:cNvPr>
          <p:cNvSpPr>
            <a:spLocks noGrp="1"/>
          </p:cNvSpPr>
          <p:nvPr>
            <p:ph type="sldNum" idx="12"/>
          </p:nvPr>
        </p:nvSpPr>
        <p:spPr/>
        <p:txBody>
          <a:bodyPr/>
          <a:lstStyle/>
          <a:p>
            <a:fld id="{00000000-1234-1234-1234-123412341234}" type="slidenum">
              <a:rPr lang="en" smtClean="0"/>
              <a:pPr/>
              <a:t>179</a:t>
            </a:fld>
            <a:endParaRPr lang="en"/>
          </a:p>
        </p:txBody>
      </p:sp>
      <p:sp>
        <p:nvSpPr>
          <p:cNvPr id="9" name="Прямоугольник 8">
            <a:extLst>
              <a:ext uri="{FF2B5EF4-FFF2-40B4-BE49-F238E27FC236}">
                <a16:creationId xmlns:a16="http://schemas.microsoft.com/office/drawing/2014/main" id="{37893115-0CAA-5C48-B9A7-E68E1EA0B1B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51" name="Shape 151"/>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JSON</a:t>
            </a:r>
            <a:endParaRPr b="1" dirty="0">
              <a:solidFill>
                <a:schemeClr val="dk1"/>
              </a:solidFill>
            </a:endParaRPr>
          </a:p>
          <a:p>
            <a:pPr marL="0" indent="0" algn="l" rtl="0">
              <a:buNone/>
            </a:pPr>
            <a:endParaRPr dirty="0">
              <a:solidFill>
                <a:schemeClr val="dk1"/>
              </a:solidFill>
            </a:endParaRPr>
          </a:p>
          <a:p>
            <a:pPr marL="380990" indent="-380990" algn="l" rtl="0"/>
            <a:r>
              <a:rPr lang="en" dirty="0">
                <a:solidFill>
                  <a:schemeClr val="dk1"/>
                </a:solidFill>
              </a:rPr>
              <a:t>JSON looks exactly like JS object to keep the transformation simple:</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Example:</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a:t>
            </a:r>
            <a:endParaRPr dirty="0">
              <a:solidFill>
                <a:schemeClr val="dk1"/>
              </a:solidFill>
            </a:endParaRPr>
          </a:p>
          <a:p>
            <a:pPr marL="0" indent="0" algn="l" rtl="0">
              <a:buNone/>
            </a:pPr>
            <a:r>
              <a:rPr lang="en" dirty="0">
                <a:solidFill>
                  <a:schemeClr val="dk1"/>
                </a:solidFill>
              </a:rPr>
              <a:t>  “Name”: “John”,</a:t>
            </a:r>
            <a:endParaRPr dirty="0">
              <a:solidFill>
                <a:schemeClr val="dk1"/>
              </a:solidFill>
            </a:endParaRPr>
          </a:p>
          <a:p>
            <a:pPr marL="0" indent="0" algn="l" rtl="0">
              <a:buNone/>
            </a:pPr>
            <a:r>
              <a:rPr lang="en" dirty="0">
                <a:solidFill>
                  <a:schemeClr val="dk1"/>
                </a:solidFill>
              </a:rPr>
              <a:t>  “Age”: 30,</a:t>
            </a:r>
            <a:endParaRPr dirty="0">
              <a:solidFill>
                <a:schemeClr val="dk1"/>
              </a:solidFill>
            </a:endParaRPr>
          </a:p>
          <a:p>
            <a:pPr marL="0" indent="0" algn="l" rtl="0">
              <a:buNone/>
            </a:pPr>
            <a:r>
              <a:rPr lang="en" dirty="0">
                <a:solidFill>
                  <a:schemeClr val="dk1"/>
                </a:solidFill>
              </a:rPr>
              <a:t>  “City”: “Jerusalem”</a:t>
            </a:r>
            <a:endParaRPr dirty="0">
              <a:solidFill>
                <a:schemeClr val="dk1"/>
              </a:solidFill>
            </a:endParaRPr>
          </a:p>
          <a:p>
            <a:pPr marL="0" indent="0" algn="l" rtl="0">
              <a:buNone/>
            </a:pPr>
            <a:r>
              <a:rPr lang="en" dirty="0">
                <a:solidFill>
                  <a:schemeClr val="dk1"/>
                </a:solidFill>
              </a:rPr>
              <a:t>}</a:t>
            </a:r>
            <a:endParaRPr dirty="0">
              <a:solidFill>
                <a:schemeClr val="dk1"/>
              </a:solidFill>
            </a:endParaRPr>
          </a:p>
          <a:p>
            <a:pPr marL="0" indent="0" algn="l" rtl="0">
              <a:buNone/>
            </a:pPr>
            <a:endParaRPr dirty="0">
              <a:solidFill>
                <a:schemeClr val="dk1"/>
              </a:solidFill>
            </a:endParaRPr>
          </a:p>
          <a:p>
            <a:pPr marL="0" indent="0" algn="l" rtl="0">
              <a:buNone/>
            </a:pPr>
            <a:endParaRPr dirty="0">
              <a:solidFill>
                <a:schemeClr val="dk1"/>
              </a:solidFill>
            </a:endParaRPr>
          </a:p>
        </p:txBody>
      </p:sp>
      <p:sp>
        <p:nvSpPr>
          <p:cNvPr id="6" name="TextBox 5">
            <a:extLst>
              <a:ext uri="{FF2B5EF4-FFF2-40B4-BE49-F238E27FC236}">
                <a16:creationId xmlns:a16="http://schemas.microsoft.com/office/drawing/2014/main" id="{888B7D9A-7D3E-FB4D-AAF5-CA6CCD0153DA}"/>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C6C99705-F9ED-7B49-909D-5686CA0B4EBD}"/>
              </a:ext>
            </a:extLst>
          </p:cNvPr>
          <p:cNvSpPr>
            <a:spLocks noGrp="1"/>
          </p:cNvSpPr>
          <p:nvPr>
            <p:ph type="sldNum" idx="12"/>
          </p:nvPr>
        </p:nvSpPr>
        <p:spPr/>
        <p:txBody>
          <a:bodyPr/>
          <a:lstStyle/>
          <a:p>
            <a:fld id="{00000000-1234-1234-1234-123412341234}" type="slidenum">
              <a:rPr lang="en" smtClean="0"/>
              <a:pPr/>
              <a:t>18</a:t>
            </a:fld>
            <a:endParaRPr lang="en"/>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43" name="Shape 343"/>
          <p:cNvSpPr txBox="1"/>
          <p:nvPr/>
        </p:nvSpPr>
        <p:spPr>
          <a:xfrm>
            <a:off x="848982" y="990663"/>
            <a:ext cx="10447629" cy="54284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b="1" dirty="0">
                <a:solidFill>
                  <a:schemeClr val="dk1"/>
                </a:solidFill>
                <a:latin typeface="Times New Roman"/>
                <a:ea typeface="Times New Roman"/>
                <a:cs typeface="Times New Roman"/>
                <a:sym typeface="Times New Roman"/>
              </a:rPr>
              <a:t>Row</a:t>
            </a:r>
            <a:r>
              <a:rPr lang="en" sz="2400" dirty="0">
                <a:solidFill>
                  <a:schemeClr val="dk1"/>
                </a:solidFill>
                <a:latin typeface="Times New Roman"/>
                <a:ea typeface="Times New Roman"/>
                <a:cs typeface="Times New Roman"/>
                <a:sym typeface="Times New Roman"/>
              </a:rPr>
              <a:t>: is defining biggest part of the content. A basic layout will have a row defining 100% width of the page, letting the columns divide it to parts.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b="1" dirty="0">
                <a:solidFill>
                  <a:schemeClr val="dk1"/>
                </a:solidFill>
                <a:latin typeface="Times New Roman"/>
                <a:ea typeface="Times New Roman"/>
                <a:cs typeface="Times New Roman"/>
                <a:sym typeface="Times New Roman"/>
              </a:rPr>
              <a:t>Column</a:t>
            </a:r>
            <a:r>
              <a:rPr lang="en" sz="2400" dirty="0">
                <a:solidFill>
                  <a:schemeClr val="dk1"/>
                </a:solidFill>
                <a:latin typeface="Times New Roman"/>
                <a:ea typeface="Times New Roman"/>
                <a:cs typeface="Times New Roman"/>
                <a:sym typeface="Times New Roman"/>
              </a:rPr>
              <a:t>: is defining an inner part of a row, usually you will use at least two columns to divide the page content as you like.</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In the example above, we created full width row, and divided it to 3 columns.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We wanted to divide the page to 3 parts, therefore we used col-4 three times,</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To take the whole page of 12 columns and to divide them equally.</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You of course can divide rows in any size you want from 1 to full 12.</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To answer the responsive matter of the grid system, you should state exactly the sizes you want per different sizes of a device.</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ABF0AED2-384D-EA4E-A6D7-60253B588335}"/>
              </a:ext>
            </a:extLst>
          </p:cNvPr>
          <p:cNvSpPr>
            <a:spLocks noGrp="1"/>
          </p:cNvSpPr>
          <p:nvPr>
            <p:ph type="sldNum" idx="12"/>
          </p:nvPr>
        </p:nvSpPr>
        <p:spPr/>
        <p:txBody>
          <a:bodyPr/>
          <a:lstStyle/>
          <a:p>
            <a:fld id="{00000000-1234-1234-1234-123412341234}" type="slidenum">
              <a:rPr lang="en" smtClean="0"/>
              <a:pPr/>
              <a:t>180</a:t>
            </a:fld>
            <a:endParaRPr lang="en"/>
          </a:p>
        </p:txBody>
      </p:sp>
      <p:sp>
        <p:nvSpPr>
          <p:cNvPr id="7" name="Прямоугольник 6">
            <a:extLst>
              <a:ext uri="{FF2B5EF4-FFF2-40B4-BE49-F238E27FC236}">
                <a16:creationId xmlns:a16="http://schemas.microsoft.com/office/drawing/2014/main" id="{D8202F0A-AFA3-0341-B965-94A50836BFFE}"/>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49" name="Shape 349"/>
          <p:cNvSpPr txBox="1"/>
          <p:nvPr/>
        </p:nvSpPr>
        <p:spPr>
          <a:xfrm>
            <a:off x="212400" y="1077200"/>
            <a:ext cx="11360800" cy="54284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a:solidFill>
                  <a:schemeClr val="dk1"/>
                </a:solidFill>
                <a:latin typeface="Times New Roman"/>
                <a:ea typeface="Times New Roman"/>
                <a:cs typeface="Times New Roman"/>
                <a:sym typeface="Times New Roman"/>
              </a:rPr>
              <a:t>There are 5 options BS offers us:</a:t>
            </a:r>
            <a:endParaRPr sz="2400">
              <a:solidFill>
                <a:schemeClr val="dk1"/>
              </a:solidFill>
              <a:latin typeface="Times New Roman"/>
              <a:ea typeface="Times New Roman"/>
              <a:cs typeface="Times New Roman"/>
              <a:sym typeface="Times New Roman"/>
            </a:endParaRPr>
          </a:p>
        </p:txBody>
      </p:sp>
      <p:graphicFrame>
        <p:nvGraphicFramePr>
          <p:cNvPr id="350" name="Shape 350"/>
          <p:cNvGraphicFramePr/>
          <p:nvPr>
            <p:extLst>
              <p:ext uri="{D42A27DB-BD31-4B8C-83A1-F6EECF244321}">
                <p14:modId xmlns:p14="http://schemas.microsoft.com/office/powerpoint/2010/main" val="917795870"/>
              </p:ext>
            </p:extLst>
          </p:nvPr>
        </p:nvGraphicFramePr>
        <p:xfrm>
          <a:off x="415600" y="1778701"/>
          <a:ext cx="11157600" cy="1771767"/>
        </p:xfrm>
        <a:graphic>
          <a:graphicData uri="http://schemas.openxmlformats.org/drawingml/2006/table">
            <a:tbl>
              <a:tblPr>
                <a:noFill/>
              </a:tblPr>
              <a:tblGrid>
                <a:gridCol w="1859600">
                  <a:extLst>
                    <a:ext uri="{9D8B030D-6E8A-4147-A177-3AD203B41FA5}">
                      <a16:colId xmlns:a16="http://schemas.microsoft.com/office/drawing/2014/main" val="20000"/>
                    </a:ext>
                  </a:extLst>
                </a:gridCol>
                <a:gridCol w="1859600">
                  <a:extLst>
                    <a:ext uri="{9D8B030D-6E8A-4147-A177-3AD203B41FA5}">
                      <a16:colId xmlns:a16="http://schemas.microsoft.com/office/drawing/2014/main" val="20001"/>
                    </a:ext>
                  </a:extLst>
                </a:gridCol>
                <a:gridCol w="1859600">
                  <a:extLst>
                    <a:ext uri="{9D8B030D-6E8A-4147-A177-3AD203B41FA5}">
                      <a16:colId xmlns:a16="http://schemas.microsoft.com/office/drawing/2014/main" val="20002"/>
                    </a:ext>
                  </a:extLst>
                </a:gridCol>
                <a:gridCol w="1859600">
                  <a:extLst>
                    <a:ext uri="{9D8B030D-6E8A-4147-A177-3AD203B41FA5}">
                      <a16:colId xmlns:a16="http://schemas.microsoft.com/office/drawing/2014/main" val="20003"/>
                    </a:ext>
                  </a:extLst>
                </a:gridCol>
                <a:gridCol w="1859600">
                  <a:extLst>
                    <a:ext uri="{9D8B030D-6E8A-4147-A177-3AD203B41FA5}">
                      <a16:colId xmlns:a16="http://schemas.microsoft.com/office/drawing/2014/main" val="20004"/>
                    </a:ext>
                  </a:extLst>
                </a:gridCol>
                <a:gridCol w="1859600">
                  <a:extLst>
                    <a:ext uri="{9D8B030D-6E8A-4147-A177-3AD203B41FA5}">
                      <a16:colId xmlns:a16="http://schemas.microsoft.com/office/drawing/2014/main" val="20005"/>
                    </a:ext>
                  </a:extLst>
                </a:gridCol>
              </a:tblGrid>
              <a:tr h="1075700">
                <a:tc>
                  <a:txBody>
                    <a:bodyPr/>
                    <a:lstStyle/>
                    <a:p>
                      <a:pPr marL="0" lvl="0" indent="0" algn="l" rtl="0">
                        <a:spcBef>
                          <a:spcPts val="0"/>
                        </a:spcBef>
                        <a:spcAft>
                          <a:spcPts val="0"/>
                        </a:spcAft>
                        <a:buNone/>
                      </a:pP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Extra small</a:t>
                      </a:r>
                      <a:endParaRPr sz="1300">
                        <a:latin typeface="Varela Round"/>
                        <a:ea typeface="Varela Round"/>
                        <a:cs typeface="Varela Round"/>
                        <a:sym typeface="Varela Round"/>
                      </a:endParaRPr>
                    </a:p>
                    <a:p>
                      <a:pPr marL="0" lvl="0" indent="0" algn="l" rtl="0">
                        <a:spcBef>
                          <a:spcPts val="0"/>
                        </a:spcBef>
                        <a:spcAft>
                          <a:spcPts val="0"/>
                        </a:spcAft>
                        <a:buNone/>
                      </a:pPr>
                      <a:r>
                        <a:rPr lang="en" sz="1300">
                          <a:latin typeface="Varela Round"/>
                          <a:ea typeface="Varela Round"/>
                          <a:cs typeface="Varela Round"/>
                          <a:sym typeface="Varela Round"/>
                        </a:rPr>
                        <a:t>&lt;576px</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Small</a:t>
                      </a:r>
                      <a:endParaRPr sz="1300">
                        <a:latin typeface="Varela Round"/>
                        <a:ea typeface="Varela Round"/>
                        <a:cs typeface="Varela Round"/>
                        <a:sym typeface="Varela Round"/>
                      </a:endParaRPr>
                    </a:p>
                    <a:p>
                      <a:pPr marL="0" lvl="0" indent="0" algn="l" rtl="0">
                        <a:spcBef>
                          <a:spcPts val="0"/>
                        </a:spcBef>
                        <a:spcAft>
                          <a:spcPts val="0"/>
                        </a:spcAft>
                        <a:buNone/>
                      </a:pPr>
                      <a:r>
                        <a:rPr lang="en" sz="1300">
                          <a:latin typeface="Varela Round"/>
                          <a:ea typeface="Varela Round"/>
                          <a:cs typeface="Varela Round"/>
                          <a:sym typeface="Varela Round"/>
                        </a:rPr>
                        <a:t>≥576px</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Medium</a:t>
                      </a:r>
                      <a:br>
                        <a:rPr lang="en" sz="1300">
                          <a:latin typeface="Varela Round"/>
                          <a:ea typeface="Varela Round"/>
                          <a:cs typeface="Varela Round"/>
                          <a:sym typeface="Varela Round"/>
                        </a:rPr>
                      </a:br>
                      <a:r>
                        <a:rPr lang="en" sz="1300">
                          <a:latin typeface="Varela Round"/>
                          <a:ea typeface="Varela Round"/>
                          <a:cs typeface="Varela Round"/>
                          <a:sym typeface="Varela Round"/>
                        </a:rPr>
                        <a:t>≥768px</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Large</a:t>
                      </a:r>
                      <a:br>
                        <a:rPr lang="en" sz="1300">
                          <a:latin typeface="Varela Round"/>
                          <a:ea typeface="Varela Round"/>
                          <a:cs typeface="Varela Round"/>
                          <a:sym typeface="Varela Round"/>
                        </a:rPr>
                      </a:br>
                      <a:r>
                        <a:rPr lang="en" sz="1300">
                          <a:latin typeface="Varela Round"/>
                          <a:ea typeface="Varela Round"/>
                          <a:cs typeface="Varela Round"/>
                          <a:sym typeface="Varela Round"/>
                        </a:rPr>
                        <a:t>≥992px</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Extra large</a:t>
                      </a:r>
                      <a:br>
                        <a:rPr lang="en" sz="1300">
                          <a:latin typeface="Varela Round"/>
                          <a:ea typeface="Varela Round"/>
                          <a:cs typeface="Varela Round"/>
                          <a:sym typeface="Varela Round"/>
                        </a:rPr>
                      </a:br>
                      <a:r>
                        <a:rPr lang="en" sz="1300">
                          <a:latin typeface="Varela Round"/>
                          <a:ea typeface="Varela Round"/>
                          <a:cs typeface="Varela Round"/>
                          <a:sym typeface="Varela Round"/>
                        </a:rPr>
                        <a:t>≥1200px</a:t>
                      </a:r>
                      <a:endParaRPr sz="130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0"/>
                  </a:ext>
                </a:extLst>
              </a:tr>
              <a:tr h="696067">
                <a:tc>
                  <a:txBody>
                    <a:bodyPr/>
                    <a:lstStyle/>
                    <a:p>
                      <a:pPr marL="0" lvl="0" indent="0" algn="l" rtl="0">
                        <a:spcBef>
                          <a:spcPts val="0"/>
                        </a:spcBef>
                        <a:spcAft>
                          <a:spcPts val="0"/>
                        </a:spcAft>
                        <a:buNone/>
                      </a:pPr>
                      <a:r>
                        <a:rPr lang="en" sz="1300" b="1">
                          <a:solidFill>
                            <a:srgbClr val="212529"/>
                          </a:solidFill>
                          <a:highlight>
                            <a:srgbClr val="FFFFFF"/>
                          </a:highlight>
                          <a:latin typeface="Roboto"/>
                          <a:ea typeface="Roboto"/>
                          <a:cs typeface="Roboto"/>
                          <a:sym typeface="Roboto"/>
                        </a:rPr>
                        <a:t>Class prefix</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.col-</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.col-sm-</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a:latin typeface="Varela Round"/>
                          <a:ea typeface="Varela Round"/>
                          <a:cs typeface="Varela Round"/>
                          <a:sym typeface="Varela Round"/>
                        </a:rPr>
                        <a:t>.col-md-</a:t>
                      </a:r>
                      <a:endParaRPr sz="130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dirty="0">
                          <a:latin typeface="Varela Round"/>
                          <a:ea typeface="Varela Round"/>
                          <a:cs typeface="Varela Round"/>
                          <a:sym typeface="Varela Round"/>
                        </a:rPr>
                        <a:t>.col-lg-</a:t>
                      </a:r>
                      <a:endParaRPr sz="1300" dirty="0">
                        <a:latin typeface="Varela Round"/>
                        <a:ea typeface="Varela Round"/>
                        <a:cs typeface="Varela Round"/>
                        <a:sym typeface="Varela Round"/>
                      </a:endParaRPr>
                    </a:p>
                  </a:txBody>
                  <a:tcPr marL="84667" marR="84667" marT="84667" marB="84667"/>
                </a:tc>
                <a:tc>
                  <a:txBody>
                    <a:bodyPr/>
                    <a:lstStyle/>
                    <a:p>
                      <a:pPr marL="0" lvl="0" indent="0" algn="l" rtl="0">
                        <a:spcBef>
                          <a:spcPts val="0"/>
                        </a:spcBef>
                        <a:spcAft>
                          <a:spcPts val="0"/>
                        </a:spcAft>
                        <a:buNone/>
                      </a:pPr>
                      <a:r>
                        <a:rPr lang="en" sz="1300" dirty="0">
                          <a:latin typeface="Varela Round"/>
                          <a:ea typeface="Varela Round"/>
                          <a:cs typeface="Varela Round"/>
                          <a:sym typeface="Varela Round"/>
                        </a:rPr>
                        <a:t>.col-xl-</a:t>
                      </a:r>
                      <a:endParaRPr sz="1300" dirty="0">
                        <a:latin typeface="Varela Round"/>
                        <a:ea typeface="Varela Round"/>
                        <a:cs typeface="Varela Round"/>
                        <a:sym typeface="Varela Round"/>
                      </a:endParaRPr>
                    </a:p>
                  </a:txBody>
                  <a:tcPr marL="84667" marR="84667" marT="84667" marB="84667"/>
                </a:tc>
                <a:extLst>
                  <a:ext uri="{0D108BD9-81ED-4DB2-BD59-A6C34878D82A}">
                    <a16:rowId xmlns:a16="http://schemas.microsoft.com/office/drawing/2014/main" val="10001"/>
                  </a:ext>
                </a:extLst>
              </a:tr>
            </a:tbl>
          </a:graphicData>
        </a:graphic>
      </p:graphicFrame>
      <p:sp>
        <p:nvSpPr>
          <p:cNvPr id="4" name="Номер слайда 3">
            <a:extLst>
              <a:ext uri="{FF2B5EF4-FFF2-40B4-BE49-F238E27FC236}">
                <a16:creationId xmlns:a16="http://schemas.microsoft.com/office/drawing/2014/main" id="{61BD9AD9-2B40-EE4A-89A3-CDA8E54BEC3F}"/>
              </a:ext>
            </a:extLst>
          </p:cNvPr>
          <p:cNvSpPr>
            <a:spLocks noGrp="1"/>
          </p:cNvSpPr>
          <p:nvPr>
            <p:ph type="sldNum" idx="12"/>
          </p:nvPr>
        </p:nvSpPr>
        <p:spPr/>
        <p:txBody>
          <a:bodyPr/>
          <a:lstStyle/>
          <a:p>
            <a:fld id="{00000000-1234-1234-1234-123412341234}" type="slidenum">
              <a:rPr lang="en" smtClean="0"/>
              <a:pPr/>
              <a:t>181</a:t>
            </a:fld>
            <a:endParaRPr lang="en"/>
          </a:p>
        </p:txBody>
      </p:sp>
      <p:sp>
        <p:nvSpPr>
          <p:cNvPr id="8" name="Прямоугольник 7">
            <a:extLst>
              <a:ext uri="{FF2B5EF4-FFF2-40B4-BE49-F238E27FC236}">
                <a16:creationId xmlns:a16="http://schemas.microsoft.com/office/drawing/2014/main" id="{CF6D8308-06BC-1241-9410-F4E8C26DB94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56" name="Shape 356"/>
          <p:cNvSpPr txBox="1"/>
          <p:nvPr/>
        </p:nvSpPr>
        <p:spPr>
          <a:xfrm>
            <a:off x="212400" y="1161639"/>
            <a:ext cx="11360800" cy="54284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a:solidFill>
                  <a:schemeClr val="dk1"/>
                </a:solidFill>
                <a:latin typeface="Times New Roman"/>
                <a:ea typeface="Times New Roman"/>
                <a:cs typeface="Times New Roman"/>
                <a:sym typeface="Times New Roman"/>
              </a:rPr>
              <a:t>So when we want our last example to be responsive we would add some classes:</a:t>
            </a:r>
            <a:endParaRPr sz="2400" dirty="0">
              <a:solidFill>
                <a:schemeClr val="dk1"/>
              </a:solidFill>
              <a:latin typeface="Times New Roman"/>
              <a:ea typeface="Times New Roman"/>
              <a:cs typeface="Times New Roman"/>
              <a:sym typeface="Times New Roman"/>
            </a:endParaRPr>
          </a:p>
        </p:txBody>
      </p:sp>
      <p:sp>
        <p:nvSpPr>
          <p:cNvPr id="357" name="Shape 357"/>
          <p:cNvSpPr txBox="1"/>
          <p:nvPr/>
        </p:nvSpPr>
        <p:spPr>
          <a:xfrm>
            <a:off x="212400" y="1821167"/>
            <a:ext cx="5475600" cy="3804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1600">
                <a:solidFill>
                  <a:srgbClr val="222222"/>
                </a:solidFill>
                <a:highlight>
                  <a:srgbClr val="FFFFFF"/>
                </a:highlight>
                <a:latin typeface="Courier New"/>
                <a:ea typeface="Courier New"/>
                <a:cs typeface="Courier New"/>
                <a:sym typeface="Courier New"/>
              </a:rPr>
              <a:t>&lt;div class=”container”&gt;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&lt;div class=”row”&gt;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&lt;div class=”col-12 </a:t>
            </a:r>
            <a:r>
              <a:rPr lang="en" sz="1600">
                <a:solidFill>
                  <a:srgbClr val="980000"/>
                </a:solidFill>
                <a:highlight>
                  <a:srgbClr val="FFFFFF"/>
                </a:highlight>
                <a:latin typeface="Courier New"/>
                <a:ea typeface="Courier New"/>
                <a:cs typeface="Courier New"/>
                <a:sym typeface="Courier New"/>
              </a:rPr>
              <a:t>col-md-6 col-xl-4</a:t>
            </a:r>
            <a:r>
              <a:rPr lang="en" sz="1600">
                <a:solidFill>
                  <a:srgbClr val="222222"/>
                </a:solidFill>
                <a:highlight>
                  <a:srgbClr val="FFFFFF"/>
                </a:highlight>
                <a:latin typeface="Courier New"/>
                <a:ea typeface="Courier New"/>
                <a:cs typeface="Courier New"/>
                <a:sym typeface="Courier New"/>
              </a:rPr>
              <a:t>”&gt;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One of three columns</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&lt;/div&gt;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    &lt;div class=”col-4 </a:t>
            </a:r>
            <a:r>
              <a:rPr lang="en" sz="1600">
                <a:solidFill>
                  <a:srgbClr val="980000"/>
                </a:solidFill>
                <a:highlight>
                  <a:schemeClr val="lt1"/>
                </a:highlight>
                <a:latin typeface="Courier New"/>
                <a:ea typeface="Courier New"/>
                <a:cs typeface="Courier New"/>
                <a:sym typeface="Courier New"/>
              </a:rPr>
              <a:t>col-md-6 col-xl-4</a:t>
            </a:r>
            <a:r>
              <a:rPr lang="en" sz="1600">
                <a:solidFill>
                  <a:srgbClr val="222222"/>
                </a:solidFill>
                <a:highlight>
                  <a:schemeClr val="lt1"/>
                </a:highlight>
                <a:latin typeface="Courier New"/>
                <a:ea typeface="Courier New"/>
                <a:cs typeface="Courier New"/>
                <a:sym typeface="Courier New"/>
              </a:rPr>
              <a:t>”&gt;</a:t>
            </a:r>
            <a:endParaRPr sz="1600">
              <a:solidFill>
                <a:srgbClr val="222222"/>
              </a:solidFill>
              <a:highlight>
                <a:schemeClr val="lt1"/>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      One of three columns</a:t>
            </a:r>
            <a:endParaRPr sz="1600">
              <a:solidFill>
                <a:srgbClr val="222222"/>
              </a:solidFill>
              <a:highlight>
                <a:schemeClr val="lt1"/>
              </a:highlight>
              <a:latin typeface="Courier New"/>
              <a:ea typeface="Courier New"/>
              <a:cs typeface="Courier New"/>
              <a:sym typeface="Courier New"/>
            </a:endParaRPr>
          </a:p>
          <a:p>
            <a:pPr algn="l" rtl="0">
              <a:lnSpc>
                <a:spcPct val="150000"/>
              </a:lnSpc>
            </a:pPr>
            <a:r>
              <a:rPr lang="en" sz="1600">
                <a:solidFill>
                  <a:srgbClr val="222222"/>
                </a:solidFill>
                <a:highlight>
                  <a:schemeClr val="lt1"/>
                </a:highlight>
                <a:latin typeface="Courier New"/>
                <a:ea typeface="Courier New"/>
                <a:cs typeface="Courier New"/>
                <a:sym typeface="Courier New"/>
              </a:rPr>
              <a:t>    &lt;/div&gt;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  &lt;/div&gt;</a:t>
            </a:r>
            <a:endParaRPr sz="1600">
              <a:solidFill>
                <a:srgbClr val="222222"/>
              </a:solidFill>
              <a:highlight>
                <a:srgbClr val="FFFFFF"/>
              </a:highlight>
              <a:latin typeface="Courier New"/>
              <a:ea typeface="Courier New"/>
              <a:cs typeface="Courier New"/>
              <a:sym typeface="Courier New"/>
            </a:endParaRPr>
          </a:p>
          <a:p>
            <a:pPr algn="l" rtl="0">
              <a:lnSpc>
                <a:spcPct val="150000"/>
              </a:lnSpc>
            </a:pPr>
            <a:r>
              <a:rPr lang="en" sz="1600">
                <a:solidFill>
                  <a:srgbClr val="222222"/>
                </a:solidFill>
                <a:highlight>
                  <a:srgbClr val="FFFFFF"/>
                </a:highlight>
                <a:latin typeface="Courier New"/>
                <a:ea typeface="Courier New"/>
                <a:cs typeface="Courier New"/>
                <a:sym typeface="Courier New"/>
              </a:rPr>
              <a:t>&lt;/div&gt;</a:t>
            </a:r>
            <a:endParaRPr sz="1600">
              <a:solidFill>
                <a:srgbClr val="222222"/>
              </a:solidFill>
              <a:highlight>
                <a:srgbClr val="FFFFFF"/>
              </a:highlight>
              <a:latin typeface="Courier New"/>
              <a:ea typeface="Courier New"/>
              <a:cs typeface="Courier New"/>
              <a:sym typeface="Courier New"/>
            </a:endParaRPr>
          </a:p>
        </p:txBody>
      </p:sp>
      <p:sp>
        <p:nvSpPr>
          <p:cNvPr id="358" name="Shape 358"/>
          <p:cNvSpPr txBox="1"/>
          <p:nvPr/>
        </p:nvSpPr>
        <p:spPr>
          <a:xfrm>
            <a:off x="6205751" y="2319984"/>
            <a:ext cx="5090860" cy="34068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Now we stated that when the screen is extra small, we want the columns to be full size of the page and take all 12 columns.</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On medium devices, we want the columns to take half of the page and take 6 columns.</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On extra large devices we want to keep the 4 column division of the page.</a:t>
            </a:r>
            <a:endParaRPr sz="2400"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03385E49-5272-F24E-9BBF-23D31FEE2A16}"/>
              </a:ext>
            </a:extLst>
          </p:cNvPr>
          <p:cNvSpPr>
            <a:spLocks noGrp="1"/>
          </p:cNvSpPr>
          <p:nvPr>
            <p:ph type="sldNum" idx="12"/>
          </p:nvPr>
        </p:nvSpPr>
        <p:spPr/>
        <p:txBody>
          <a:bodyPr/>
          <a:lstStyle/>
          <a:p>
            <a:fld id="{00000000-1234-1234-1234-123412341234}" type="slidenum">
              <a:rPr lang="en" smtClean="0"/>
              <a:pPr/>
              <a:t>182</a:t>
            </a:fld>
            <a:endParaRPr lang="en"/>
          </a:p>
        </p:txBody>
      </p:sp>
      <p:sp>
        <p:nvSpPr>
          <p:cNvPr id="9" name="Прямоугольник 8">
            <a:extLst>
              <a:ext uri="{FF2B5EF4-FFF2-40B4-BE49-F238E27FC236}">
                <a16:creationId xmlns:a16="http://schemas.microsoft.com/office/drawing/2014/main" id="{2F6E7AD6-9BE7-CA46-A76F-9C7E7769A56C}"/>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Bootstrap Grid</a:t>
            </a:r>
            <a:endParaRPr sz="3200" u="sng">
              <a:solidFill>
                <a:schemeClr val="dk1"/>
              </a:solidFill>
              <a:latin typeface="Times New Roman"/>
              <a:ea typeface="Times New Roman"/>
              <a:cs typeface="Times New Roman"/>
              <a:sym typeface="Times New Roman"/>
            </a:endParaRPr>
          </a:p>
        </p:txBody>
      </p:sp>
      <p:sp>
        <p:nvSpPr>
          <p:cNvPr id="364" name="Shape 364"/>
          <p:cNvSpPr txBox="1"/>
          <p:nvPr/>
        </p:nvSpPr>
        <p:spPr>
          <a:xfrm>
            <a:off x="212400" y="990174"/>
            <a:ext cx="11360800" cy="54284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When we resize our browser now to be extra small size, we will see our columns take full width and stack one after another:</a:t>
            </a:r>
            <a:endParaRPr sz="2400" dirty="0">
              <a:solidFill>
                <a:schemeClr val="dk1"/>
              </a:solidFill>
              <a:latin typeface="Times New Roman"/>
              <a:ea typeface="Times New Roman"/>
              <a:cs typeface="Times New Roman"/>
              <a:sym typeface="Times New Roman"/>
            </a:endParaRPr>
          </a:p>
        </p:txBody>
      </p:sp>
      <p:pic>
        <p:nvPicPr>
          <p:cNvPr id="365" name="Shape 365"/>
          <p:cNvPicPr preferRelativeResize="0"/>
          <p:nvPr/>
        </p:nvPicPr>
        <p:blipFill>
          <a:blip r:embed="rId3">
            <a:alphaModFix/>
          </a:blip>
          <a:stretch>
            <a:fillRect/>
          </a:stretch>
        </p:blipFill>
        <p:spPr>
          <a:xfrm>
            <a:off x="415600" y="2184133"/>
            <a:ext cx="10934899" cy="2931400"/>
          </a:xfrm>
          <a:prstGeom prst="rect">
            <a:avLst/>
          </a:prstGeom>
          <a:noFill/>
          <a:ln>
            <a:noFill/>
          </a:ln>
        </p:spPr>
      </p:pic>
      <p:sp>
        <p:nvSpPr>
          <p:cNvPr id="366" name="Shape 366"/>
          <p:cNvSpPr txBox="1"/>
          <p:nvPr/>
        </p:nvSpPr>
        <p:spPr>
          <a:xfrm>
            <a:off x="415600" y="4880695"/>
            <a:ext cx="11157600" cy="14596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Understanding grid system is very important role as we stated before that now the smartphones is the main device to surf the web.</a:t>
            </a:r>
            <a:endParaRPr sz="2400" dirty="0">
              <a:solidFill>
                <a:schemeClr val="dk1"/>
              </a:solidFill>
              <a:latin typeface="Times New Roman"/>
              <a:ea typeface="Times New Roman"/>
              <a:cs typeface="Times New Roman"/>
              <a:sym typeface="Times New Roman"/>
            </a:endParaRPr>
          </a:p>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We need to be prepared to divide our page content so it will fit correctly any device size.</a:t>
            </a:r>
            <a:endParaRPr sz="2400"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1E3523E1-5FE3-1047-BCEF-17C09158A19B}"/>
              </a:ext>
            </a:extLst>
          </p:cNvPr>
          <p:cNvSpPr>
            <a:spLocks noGrp="1"/>
          </p:cNvSpPr>
          <p:nvPr>
            <p:ph type="sldNum" idx="12"/>
          </p:nvPr>
        </p:nvSpPr>
        <p:spPr/>
        <p:txBody>
          <a:bodyPr/>
          <a:lstStyle/>
          <a:p>
            <a:fld id="{00000000-1234-1234-1234-123412341234}" type="slidenum">
              <a:rPr lang="en" smtClean="0"/>
              <a:pPr/>
              <a:t>183</a:t>
            </a:fld>
            <a:endParaRPr lang="en"/>
          </a:p>
        </p:txBody>
      </p:sp>
      <p:sp>
        <p:nvSpPr>
          <p:cNvPr id="9" name="Прямоугольник 8">
            <a:extLst>
              <a:ext uri="{FF2B5EF4-FFF2-40B4-BE49-F238E27FC236}">
                <a16:creationId xmlns:a16="http://schemas.microsoft.com/office/drawing/2014/main" id="{CB5C2F07-A486-E647-BDFE-AB28D1860FFB}"/>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Working with Bootstrap</a:t>
            </a:r>
            <a:endParaRPr sz="3200" u="sng">
              <a:solidFill>
                <a:schemeClr val="dk1"/>
              </a:solidFill>
              <a:latin typeface="Times New Roman"/>
              <a:ea typeface="Times New Roman"/>
              <a:cs typeface="Times New Roman"/>
              <a:sym typeface="Times New Roman"/>
            </a:endParaRPr>
          </a:p>
        </p:txBody>
      </p:sp>
      <p:sp>
        <p:nvSpPr>
          <p:cNvPr id="372" name="Shape 372"/>
          <p:cNvSpPr txBox="1"/>
          <p:nvPr/>
        </p:nvSpPr>
        <p:spPr>
          <a:xfrm>
            <a:off x="731519" y="1429600"/>
            <a:ext cx="10859479" cy="4788023"/>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Bootstrap has many tools pre built and you may use only them to complete your page. But usually we want to expand BS components to be more accurate and curated exactly for our project. </a:t>
            </a:r>
            <a:endParaRPr sz="2400" dirty="0">
              <a:solidFill>
                <a:schemeClr val="dk1"/>
              </a:solidFill>
              <a:latin typeface="Times New Roman"/>
              <a:ea typeface="Times New Roman"/>
              <a:cs typeface="Times New Roman"/>
              <a:sym typeface="Times New Roman"/>
            </a:endParaRPr>
          </a:p>
          <a:p>
            <a:pPr algn="l" rtl="0">
              <a:lnSpc>
                <a:spcPct val="115000"/>
              </a:lnSpc>
            </a:pP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At first we will import the BS library at the top of our page, and then create and import our own css file after.</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This file will be used to overwrite - or better to say edit BS code.</a:t>
            </a:r>
            <a:endParaRPr sz="2400" dirty="0">
              <a:solidFill>
                <a:schemeClr val="dk1"/>
              </a:solidFill>
              <a:latin typeface="Times New Roman"/>
              <a:ea typeface="Times New Roman"/>
              <a:cs typeface="Times New Roman"/>
              <a:sym typeface="Times New Roman"/>
            </a:endParaRPr>
          </a:p>
          <a:p>
            <a:pPr algn="l" rtl="0">
              <a:lnSpc>
                <a:spcPct val="115000"/>
              </a:lnSpc>
            </a:pPr>
            <a:r>
              <a:rPr lang="en" sz="2400" dirty="0">
                <a:solidFill>
                  <a:schemeClr val="dk1"/>
                </a:solidFill>
                <a:latin typeface="Times New Roman"/>
                <a:ea typeface="Times New Roman"/>
                <a:cs typeface="Times New Roman"/>
                <a:sym typeface="Times New Roman"/>
              </a:rPr>
              <a:t>This way we can leave the good habits and stability of BS code, but edit its looks and maybe behavior to meet better the requirements of our project.</a:t>
            </a:r>
            <a:endParaRPr sz="2400" dirty="0">
              <a:solidFill>
                <a:schemeClr val="dk1"/>
              </a:solidFill>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2B5D4D09-742D-DB4A-BC39-617D606A9F62}"/>
              </a:ext>
            </a:extLst>
          </p:cNvPr>
          <p:cNvSpPr>
            <a:spLocks noGrp="1"/>
          </p:cNvSpPr>
          <p:nvPr>
            <p:ph type="sldNum" idx="12"/>
          </p:nvPr>
        </p:nvSpPr>
        <p:spPr/>
        <p:txBody>
          <a:bodyPr/>
          <a:lstStyle/>
          <a:p>
            <a:fld id="{00000000-1234-1234-1234-123412341234}" type="slidenum">
              <a:rPr lang="en" smtClean="0"/>
              <a:pPr/>
              <a:t>184</a:t>
            </a:fld>
            <a:endParaRPr lang="en"/>
          </a:p>
        </p:txBody>
      </p:sp>
      <p:sp>
        <p:nvSpPr>
          <p:cNvPr id="7" name="Прямоугольник 6">
            <a:extLst>
              <a:ext uri="{FF2B5EF4-FFF2-40B4-BE49-F238E27FC236}">
                <a16:creationId xmlns:a16="http://schemas.microsoft.com/office/drawing/2014/main" id="{62215C1C-C05A-EA4C-B359-1F2ADEAFB6D1}"/>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Working with Bootstrap</a:t>
            </a:r>
            <a:endParaRPr sz="3200" u="sng">
              <a:solidFill>
                <a:schemeClr val="dk1"/>
              </a:solidFill>
              <a:latin typeface="Times New Roman"/>
              <a:ea typeface="Times New Roman"/>
              <a:cs typeface="Times New Roman"/>
              <a:sym typeface="Times New Roman"/>
            </a:endParaRPr>
          </a:p>
        </p:txBody>
      </p:sp>
      <p:sp>
        <p:nvSpPr>
          <p:cNvPr id="378" name="Shape 378"/>
          <p:cNvSpPr txBox="1"/>
          <p:nvPr/>
        </p:nvSpPr>
        <p:spPr>
          <a:xfrm>
            <a:off x="1015075" y="912905"/>
            <a:ext cx="10647336" cy="968400"/>
          </a:xfrm>
          <a:prstGeom prst="rect">
            <a:avLst/>
          </a:prstGeom>
          <a:noFill/>
          <a:ln>
            <a:noFill/>
          </a:ln>
        </p:spPr>
        <p:txBody>
          <a:bodyPr spcFirstLastPara="1" wrap="square" lIns="121900" tIns="121900" rIns="121900" bIns="121900" anchor="t" anchorCtr="0">
            <a:noAutofit/>
          </a:bodyPr>
          <a:lstStyle/>
          <a:p>
            <a:pPr algn="l" rtl="0">
              <a:lnSpc>
                <a:spcPct val="115000"/>
              </a:lnSpc>
            </a:pPr>
            <a:r>
              <a:rPr lang="en" sz="2400" dirty="0">
                <a:solidFill>
                  <a:schemeClr val="dk1"/>
                </a:solidFill>
                <a:latin typeface="Times New Roman"/>
                <a:ea typeface="Times New Roman"/>
                <a:cs typeface="Times New Roman"/>
                <a:sym typeface="Times New Roman"/>
              </a:rPr>
              <a:t>How to correctly edit BS code: For example this is the code for a button in BS:</a:t>
            </a:r>
            <a:endParaRPr sz="2400" dirty="0">
              <a:solidFill>
                <a:schemeClr val="dk1"/>
              </a:solidFill>
              <a:latin typeface="Times New Roman"/>
              <a:ea typeface="Times New Roman"/>
              <a:cs typeface="Times New Roman"/>
              <a:sym typeface="Times New Roman"/>
            </a:endParaRPr>
          </a:p>
        </p:txBody>
      </p:sp>
      <p:sp>
        <p:nvSpPr>
          <p:cNvPr id="379" name="Shape 379"/>
          <p:cNvSpPr txBox="1"/>
          <p:nvPr/>
        </p:nvSpPr>
        <p:spPr>
          <a:xfrm>
            <a:off x="2076888" y="1698067"/>
            <a:ext cx="5475600" cy="4597407"/>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pPr>
            <a:r>
              <a:rPr lang="en" sz="1600" dirty="0">
                <a:solidFill>
                  <a:srgbClr val="222222"/>
                </a:solidFill>
                <a:highlight>
                  <a:srgbClr val="FFFFFF"/>
                </a:highlight>
                <a:latin typeface="Courier New"/>
                <a:ea typeface="Courier New"/>
                <a:cs typeface="Courier New"/>
                <a:sym typeface="Courier New"/>
              </a:rPr>
              <a:t>.</a:t>
            </a:r>
            <a:r>
              <a:rPr lang="en" sz="1600" dirty="0" err="1">
                <a:solidFill>
                  <a:srgbClr val="222222"/>
                </a:solidFill>
                <a:highlight>
                  <a:srgbClr val="FFFFFF"/>
                </a:highlight>
                <a:latin typeface="Courier New"/>
                <a:ea typeface="Courier New"/>
                <a:cs typeface="Courier New"/>
                <a:sym typeface="Courier New"/>
              </a:rPr>
              <a:t>btn</a:t>
            </a:r>
            <a:r>
              <a:rPr lang="en" sz="1600" dirty="0">
                <a:solidFill>
                  <a:srgbClr val="222222"/>
                </a:solidFill>
                <a:highlight>
                  <a:srgbClr val="FFFFFF"/>
                </a:highlight>
                <a:latin typeface="Courier New"/>
                <a:ea typeface="Courier New"/>
                <a:cs typeface="Courier New"/>
                <a:sym typeface="Courier New"/>
              </a:rPr>
              <a:t> {</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Display: inline-block;</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Font-weight: 400;</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Text-align: center;</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White-space: </a:t>
            </a:r>
            <a:r>
              <a:rPr lang="en" sz="1600" dirty="0" err="1">
                <a:solidFill>
                  <a:srgbClr val="222222"/>
                </a:solidFill>
                <a:highlight>
                  <a:srgbClr val="FFFFFF"/>
                </a:highlight>
                <a:latin typeface="Courier New"/>
                <a:ea typeface="Courier New"/>
                <a:cs typeface="Courier New"/>
                <a:sym typeface="Courier New"/>
              </a:rPr>
              <a:t>nowrap</a:t>
            </a: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Vertical-align: middle;</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Border: 1px solid transparent;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a:t>
            </a:r>
            <a:r>
              <a:rPr lang="en" sz="1600" dirty="0" err="1">
                <a:solidFill>
                  <a:srgbClr val="222222"/>
                </a:solidFill>
                <a:highlight>
                  <a:srgbClr val="FFFFFF"/>
                </a:highlight>
                <a:latin typeface="Courier New"/>
                <a:ea typeface="Courier New"/>
                <a:cs typeface="Courier New"/>
                <a:sym typeface="Courier New"/>
              </a:rPr>
              <a:t>btn</a:t>
            </a:r>
            <a:r>
              <a:rPr lang="en" sz="1600" dirty="0">
                <a:solidFill>
                  <a:srgbClr val="222222"/>
                </a:solidFill>
                <a:highlight>
                  <a:srgbClr val="FFFFFF"/>
                </a:highlight>
                <a:latin typeface="Courier New"/>
                <a:ea typeface="Courier New"/>
                <a:cs typeface="Courier New"/>
                <a:sym typeface="Courier New"/>
              </a:rPr>
              <a:t>-primary {</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Color: #</a:t>
            </a:r>
            <a:r>
              <a:rPr lang="en" sz="1600" dirty="0" err="1">
                <a:solidFill>
                  <a:srgbClr val="222222"/>
                </a:solidFill>
                <a:highlight>
                  <a:srgbClr val="FFFFFF"/>
                </a:highlight>
                <a:latin typeface="Courier New"/>
                <a:ea typeface="Courier New"/>
                <a:cs typeface="Courier New"/>
                <a:sym typeface="Courier New"/>
              </a:rPr>
              <a:t>fff</a:t>
            </a: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Background-color: #007bff;</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  Border-color: #007bff;</a:t>
            </a:r>
            <a:endParaRPr sz="1600" dirty="0">
              <a:solidFill>
                <a:srgbClr val="222222"/>
              </a:solidFill>
              <a:highlight>
                <a:srgbClr val="FFFFFF"/>
              </a:highlight>
              <a:latin typeface="Courier New"/>
              <a:ea typeface="Courier New"/>
              <a:cs typeface="Courier New"/>
              <a:sym typeface="Courier New"/>
            </a:endParaRPr>
          </a:p>
          <a:p>
            <a:pPr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sp>
        <p:nvSpPr>
          <p:cNvPr id="380" name="Shape 380"/>
          <p:cNvSpPr txBox="1"/>
          <p:nvPr/>
        </p:nvSpPr>
        <p:spPr>
          <a:xfrm>
            <a:off x="7850672" y="2123411"/>
            <a:ext cx="4177539" cy="26416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dirty="0">
                <a:solidFill>
                  <a:schemeClr val="dk1"/>
                </a:solidFill>
                <a:latin typeface="Times New Roman"/>
                <a:ea typeface="Times New Roman"/>
                <a:cs typeface="Times New Roman"/>
                <a:sym typeface="Times New Roman"/>
              </a:rPr>
              <a:t>As you can see there is many styles to it, and we would like to keep them as they make it align good, look nice, work with accessibility and mainly its stable.</a:t>
            </a:r>
            <a:endParaRPr sz="2400" dirty="0">
              <a:latin typeface="Times New Roman"/>
              <a:ea typeface="Times New Roman"/>
              <a:cs typeface="Times New Roman"/>
              <a:sym typeface="Times New Roman"/>
            </a:endParaRPr>
          </a:p>
        </p:txBody>
      </p:sp>
      <p:sp>
        <p:nvSpPr>
          <p:cNvPr id="4" name="Номер слайда 3">
            <a:extLst>
              <a:ext uri="{FF2B5EF4-FFF2-40B4-BE49-F238E27FC236}">
                <a16:creationId xmlns:a16="http://schemas.microsoft.com/office/drawing/2014/main" id="{4A0EE0A2-9BDB-5F4F-A650-2E4EE96FC676}"/>
              </a:ext>
            </a:extLst>
          </p:cNvPr>
          <p:cNvSpPr>
            <a:spLocks noGrp="1"/>
          </p:cNvSpPr>
          <p:nvPr>
            <p:ph type="sldNum" idx="12"/>
          </p:nvPr>
        </p:nvSpPr>
        <p:spPr/>
        <p:txBody>
          <a:bodyPr/>
          <a:lstStyle/>
          <a:p>
            <a:fld id="{00000000-1234-1234-1234-123412341234}" type="slidenum">
              <a:rPr lang="en" smtClean="0"/>
              <a:pPr/>
              <a:t>185</a:t>
            </a:fld>
            <a:endParaRPr lang="en"/>
          </a:p>
        </p:txBody>
      </p:sp>
      <p:sp>
        <p:nvSpPr>
          <p:cNvPr id="9" name="Прямоугольник 8">
            <a:extLst>
              <a:ext uri="{FF2B5EF4-FFF2-40B4-BE49-F238E27FC236}">
                <a16:creationId xmlns:a16="http://schemas.microsoft.com/office/drawing/2014/main" id="{A460A6CE-12DF-A240-95E9-5941D5DAC0F4}"/>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Working with Bootstrap</a:t>
            </a:r>
            <a:endParaRPr sz="3200" u="sng">
              <a:solidFill>
                <a:schemeClr val="dk1"/>
              </a:solidFill>
              <a:latin typeface="Times New Roman"/>
              <a:ea typeface="Times New Roman"/>
              <a:cs typeface="Times New Roman"/>
              <a:sym typeface="Times New Roman"/>
            </a:endParaRPr>
          </a:p>
        </p:txBody>
      </p:sp>
      <p:sp>
        <p:nvSpPr>
          <p:cNvPr id="386" name="Shape 386"/>
          <p:cNvSpPr txBox="1"/>
          <p:nvPr/>
        </p:nvSpPr>
        <p:spPr>
          <a:xfrm>
            <a:off x="1468974" y="1618611"/>
            <a:ext cx="6194000" cy="18256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a:solidFill>
                  <a:schemeClr val="dk1"/>
                </a:solidFill>
                <a:latin typeface="Times New Roman"/>
                <a:ea typeface="Times New Roman"/>
                <a:cs typeface="Times New Roman"/>
                <a:sym typeface="Times New Roman"/>
              </a:rPr>
              <a:t>But we would like to change it look:</a:t>
            </a:r>
            <a:endParaRPr sz="2400" dirty="0">
              <a:solidFill>
                <a:schemeClr val="dk1"/>
              </a:solidFill>
              <a:latin typeface="Times New Roman"/>
              <a:ea typeface="Times New Roman"/>
              <a:cs typeface="Times New Roman"/>
              <a:sym typeface="Times New Roman"/>
            </a:endParaRPr>
          </a:p>
          <a:p>
            <a:pPr rtl="0">
              <a:lnSpc>
                <a:spcPct val="115000"/>
              </a:lnSpc>
            </a:pPr>
            <a:r>
              <a:rPr lang="en" sz="2400" dirty="0">
                <a:solidFill>
                  <a:schemeClr val="dk1"/>
                </a:solidFill>
                <a:latin typeface="Times New Roman"/>
                <a:ea typeface="Times New Roman"/>
                <a:cs typeface="Times New Roman"/>
                <a:sym typeface="Times New Roman"/>
              </a:rPr>
              <a:t>BS button vs our new BS button:</a:t>
            </a:r>
            <a:endParaRPr sz="2400" dirty="0">
              <a:solidFill>
                <a:schemeClr val="dk1"/>
              </a:solidFill>
              <a:latin typeface="Times New Roman"/>
              <a:ea typeface="Times New Roman"/>
              <a:cs typeface="Times New Roman"/>
              <a:sym typeface="Times New Roman"/>
            </a:endParaRPr>
          </a:p>
          <a:p>
            <a:pPr rtl="0">
              <a:lnSpc>
                <a:spcPct val="115000"/>
              </a:lnSpc>
            </a:pPr>
            <a:endParaRPr sz="2400" dirty="0">
              <a:solidFill>
                <a:schemeClr val="dk1"/>
              </a:solidFill>
              <a:latin typeface="Times New Roman"/>
              <a:ea typeface="Times New Roman"/>
              <a:cs typeface="Times New Roman"/>
              <a:sym typeface="Times New Roman"/>
            </a:endParaRPr>
          </a:p>
          <a:p>
            <a:pPr rtl="0">
              <a:lnSpc>
                <a:spcPct val="115000"/>
              </a:lnSpc>
            </a:pPr>
            <a:r>
              <a:rPr lang="en" sz="2400" dirty="0">
                <a:solidFill>
                  <a:schemeClr val="dk1"/>
                </a:solidFill>
                <a:latin typeface="Times New Roman"/>
                <a:ea typeface="Times New Roman"/>
                <a:cs typeface="Times New Roman"/>
                <a:sym typeface="Times New Roman"/>
              </a:rPr>
              <a:t>With just editing the colors:</a:t>
            </a:r>
            <a:endParaRPr sz="2400" dirty="0">
              <a:solidFill>
                <a:schemeClr val="dk1"/>
              </a:solidFill>
              <a:latin typeface="Times New Roman"/>
              <a:ea typeface="Times New Roman"/>
              <a:cs typeface="Times New Roman"/>
              <a:sym typeface="Times New Roman"/>
            </a:endParaRPr>
          </a:p>
        </p:txBody>
      </p:sp>
      <p:sp>
        <p:nvSpPr>
          <p:cNvPr id="387" name="Shape 387"/>
          <p:cNvSpPr txBox="1"/>
          <p:nvPr/>
        </p:nvSpPr>
        <p:spPr>
          <a:xfrm>
            <a:off x="3051507" y="3899084"/>
            <a:ext cx="5475600" cy="20308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.btn-primary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Color: #fff;</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Background-color: #6200ff;</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Border-color: #5900a1;</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pic>
        <p:nvPicPr>
          <p:cNvPr id="388" name="Shape 388"/>
          <p:cNvPicPr preferRelativeResize="0"/>
          <p:nvPr/>
        </p:nvPicPr>
        <p:blipFill>
          <a:blip r:embed="rId3">
            <a:alphaModFix/>
          </a:blip>
          <a:stretch>
            <a:fillRect/>
          </a:stretch>
        </p:blipFill>
        <p:spPr>
          <a:xfrm>
            <a:off x="7333307" y="1733280"/>
            <a:ext cx="1193800" cy="647700"/>
          </a:xfrm>
          <a:prstGeom prst="rect">
            <a:avLst/>
          </a:prstGeom>
          <a:noFill/>
          <a:ln>
            <a:noFill/>
          </a:ln>
        </p:spPr>
      </p:pic>
      <p:pic>
        <p:nvPicPr>
          <p:cNvPr id="389" name="Shape 389"/>
          <p:cNvPicPr preferRelativeResize="0"/>
          <p:nvPr/>
        </p:nvPicPr>
        <p:blipFill>
          <a:blip r:embed="rId4">
            <a:alphaModFix/>
          </a:blip>
          <a:stretch>
            <a:fillRect/>
          </a:stretch>
        </p:blipFill>
        <p:spPr>
          <a:xfrm>
            <a:off x="7333308" y="2790154"/>
            <a:ext cx="1079500" cy="622300"/>
          </a:xfrm>
          <a:prstGeom prst="rect">
            <a:avLst/>
          </a:prstGeom>
          <a:noFill/>
          <a:ln>
            <a:noFill/>
          </a:ln>
        </p:spPr>
      </p:pic>
      <p:sp>
        <p:nvSpPr>
          <p:cNvPr id="4" name="Номер слайда 3">
            <a:extLst>
              <a:ext uri="{FF2B5EF4-FFF2-40B4-BE49-F238E27FC236}">
                <a16:creationId xmlns:a16="http://schemas.microsoft.com/office/drawing/2014/main" id="{A7B300F3-6F9C-AF4E-B94D-1A6C67E1B4D0}"/>
              </a:ext>
            </a:extLst>
          </p:cNvPr>
          <p:cNvSpPr>
            <a:spLocks noGrp="1"/>
          </p:cNvSpPr>
          <p:nvPr>
            <p:ph type="sldNum" idx="12"/>
          </p:nvPr>
        </p:nvSpPr>
        <p:spPr/>
        <p:txBody>
          <a:bodyPr/>
          <a:lstStyle/>
          <a:p>
            <a:fld id="{00000000-1234-1234-1234-123412341234}" type="slidenum">
              <a:rPr lang="en" smtClean="0"/>
              <a:pPr/>
              <a:t>186</a:t>
            </a:fld>
            <a:endParaRPr lang="en"/>
          </a:p>
        </p:txBody>
      </p:sp>
      <p:sp>
        <p:nvSpPr>
          <p:cNvPr id="10" name="Прямоугольник 9">
            <a:extLst>
              <a:ext uri="{FF2B5EF4-FFF2-40B4-BE49-F238E27FC236}">
                <a16:creationId xmlns:a16="http://schemas.microsoft.com/office/drawing/2014/main" id="{4C585301-2BFE-D64C-A18F-A2F9C710535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p:nvPr/>
        </p:nvSpPr>
        <p:spPr>
          <a:xfrm>
            <a:off x="415600" y="0"/>
            <a:ext cx="11360800" cy="670800"/>
          </a:xfrm>
          <a:prstGeom prst="rect">
            <a:avLst/>
          </a:prstGeom>
          <a:noFill/>
          <a:ln>
            <a:noFill/>
          </a:ln>
        </p:spPr>
        <p:txBody>
          <a:bodyPr spcFirstLastPara="1" wrap="square" lIns="121900" tIns="121900" rIns="121900" bIns="121900" anchor="t" anchorCtr="0">
            <a:noAutofit/>
          </a:bodyPr>
          <a:lstStyle/>
          <a:p>
            <a:pPr algn="ctr" rtl="0">
              <a:lnSpc>
                <a:spcPct val="115000"/>
              </a:lnSpc>
            </a:pPr>
            <a:r>
              <a:rPr lang="en" sz="3200" u="sng">
                <a:solidFill>
                  <a:schemeClr val="dk1"/>
                </a:solidFill>
                <a:latin typeface="Times New Roman"/>
                <a:ea typeface="Times New Roman"/>
                <a:cs typeface="Times New Roman"/>
                <a:sym typeface="Times New Roman"/>
              </a:rPr>
              <a:t>Working with Bootstrap</a:t>
            </a:r>
            <a:endParaRPr sz="3200" u="sng">
              <a:solidFill>
                <a:schemeClr val="dk1"/>
              </a:solidFill>
              <a:latin typeface="Times New Roman"/>
              <a:ea typeface="Times New Roman"/>
              <a:cs typeface="Times New Roman"/>
              <a:sym typeface="Times New Roman"/>
            </a:endParaRPr>
          </a:p>
        </p:txBody>
      </p:sp>
      <p:sp>
        <p:nvSpPr>
          <p:cNvPr id="395" name="Shape 395"/>
          <p:cNvSpPr txBox="1"/>
          <p:nvPr/>
        </p:nvSpPr>
        <p:spPr>
          <a:xfrm>
            <a:off x="224000" y="874000"/>
            <a:ext cx="11552400" cy="2324000"/>
          </a:xfrm>
          <a:prstGeom prst="rect">
            <a:avLst/>
          </a:prstGeom>
          <a:noFill/>
          <a:ln>
            <a:noFill/>
          </a:ln>
        </p:spPr>
        <p:txBody>
          <a:bodyPr spcFirstLastPara="1" wrap="square" lIns="121900" tIns="121900" rIns="121900" bIns="121900" anchor="t" anchorCtr="0">
            <a:noAutofit/>
          </a:bodyPr>
          <a:lstStyle/>
          <a:p>
            <a:pPr rtl="0">
              <a:lnSpc>
                <a:spcPct val="115000"/>
              </a:lnSpc>
            </a:pPr>
            <a:r>
              <a:rPr lang="en" sz="2400" dirty="0">
                <a:solidFill>
                  <a:schemeClr val="dk1"/>
                </a:solidFill>
                <a:latin typeface="Times New Roman"/>
                <a:ea typeface="Times New Roman"/>
                <a:cs typeface="Times New Roman"/>
                <a:sym typeface="Times New Roman"/>
              </a:rPr>
              <a:t>Make sure you use as a selector exactly the same as BS library has.</a:t>
            </a:r>
            <a:endParaRPr sz="2400" dirty="0">
              <a:solidFill>
                <a:schemeClr val="dk1"/>
              </a:solidFill>
              <a:latin typeface="Times New Roman"/>
              <a:ea typeface="Times New Roman"/>
              <a:cs typeface="Times New Roman"/>
              <a:sym typeface="Times New Roman"/>
            </a:endParaRPr>
          </a:p>
          <a:p>
            <a:pPr rtl="0">
              <a:lnSpc>
                <a:spcPct val="115000"/>
              </a:lnSpc>
            </a:pPr>
            <a:r>
              <a:rPr lang="en" sz="2400" dirty="0">
                <a:solidFill>
                  <a:schemeClr val="dk1"/>
                </a:solidFill>
                <a:latin typeface="Times New Roman"/>
                <a:ea typeface="Times New Roman"/>
                <a:cs typeface="Times New Roman"/>
                <a:sym typeface="Times New Roman"/>
              </a:rPr>
              <a:t>To find it, just open the file of BS library, better the non minified one and find the selector there.</a:t>
            </a:r>
            <a:endParaRPr sz="2400" dirty="0">
              <a:solidFill>
                <a:schemeClr val="dk1"/>
              </a:solidFill>
              <a:latin typeface="Times New Roman"/>
              <a:ea typeface="Times New Roman"/>
              <a:cs typeface="Times New Roman"/>
              <a:sym typeface="Times New Roman"/>
            </a:endParaRPr>
          </a:p>
          <a:p>
            <a:pPr rtl="0">
              <a:lnSpc>
                <a:spcPct val="115000"/>
              </a:lnSpc>
            </a:pPr>
            <a:endParaRPr sz="2400" dirty="0">
              <a:solidFill>
                <a:schemeClr val="dk1"/>
              </a:solidFill>
              <a:latin typeface="Times New Roman"/>
              <a:ea typeface="Times New Roman"/>
              <a:cs typeface="Times New Roman"/>
              <a:sym typeface="Times New Roman"/>
            </a:endParaRPr>
          </a:p>
          <a:p>
            <a:pPr rtl="0">
              <a:lnSpc>
                <a:spcPct val="115000"/>
              </a:lnSpc>
            </a:pPr>
            <a:r>
              <a:rPr lang="en" sz="2400" dirty="0">
                <a:solidFill>
                  <a:schemeClr val="dk1"/>
                </a:solidFill>
                <a:latin typeface="Times New Roman"/>
                <a:ea typeface="Times New Roman"/>
                <a:cs typeface="Times New Roman"/>
                <a:sym typeface="Times New Roman"/>
              </a:rPr>
              <a:t>You can also add a new class to your element and edit it as well.</a:t>
            </a:r>
            <a:endParaRPr sz="2400" dirty="0">
              <a:solidFill>
                <a:schemeClr val="dk1"/>
              </a:solidFill>
              <a:latin typeface="Times New Roman"/>
              <a:ea typeface="Times New Roman"/>
              <a:cs typeface="Times New Roman"/>
              <a:sym typeface="Times New Roman"/>
            </a:endParaRPr>
          </a:p>
          <a:p>
            <a:pPr rtl="0">
              <a:lnSpc>
                <a:spcPct val="115000"/>
              </a:lnSpc>
            </a:pPr>
            <a:endParaRPr sz="2400" dirty="0">
              <a:solidFill>
                <a:schemeClr val="dk1"/>
              </a:solidFill>
              <a:latin typeface="Times New Roman"/>
              <a:ea typeface="Times New Roman"/>
              <a:cs typeface="Times New Roman"/>
              <a:sym typeface="Times New Roman"/>
            </a:endParaRPr>
          </a:p>
        </p:txBody>
      </p:sp>
      <p:sp>
        <p:nvSpPr>
          <p:cNvPr id="396" name="Shape 396"/>
          <p:cNvSpPr txBox="1"/>
          <p:nvPr/>
        </p:nvSpPr>
        <p:spPr>
          <a:xfrm>
            <a:off x="223967" y="4046233"/>
            <a:ext cx="5475600" cy="20308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.myBtn {</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Background: #ff274b;</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Color: #000;</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  Border-color: #b9122e;</a:t>
            </a:r>
            <a:endParaRPr sz="1600" dirty="0">
              <a:solidFill>
                <a:srgbClr val="222222"/>
              </a:solidFill>
              <a:highlight>
                <a:srgbClr val="FFFFFF"/>
              </a:highlight>
              <a:latin typeface="Courier New"/>
              <a:ea typeface="Courier New"/>
              <a:cs typeface="Courier New"/>
              <a:sym typeface="Courier New"/>
            </a:endParaRPr>
          </a:p>
          <a:p>
            <a:pPr lvl="1" algn="l" rtl="0">
              <a:lnSpc>
                <a:spcPct val="150000"/>
              </a:lnSpc>
            </a:pPr>
            <a:r>
              <a:rPr lang="en" sz="1600" dirty="0">
                <a:solidFill>
                  <a:srgbClr val="222222"/>
                </a:solidFill>
                <a:highlight>
                  <a:srgbClr val="FFFFFF"/>
                </a:highlight>
                <a:latin typeface="Courier New"/>
                <a:ea typeface="Courier New"/>
                <a:cs typeface="Courier New"/>
                <a:sym typeface="Courier New"/>
              </a:rPr>
              <a:t>}</a:t>
            </a:r>
            <a:endParaRPr sz="1600" dirty="0">
              <a:solidFill>
                <a:srgbClr val="222222"/>
              </a:solidFill>
              <a:highlight>
                <a:srgbClr val="FFFFFF"/>
              </a:highlight>
              <a:latin typeface="Courier New"/>
              <a:ea typeface="Courier New"/>
              <a:cs typeface="Courier New"/>
              <a:sym typeface="Courier New"/>
            </a:endParaRPr>
          </a:p>
        </p:txBody>
      </p:sp>
      <p:sp>
        <p:nvSpPr>
          <p:cNvPr id="397" name="Shape 397"/>
          <p:cNvSpPr txBox="1"/>
          <p:nvPr/>
        </p:nvSpPr>
        <p:spPr>
          <a:xfrm>
            <a:off x="223967" y="3112533"/>
            <a:ext cx="6831200" cy="6128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rtl="0">
              <a:lnSpc>
                <a:spcPct val="150000"/>
              </a:lnSpc>
            </a:pPr>
            <a:r>
              <a:rPr lang="en" sz="1600">
                <a:solidFill>
                  <a:srgbClr val="222222"/>
                </a:solidFill>
                <a:highlight>
                  <a:srgbClr val="FFFFFF"/>
                </a:highlight>
                <a:latin typeface="Courier New"/>
                <a:ea typeface="Courier New"/>
                <a:cs typeface="Courier New"/>
                <a:sym typeface="Courier New"/>
              </a:rPr>
              <a:t>&lt;a href=”#” class=”btn btn-primary myBtn”&gt;Button&lt;/a&gt;</a:t>
            </a:r>
            <a:endParaRPr sz="1600">
              <a:solidFill>
                <a:srgbClr val="222222"/>
              </a:solidFill>
              <a:highlight>
                <a:srgbClr val="FFFFFF"/>
              </a:highlight>
              <a:latin typeface="Courier New"/>
              <a:ea typeface="Courier New"/>
              <a:cs typeface="Courier New"/>
              <a:sym typeface="Courier New"/>
            </a:endParaRPr>
          </a:p>
        </p:txBody>
      </p:sp>
      <p:pic>
        <p:nvPicPr>
          <p:cNvPr id="398" name="Shape 398"/>
          <p:cNvPicPr preferRelativeResize="0"/>
          <p:nvPr/>
        </p:nvPicPr>
        <p:blipFill>
          <a:blip r:embed="rId3">
            <a:alphaModFix/>
          </a:blip>
          <a:stretch>
            <a:fillRect/>
          </a:stretch>
        </p:blipFill>
        <p:spPr>
          <a:xfrm>
            <a:off x="5902767" y="3928533"/>
            <a:ext cx="1181100" cy="660400"/>
          </a:xfrm>
          <a:prstGeom prst="rect">
            <a:avLst/>
          </a:prstGeom>
          <a:noFill/>
          <a:ln>
            <a:noFill/>
          </a:ln>
        </p:spPr>
      </p:pic>
      <p:sp>
        <p:nvSpPr>
          <p:cNvPr id="4" name="Номер слайда 3">
            <a:extLst>
              <a:ext uri="{FF2B5EF4-FFF2-40B4-BE49-F238E27FC236}">
                <a16:creationId xmlns:a16="http://schemas.microsoft.com/office/drawing/2014/main" id="{364D026C-A3A6-6043-A018-12B8AE43AB54}"/>
              </a:ext>
            </a:extLst>
          </p:cNvPr>
          <p:cNvSpPr>
            <a:spLocks noGrp="1"/>
          </p:cNvSpPr>
          <p:nvPr>
            <p:ph type="sldNum" idx="12"/>
          </p:nvPr>
        </p:nvSpPr>
        <p:spPr/>
        <p:txBody>
          <a:bodyPr/>
          <a:lstStyle/>
          <a:p>
            <a:fld id="{00000000-1234-1234-1234-123412341234}" type="slidenum">
              <a:rPr lang="en" smtClean="0"/>
              <a:pPr/>
              <a:t>187</a:t>
            </a:fld>
            <a:endParaRPr lang="en"/>
          </a:p>
        </p:txBody>
      </p:sp>
      <p:sp>
        <p:nvSpPr>
          <p:cNvPr id="10" name="Прямоугольник 9">
            <a:extLst>
              <a:ext uri="{FF2B5EF4-FFF2-40B4-BE49-F238E27FC236}">
                <a16:creationId xmlns:a16="http://schemas.microsoft.com/office/drawing/2014/main" id="{DE5D27E1-82A0-214E-8E29-D287DE755C6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15600" y="3106200"/>
            <a:ext cx="11360800" cy="645600"/>
          </a:xfrm>
          <a:prstGeom prst="rect">
            <a:avLst/>
          </a:prstGeom>
        </p:spPr>
        <p:txBody>
          <a:bodyPr spcFirstLastPara="1" vert="horz" wrap="square" lIns="121900" tIns="121900" rIns="121900" bIns="121900" rtlCol="1" anchor="t" anchorCtr="0">
            <a:noAutofit/>
          </a:bodyPr>
          <a:lstStyle/>
          <a:p>
            <a:pPr algn="ctr" rtl="0">
              <a:lnSpc>
                <a:spcPct val="115000"/>
              </a:lnSpc>
            </a:pPr>
            <a:r>
              <a:rPr lang="en-US" sz="3200" dirty="0">
                <a:solidFill>
                  <a:srgbClr val="C00000"/>
                </a:solidFill>
                <a:latin typeface="Times New Roman"/>
                <a:ea typeface="Times New Roman"/>
                <a:cs typeface="Times New Roman"/>
                <a:sym typeface="Times New Roman"/>
              </a:rPr>
              <a:t>Hope </a:t>
            </a:r>
            <a:r>
              <a:rPr lang="en-US" sz="3200">
                <a:solidFill>
                  <a:srgbClr val="C00000"/>
                </a:solidFill>
                <a:latin typeface="Times New Roman"/>
                <a:ea typeface="Times New Roman"/>
                <a:cs typeface="Times New Roman"/>
                <a:sym typeface="Times New Roman"/>
              </a:rPr>
              <a:t>you like it ^_^</a:t>
            </a:r>
            <a:endParaRPr dirty="0">
              <a:solidFill>
                <a:srgbClr val="C00000"/>
              </a:solidFill>
            </a:endParaRPr>
          </a:p>
        </p:txBody>
      </p:sp>
      <p:sp>
        <p:nvSpPr>
          <p:cNvPr id="4" name="Номер слайда 3">
            <a:extLst>
              <a:ext uri="{FF2B5EF4-FFF2-40B4-BE49-F238E27FC236}">
                <a16:creationId xmlns:a16="http://schemas.microsoft.com/office/drawing/2014/main" id="{6196679E-D0E4-034F-9133-4E7DDC8E4CC9}"/>
              </a:ext>
            </a:extLst>
          </p:cNvPr>
          <p:cNvSpPr>
            <a:spLocks noGrp="1"/>
          </p:cNvSpPr>
          <p:nvPr>
            <p:ph type="sldNum" idx="12"/>
          </p:nvPr>
        </p:nvSpPr>
        <p:spPr/>
        <p:txBody>
          <a:bodyPr/>
          <a:lstStyle/>
          <a:p>
            <a:fld id="{00000000-1234-1234-1234-123412341234}" type="slidenum">
              <a:rPr lang="en" smtClean="0"/>
              <a:pPr/>
              <a:t>188</a:t>
            </a:fld>
            <a:endParaRPr lang="en"/>
          </a:p>
        </p:txBody>
      </p:sp>
    </p:spTree>
    <p:extLst>
      <p:ext uri="{BB962C8B-B14F-4D97-AF65-F5344CB8AC3E}">
        <p14:creationId xmlns:p14="http://schemas.microsoft.com/office/powerpoint/2010/main" val="13856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Browsers</a:t>
            </a:r>
            <a:endParaRPr sz="3200"/>
          </a:p>
        </p:txBody>
      </p:sp>
      <p:sp>
        <p:nvSpPr>
          <p:cNvPr id="157" name="Shape 157"/>
          <p:cNvSpPr txBox="1">
            <a:spLocks noGrp="1"/>
          </p:cNvSpPr>
          <p:nvPr>
            <p:ph type="body" idx="1"/>
          </p:nvPr>
        </p:nvSpPr>
        <p:spPr>
          <a:xfrm>
            <a:off x="415600" y="1487837"/>
            <a:ext cx="11360800" cy="5074696"/>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Web Browser</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Web Browser is a software installed on our PC. </a:t>
            </a:r>
          </a:p>
          <a:p>
            <a:pPr marL="380990" indent="-380990" algn="l" rtl="0"/>
            <a:r>
              <a:rPr lang="en" dirty="0">
                <a:solidFill>
                  <a:schemeClr val="dk1"/>
                </a:solidFill>
              </a:rPr>
              <a:t>When we want to use the internet and surf websites, we must use a browser like Chrome or Firefox.</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A browser is developed to request and receive resources from the interne</a:t>
            </a:r>
            <a:r>
              <a:rPr lang="en-US" dirty="0">
                <a:solidFill>
                  <a:schemeClr val="dk1"/>
                </a:solidFill>
              </a:rPr>
              <a:t>t</a:t>
            </a:r>
            <a:r>
              <a:rPr lang="en" dirty="0">
                <a:solidFill>
                  <a:schemeClr val="dk1"/>
                </a:solidFill>
              </a:rPr>
              <a:t>, translate and show them to us - the users. </a:t>
            </a:r>
          </a:p>
          <a:p>
            <a:pPr marL="380990" indent="-380990" algn="l" rtl="0"/>
            <a:r>
              <a:rPr lang="en" dirty="0">
                <a:solidFill>
                  <a:schemeClr val="dk1"/>
                </a:solidFill>
              </a:rPr>
              <a:t>Every browser has its own team of developers, but they all must use the guidance of a global internet organization which writes the rules of our internet today.</a:t>
            </a:r>
            <a:endParaRPr b="1" dirty="0">
              <a:solidFill>
                <a:schemeClr val="dk1"/>
              </a:solidFill>
            </a:endParaRPr>
          </a:p>
        </p:txBody>
      </p:sp>
      <p:sp>
        <p:nvSpPr>
          <p:cNvPr id="6" name="TextBox 5">
            <a:extLst>
              <a:ext uri="{FF2B5EF4-FFF2-40B4-BE49-F238E27FC236}">
                <a16:creationId xmlns:a16="http://schemas.microsoft.com/office/drawing/2014/main" id="{16050349-EB40-F041-BDD3-7ACE8B817724}"/>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6129E36F-06B3-4044-991F-CBF9F258785A}"/>
              </a:ext>
            </a:extLst>
          </p:cNvPr>
          <p:cNvSpPr>
            <a:spLocks noGrp="1"/>
          </p:cNvSpPr>
          <p:nvPr>
            <p:ph type="sldNum" idx="12"/>
          </p:nvPr>
        </p:nvSpPr>
        <p:spPr/>
        <p:txBody>
          <a:bodyPr/>
          <a:lstStyle/>
          <a:p>
            <a:fld id="{00000000-1234-1234-1234-123412341234}" type="slidenum">
              <a:rPr lang="en" smtClean="0"/>
              <a:pPr/>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3240000" y="1105067"/>
            <a:ext cx="5712000" cy="3888000"/>
          </a:xfrm>
          <a:prstGeom prst="rect">
            <a:avLst/>
          </a:prstGeom>
          <a:noFill/>
          <a:ln>
            <a:noFill/>
          </a:ln>
        </p:spPr>
      </p:pic>
      <p:sp>
        <p:nvSpPr>
          <p:cNvPr id="55" name="Shape 55"/>
          <p:cNvSpPr txBox="1"/>
          <p:nvPr/>
        </p:nvSpPr>
        <p:spPr>
          <a:xfrm>
            <a:off x="2754000" y="4973333"/>
            <a:ext cx="6684000" cy="779600"/>
          </a:xfrm>
          <a:prstGeom prst="rect">
            <a:avLst/>
          </a:prstGeom>
          <a:noFill/>
          <a:ln>
            <a:noFill/>
          </a:ln>
        </p:spPr>
        <p:txBody>
          <a:bodyPr spcFirstLastPara="1" wrap="square" lIns="121900" tIns="121900" rIns="121900" bIns="121900" anchor="t" anchorCtr="0">
            <a:noAutofit/>
          </a:bodyPr>
          <a:lstStyle/>
          <a:p>
            <a:pPr algn="ctr"/>
            <a:r>
              <a:rPr lang="en" sz="4000" dirty="0"/>
              <a:t>Web Foundations</a:t>
            </a:r>
            <a:endParaRPr sz="4000" dirty="0"/>
          </a:p>
        </p:txBody>
      </p:sp>
      <p:sp>
        <p:nvSpPr>
          <p:cNvPr id="6" name="Номер слайда 5">
            <a:extLst>
              <a:ext uri="{FF2B5EF4-FFF2-40B4-BE49-F238E27FC236}">
                <a16:creationId xmlns:a16="http://schemas.microsoft.com/office/drawing/2014/main" id="{F415BCBF-38CE-9640-9D78-74C07468FDC1}"/>
              </a:ext>
            </a:extLst>
          </p:cNvPr>
          <p:cNvSpPr>
            <a:spLocks noGrp="1"/>
          </p:cNvSpPr>
          <p:nvPr>
            <p:ph type="sldNum" sz="quarter" idx="12"/>
          </p:nvPr>
        </p:nvSpPr>
        <p:spPr/>
        <p:txBody>
          <a:bodyPr/>
          <a:lstStyle/>
          <a:p>
            <a:fld id="{3AC851F9-F74B-4499-B053-246283DE7566}" type="slidenum">
              <a:rPr lang="he-IL" smtClean="0"/>
              <a:t>2</a:t>
            </a:fld>
            <a:endParaRPr lang="he-IL"/>
          </a:p>
        </p:txBody>
      </p:sp>
      <p:sp>
        <p:nvSpPr>
          <p:cNvPr id="7" name="Нижний колонтитул 6">
            <a:extLst>
              <a:ext uri="{FF2B5EF4-FFF2-40B4-BE49-F238E27FC236}">
                <a16:creationId xmlns:a16="http://schemas.microsoft.com/office/drawing/2014/main" id="{8239F058-4C34-5648-815F-39B3BB85E23C}"/>
              </a:ext>
            </a:extLst>
          </p:cNvPr>
          <p:cNvSpPr>
            <a:spLocks noGrp="1"/>
          </p:cNvSpPr>
          <p:nvPr>
            <p:ph type="ftr" sz="quarter" idx="11"/>
          </p:nvPr>
        </p:nvSpPr>
        <p:spPr/>
        <p:txBody>
          <a:bodyPr/>
          <a:lstStyle/>
          <a:p>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Servers</a:t>
            </a:r>
            <a:endParaRPr sz="3200"/>
          </a:p>
        </p:txBody>
      </p:sp>
      <p:sp>
        <p:nvSpPr>
          <p:cNvPr id="163" name="Shape 163"/>
          <p:cNvSpPr txBox="1">
            <a:spLocks noGrp="1"/>
          </p:cNvSpPr>
          <p:nvPr>
            <p:ph type="body" idx="1"/>
          </p:nvPr>
        </p:nvSpPr>
        <p:spPr>
          <a:xfrm>
            <a:off x="821410" y="1301858"/>
            <a:ext cx="10954990" cy="4915766"/>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SMTP Server</a:t>
            </a:r>
            <a:endParaRPr b="1"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SMTP stands for Simple Mail Transfer Protocol Server. This server takes care of delivering emails from one server to another server. When you send an email to an email address, it is delivered to its recipient by a SMTP Server.</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While it is a different protocol, it is not that different and made only for a purpose of delivering mails from one point to another.</a:t>
            </a:r>
            <a:endParaRPr dirty="0">
              <a:solidFill>
                <a:schemeClr val="dk1"/>
              </a:solidFill>
            </a:endParaRPr>
          </a:p>
        </p:txBody>
      </p:sp>
      <p:sp>
        <p:nvSpPr>
          <p:cNvPr id="6" name="TextBox 5">
            <a:extLst>
              <a:ext uri="{FF2B5EF4-FFF2-40B4-BE49-F238E27FC236}">
                <a16:creationId xmlns:a16="http://schemas.microsoft.com/office/drawing/2014/main" id="{4797A396-3A97-504A-B7D7-A5EC16FE39EB}"/>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FCB34B15-09E8-A84D-A813-3FC8DB467823}"/>
              </a:ext>
            </a:extLst>
          </p:cNvPr>
          <p:cNvSpPr>
            <a:spLocks noGrp="1"/>
          </p:cNvSpPr>
          <p:nvPr>
            <p:ph type="sldNum" idx="12"/>
          </p:nvPr>
        </p:nvSpPr>
        <p:spPr/>
        <p:txBody>
          <a:bodyPr/>
          <a:lstStyle/>
          <a:p>
            <a:fld id="{00000000-1234-1234-1234-123412341234}" type="slidenum">
              <a:rPr lang="en" smtClean="0"/>
              <a:pPr/>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69" name="Shape 169"/>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ISP</a:t>
            </a:r>
            <a:endParaRPr b="1" dirty="0">
              <a:solidFill>
                <a:schemeClr val="dk1"/>
              </a:solidFill>
            </a:endParaRPr>
          </a:p>
          <a:p>
            <a:pPr marL="0" indent="0" algn="l" rtl="0">
              <a:buNone/>
            </a:pPr>
            <a:endParaRPr b="1" dirty="0">
              <a:solidFill>
                <a:schemeClr val="dk1"/>
              </a:solidFill>
            </a:endParaRPr>
          </a:p>
          <a:p>
            <a:pPr marL="380990" indent="-380990" algn="l" rtl="0"/>
            <a:r>
              <a:rPr lang="en" dirty="0">
                <a:solidFill>
                  <a:schemeClr val="dk1"/>
                </a:solidFill>
              </a:rPr>
              <a:t>ISP stands for Internet Service Provider. They are the companies who</a:t>
            </a:r>
            <a:r>
              <a:rPr lang="en-US" dirty="0">
                <a:solidFill>
                  <a:schemeClr val="dk1"/>
                </a:solidFill>
              </a:rPr>
              <a:t>m</a:t>
            </a:r>
            <a:r>
              <a:rPr lang="en" dirty="0">
                <a:solidFill>
                  <a:schemeClr val="dk1"/>
                </a:solidFill>
              </a:rPr>
              <a:t> provide you </a:t>
            </a:r>
            <a:r>
              <a:rPr lang="en-US" dirty="0">
                <a:solidFill>
                  <a:schemeClr val="dk1"/>
                </a:solidFill>
              </a:rPr>
              <a:t>the </a:t>
            </a:r>
            <a:r>
              <a:rPr lang="en" dirty="0">
                <a:solidFill>
                  <a:schemeClr val="dk1"/>
                </a:solidFill>
              </a:rPr>
              <a:t>service in terms of internet connection(</a:t>
            </a:r>
            <a:r>
              <a:rPr lang="en-US" dirty="0">
                <a:solidFill>
                  <a:schemeClr val="dk1"/>
                </a:solidFill>
              </a:rPr>
              <a:t>and Bandwidth</a:t>
            </a:r>
            <a:r>
              <a:rPr lang="en" dirty="0">
                <a:solidFill>
                  <a:schemeClr val="dk1"/>
                </a:solidFill>
              </a:rPr>
              <a:t> ).</a:t>
            </a:r>
            <a:br>
              <a:rPr lang="en" dirty="0">
                <a:solidFill>
                  <a:schemeClr val="dk1"/>
                </a:solidFill>
              </a:rPr>
            </a:br>
            <a:endParaRPr dirty="0">
              <a:solidFill>
                <a:schemeClr val="dk1"/>
              </a:solidFill>
            </a:endParaRPr>
          </a:p>
          <a:p>
            <a:pPr marL="380990" indent="-380990" algn="l" rtl="0"/>
            <a:r>
              <a:rPr lang="en" dirty="0">
                <a:solidFill>
                  <a:schemeClr val="dk1"/>
                </a:solidFill>
              </a:rPr>
              <a:t>These companies will take care of the </a:t>
            </a:r>
            <a:r>
              <a:rPr lang="en-US" dirty="0">
                <a:solidFill>
                  <a:schemeClr val="dk1"/>
                </a:solidFill>
              </a:rPr>
              <a:t>Hardware (i.e. </a:t>
            </a:r>
            <a:r>
              <a:rPr lang="en" dirty="0">
                <a:solidFill>
                  <a:schemeClr val="dk1"/>
                </a:solidFill>
              </a:rPr>
              <a:t>antennas and cables) </a:t>
            </a:r>
            <a:r>
              <a:rPr lang="en-US" dirty="0">
                <a:solidFill>
                  <a:schemeClr val="dk1"/>
                </a:solidFill>
              </a:rPr>
              <a:t>and software (i.e. special drivers if needed)</a:t>
            </a:r>
            <a:r>
              <a:rPr lang="en" dirty="0">
                <a:solidFill>
                  <a:schemeClr val="dk1"/>
                </a:solidFill>
              </a:rPr>
              <a:t> </a:t>
            </a:r>
            <a:r>
              <a:rPr lang="en-US" dirty="0">
                <a:solidFill>
                  <a:schemeClr val="dk1"/>
                </a:solidFill>
              </a:rPr>
              <a:t>in order to </a:t>
            </a:r>
            <a:r>
              <a:rPr lang="en" dirty="0">
                <a:solidFill>
                  <a:schemeClr val="dk1"/>
                </a:solidFill>
              </a:rPr>
              <a:t>connect to the internet.</a:t>
            </a:r>
          </a:p>
          <a:p>
            <a:pPr marL="380990" indent="-380990" algn="l" rtl="0"/>
            <a:r>
              <a:rPr lang="en" dirty="0">
                <a:solidFill>
                  <a:schemeClr val="dk1"/>
                </a:solidFill>
              </a:rPr>
              <a:t>After joining one of such companies, you will obtain your own IP address to start surfing the web.</a:t>
            </a:r>
            <a:endParaRPr dirty="0">
              <a:solidFill>
                <a:schemeClr val="dk1"/>
              </a:solidFill>
            </a:endParaRPr>
          </a:p>
          <a:p>
            <a:pPr marL="0" indent="0" algn="l" rtl="0">
              <a:buNone/>
            </a:pPr>
            <a:endParaRPr lang="en-US" b="1" dirty="0">
              <a:solidFill>
                <a:schemeClr val="dk1"/>
              </a:solidFill>
            </a:endParaRPr>
          </a:p>
          <a:p>
            <a:pPr marL="0" indent="0" algn="l" rtl="0">
              <a:buNone/>
            </a:pPr>
            <a:r>
              <a:rPr lang="en-US" b="1" dirty="0">
                <a:solidFill>
                  <a:schemeClr val="dk1"/>
                </a:solidFill>
              </a:rPr>
              <a:t>Question: is your given IP STATIC ?</a:t>
            </a:r>
            <a:endParaRPr b="1" dirty="0">
              <a:solidFill>
                <a:schemeClr val="dk1"/>
              </a:solidFill>
            </a:endParaRPr>
          </a:p>
        </p:txBody>
      </p:sp>
      <p:sp>
        <p:nvSpPr>
          <p:cNvPr id="6" name="TextBox 5">
            <a:extLst>
              <a:ext uri="{FF2B5EF4-FFF2-40B4-BE49-F238E27FC236}">
                <a16:creationId xmlns:a16="http://schemas.microsoft.com/office/drawing/2014/main" id="{2ADB46C6-0FA5-4B41-B78D-76CED1699295}"/>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1F967480-03AC-2147-AA80-890FD713D18A}"/>
              </a:ext>
            </a:extLst>
          </p:cNvPr>
          <p:cNvSpPr>
            <a:spLocks noGrp="1"/>
          </p:cNvSpPr>
          <p:nvPr>
            <p:ph type="sldNum" idx="12"/>
          </p:nvPr>
        </p:nvSpPr>
        <p:spPr/>
        <p:txBody>
          <a:bodyPr/>
          <a:lstStyle/>
          <a:p>
            <a:fld id="{00000000-1234-1234-1234-123412341234}" type="slidenum">
              <a:rPr lang="en" smtClean="0"/>
              <a:pPr/>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75" name="Shape 175"/>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HTML</a:t>
            </a:r>
            <a:endParaRPr b="1"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HTML stands for Hyper Text Markup Language. </a:t>
            </a:r>
          </a:p>
          <a:p>
            <a:pPr marL="380990" indent="-380990" algn="l" rtl="0"/>
            <a:r>
              <a:rPr lang="en" dirty="0">
                <a:solidFill>
                  <a:schemeClr val="dk1"/>
                </a:solidFill>
              </a:rPr>
              <a:t>This is the language in which we write web pages for any Website. </a:t>
            </a:r>
          </a:p>
          <a:p>
            <a:pPr marL="380990" indent="-380990" algn="l" rtl="0"/>
            <a:r>
              <a:rPr lang="en" dirty="0">
                <a:solidFill>
                  <a:schemeClr val="dk1"/>
                </a:solidFill>
              </a:rPr>
              <a:t>It is an old and agreed language to provide information along the internet.</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It is the only internet language, which </a:t>
            </a:r>
            <a:r>
              <a:rPr lang="en-US" dirty="0">
                <a:solidFill>
                  <a:schemeClr val="dk1"/>
                </a:solidFill>
              </a:rPr>
              <a:t>is </a:t>
            </a:r>
            <a:r>
              <a:rPr lang="en" dirty="0">
                <a:solidFill>
                  <a:schemeClr val="dk1"/>
                </a:solidFill>
              </a:rPr>
              <a:t>managed by global organizations to keep it safe, ease to use and related to our time. </a:t>
            </a:r>
          </a:p>
          <a:p>
            <a:pPr marL="380990" indent="-380990" algn="l" rtl="0"/>
            <a:r>
              <a:rPr lang="en" dirty="0">
                <a:solidFill>
                  <a:schemeClr val="dk1"/>
                </a:solidFill>
              </a:rPr>
              <a:t>HTML 5 </a:t>
            </a:r>
            <a:r>
              <a:rPr lang="en-US" dirty="0">
                <a:solidFill>
                  <a:schemeClr val="dk1"/>
                </a:solidFill>
              </a:rPr>
              <a:t>is the latest version used, includes </a:t>
            </a:r>
            <a:r>
              <a:rPr lang="en-US" dirty="0" err="1">
                <a:solidFill>
                  <a:schemeClr val="dk1"/>
                </a:solidFill>
              </a:rPr>
              <a:t>i</a:t>
            </a:r>
            <a:r>
              <a:rPr lang="en" dirty="0">
                <a:solidFill>
                  <a:schemeClr val="dk1"/>
                </a:solidFill>
              </a:rPr>
              <a:t>mprovements </a:t>
            </a:r>
            <a:r>
              <a:rPr lang="en-US" dirty="0">
                <a:solidFill>
                  <a:schemeClr val="dk1"/>
                </a:solidFill>
              </a:rPr>
              <a:t>in comparison</a:t>
            </a:r>
            <a:r>
              <a:rPr lang="en" dirty="0">
                <a:solidFill>
                  <a:schemeClr val="dk1"/>
                </a:solidFill>
              </a:rPr>
              <a:t> </a:t>
            </a:r>
            <a:r>
              <a:rPr lang="en-US" dirty="0">
                <a:solidFill>
                  <a:schemeClr val="dk1"/>
                </a:solidFill>
              </a:rPr>
              <a:t>to the previous </a:t>
            </a:r>
            <a:r>
              <a:rPr lang="en" dirty="0">
                <a:solidFill>
                  <a:schemeClr val="dk1"/>
                </a:solidFill>
              </a:rPr>
              <a:t>release.</a:t>
            </a:r>
            <a:endParaRPr dirty="0">
              <a:solidFill>
                <a:schemeClr val="dk1"/>
              </a:solidFill>
            </a:endParaRPr>
          </a:p>
        </p:txBody>
      </p:sp>
      <p:sp>
        <p:nvSpPr>
          <p:cNvPr id="6" name="TextBox 5">
            <a:extLst>
              <a:ext uri="{FF2B5EF4-FFF2-40B4-BE49-F238E27FC236}">
                <a16:creationId xmlns:a16="http://schemas.microsoft.com/office/drawing/2014/main" id="{43F5E183-8FB9-054E-96D0-799B70F493D2}"/>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E3034A88-D437-DF4B-883A-56B2F82ACA2C}"/>
              </a:ext>
            </a:extLst>
          </p:cNvPr>
          <p:cNvSpPr>
            <a:spLocks noGrp="1"/>
          </p:cNvSpPr>
          <p:nvPr>
            <p:ph type="sldNum" idx="12"/>
          </p:nvPr>
        </p:nvSpPr>
        <p:spPr/>
        <p:txBody>
          <a:bodyPr/>
          <a:lstStyle/>
          <a:p>
            <a:fld id="{00000000-1234-1234-1234-123412341234}" type="slidenum">
              <a:rPr lang="en" smtClean="0"/>
              <a:pPr/>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81" name="Shape 181"/>
          <p:cNvSpPr txBox="1">
            <a:spLocks noGrp="1"/>
          </p:cNvSpPr>
          <p:nvPr>
            <p:ph type="body" idx="1"/>
          </p:nvPr>
        </p:nvSpPr>
        <p:spPr>
          <a:xfrm>
            <a:off x="415600" y="1620015"/>
            <a:ext cx="11360800" cy="3617969"/>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Hyperlink</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A hyperlink or simply a link is an item on a website, that is used to navigate us around the pages of a website or websites.</a:t>
            </a:r>
            <a:endParaRPr dirty="0">
              <a:solidFill>
                <a:schemeClr val="dk1"/>
              </a:solidFill>
            </a:endParaRPr>
          </a:p>
          <a:p>
            <a:pPr marL="380990" indent="-380990" algn="l" rtl="0"/>
            <a:r>
              <a:rPr lang="en" dirty="0">
                <a:solidFill>
                  <a:schemeClr val="dk1"/>
                </a:solidFill>
              </a:rPr>
              <a:t>A general rule is to use a simple text links for that purpose but any element like button or image will do the trick.</a:t>
            </a:r>
            <a:endParaRPr dirty="0">
              <a:solidFill>
                <a:schemeClr val="dk1"/>
              </a:solidFill>
            </a:endParaRPr>
          </a:p>
          <a:p>
            <a:pPr marL="0" indent="0" rtl="0">
              <a:buNone/>
            </a:pPr>
            <a:endParaRPr b="1" dirty="0">
              <a:solidFill>
                <a:schemeClr val="dk1"/>
              </a:solidFill>
            </a:endParaRPr>
          </a:p>
        </p:txBody>
      </p:sp>
      <p:sp>
        <p:nvSpPr>
          <p:cNvPr id="6" name="TextBox 5">
            <a:extLst>
              <a:ext uri="{FF2B5EF4-FFF2-40B4-BE49-F238E27FC236}">
                <a16:creationId xmlns:a16="http://schemas.microsoft.com/office/drawing/2014/main" id="{702E35E1-3F1C-4C44-A922-D3A25AF283F2}"/>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15E0A9BB-3B7B-7A45-BE60-646D1A9850C2}"/>
              </a:ext>
            </a:extLst>
          </p:cNvPr>
          <p:cNvSpPr>
            <a:spLocks noGrp="1"/>
          </p:cNvSpPr>
          <p:nvPr>
            <p:ph type="sldNum" idx="12"/>
          </p:nvPr>
        </p:nvSpPr>
        <p:spPr/>
        <p:txBody>
          <a:bodyPr/>
          <a:lstStyle/>
          <a:p>
            <a:fld id="{00000000-1234-1234-1234-123412341234}" type="slidenum">
              <a:rPr lang="en" smtClean="0"/>
              <a:pPr/>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87" name="Shape 187"/>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DNS</a:t>
            </a:r>
            <a:endParaRPr b="1" dirty="0">
              <a:solidFill>
                <a:schemeClr val="dk1"/>
              </a:solidFill>
            </a:endParaRPr>
          </a:p>
          <a:p>
            <a:pPr marL="0" indent="0" algn="l" rtl="0">
              <a:buNone/>
            </a:pPr>
            <a:endParaRPr b="1" dirty="0">
              <a:solidFill>
                <a:schemeClr val="dk1"/>
              </a:solidFill>
            </a:endParaRPr>
          </a:p>
          <a:p>
            <a:pPr marL="0" indent="0" algn="l" rtl="0">
              <a:buNone/>
            </a:pPr>
            <a:r>
              <a:rPr lang="en" dirty="0">
                <a:solidFill>
                  <a:schemeClr val="dk1"/>
                </a:solidFill>
              </a:rPr>
              <a:t>DNS stands for Domain Name System. When an address is entered in your browser, it will be directed to some specific website. As we know after joining some ISP, we now have an IP address of our specific PC.</a:t>
            </a:r>
            <a:endParaRPr dirty="0">
              <a:solidFill>
                <a:schemeClr val="dk1"/>
              </a:solidFill>
            </a:endParaRPr>
          </a:p>
          <a:p>
            <a:pPr marL="0" indent="0" algn="l" rtl="0">
              <a:buNone/>
            </a:pPr>
            <a:r>
              <a:rPr lang="en" dirty="0">
                <a:solidFill>
                  <a:schemeClr val="dk1"/>
                </a:solidFill>
              </a:rPr>
              <a:t>But using an IP is really hard to remember when we have so many different websites around.</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DNS is a service, that allows us to give a text name to an IP address so it will be more likely to us to remember. </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The result of a DNS is usually just called a domain which is used to reach our server.</a:t>
            </a:r>
            <a:endParaRPr dirty="0">
              <a:solidFill>
                <a:schemeClr val="dk1"/>
              </a:solidFill>
            </a:endParaRPr>
          </a:p>
        </p:txBody>
      </p:sp>
      <p:sp>
        <p:nvSpPr>
          <p:cNvPr id="6" name="TextBox 5">
            <a:extLst>
              <a:ext uri="{FF2B5EF4-FFF2-40B4-BE49-F238E27FC236}">
                <a16:creationId xmlns:a16="http://schemas.microsoft.com/office/drawing/2014/main" id="{62E95A40-F66A-EB45-A90B-E82F8409EFAF}"/>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031AE471-4F53-2B40-8B2B-B498A1D70760}"/>
              </a:ext>
            </a:extLst>
          </p:cNvPr>
          <p:cNvSpPr>
            <a:spLocks noGrp="1"/>
          </p:cNvSpPr>
          <p:nvPr>
            <p:ph type="sldNum" idx="12"/>
          </p:nvPr>
        </p:nvSpPr>
        <p:spPr/>
        <p:txBody>
          <a:bodyPr/>
          <a:lstStyle/>
          <a:p>
            <a:fld id="{00000000-1234-1234-1234-123412341234}" type="slidenum">
              <a:rPr lang="en" smtClean="0"/>
              <a:pPr/>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93" name="Shape 193"/>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a:solidFill>
                  <a:schemeClr val="dk1"/>
                </a:solidFill>
              </a:rPr>
              <a:t>What is a Domain</a:t>
            </a:r>
            <a:endParaRPr b="1">
              <a:solidFill>
                <a:schemeClr val="dk1"/>
              </a:solidFill>
            </a:endParaRPr>
          </a:p>
          <a:p>
            <a:pPr marL="0" indent="0" rtl="0">
              <a:buNone/>
            </a:pPr>
            <a:endParaRPr b="1">
              <a:solidFill>
                <a:schemeClr val="dk1"/>
              </a:solidFill>
            </a:endParaRPr>
          </a:p>
          <a:p>
            <a:pPr marL="0" indent="0" rtl="0">
              <a:buNone/>
            </a:pPr>
            <a:r>
              <a:rPr lang="en">
                <a:solidFill>
                  <a:schemeClr val="dk1"/>
                </a:solidFill>
              </a:rPr>
              <a:t>Domain is DNS name for our website host IP. Usually we buy it from some provider with a yearly payment. The best practice is to use our brand name so it will be easy to find us. The ending part is used to infrom the users what kind of service is running on our website.</a:t>
            </a:r>
            <a:endParaRPr>
              <a:solidFill>
                <a:schemeClr val="dk1"/>
              </a:solidFill>
            </a:endParaRPr>
          </a:p>
          <a:p>
            <a:pPr marL="0" indent="0" rtl="0">
              <a:buNone/>
            </a:pPr>
            <a:endParaRPr>
              <a:solidFill>
                <a:schemeClr val="dk1"/>
              </a:solidFill>
            </a:endParaRPr>
          </a:p>
          <a:p>
            <a:pPr marL="0" indent="0" rtl="0">
              <a:buNone/>
            </a:pPr>
            <a:r>
              <a:rPr lang="en">
                <a:solidFill>
                  <a:schemeClr val="dk1"/>
                </a:solidFill>
              </a:rPr>
              <a:t>Examples may be:</a:t>
            </a:r>
            <a:endParaRPr>
              <a:solidFill>
                <a:schemeClr val="dk1"/>
              </a:solidFill>
            </a:endParaRPr>
          </a:p>
          <a:p>
            <a:pPr marL="0" indent="0" rtl="0">
              <a:buNone/>
            </a:pPr>
            <a:r>
              <a:rPr lang="en">
                <a:solidFill>
                  <a:schemeClr val="dk1"/>
                </a:solidFill>
              </a:rPr>
              <a:t>.com : a general website.</a:t>
            </a:r>
            <a:endParaRPr>
              <a:solidFill>
                <a:schemeClr val="dk1"/>
              </a:solidFill>
            </a:endParaRPr>
          </a:p>
          <a:p>
            <a:pPr marL="0" indent="0" rtl="0">
              <a:buNone/>
            </a:pPr>
            <a:r>
              <a:rPr lang="en">
                <a:solidFill>
                  <a:schemeClr val="dk1"/>
                </a:solidFill>
              </a:rPr>
              <a:t>.info : an informative website.</a:t>
            </a:r>
            <a:endParaRPr>
              <a:solidFill>
                <a:schemeClr val="dk1"/>
              </a:solidFill>
            </a:endParaRPr>
          </a:p>
          <a:p>
            <a:pPr marL="0" indent="0" rtl="0">
              <a:buNone/>
            </a:pPr>
            <a:r>
              <a:rPr lang="en">
                <a:solidFill>
                  <a:schemeClr val="dk1"/>
                </a:solidFill>
              </a:rPr>
              <a:t>.tv : tv providers website</a:t>
            </a:r>
            <a:endParaRPr>
              <a:solidFill>
                <a:schemeClr val="dk1"/>
              </a:solidFill>
            </a:endParaRPr>
          </a:p>
          <a:p>
            <a:pPr marL="0" indent="0" rtl="0">
              <a:buNone/>
            </a:pPr>
            <a:r>
              <a:rPr lang="en">
                <a:solidFill>
                  <a:schemeClr val="dk1"/>
                </a:solidFill>
              </a:rPr>
              <a:t>.gov : a government website</a:t>
            </a:r>
            <a:endParaRPr>
              <a:solidFill>
                <a:schemeClr val="dk1"/>
              </a:solidFill>
            </a:endParaRPr>
          </a:p>
        </p:txBody>
      </p:sp>
      <p:sp>
        <p:nvSpPr>
          <p:cNvPr id="6" name="TextBox 5">
            <a:extLst>
              <a:ext uri="{FF2B5EF4-FFF2-40B4-BE49-F238E27FC236}">
                <a16:creationId xmlns:a16="http://schemas.microsoft.com/office/drawing/2014/main" id="{359EF841-1235-944F-81ED-181023FE15EC}"/>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D0E538C1-C9BD-154E-8B42-55989D8DB2C1}"/>
              </a:ext>
            </a:extLst>
          </p:cNvPr>
          <p:cNvSpPr>
            <a:spLocks noGrp="1"/>
          </p:cNvSpPr>
          <p:nvPr>
            <p:ph type="sldNum" idx="12"/>
          </p:nvPr>
        </p:nvSpPr>
        <p:spPr/>
        <p:txBody>
          <a:bodyPr/>
          <a:lstStyle/>
          <a:p>
            <a:fld id="{00000000-1234-1234-1234-123412341234}" type="slidenum">
              <a:rPr lang="en" smtClean="0"/>
              <a:pPr/>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199" name="Shape 199"/>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a request and response</a:t>
            </a:r>
            <a:endParaRPr b="1" dirty="0">
              <a:solidFill>
                <a:schemeClr val="dk1"/>
              </a:solidFill>
            </a:endParaRPr>
          </a:p>
          <a:p>
            <a:pPr marL="0" indent="0" algn="l" rtl="0">
              <a:buNone/>
            </a:pPr>
            <a:endParaRPr b="1" dirty="0">
              <a:solidFill>
                <a:schemeClr val="dk1"/>
              </a:solidFill>
            </a:endParaRPr>
          </a:p>
          <a:p>
            <a:pPr marL="0" indent="0" algn="l" rtl="0">
              <a:buNone/>
            </a:pPr>
            <a:r>
              <a:rPr lang="en" dirty="0">
                <a:solidFill>
                  <a:schemeClr val="dk1"/>
                </a:solidFill>
              </a:rPr>
              <a:t>Requests and Response is the way HTTP protocol works. When a client trying to receive resources from the server it sends a request. The server then calculates what it should do with the request and send back a response.</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The request itself contains:</a:t>
            </a:r>
            <a:endParaRPr dirty="0">
              <a:solidFill>
                <a:schemeClr val="dk1"/>
              </a:solidFill>
            </a:endParaRPr>
          </a:p>
          <a:p>
            <a:pPr marL="0" indent="0" algn="l" rtl="0">
              <a:buNone/>
            </a:pPr>
            <a:r>
              <a:rPr lang="en" dirty="0">
                <a:solidFill>
                  <a:schemeClr val="dk1"/>
                </a:solidFill>
              </a:rPr>
              <a:t># The host who sent the request</a:t>
            </a:r>
            <a:endParaRPr dirty="0">
              <a:solidFill>
                <a:schemeClr val="dk1"/>
              </a:solidFill>
            </a:endParaRPr>
          </a:p>
          <a:p>
            <a:pPr marL="0" indent="0" algn="l" rtl="0">
              <a:buNone/>
            </a:pPr>
            <a:r>
              <a:rPr lang="en" dirty="0">
                <a:solidFill>
                  <a:schemeClr val="dk1"/>
                </a:solidFill>
              </a:rPr>
              <a:t># The address it is trying to reach</a:t>
            </a:r>
            <a:endParaRPr dirty="0">
              <a:solidFill>
                <a:schemeClr val="dk1"/>
              </a:solidFill>
            </a:endParaRPr>
          </a:p>
          <a:p>
            <a:pPr marL="0" indent="0" algn="l" rtl="0">
              <a:buNone/>
            </a:pPr>
            <a:r>
              <a:rPr lang="en" dirty="0">
                <a:solidFill>
                  <a:schemeClr val="dk1"/>
                </a:solidFill>
              </a:rPr>
              <a:t># Headers with additional information about the request</a:t>
            </a:r>
            <a:endParaRPr dirty="0">
              <a:solidFill>
                <a:schemeClr val="dk1"/>
              </a:solidFill>
            </a:endParaRPr>
          </a:p>
          <a:p>
            <a:pPr marL="0" indent="0" algn="l" rtl="0">
              <a:buNone/>
            </a:pPr>
            <a:r>
              <a:rPr lang="en" dirty="0">
                <a:solidFill>
                  <a:schemeClr val="dk1"/>
                </a:solidFill>
              </a:rPr>
              <a:t># Optional data to send to the server</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We will cover Headers in the security section of the course.</a:t>
            </a:r>
            <a:endParaRPr dirty="0">
              <a:solidFill>
                <a:schemeClr val="dk1"/>
              </a:solidFill>
            </a:endParaRPr>
          </a:p>
        </p:txBody>
      </p:sp>
      <p:sp>
        <p:nvSpPr>
          <p:cNvPr id="6" name="TextBox 5">
            <a:extLst>
              <a:ext uri="{FF2B5EF4-FFF2-40B4-BE49-F238E27FC236}">
                <a16:creationId xmlns:a16="http://schemas.microsoft.com/office/drawing/2014/main" id="{2AACA117-8D91-C44F-8C83-54EDAE64C867}"/>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9D6309B1-9708-EF46-90AC-1E9F5B9C280B}"/>
              </a:ext>
            </a:extLst>
          </p:cNvPr>
          <p:cNvSpPr>
            <a:spLocks noGrp="1"/>
          </p:cNvSpPr>
          <p:nvPr>
            <p:ph type="sldNum" idx="12"/>
          </p:nvPr>
        </p:nvSpPr>
        <p:spPr/>
        <p:txBody>
          <a:bodyPr/>
          <a:lstStyle/>
          <a:p>
            <a:fld id="{00000000-1234-1234-1234-123412341234}" type="slidenum">
              <a:rPr lang="en" smtClean="0"/>
              <a:pPr/>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dirty="0"/>
              <a:t>Web Basics</a:t>
            </a:r>
            <a:endParaRPr sz="3200" dirty="0"/>
          </a:p>
        </p:txBody>
      </p:sp>
      <p:sp>
        <p:nvSpPr>
          <p:cNvPr id="205" name="Shape 205"/>
          <p:cNvSpPr txBox="1">
            <a:spLocks noGrp="1"/>
          </p:cNvSpPr>
          <p:nvPr>
            <p:ph type="body" idx="1"/>
          </p:nvPr>
        </p:nvSpPr>
        <p:spPr>
          <a:xfrm>
            <a:off x="301611" y="858440"/>
            <a:ext cx="11360800" cy="57404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a request and response</a:t>
            </a:r>
            <a:endParaRPr b="1" dirty="0">
              <a:solidFill>
                <a:schemeClr val="dk1"/>
              </a:solidFill>
            </a:endParaRPr>
          </a:p>
          <a:p>
            <a:pPr marL="0" indent="0" algn="l" rtl="0">
              <a:buNone/>
            </a:pPr>
            <a:r>
              <a:rPr lang="en" dirty="0">
                <a:solidFill>
                  <a:schemeClr val="dk1"/>
                </a:solidFill>
              </a:rPr>
              <a:t>Response is the answer of the server to the given request. It contains further headers which will affect the connection and its data.</a:t>
            </a:r>
            <a:endParaRPr dirty="0">
              <a:solidFill>
                <a:schemeClr val="dk1"/>
              </a:solidFill>
            </a:endParaRPr>
          </a:p>
          <a:p>
            <a:pPr marL="0" indent="0" algn="l" rtl="0">
              <a:buNone/>
            </a:pPr>
            <a:r>
              <a:rPr lang="en" dirty="0">
                <a:solidFill>
                  <a:schemeClr val="dk1"/>
                </a:solidFill>
              </a:rPr>
              <a:t>Usually there are headers for security reasons to block unwanted behavior and to understand what types of data are in use.</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Header Example:</a:t>
            </a:r>
            <a:endParaRPr dirty="0">
              <a:solidFill>
                <a:schemeClr val="dk1"/>
              </a:solidFill>
            </a:endParaRPr>
          </a:p>
          <a:p>
            <a:pPr marL="0" indent="0" algn="l" rtl="0">
              <a:buClr>
                <a:schemeClr val="dk1"/>
              </a:buClr>
              <a:buSzPts val="1100"/>
              <a:buNone/>
            </a:pPr>
            <a:r>
              <a:rPr lang="en" sz="1867" dirty="0">
                <a:solidFill>
                  <a:schemeClr val="dk1"/>
                </a:solidFill>
                <a:highlight>
                  <a:srgbClr val="D9D9D9"/>
                </a:highlight>
              </a:rPr>
              <a:t>HTTP/1.1 301 Moved Permanently</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Server: nginx</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Date: Sun, 25 Feb 2018 16:32:55 GMT</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Content-Type: text/html; charset=iso-8859-1</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Connection: keep-alive</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Location: https://www.webnots.com/</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Cache-Control: max-age=3600</a:t>
            </a:r>
            <a:endParaRPr sz="1867" dirty="0">
              <a:solidFill>
                <a:schemeClr val="dk1"/>
              </a:solidFill>
              <a:highlight>
                <a:srgbClr val="D9D9D9"/>
              </a:highlight>
            </a:endParaRPr>
          </a:p>
          <a:p>
            <a:pPr marL="0" indent="0" algn="l" rtl="0">
              <a:buClr>
                <a:schemeClr val="dk1"/>
              </a:buClr>
              <a:buSzPts val="1100"/>
              <a:buNone/>
            </a:pPr>
            <a:r>
              <a:rPr lang="en" sz="1867" dirty="0">
                <a:solidFill>
                  <a:schemeClr val="dk1"/>
                </a:solidFill>
                <a:highlight>
                  <a:srgbClr val="D9D9D9"/>
                </a:highlight>
              </a:rPr>
              <a:t>Expires: Sun, 25 Feb 2018 17:32:55 GMT</a:t>
            </a:r>
            <a:endParaRPr sz="1867" dirty="0">
              <a:solidFill>
                <a:schemeClr val="dk1"/>
              </a:solidFill>
              <a:highlight>
                <a:srgbClr val="D9D9D9"/>
              </a:highlight>
            </a:endParaRPr>
          </a:p>
          <a:p>
            <a:pPr marL="0" indent="0" algn="l" rtl="0">
              <a:buNone/>
            </a:pPr>
            <a:endParaRPr dirty="0">
              <a:solidFill>
                <a:schemeClr val="dk1"/>
              </a:solidFill>
            </a:endParaRPr>
          </a:p>
        </p:txBody>
      </p:sp>
      <p:sp>
        <p:nvSpPr>
          <p:cNvPr id="6" name="TextBox 5">
            <a:extLst>
              <a:ext uri="{FF2B5EF4-FFF2-40B4-BE49-F238E27FC236}">
                <a16:creationId xmlns:a16="http://schemas.microsoft.com/office/drawing/2014/main" id="{5B190580-3352-3E48-9EBA-11ABFB2D764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E79BE31B-9227-5240-8736-538DF71C6926}"/>
              </a:ext>
            </a:extLst>
          </p:cNvPr>
          <p:cNvSpPr>
            <a:spLocks noGrp="1"/>
          </p:cNvSpPr>
          <p:nvPr>
            <p:ph type="sldNum" idx="12"/>
          </p:nvPr>
        </p:nvSpPr>
        <p:spPr/>
        <p:txBody>
          <a:bodyPr/>
          <a:lstStyle/>
          <a:p>
            <a:fld id="{00000000-1234-1234-1234-123412341234}" type="slidenum">
              <a:rPr lang="en" smtClean="0"/>
              <a:pPr/>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211" name="Shape 211"/>
          <p:cNvSpPr txBox="1">
            <a:spLocks noGrp="1"/>
          </p:cNvSpPr>
          <p:nvPr>
            <p:ph type="body" idx="1"/>
          </p:nvPr>
        </p:nvSpPr>
        <p:spPr>
          <a:xfrm>
            <a:off x="415600" y="739623"/>
            <a:ext cx="11360800" cy="57404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What is a request and response</a:t>
            </a:r>
            <a:endParaRPr b="1" dirty="0">
              <a:solidFill>
                <a:schemeClr val="dk1"/>
              </a:solidFill>
            </a:endParaRPr>
          </a:p>
          <a:p>
            <a:pPr marL="0" indent="0" algn="l" rtl="0">
              <a:buNone/>
            </a:pPr>
            <a:r>
              <a:rPr lang="en" dirty="0">
                <a:solidFill>
                  <a:schemeClr val="dk1"/>
                </a:solidFill>
              </a:rPr>
              <a:t>Response is the answer of the server to the given request. It contains further headers which will affect the connection and its data.</a:t>
            </a:r>
            <a:endParaRPr dirty="0">
              <a:solidFill>
                <a:schemeClr val="dk1"/>
              </a:solidFill>
            </a:endParaRPr>
          </a:p>
          <a:p>
            <a:pPr marL="0" indent="0" algn="l" rtl="0">
              <a:buNone/>
            </a:pPr>
            <a:r>
              <a:rPr lang="en" dirty="0">
                <a:solidFill>
                  <a:schemeClr val="dk1"/>
                </a:solidFill>
              </a:rPr>
              <a:t>Usually there are headers for security reasons to block unwanted behavior and to understand what types of data are in use.</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Header Example:</a:t>
            </a:r>
            <a:endParaRPr dirty="0">
              <a:solidFill>
                <a:schemeClr val="dk1"/>
              </a:solidFill>
            </a:endParaRPr>
          </a:p>
          <a:p>
            <a:pPr marL="0" indent="0" algn="l" rtl="0">
              <a:buNone/>
            </a:pPr>
            <a:r>
              <a:rPr lang="en" sz="1867" dirty="0">
                <a:solidFill>
                  <a:schemeClr val="dk1"/>
                </a:solidFill>
                <a:highlight>
                  <a:srgbClr val="D9D9D9"/>
                </a:highlight>
              </a:rPr>
              <a:t>HTTP/1.1 301 Moved Permanently</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Server: nginx</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Date: Sun, 25 Feb 2018 16:32:55 GMT</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Content-Type: text/html; charset=iso-8859-1</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Connection: keep-alive</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Location: https://www.webnots.com/</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Cache-Control: max-age=3600</a:t>
            </a:r>
            <a:endParaRPr sz="1867" dirty="0">
              <a:solidFill>
                <a:schemeClr val="dk1"/>
              </a:solidFill>
              <a:highlight>
                <a:srgbClr val="D9D9D9"/>
              </a:highlight>
            </a:endParaRPr>
          </a:p>
          <a:p>
            <a:pPr marL="0" indent="0" algn="l" rtl="0">
              <a:buNone/>
            </a:pPr>
            <a:r>
              <a:rPr lang="en" sz="1867" dirty="0">
                <a:solidFill>
                  <a:schemeClr val="dk1"/>
                </a:solidFill>
                <a:highlight>
                  <a:srgbClr val="D9D9D9"/>
                </a:highlight>
              </a:rPr>
              <a:t>Expires: Sun, 25 Feb 2018 17:32:55 GMT</a:t>
            </a:r>
            <a:endParaRPr sz="1867" dirty="0">
              <a:solidFill>
                <a:schemeClr val="dk1"/>
              </a:solidFill>
              <a:highlight>
                <a:srgbClr val="D9D9D9"/>
              </a:highlight>
            </a:endParaRPr>
          </a:p>
          <a:p>
            <a:pPr marL="0" indent="0" algn="l" rtl="0">
              <a:buNone/>
            </a:pPr>
            <a:endParaRPr dirty="0">
              <a:solidFill>
                <a:schemeClr val="dk1"/>
              </a:solidFill>
            </a:endParaRPr>
          </a:p>
        </p:txBody>
      </p:sp>
      <p:sp>
        <p:nvSpPr>
          <p:cNvPr id="6" name="TextBox 5">
            <a:extLst>
              <a:ext uri="{FF2B5EF4-FFF2-40B4-BE49-F238E27FC236}">
                <a16:creationId xmlns:a16="http://schemas.microsoft.com/office/drawing/2014/main" id="{216B10B0-5F12-9344-B0C3-A3BB8CE87DA0}"/>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28704CD8-B11E-EE4B-A6EA-C2AACA6814F9}"/>
              </a:ext>
            </a:extLst>
          </p:cNvPr>
          <p:cNvSpPr>
            <a:spLocks noGrp="1"/>
          </p:cNvSpPr>
          <p:nvPr>
            <p:ph type="sldNum" idx="12"/>
          </p:nvPr>
        </p:nvSpPr>
        <p:spPr/>
        <p:txBody>
          <a:bodyPr/>
          <a:lstStyle/>
          <a:p>
            <a:fld id="{00000000-1234-1234-1234-123412341234}" type="slidenum">
              <a:rPr lang="en" smtClean="0"/>
              <a:pPr/>
              <a:t>28</a:t>
            </a:fld>
            <a:endParaRPr lang="e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dirty="0"/>
              <a:t>Web Basics</a:t>
            </a:r>
            <a:endParaRPr sz="3200" dirty="0"/>
          </a:p>
        </p:txBody>
      </p:sp>
      <p:sp>
        <p:nvSpPr>
          <p:cNvPr id="217" name="Shape 217"/>
          <p:cNvSpPr txBox="1">
            <a:spLocks noGrp="1"/>
          </p:cNvSpPr>
          <p:nvPr>
            <p:ph type="body" idx="1"/>
          </p:nvPr>
        </p:nvSpPr>
        <p:spPr>
          <a:xfrm>
            <a:off x="852406" y="938533"/>
            <a:ext cx="10693831"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latin typeface="+mn-lt"/>
              </a:rPr>
              <a:t>What is W3C</a:t>
            </a:r>
            <a:endParaRPr b="1" dirty="0">
              <a:solidFill>
                <a:schemeClr val="dk1"/>
              </a:solidFill>
              <a:latin typeface="+mn-lt"/>
            </a:endParaRPr>
          </a:p>
          <a:p>
            <a:pPr marL="0" indent="0" algn="l" rtl="0">
              <a:buNone/>
            </a:pPr>
            <a:endParaRPr b="1" dirty="0">
              <a:solidFill>
                <a:schemeClr val="dk1"/>
              </a:solidFill>
              <a:latin typeface="+mn-lt"/>
            </a:endParaRPr>
          </a:p>
          <a:p>
            <a:pPr marL="0" indent="0" algn="l" rtl="0">
              <a:buNone/>
            </a:pPr>
            <a:endParaRPr b="1" dirty="0">
              <a:solidFill>
                <a:schemeClr val="dk1"/>
              </a:solidFill>
              <a:latin typeface="+mn-lt"/>
            </a:endParaRPr>
          </a:p>
          <a:p>
            <a:pPr marL="0" indent="0" algn="l" rtl="0">
              <a:buNone/>
            </a:pPr>
            <a:r>
              <a:rPr lang="en" dirty="0">
                <a:solidFill>
                  <a:schemeClr val="dk1"/>
                </a:solidFill>
                <a:latin typeface="+mn-lt"/>
              </a:rPr>
              <a:t>W3C stands for World Wide Web Consortium which is an international consortium of companies involved with the Internet and the Web.</a:t>
            </a:r>
            <a:endParaRPr dirty="0">
              <a:solidFill>
                <a:schemeClr val="dk1"/>
              </a:solidFill>
              <a:latin typeface="+mn-lt"/>
            </a:endParaRPr>
          </a:p>
          <a:p>
            <a:pPr marL="0" indent="0" algn="l" rtl="0">
              <a:buNone/>
            </a:pPr>
            <a:endParaRPr dirty="0">
              <a:solidFill>
                <a:schemeClr val="dk1"/>
              </a:solidFill>
              <a:latin typeface="+mn-lt"/>
            </a:endParaRPr>
          </a:p>
          <a:p>
            <a:pPr marL="0" indent="0" algn="l" rtl="0">
              <a:buNone/>
            </a:pPr>
            <a:r>
              <a:rPr lang="en" dirty="0">
                <a:solidFill>
                  <a:schemeClr val="dk1"/>
                </a:solidFill>
                <a:latin typeface="+mn-lt"/>
              </a:rPr>
              <a:t>The W3C was founded in 1994 by Tim Berners-Lee, the original architect of the World Wide Web. The organization's purpose is to develop open standards so that the Web evolves in a single direction rather than being splintered among competing factions. The W3C is the chief standards body for HTTP and HTML.</a:t>
            </a:r>
            <a:endParaRPr b="1" dirty="0">
              <a:solidFill>
                <a:schemeClr val="dk1"/>
              </a:solidFill>
              <a:latin typeface="+mn-lt"/>
            </a:endParaRPr>
          </a:p>
        </p:txBody>
      </p:sp>
      <p:sp>
        <p:nvSpPr>
          <p:cNvPr id="4" name="Номер слайда 3">
            <a:extLst>
              <a:ext uri="{FF2B5EF4-FFF2-40B4-BE49-F238E27FC236}">
                <a16:creationId xmlns:a16="http://schemas.microsoft.com/office/drawing/2014/main" id="{DCE3101A-08E3-4943-8ADE-07560EC288A3}"/>
              </a:ext>
            </a:extLst>
          </p:cNvPr>
          <p:cNvSpPr>
            <a:spLocks noGrp="1"/>
          </p:cNvSpPr>
          <p:nvPr>
            <p:ph type="sldNum" idx="12"/>
          </p:nvPr>
        </p:nvSpPr>
        <p:spPr/>
        <p:txBody>
          <a:bodyPr/>
          <a:lstStyle/>
          <a:p>
            <a:fld id="{00000000-1234-1234-1234-123412341234}" type="slidenum">
              <a:rPr lang="en" smtClean="0"/>
              <a:pPr/>
              <a:t>29</a:t>
            </a:fld>
            <a:endParaRPr lang="en"/>
          </a:p>
        </p:txBody>
      </p:sp>
      <p:sp>
        <p:nvSpPr>
          <p:cNvPr id="7" name="Прямоугольник 6">
            <a:extLst>
              <a:ext uri="{FF2B5EF4-FFF2-40B4-BE49-F238E27FC236}">
                <a16:creationId xmlns:a16="http://schemas.microsoft.com/office/drawing/2014/main" id="{9C003479-80DB-DC40-B6F2-1DF5EF0B458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764390" y="295467"/>
            <a:ext cx="3927244" cy="763600"/>
          </a:xfrm>
          <a:prstGeom prst="rect">
            <a:avLst/>
          </a:prstGeom>
        </p:spPr>
        <p:txBody>
          <a:bodyPr spcFirstLastPara="1" vert="horz" wrap="square" lIns="121900" tIns="121900" rIns="121900" bIns="121900" rtlCol="1" anchor="t" anchorCtr="0">
            <a:noAutofit/>
          </a:bodyPr>
          <a:lstStyle/>
          <a:p>
            <a:pPr algn="ctr" rtl="0">
              <a:lnSpc>
                <a:spcPct val="115000"/>
              </a:lnSpc>
              <a:buClr>
                <a:schemeClr val="dk1"/>
              </a:buClr>
              <a:buSzPts val="1100"/>
            </a:pPr>
            <a:r>
              <a:rPr lang="en" sz="3200" b="1" dirty="0"/>
              <a:t>Web Basics</a:t>
            </a:r>
            <a:endParaRPr sz="3200" dirty="0"/>
          </a:p>
        </p:txBody>
      </p:sp>
      <p:sp>
        <p:nvSpPr>
          <p:cNvPr id="61" name="Shape 61"/>
          <p:cNvSpPr txBox="1">
            <a:spLocks noGrp="1"/>
          </p:cNvSpPr>
          <p:nvPr>
            <p:ph type="body" idx="1"/>
          </p:nvPr>
        </p:nvSpPr>
        <p:spPr>
          <a:xfrm>
            <a:off x="914400" y="677267"/>
            <a:ext cx="10922960" cy="5140133"/>
          </a:xfrm>
          <a:prstGeom prst="rect">
            <a:avLst/>
          </a:prstGeom>
        </p:spPr>
        <p:txBody>
          <a:bodyPr spcFirstLastPara="1" vert="horz" wrap="square" lIns="121900" tIns="121900" rIns="121900" bIns="121900" rtlCol="1" anchor="t" anchorCtr="0">
            <a:noAutofit/>
          </a:bodyPr>
          <a:lstStyle/>
          <a:p>
            <a:pPr marL="0" indent="0" algn="l" rtl="0">
              <a:buNone/>
            </a:pPr>
            <a:endParaRPr b="1" dirty="0">
              <a:solidFill>
                <a:schemeClr val="dk1"/>
              </a:solidFill>
            </a:endParaRPr>
          </a:p>
          <a:p>
            <a:pPr marL="0" indent="0" algn="l" rtl="0">
              <a:buNone/>
            </a:pPr>
            <a:r>
              <a:rPr lang="en" b="1" dirty="0">
                <a:solidFill>
                  <a:schemeClr val="dk1"/>
                </a:solidFill>
              </a:rPr>
              <a:t>What is Internet</a:t>
            </a:r>
            <a:endParaRPr b="1" dirty="0">
              <a:solidFill>
                <a:schemeClr val="dk1"/>
              </a:solidFill>
            </a:endParaRPr>
          </a:p>
          <a:p>
            <a:pPr marL="0" indent="0" algn="l" rtl="0">
              <a:buClr>
                <a:schemeClr val="dk1"/>
              </a:buClr>
              <a:buSzPts val="1100"/>
              <a:buNone/>
            </a:pPr>
            <a:endParaRPr b="1" dirty="0">
              <a:solidFill>
                <a:schemeClr val="dk1"/>
              </a:solidFill>
            </a:endParaRPr>
          </a:p>
          <a:p>
            <a:pPr marL="457200" indent="-457200" algn="l" rtl="0">
              <a:lnSpc>
                <a:spcPct val="150000"/>
              </a:lnSpc>
              <a:buClr>
                <a:schemeClr val="dk1"/>
              </a:buClr>
              <a:buSzPts val="1100"/>
            </a:pPr>
            <a:r>
              <a:rPr lang="en" dirty="0">
                <a:solidFill>
                  <a:schemeClr val="dk1"/>
                </a:solidFill>
                <a:latin typeface="+mn-lt"/>
              </a:rPr>
              <a:t>Internet is really a network of computing resources.</a:t>
            </a:r>
            <a:endParaRPr dirty="0">
              <a:solidFill>
                <a:schemeClr val="dk1"/>
              </a:solidFill>
              <a:latin typeface="+mn-lt"/>
            </a:endParaRPr>
          </a:p>
          <a:p>
            <a:pPr marL="457200" indent="-457200" algn="l" rtl="0">
              <a:lnSpc>
                <a:spcPct val="150000"/>
              </a:lnSpc>
              <a:buClr>
                <a:schemeClr val="dk1"/>
              </a:buClr>
              <a:buSzPts val="1100"/>
            </a:pPr>
            <a:r>
              <a:rPr lang="en" dirty="0">
                <a:solidFill>
                  <a:schemeClr val="dk1"/>
                </a:solidFill>
                <a:latin typeface="+mn-lt"/>
              </a:rPr>
              <a:t>Think of it as a spider net, where each line is a computing device connected to it and is capable of sending and receiving some resources. </a:t>
            </a:r>
          </a:p>
          <a:p>
            <a:pPr marL="457200" indent="-457200" algn="l" rtl="0">
              <a:lnSpc>
                <a:spcPct val="150000"/>
              </a:lnSpc>
              <a:buClr>
                <a:schemeClr val="dk1"/>
              </a:buClr>
              <a:buSzPts val="1100"/>
            </a:pPr>
            <a:r>
              <a:rPr lang="en" dirty="0">
                <a:solidFill>
                  <a:schemeClr val="dk1"/>
                </a:solidFill>
                <a:latin typeface="+mn-lt"/>
              </a:rPr>
              <a:t>Moreover a router is responsible of giving the computing piece the ability to send resources to other routers which will also push them to the connected devices in its spot.</a:t>
            </a:r>
            <a:endParaRPr dirty="0">
              <a:latin typeface="+mn-lt"/>
            </a:endParaRPr>
          </a:p>
        </p:txBody>
      </p:sp>
      <p:sp>
        <p:nvSpPr>
          <p:cNvPr id="6" name="TextBox 5">
            <a:extLst>
              <a:ext uri="{FF2B5EF4-FFF2-40B4-BE49-F238E27FC236}">
                <a16:creationId xmlns:a16="http://schemas.microsoft.com/office/drawing/2014/main" id="{40A53CF2-B6D4-AA42-BBDE-23AA565E61A0}"/>
              </a:ext>
            </a:extLst>
          </p:cNvPr>
          <p:cNvSpPr txBox="1"/>
          <p:nvPr/>
        </p:nvSpPr>
        <p:spPr>
          <a:xfrm>
            <a:off x="4624571" y="6377867"/>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092D4215-7DCA-0948-BB77-76364DC4435D}"/>
              </a:ext>
            </a:extLst>
          </p:cNvPr>
          <p:cNvSpPr>
            <a:spLocks noGrp="1"/>
          </p:cNvSpPr>
          <p:nvPr>
            <p:ph type="sldNum" idx="12"/>
          </p:nvPr>
        </p:nvSpPr>
        <p:spPr/>
        <p:txBody>
          <a:bodyPr/>
          <a:lstStyle/>
          <a:p>
            <a:fld id="{00000000-1234-1234-1234-123412341234}" type="slidenum">
              <a:rPr lang="en" smtClean="0"/>
              <a:pPr/>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19AD-6A2D-4863-AD27-1EF87A6C203E}"/>
              </a:ext>
            </a:extLst>
          </p:cNvPr>
          <p:cNvSpPr>
            <a:spLocks noGrp="1"/>
          </p:cNvSpPr>
          <p:nvPr>
            <p:ph type="title"/>
          </p:nvPr>
        </p:nvSpPr>
        <p:spPr/>
        <p:txBody>
          <a:bodyPr/>
          <a:lstStyle/>
          <a:p>
            <a:r>
              <a:rPr lang="en-US" sz="5333" dirty="0">
                <a:solidFill>
                  <a:srgbClr val="FF0000"/>
                </a:solidFill>
              </a:rPr>
              <a:t>Understanding servers:</a:t>
            </a:r>
          </a:p>
        </p:txBody>
      </p:sp>
      <p:sp>
        <p:nvSpPr>
          <p:cNvPr id="5" name="TextBox 4">
            <a:extLst>
              <a:ext uri="{FF2B5EF4-FFF2-40B4-BE49-F238E27FC236}">
                <a16:creationId xmlns:a16="http://schemas.microsoft.com/office/drawing/2014/main" id="{F6C60A11-0F92-404C-B93E-17A835863F06}"/>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6" name="Номер слайда 5">
            <a:extLst>
              <a:ext uri="{FF2B5EF4-FFF2-40B4-BE49-F238E27FC236}">
                <a16:creationId xmlns:a16="http://schemas.microsoft.com/office/drawing/2014/main" id="{FAEB767D-870B-6542-B1F2-E7040E238F05}"/>
              </a:ext>
            </a:extLst>
          </p:cNvPr>
          <p:cNvSpPr>
            <a:spLocks noGrp="1"/>
          </p:cNvSpPr>
          <p:nvPr>
            <p:ph type="sldNum" idx="12"/>
          </p:nvPr>
        </p:nvSpPr>
        <p:spPr/>
        <p:txBody>
          <a:bodyPr/>
          <a:lstStyle/>
          <a:p>
            <a:fld id="{00000000-1234-1234-1234-123412341234}" type="slidenum">
              <a:rPr lang="en" smtClean="0"/>
              <a:pPr/>
              <a:t>30</a:t>
            </a:fld>
            <a:endParaRPr lang="en"/>
          </a:p>
        </p:txBody>
      </p:sp>
    </p:spTree>
    <p:extLst>
      <p:ext uri="{BB962C8B-B14F-4D97-AF65-F5344CB8AC3E}">
        <p14:creationId xmlns:p14="http://schemas.microsoft.com/office/powerpoint/2010/main" val="705854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6918434-3E94-49A6-B3C9-9346AD4A63FE}"/>
              </a:ext>
            </a:extLst>
          </p:cNvPr>
          <p:cNvSpPr>
            <a:spLocks noChangeArrowheads="1"/>
          </p:cNvSpPr>
          <p:nvPr/>
        </p:nvSpPr>
        <p:spPr bwMode="auto">
          <a:xfrm>
            <a:off x="3151009" y="0"/>
            <a:ext cx="73787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nchor="ctr"/>
          <a:lstStyle/>
          <a:p>
            <a:pPr algn="r">
              <a:lnSpc>
                <a:spcPct val="90000"/>
              </a:lnSpc>
            </a:pPr>
            <a:endParaRPr lang="en-US" altLang="en-US" sz="3600" b="1" dirty="0">
              <a:solidFill>
                <a:schemeClr val="tx1">
                  <a:lumMod val="95000"/>
                  <a:lumOff val="5000"/>
                </a:schemeClr>
              </a:solidFill>
              <a:latin typeface="Arial" panose="020B0604020202020204" pitchFamily="34" charset="0"/>
            </a:endParaRPr>
          </a:p>
        </p:txBody>
      </p:sp>
      <p:sp>
        <p:nvSpPr>
          <p:cNvPr id="5123" name="Rectangle 3">
            <a:extLst>
              <a:ext uri="{FF2B5EF4-FFF2-40B4-BE49-F238E27FC236}">
                <a16:creationId xmlns:a16="http://schemas.microsoft.com/office/drawing/2014/main" id="{262BEBE4-18AA-40BE-B4EA-DC6DAB2D89DA}"/>
              </a:ext>
            </a:extLst>
          </p:cNvPr>
          <p:cNvSpPr>
            <a:spLocks noGrp="1" noChangeArrowheads="1"/>
          </p:cNvSpPr>
          <p:nvPr>
            <p:ph type="subTitle" idx="1"/>
          </p:nvPr>
        </p:nvSpPr>
        <p:spPr>
          <a:xfrm>
            <a:off x="2112366" y="2290058"/>
            <a:ext cx="7967663" cy="2808884"/>
          </a:xfrm>
          <a:noFill/>
          <a:ln/>
        </p:spPr>
        <p:txBody>
          <a:bodyPr/>
          <a:lstStyle/>
          <a:p>
            <a:pPr marL="285744" indent="-285744" rtl="0"/>
            <a:r>
              <a:rPr lang="en-US" altLang="en-US" sz="3600" dirty="0">
                <a:solidFill>
                  <a:schemeClr val="tx1">
                    <a:lumMod val="95000"/>
                    <a:lumOff val="5000"/>
                  </a:schemeClr>
                </a:solidFill>
              </a:rPr>
              <a:t>A simple definition of Client Server is </a:t>
            </a:r>
          </a:p>
          <a:p>
            <a:pPr marL="285744" indent="-285744" rtl="0"/>
            <a:r>
              <a:rPr lang="en-US" altLang="en-US" sz="3600" dirty="0">
                <a:solidFill>
                  <a:schemeClr val="tx1">
                    <a:lumMod val="95000"/>
                    <a:lumOff val="5000"/>
                  </a:schemeClr>
                </a:solidFill>
              </a:rPr>
              <a:t>“ server software accepts requests for data from client software and returns the results to the client”</a:t>
            </a:r>
          </a:p>
        </p:txBody>
      </p:sp>
      <p:sp>
        <p:nvSpPr>
          <p:cNvPr id="8" name="TextBox 7">
            <a:extLst>
              <a:ext uri="{FF2B5EF4-FFF2-40B4-BE49-F238E27FC236}">
                <a16:creationId xmlns:a16="http://schemas.microsoft.com/office/drawing/2014/main" id="{45A4E8CB-5C61-BE4A-BC38-A074D0E3D613}"/>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6" name="Номер слайда 5">
            <a:extLst>
              <a:ext uri="{FF2B5EF4-FFF2-40B4-BE49-F238E27FC236}">
                <a16:creationId xmlns:a16="http://schemas.microsoft.com/office/drawing/2014/main" id="{5057BDAB-A80C-EA49-9EA6-0FD509DD62EE}"/>
              </a:ext>
            </a:extLst>
          </p:cNvPr>
          <p:cNvSpPr>
            <a:spLocks noGrp="1"/>
          </p:cNvSpPr>
          <p:nvPr>
            <p:ph type="sldNum" sz="quarter" idx="12"/>
          </p:nvPr>
        </p:nvSpPr>
        <p:spPr/>
        <p:txBody>
          <a:bodyPr/>
          <a:lstStyle/>
          <a:p>
            <a:fld id="{3AC851F9-F74B-4499-B053-246283DE7566}" type="slidenum">
              <a:rPr lang="he-IL" smtClean="0"/>
              <a:t>31</a:t>
            </a:fld>
            <a:endParaRPr lang="he-IL"/>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2">
            <a:extLst>
              <a:ext uri="{FF2B5EF4-FFF2-40B4-BE49-F238E27FC236}">
                <a16:creationId xmlns:a16="http://schemas.microsoft.com/office/drawing/2014/main" id="{62244D75-F72D-464D-8264-5B8B86FFBF09}"/>
              </a:ext>
            </a:extLst>
          </p:cNvPr>
          <p:cNvSpPr>
            <a:spLocks/>
          </p:cNvSpPr>
          <p:nvPr/>
        </p:nvSpPr>
        <p:spPr bwMode="auto">
          <a:xfrm>
            <a:off x="5334000" y="3543301"/>
            <a:ext cx="1792288" cy="1392239"/>
          </a:xfrm>
          <a:custGeom>
            <a:avLst/>
            <a:gdLst>
              <a:gd name="T0" fmla="*/ 48 w 1129"/>
              <a:gd name="T1" fmla="*/ 156 h 877"/>
              <a:gd name="T2" fmla="*/ 72 w 1129"/>
              <a:gd name="T3" fmla="*/ 84 h 877"/>
              <a:gd name="T4" fmla="*/ 144 w 1129"/>
              <a:gd name="T5" fmla="*/ 36 h 877"/>
              <a:gd name="T6" fmla="*/ 216 w 1129"/>
              <a:gd name="T7" fmla="*/ 24 h 877"/>
              <a:gd name="T8" fmla="*/ 300 w 1129"/>
              <a:gd name="T9" fmla="*/ 12 h 877"/>
              <a:gd name="T10" fmla="*/ 384 w 1129"/>
              <a:gd name="T11" fmla="*/ 12 h 877"/>
              <a:gd name="T12" fmla="*/ 456 w 1129"/>
              <a:gd name="T13" fmla="*/ 0 h 877"/>
              <a:gd name="T14" fmla="*/ 516 w 1129"/>
              <a:gd name="T15" fmla="*/ 36 h 877"/>
              <a:gd name="T16" fmla="*/ 588 w 1129"/>
              <a:gd name="T17" fmla="*/ 72 h 877"/>
              <a:gd name="T18" fmla="*/ 660 w 1129"/>
              <a:gd name="T19" fmla="*/ 84 h 877"/>
              <a:gd name="T20" fmla="*/ 732 w 1129"/>
              <a:gd name="T21" fmla="*/ 96 h 877"/>
              <a:gd name="T22" fmla="*/ 804 w 1129"/>
              <a:gd name="T23" fmla="*/ 120 h 877"/>
              <a:gd name="T24" fmla="*/ 864 w 1129"/>
              <a:gd name="T25" fmla="*/ 180 h 877"/>
              <a:gd name="T26" fmla="*/ 936 w 1129"/>
              <a:gd name="T27" fmla="*/ 192 h 877"/>
              <a:gd name="T28" fmla="*/ 1020 w 1129"/>
              <a:gd name="T29" fmla="*/ 204 h 877"/>
              <a:gd name="T30" fmla="*/ 1080 w 1129"/>
              <a:gd name="T31" fmla="*/ 252 h 877"/>
              <a:gd name="T32" fmla="*/ 1116 w 1129"/>
              <a:gd name="T33" fmla="*/ 324 h 877"/>
              <a:gd name="T34" fmla="*/ 1128 w 1129"/>
              <a:gd name="T35" fmla="*/ 396 h 877"/>
              <a:gd name="T36" fmla="*/ 1128 w 1129"/>
              <a:gd name="T37" fmla="*/ 468 h 877"/>
              <a:gd name="T38" fmla="*/ 1128 w 1129"/>
              <a:gd name="T39" fmla="*/ 540 h 877"/>
              <a:gd name="T40" fmla="*/ 1104 w 1129"/>
              <a:gd name="T41" fmla="*/ 612 h 877"/>
              <a:gd name="T42" fmla="*/ 1080 w 1129"/>
              <a:gd name="T43" fmla="*/ 684 h 877"/>
              <a:gd name="T44" fmla="*/ 1032 w 1129"/>
              <a:gd name="T45" fmla="*/ 756 h 877"/>
              <a:gd name="T46" fmla="*/ 984 w 1129"/>
              <a:gd name="T47" fmla="*/ 816 h 877"/>
              <a:gd name="T48" fmla="*/ 912 w 1129"/>
              <a:gd name="T49" fmla="*/ 864 h 877"/>
              <a:gd name="T50" fmla="*/ 804 w 1129"/>
              <a:gd name="T51" fmla="*/ 876 h 877"/>
              <a:gd name="T52" fmla="*/ 720 w 1129"/>
              <a:gd name="T53" fmla="*/ 876 h 877"/>
              <a:gd name="T54" fmla="*/ 588 w 1129"/>
              <a:gd name="T55" fmla="*/ 876 h 877"/>
              <a:gd name="T56" fmla="*/ 516 w 1129"/>
              <a:gd name="T57" fmla="*/ 864 h 877"/>
              <a:gd name="T58" fmla="*/ 444 w 1129"/>
              <a:gd name="T59" fmla="*/ 840 h 877"/>
              <a:gd name="T60" fmla="*/ 360 w 1129"/>
              <a:gd name="T61" fmla="*/ 804 h 877"/>
              <a:gd name="T62" fmla="*/ 288 w 1129"/>
              <a:gd name="T63" fmla="*/ 768 h 877"/>
              <a:gd name="T64" fmla="*/ 216 w 1129"/>
              <a:gd name="T65" fmla="*/ 720 h 877"/>
              <a:gd name="T66" fmla="*/ 144 w 1129"/>
              <a:gd name="T67" fmla="*/ 672 h 877"/>
              <a:gd name="T68" fmla="*/ 72 w 1129"/>
              <a:gd name="T69" fmla="*/ 600 h 877"/>
              <a:gd name="T70" fmla="*/ 36 w 1129"/>
              <a:gd name="T71" fmla="*/ 528 h 877"/>
              <a:gd name="T72" fmla="*/ 12 w 1129"/>
              <a:gd name="T73" fmla="*/ 456 h 877"/>
              <a:gd name="T74" fmla="*/ 12 w 1129"/>
              <a:gd name="T75" fmla="*/ 384 h 877"/>
              <a:gd name="T76" fmla="*/ 0 w 1129"/>
              <a:gd name="T77" fmla="*/ 312 h 877"/>
              <a:gd name="T78" fmla="*/ 12 w 1129"/>
              <a:gd name="T79" fmla="*/ 24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9" h="877">
                <a:moveTo>
                  <a:pt x="36" y="192"/>
                </a:moveTo>
                <a:lnTo>
                  <a:pt x="48" y="156"/>
                </a:lnTo>
                <a:lnTo>
                  <a:pt x="60" y="120"/>
                </a:lnTo>
                <a:lnTo>
                  <a:pt x="72" y="84"/>
                </a:lnTo>
                <a:lnTo>
                  <a:pt x="108" y="60"/>
                </a:lnTo>
                <a:lnTo>
                  <a:pt x="144" y="36"/>
                </a:lnTo>
                <a:lnTo>
                  <a:pt x="180" y="24"/>
                </a:lnTo>
                <a:lnTo>
                  <a:pt x="216" y="24"/>
                </a:lnTo>
                <a:lnTo>
                  <a:pt x="264" y="12"/>
                </a:lnTo>
                <a:lnTo>
                  <a:pt x="300" y="12"/>
                </a:lnTo>
                <a:lnTo>
                  <a:pt x="336" y="12"/>
                </a:lnTo>
                <a:lnTo>
                  <a:pt x="384" y="12"/>
                </a:lnTo>
                <a:lnTo>
                  <a:pt x="420" y="0"/>
                </a:lnTo>
                <a:lnTo>
                  <a:pt x="456" y="0"/>
                </a:lnTo>
                <a:lnTo>
                  <a:pt x="492" y="0"/>
                </a:lnTo>
                <a:lnTo>
                  <a:pt x="516" y="36"/>
                </a:lnTo>
                <a:lnTo>
                  <a:pt x="552" y="48"/>
                </a:lnTo>
                <a:lnTo>
                  <a:pt x="588" y="72"/>
                </a:lnTo>
                <a:lnTo>
                  <a:pt x="624" y="72"/>
                </a:lnTo>
                <a:lnTo>
                  <a:pt x="660" y="84"/>
                </a:lnTo>
                <a:lnTo>
                  <a:pt x="696" y="84"/>
                </a:lnTo>
                <a:lnTo>
                  <a:pt x="732" y="96"/>
                </a:lnTo>
                <a:lnTo>
                  <a:pt x="768" y="96"/>
                </a:lnTo>
                <a:lnTo>
                  <a:pt x="804" y="120"/>
                </a:lnTo>
                <a:lnTo>
                  <a:pt x="828" y="156"/>
                </a:lnTo>
                <a:lnTo>
                  <a:pt x="864" y="180"/>
                </a:lnTo>
                <a:lnTo>
                  <a:pt x="900" y="192"/>
                </a:lnTo>
                <a:lnTo>
                  <a:pt x="936" y="192"/>
                </a:lnTo>
                <a:lnTo>
                  <a:pt x="984" y="192"/>
                </a:lnTo>
                <a:lnTo>
                  <a:pt x="1020" y="204"/>
                </a:lnTo>
                <a:lnTo>
                  <a:pt x="1056" y="216"/>
                </a:lnTo>
                <a:lnTo>
                  <a:pt x="1080" y="252"/>
                </a:lnTo>
                <a:lnTo>
                  <a:pt x="1104" y="288"/>
                </a:lnTo>
                <a:lnTo>
                  <a:pt x="1116" y="324"/>
                </a:lnTo>
                <a:lnTo>
                  <a:pt x="1128" y="360"/>
                </a:lnTo>
                <a:lnTo>
                  <a:pt x="1128" y="396"/>
                </a:lnTo>
                <a:lnTo>
                  <a:pt x="1128" y="432"/>
                </a:lnTo>
                <a:lnTo>
                  <a:pt x="1128" y="468"/>
                </a:lnTo>
                <a:lnTo>
                  <a:pt x="1128" y="504"/>
                </a:lnTo>
                <a:lnTo>
                  <a:pt x="1128" y="540"/>
                </a:lnTo>
                <a:lnTo>
                  <a:pt x="1116" y="576"/>
                </a:lnTo>
                <a:lnTo>
                  <a:pt x="1104" y="612"/>
                </a:lnTo>
                <a:lnTo>
                  <a:pt x="1092" y="648"/>
                </a:lnTo>
                <a:lnTo>
                  <a:pt x="1080" y="684"/>
                </a:lnTo>
                <a:lnTo>
                  <a:pt x="1056" y="720"/>
                </a:lnTo>
                <a:lnTo>
                  <a:pt x="1032" y="756"/>
                </a:lnTo>
                <a:lnTo>
                  <a:pt x="996" y="780"/>
                </a:lnTo>
                <a:lnTo>
                  <a:pt x="984" y="816"/>
                </a:lnTo>
                <a:lnTo>
                  <a:pt x="948" y="840"/>
                </a:lnTo>
                <a:lnTo>
                  <a:pt x="912" y="864"/>
                </a:lnTo>
                <a:lnTo>
                  <a:pt x="876" y="864"/>
                </a:lnTo>
                <a:lnTo>
                  <a:pt x="804" y="876"/>
                </a:lnTo>
                <a:lnTo>
                  <a:pt x="756" y="876"/>
                </a:lnTo>
                <a:lnTo>
                  <a:pt x="720" y="876"/>
                </a:lnTo>
                <a:lnTo>
                  <a:pt x="672" y="876"/>
                </a:lnTo>
                <a:lnTo>
                  <a:pt x="588" y="876"/>
                </a:lnTo>
                <a:lnTo>
                  <a:pt x="552" y="864"/>
                </a:lnTo>
                <a:lnTo>
                  <a:pt x="516" y="864"/>
                </a:lnTo>
                <a:lnTo>
                  <a:pt x="480" y="852"/>
                </a:lnTo>
                <a:lnTo>
                  <a:pt x="444" y="840"/>
                </a:lnTo>
                <a:lnTo>
                  <a:pt x="408" y="828"/>
                </a:lnTo>
                <a:lnTo>
                  <a:pt x="360" y="804"/>
                </a:lnTo>
                <a:lnTo>
                  <a:pt x="324" y="780"/>
                </a:lnTo>
                <a:lnTo>
                  <a:pt x="288" y="768"/>
                </a:lnTo>
                <a:lnTo>
                  <a:pt x="252" y="744"/>
                </a:lnTo>
                <a:lnTo>
                  <a:pt x="216" y="720"/>
                </a:lnTo>
                <a:lnTo>
                  <a:pt x="180" y="696"/>
                </a:lnTo>
                <a:lnTo>
                  <a:pt x="144" y="672"/>
                </a:lnTo>
                <a:lnTo>
                  <a:pt x="108" y="636"/>
                </a:lnTo>
                <a:lnTo>
                  <a:pt x="72" y="600"/>
                </a:lnTo>
                <a:lnTo>
                  <a:pt x="48" y="564"/>
                </a:lnTo>
                <a:lnTo>
                  <a:pt x="36" y="528"/>
                </a:lnTo>
                <a:lnTo>
                  <a:pt x="24" y="492"/>
                </a:lnTo>
                <a:lnTo>
                  <a:pt x="12" y="456"/>
                </a:lnTo>
                <a:lnTo>
                  <a:pt x="12" y="420"/>
                </a:lnTo>
                <a:lnTo>
                  <a:pt x="12" y="384"/>
                </a:lnTo>
                <a:lnTo>
                  <a:pt x="0" y="348"/>
                </a:lnTo>
                <a:lnTo>
                  <a:pt x="0" y="312"/>
                </a:lnTo>
                <a:lnTo>
                  <a:pt x="0" y="276"/>
                </a:lnTo>
                <a:lnTo>
                  <a:pt x="12" y="240"/>
                </a:lnTo>
                <a:lnTo>
                  <a:pt x="36" y="204"/>
                </a:lnTo>
              </a:path>
            </a:pathLst>
          </a:custGeom>
          <a:gradFill rotWithShape="0">
            <a:gsLst>
              <a:gs pos="0">
                <a:srgbClr val="FFFFFF"/>
              </a:gs>
              <a:gs pos="100000">
                <a:srgbClr val="FFFFFF">
                  <a:gamma/>
                  <a:shade val="29804"/>
                  <a:invGamma/>
                </a:srgbClr>
              </a:gs>
            </a:gsLst>
            <a:path path="rect">
              <a:fillToRect r="100000" b="100000"/>
            </a:path>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6147" name="Line 3">
            <a:extLst>
              <a:ext uri="{FF2B5EF4-FFF2-40B4-BE49-F238E27FC236}">
                <a16:creationId xmlns:a16="http://schemas.microsoft.com/office/drawing/2014/main" id="{377AA623-FFD5-435B-8575-DAF5F2B2B45F}"/>
              </a:ext>
            </a:extLst>
          </p:cNvPr>
          <p:cNvSpPr>
            <a:spLocks noChangeShapeType="1"/>
          </p:cNvSpPr>
          <p:nvPr/>
        </p:nvSpPr>
        <p:spPr bwMode="auto">
          <a:xfrm flipV="1">
            <a:off x="3644901" y="3822700"/>
            <a:ext cx="1758951" cy="603251"/>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148" name="Line 4">
            <a:extLst>
              <a:ext uri="{FF2B5EF4-FFF2-40B4-BE49-F238E27FC236}">
                <a16:creationId xmlns:a16="http://schemas.microsoft.com/office/drawing/2014/main" id="{0418071A-EC69-421A-914A-D2DD6A6182CC}"/>
              </a:ext>
            </a:extLst>
          </p:cNvPr>
          <p:cNvSpPr>
            <a:spLocks noChangeShapeType="1"/>
          </p:cNvSpPr>
          <p:nvPr/>
        </p:nvSpPr>
        <p:spPr bwMode="auto">
          <a:xfrm flipH="1">
            <a:off x="3632200" y="4273549"/>
            <a:ext cx="1746251" cy="273051"/>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149" name="Line 5">
            <a:extLst>
              <a:ext uri="{FF2B5EF4-FFF2-40B4-BE49-F238E27FC236}">
                <a16:creationId xmlns:a16="http://schemas.microsoft.com/office/drawing/2014/main" id="{1A0BDB5B-9010-4E18-A416-6E1F157537DB}"/>
              </a:ext>
            </a:extLst>
          </p:cNvPr>
          <p:cNvSpPr>
            <a:spLocks noChangeShapeType="1"/>
          </p:cNvSpPr>
          <p:nvPr/>
        </p:nvSpPr>
        <p:spPr bwMode="auto">
          <a:xfrm>
            <a:off x="7150100" y="4044950"/>
            <a:ext cx="882651" cy="463551"/>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150" name="Line 6">
            <a:extLst>
              <a:ext uri="{FF2B5EF4-FFF2-40B4-BE49-F238E27FC236}">
                <a16:creationId xmlns:a16="http://schemas.microsoft.com/office/drawing/2014/main" id="{9ACB487E-A3DA-4D4B-B2C4-C0F7047D3501}"/>
              </a:ext>
            </a:extLst>
          </p:cNvPr>
          <p:cNvSpPr>
            <a:spLocks noChangeShapeType="1"/>
          </p:cNvSpPr>
          <p:nvPr/>
        </p:nvSpPr>
        <p:spPr bwMode="auto">
          <a:xfrm flipH="1" flipV="1">
            <a:off x="7080249" y="4413251"/>
            <a:ext cx="984251" cy="279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151" name="Rectangle 7">
            <a:extLst>
              <a:ext uri="{FF2B5EF4-FFF2-40B4-BE49-F238E27FC236}">
                <a16:creationId xmlns:a16="http://schemas.microsoft.com/office/drawing/2014/main" id="{5CF0B24B-3F22-4B35-A22A-33CC2437496F}"/>
              </a:ext>
            </a:extLst>
          </p:cNvPr>
          <p:cNvSpPr>
            <a:spLocks noChangeArrowheads="1"/>
          </p:cNvSpPr>
          <p:nvPr/>
        </p:nvSpPr>
        <p:spPr bwMode="auto">
          <a:xfrm>
            <a:off x="5625818" y="4017965"/>
            <a:ext cx="827535"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1400" b="1" i="1"/>
              <a:t>Network</a:t>
            </a:r>
          </a:p>
        </p:txBody>
      </p:sp>
      <p:sp>
        <p:nvSpPr>
          <p:cNvPr id="6152" name="Rectangle 8">
            <a:extLst>
              <a:ext uri="{FF2B5EF4-FFF2-40B4-BE49-F238E27FC236}">
                <a16:creationId xmlns:a16="http://schemas.microsoft.com/office/drawing/2014/main" id="{6A889030-EE0E-400B-BAD7-62E8811BD73C}"/>
              </a:ext>
            </a:extLst>
          </p:cNvPr>
          <p:cNvSpPr>
            <a:spLocks noChangeArrowheads="1"/>
          </p:cNvSpPr>
          <p:nvPr/>
        </p:nvSpPr>
        <p:spPr bwMode="auto">
          <a:xfrm rot="18840000">
            <a:off x="4486541" y="2940509"/>
            <a:ext cx="1028168" cy="39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2000"/>
              <a:t>Request</a:t>
            </a:r>
          </a:p>
        </p:txBody>
      </p:sp>
      <p:sp>
        <p:nvSpPr>
          <p:cNvPr id="6153" name="Rectangle 9">
            <a:extLst>
              <a:ext uri="{FF2B5EF4-FFF2-40B4-BE49-F238E27FC236}">
                <a16:creationId xmlns:a16="http://schemas.microsoft.com/office/drawing/2014/main" id="{61083357-8641-4DE2-B19E-74E7D2009156}"/>
              </a:ext>
            </a:extLst>
          </p:cNvPr>
          <p:cNvSpPr>
            <a:spLocks noChangeArrowheads="1"/>
          </p:cNvSpPr>
          <p:nvPr/>
        </p:nvSpPr>
        <p:spPr bwMode="auto">
          <a:xfrm rot="2580000">
            <a:off x="4653565" y="4563728"/>
            <a:ext cx="827471" cy="39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2000"/>
              <a:t>Result</a:t>
            </a:r>
          </a:p>
        </p:txBody>
      </p:sp>
      <p:sp>
        <p:nvSpPr>
          <p:cNvPr id="6154" name="Rectangle 10">
            <a:extLst>
              <a:ext uri="{FF2B5EF4-FFF2-40B4-BE49-F238E27FC236}">
                <a16:creationId xmlns:a16="http://schemas.microsoft.com/office/drawing/2014/main" id="{6FCA9F65-2DCA-4E5D-8CA4-0F43627A147F}"/>
              </a:ext>
            </a:extLst>
          </p:cNvPr>
          <p:cNvSpPr>
            <a:spLocks noChangeArrowheads="1"/>
          </p:cNvSpPr>
          <p:nvPr/>
        </p:nvSpPr>
        <p:spPr bwMode="auto">
          <a:xfrm>
            <a:off x="3276601" y="30164"/>
            <a:ext cx="73787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nchor="ctr"/>
          <a:lstStyle/>
          <a:p>
            <a:pPr algn="r">
              <a:lnSpc>
                <a:spcPct val="90000"/>
              </a:lnSpc>
            </a:pPr>
            <a:endParaRPr lang="en-US" altLang="en-US" sz="3600" b="1" dirty="0">
              <a:solidFill>
                <a:srgbClr val="FAFD00"/>
              </a:solidFill>
              <a:latin typeface="Arial" panose="020B0604020202020204" pitchFamily="34" charset="0"/>
            </a:endParaRPr>
          </a:p>
        </p:txBody>
      </p:sp>
      <p:sp>
        <p:nvSpPr>
          <p:cNvPr id="6155" name="Rectangle 11">
            <a:extLst>
              <a:ext uri="{FF2B5EF4-FFF2-40B4-BE49-F238E27FC236}">
                <a16:creationId xmlns:a16="http://schemas.microsoft.com/office/drawing/2014/main" id="{D5814676-CFC5-4288-B1D7-4789EC25EB70}"/>
              </a:ext>
            </a:extLst>
          </p:cNvPr>
          <p:cNvSpPr>
            <a:spLocks noChangeArrowheads="1"/>
          </p:cNvSpPr>
          <p:nvPr/>
        </p:nvSpPr>
        <p:spPr bwMode="auto">
          <a:xfrm>
            <a:off x="4216731" y="1876426"/>
            <a:ext cx="4557787" cy="52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2800">
                <a:solidFill>
                  <a:schemeClr val="accent2"/>
                </a:solidFill>
              </a:rPr>
              <a:t>a client, a server, and network</a:t>
            </a:r>
          </a:p>
        </p:txBody>
      </p:sp>
      <p:graphicFrame>
        <p:nvGraphicFramePr>
          <p:cNvPr id="6156" name="Object 12">
            <a:hlinkClick r:id="" action="ppaction://ole?verb=0"/>
            <a:extLst>
              <a:ext uri="{FF2B5EF4-FFF2-40B4-BE49-F238E27FC236}">
                <a16:creationId xmlns:a16="http://schemas.microsoft.com/office/drawing/2014/main" id="{1D15EE41-C7DD-43F8-81DE-7111F687BFAC}"/>
              </a:ext>
            </a:extLst>
          </p:cNvPr>
          <p:cNvGraphicFramePr>
            <a:graphicFrameLocks/>
          </p:cNvGraphicFramePr>
          <p:nvPr/>
        </p:nvGraphicFramePr>
        <p:xfrm>
          <a:off x="7829551" y="3336926"/>
          <a:ext cx="2538413" cy="1951039"/>
        </p:xfrm>
        <a:graphic>
          <a:graphicData uri="http://schemas.openxmlformats.org/presentationml/2006/ole">
            <mc:AlternateContent xmlns:mc="http://schemas.openxmlformats.org/markup-compatibility/2006">
              <mc:Choice xmlns:v="urn:schemas-microsoft-com:vml" Requires="v">
                <p:oleObj spid="_x0000_s1232" name="Microsoft ClipArt Gallery" r:id="rId3" imgW="4181400" imgH="3214440" progId="MS_ClipArt_Gallery">
                  <p:embed/>
                </p:oleObj>
              </mc:Choice>
              <mc:Fallback>
                <p:oleObj name="Microsoft ClipArt Gallery" r:id="rId3" imgW="4181400" imgH="3214440" progId="MS_ClipArt_Gallery">
                  <p:embed/>
                  <p:pic>
                    <p:nvPicPr>
                      <p:cNvPr id="6156" name="Object 12">
                        <a:hlinkClick r:id="" action="ppaction://ole?verb=0"/>
                        <a:extLst>
                          <a:ext uri="{FF2B5EF4-FFF2-40B4-BE49-F238E27FC236}">
                            <a16:creationId xmlns:a16="http://schemas.microsoft.com/office/drawing/2014/main" id="{1D15EE41-C7DD-43F8-81DE-7111F687BFA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9551" y="3336926"/>
                        <a:ext cx="2538413" cy="195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7" name="Object 13">
            <a:hlinkClick r:id="" action="ppaction://ole?verb=0"/>
            <a:extLst>
              <a:ext uri="{FF2B5EF4-FFF2-40B4-BE49-F238E27FC236}">
                <a16:creationId xmlns:a16="http://schemas.microsoft.com/office/drawing/2014/main" id="{A6C5B9A3-15F9-4FA5-9103-A05874C13491}"/>
              </a:ext>
            </a:extLst>
          </p:cNvPr>
          <p:cNvGraphicFramePr>
            <a:graphicFrameLocks/>
          </p:cNvGraphicFramePr>
          <p:nvPr/>
        </p:nvGraphicFramePr>
        <p:xfrm>
          <a:off x="1695450" y="3124200"/>
          <a:ext cx="2317751" cy="1847851"/>
        </p:xfrm>
        <a:graphic>
          <a:graphicData uri="http://schemas.openxmlformats.org/presentationml/2006/ole">
            <mc:AlternateContent xmlns:mc="http://schemas.openxmlformats.org/markup-compatibility/2006">
              <mc:Choice xmlns:v="urn:schemas-microsoft-com:vml" Requires="v">
                <p:oleObj spid="_x0000_s1233" name="Microsoft ClipArt Gallery" r:id="rId5" imgW="4005000" imgH="3190680" progId="MS_ClipArt_Gallery">
                  <p:embed/>
                </p:oleObj>
              </mc:Choice>
              <mc:Fallback>
                <p:oleObj name="Microsoft ClipArt Gallery" r:id="rId5" imgW="4005000" imgH="3190680" progId="MS_ClipArt_Gallery">
                  <p:embed/>
                  <p:pic>
                    <p:nvPicPr>
                      <p:cNvPr id="6157" name="Object 13">
                        <a:hlinkClick r:id="" action="ppaction://ole?verb=0"/>
                        <a:extLst>
                          <a:ext uri="{FF2B5EF4-FFF2-40B4-BE49-F238E27FC236}">
                            <a16:creationId xmlns:a16="http://schemas.microsoft.com/office/drawing/2014/main" id="{A6C5B9A3-15F9-4FA5-9103-A05874C1349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5450" y="3124200"/>
                        <a:ext cx="2317751" cy="1847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8" name="Rectangle 14">
            <a:extLst>
              <a:ext uri="{FF2B5EF4-FFF2-40B4-BE49-F238E27FC236}">
                <a16:creationId xmlns:a16="http://schemas.microsoft.com/office/drawing/2014/main" id="{D2F91743-8B4E-47DB-B181-BC0D78C22B08}"/>
              </a:ext>
            </a:extLst>
          </p:cNvPr>
          <p:cNvSpPr>
            <a:spLocks noChangeArrowheads="1"/>
          </p:cNvSpPr>
          <p:nvPr/>
        </p:nvSpPr>
        <p:spPr bwMode="auto">
          <a:xfrm>
            <a:off x="2456300" y="3370265"/>
            <a:ext cx="605871"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1400">
                <a:solidFill>
                  <a:schemeClr val="accent2"/>
                </a:solidFill>
              </a:rPr>
              <a:t>Client</a:t>
            </a:r>
          </a:p>
        </p:txBody>
      </p:sp>
      <p:sp>
        <p:nvSpPr>
          <p:cNvPr id="6159" name="Rectangle 15">
            <a:extLst>
              <a:ext uri="{FF2B5EF4-FFF2-40B4-BE49-F238E27FC236}">
                <a16:creationId xmlns:a16="http://schemas.microsoft.com/office/drawing/2014/main" id="{4A76377A-4FFA-4BF9-84FC-483F03C44A41}"/>
              </a:ext>
            </a:extLst>
          </p:cNvPr>
          <p:cNvSpPr>
            <a:spLocks noChangeArrowheads="1"/>
          </p:cNvSpPr>
          <p:nvPr/>
        </p:nvSpPr>
        <p:spPr bwMode="auto">
          <a:xfrm>
            <a:off x="8652010" y="3656014"/>
            <a:ext cx="650756"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1400">
                <a:solidFill>
                  <a:schemeClr val="accent2"/>
                </a:solidFill>
              </a:rPr>
              <a:t>Server</a:t>
            </a:r>
          </a:p>
        </p:txBody>
      </p:sp>
      <p:sp>
        <p:nvSpPr>
          <p:cNvPr id="6160" name="Rectangle 16">
            <a:extLst>
              <a:ext uri="{FF2B5EF4-FFF2-40B4-BE49-F238E27FC236}">
                <a16:creationId xmlns:a16="http://schemas.microsoft.com/office/drawing/2014/main" id="{4412F020-397A-4974-A53C-9CB0F19F9F8C}"/>
              </a:ext>
            </a:extLst>
          </p:cNvPr>
          <p:cNvSpPr>
            <a:spLocks noChangeArrowheads="1"/>
          </p:cNvSpPr>
          <p:nvPr/>
        </p:nvSpPr>
        <p:spPr bwMode="auto">
          <a:xfrm>
            <a:off x="2109895" y="5141914"/>
            <a:ext cx="1290354"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1400" b="1">
                <a:solidFill>
                  <a:schemeClr val="accent2"/>
                </a:solidFill>
              </a:rPr>
              <a:t>Client machine</a:t>
            </a:r>
          </a:p>
        </p:txBody>
      </p:sp>
      <p:sp>
        <p:nvSpPr>
          <p:cNvPr id="6161" name="Rectangle 17">
            <a:extLst>
              <a:ext uri="{FF2B5EF4-FFF2-40B4-BE49-F238E27FC236}">
                <a16:creationId xmlns:a16="http://schemas.microsoft.com/office/drawing/2014/main" id="{8714B771-2F5A-4A28-B906-8A786958BFE6}"/>
              </a:ext>
            </a:extLst>
          </p:cNvPr>
          <p:cNvSpPr>
            <a:spLocks noChangeArrowheads="1"/>
          </p:cNvSpPr>
          <p:nvPr/>
        </p:nvSpPr>
        <p:spPr bwMode="auto">
          <a:xfrm>
            <a:off x="7956827" y="5465765"/>
            <a:ext cx="1336841"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sz="1400" b="1">
                <a:solidFill>
                  <a:schemeClr val="accent2"/>
                </a:solidFill>
              </a:rPr>
              <a:t>Server machine</a:t>
            </a:r>
          </a:p>
        </p:txBody>
      </p:sp>
      <p:sp>
        <p:nvSpPr>
          <p:cNvPr id="22" name="TextBox 21">
            <a:extLst>
              <a:ext uri="{FF2B5EF4-FFF2-40B4-BE49-F238E27FC236}">
                <a16:creationId xmlns:a16="http://schemas.microsoft.com/office/drawing/2014/main" id="{E6D23B62-EA32-BB45-A520-9E190419F7B5}"/>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73414559-77BF-EB4B-8743-26565840473A}"/>
              </a:ext>
            </a:extLst>
          </p:cNvPr>
          <p:cNvSpPr>
            <a:spLocks noGrp="1"/>
          </p:cNvSpPr>
          <p:nvPr>
            <p:ph type="sldNum" sz="quarter" idx="12"/>
          </p:nvPr>
        </p:nvSpPr>
        <p:spPr/>
        <p:txBody>
          <a:bodyPr/>
          <a:lstStyle/>
          <a:p>
            <a:fld id="{3AC851F9-F74B-4499-B053-246283DE7566}" type="slidenum">
              <a:rPr lang="he-IL" smtClean="0"/>
              <a:t>32</a:t>
            </a:fld>
            <a:endParaRPr lang="he-IL"/>
          </a:p>
        </p:txBody>
      </p:sp>
      <p:sp>
        <p:nvSpPr>
          <p:cNvPr id="6" name="Нижний колонтитул 5">
            <a:extLst>
              <a:ext uri="{FF2B5EF4-FFF2-40B4-BE49-F238E27FC236}">
                <a16:creationId xmlns:a16="http://schemas.microsoft.com/office/drawing/2014/main" id="{AC74C0CA-CE6C-5349-9FDF-75728697CEE7}"/>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D86E-EB06-408E-87A0-C8EFF785660E}"/>
              </a:ext>
            </a:extLst>
          </p:cNvPr>
          <p:cNvSpPr>
            <a:spLocks noGrp="1"/>
          </p:cNvSpPr>
          <p:nvPr>
            <p:ph type="title"/>
          </p:nvPr>
        </p:nvSpPr>
        <p:spPr>
          <a:xfrm>
            <a:off x="1484984" y="593367"/>
            <a:ext cx="9304870" cy="763600"/>
          </a:xfrm>
        </p:spPr>
        <p:txBody>
          <a:bodyPr>
            <a:normAutofit fontScale="90000"/>
          </a:bodyPr>
          <a:lstStyle/>
          <a:p>
            <a:pPr algn="l" rtl="0"/>
            <a:r>
              <a:rPr lang="en-US" dirty="0">
                <a:solidFill>
                  <a:schemeClr val="tx1">
                    <a:lumMod val="95000"/>
                    <a:lumOff val="5000"/>
                  </a:schemeClr>
                </a:solidFill>
              </a:rPr>
              <a:t>Functional Roles</a:t>
            </a:r>
          </a:p>
        </p:txBody>
      </p:sp>
      <p:sp>
        <p:nvSpPr>
          <p:cNvPr id="3" name="Text Placeholder 2">
            <a:extLst>
              <a:ext uri="{FF2B5EF4-FFF2-40B4-BE49-F238E27FC236}">
                <a16:creationId xmlns:a16="http://schemas.microsoft.com/office/drawing/2014/main" id="{BCE25145-842B-4A8B-B329-88ADB014DBA6}"/>
              </a:ext>
            </a:extLst>
          </p:cNvPr>
          <p:cNvSpPr>
            <a:spLocks noGrp="1"/>
          </p:cNvSpPr>
          <p:nvPr>
            <p:ph type="body" idx="1"/>
          </p:nvPr>
        </p:nvSpPr>
        <p:spPr>
          <a:xfrm>
            <a:off x="1484984" y="2187223"/>
            <a:ext cx="8310957" cy="4555200"/>
          </a:xfrm>
        </p:spPr>
        <p:txBody>
          <a:bodyPr/>
          <a:lstStyle/>
          <a:p>
            <a:pPr algn="l" rtl="0"/>
            <a:r>
              <a:rPr lang="en-US" sz="2133" dirty="0">
                <a:solidFill>
                  <a:schemeClr val="tx1">
                    <a:lumMod val="95000"/>
                    <a:lumOff val="5000"/>
                  </a:schemeClr>
                </a:solidFill>
              </a:rPr>
              <a:t>Data storage</a:t>
            </a:r>
          </a:p>
          <a:p>
            <a:pPr algn="l" rtl="0"/>
            <a:r>
              <a:rPr lang="en-US" sz="2133" dirty="0">
                <a:solidFill>
                  <a:schemeClr val="tx1">
                    <a:lumMod val="95000"/>
                    <a:lumOff val="5000"/>
                  </a:schemeClr>
                </a:solidFill>
              </a:rPr>
              <a:t>Application Host</a:t>
            </a:r>
          </a:p>
          <a:p>
            <a:pPr algn="l" rtl="0"/>
            <a:r>
              <a:rPr lang="en-US" sz="2133" dirty="0">
                <a:solidFill>
                  <a:schemeClr val="tx1">
                    <a:lumMod val="95000"/>
                    <a:lumOff val="5000"/>
                  </a:schemeClr>
                </a:solidFill>
              </a:rPr>
              <a:t>Processing data</a:t>
            </a:r>
          </a:p>
          <a:p>
            <a:pPr algn="l" rtl="0"/>
            <a:r>
              <a:rPr lang="en-US" sz="2133" dirty="0">
                <a:solidFill>
                  <a:schemeClr val="tx1">
                    <a:lumMod val="95000"/>
                    <a:lumOff val="5000"/>
                  </a:schemeClr>
                </a:solidFill>
              </a:rPr>
              <a:t>Data management</a:t>
            </a:r>
          </a:p>
          <a:p>
            <a:pPr algn="l" rtl="0"/>
            <a:r>
              <a:rPr lang="en-US" sz="2133" dirty="0">
                <a:solidFill>
                  <a:schemeClr val="tx1">
                    <a:lumMod val="95000"/>
                    <a:lumOff val="5000"/>
                  </a:schemeClr>
                </a:solidFill>
              </a:rPr>
              <a:t>Website Host</a:t>
            </a:r>
          </a:p>
        </p:txBody>
      </p:sp>
      <p:sp>
        <p:nvSpPr>
          <p:cNvPr id="6" name="TextBox 5">
            <a:extLst>
              <a:ext uri="{FF2B5EF4-FFF2-40B4-BE49-F238E27FC236}">
                <a16:creationId xmlns:a16="http://schemas.microsoft.com/office/drawing/2014/main" id="{E9CA2024-2836-1044-8DA6-47F223A2CC61}"/>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7" name="Номер слайда 6">
            <a:extLst>
              <a:ext uri="{FF2B5EF4-FFF2-40B4-BE49-F238E27FC236}">
                <a16:creationId xmlns:a16="http://schemas.microsoft.com/office/drawing/2014/main" id="{D904E4BF-E75D-1847-BC1C-F4AF6940A149}"/>
              </a:ext>
            </a:extLst>
          </p:cNvPr>
          <p:cNvSpPr>
            <a:spLocks noGrp="1"/>
          </p:cNvSpPr>
          <p:nvPr>
            <p:ph type="sldNum" idx="12"/>
          </p:nvPr>
        </p:nvSpPr>
        <p:spPr/>
        <p:txBody>
          <a:bodyPr/>
          <a:lstStyle/>
          <a:p>
            <a:fld id="{00000000-1234-1234-1234-123412341234}" type="slidenum">
              <a:rPr lang="en" smtClean="0"/>
              <a:pPr/>
              <a:t>33</a:t>
            </a:fld>
            <a:endParaRPr lang="en"/>
          </a:p>
        </p:txBody>
      </p:sp>
    </p:spTree>
    <p:extLst>
      <p:ext uri="{BB962C8B-B14F-4D97-AF65-F5344CB8AC3E}">
        <p14:creationId xmlns:p14="http://schemas.microsoft.com/office/powerpoint/2010/main" val="2926305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0A0C544-5589-4AC4-BD7A-07DE13AEB7A0}"/>
              </a:ext>
            </a:extLst>
          </p:cNvPr>
          <p:cNvSpPr>
            <a:spLocks noGrp="1" noChangeArrowheads="1"/>
          </p:cNvSpPr>
          <p:nvPr>
            <p:ph type="title"/>
          </p:nvPr>
        </p:nvSpPr>
        <p:spPr>
          <a:xfrm>
            <a:off x="1985011" y="349627"/>
            <a:ext cx="9677400" cy="1325563"/>
          </a:xfrm>
          <a:noFill/>
          <a:ln/>
        </p:spPr>
        <p:txBody>
          <a:bodyPr/>
          <a:lstStyle/>
          <a:p>
            <a:pPr algn="l" rtl="0"/>
            <a:r>
              <a:rPr lang="en-US" altLang="en-US" dirty="0"/>
              <a:t>Categories of Servers</a:t>
            </a:r>
          </a:p>
        </p:txBody>
      </p:sp>
      <p:sp>
        <p:nvSpPr>
          <p:cNvPr id="17411" name="Rectangle 3">
            <a:extLst>
              <a:ext uri="{FF2B5EF4-FFF2-40B4-BE49-F238E27FC236}">
                <a16:creationId xmlns:a16="http://schemas.microsoft.com/office/drawing/2014/main" id="{302F6315-E637-4CA8-BA3F-867D7F3B6B9A}"/>
              </a:ext>
            </a:extLst>
          </p:cNvPr>
          <p:cNvSpPr>
            <a:spLocks noGrp="1" noChangeArrowheads="1"/>
          </p:cNvSpPr>
          <p:nvPr>
            <p:ph type="body" idx="1"/>
          </p:nvPr>
        </p:nvSpPr>
        <p:spPr>
          <a:xfrm>
            <a:off x="3441916" y="1933916"/>
            <a:ext cx="7451035" cy="3413885"/>
          </a:xfrm>
          <a:noFill/>
          <a:ln/>
        </p:spPr>
        <p:txBody>
          <a:bodyPr/>
          <a:lstStyle/>
          <a:p>
            <a:pPr algn="l" rtl="0"/>
            <a:r>
              <a:rPr lang="en-US" altLang="en-US" sz="2133" dirty="0">
                <a:solidFill>
                  <a:schemeClr val="tx1">
                    <a:lumMod val="95000"/>
                    <a:lumOff val="5000"/>
                  </a:schemeClr>
                </a:solidFill>
                <a:latin typeface="Arial" panose="020B0604020202020204" pitchFamily="34" charset="0"/>
              </a:rPr>
              <a:t>File Server</a:t>
            </a:r>
          </a:p>
          <a:p>
            <a:pPr algn="l" rtl="0"/>
            <a:r>
              <a:rPr lang="en-US" altLang="en-US" sz="2133" dirty="0">
                <a:solidFill>
                  <a:schemeClr val="tx1">
                    <a:lumMod val="95000"/>
                    <a:lumOff val="5000"/>
                  </a:schemeClr>
                </a:solidFill>
                <a:latin typeface="Arial" panose="020B0604020202020204" pitchFamily="34" charset="0"/>
              </a:rPr>
              <a:t>Data Server</a:t>
            </a:r>
          </a:p>
          <a:p>
            <a:pPr algn="l" rtl="0"/>
            <a:r>
              <a:rPr lang="en-US" altLang="en-US" sz="2133" dirty="0">
                <a:solidFill>
                  <a:schemeClr val="tx1">
                    <a:lumMod val="95000"/>
                    <a:lumOff val="5000"/>
                  </a:schemeClr>
                </a:solidFill>
                <a:latin typeface="Arial" panose="020B0604020202020204" pitchFamily="34" charset="0"/>
              </a:rPr>
              <a:t>Computer Server</a:t>
            </a:r>
          </a:p>
          <a:p>
            <a:pPr algn="l" rtl="0"/>
            <a:r>
              <a:rPr lang="en-US" altLang="en-US" sz="2133" dirty="0">
                <a:solidFill>
                  <a:schemeClr val="tx1">
                    <a:lumMod val="95000"/>
                    <a:lumOff val="5000"/>
                  </a:schemeClr>
                </a:solidFill>
                <a:latin typeface="Arial" panose="020B0604020202020204" pitchFamily="34" charset="0"/>
              </a:rPr>
              <a:t>Database Server</a:t>
            </a:r>
          </a:p>
          <a:p>
            <a:pPr algn="l" rtl="0"/>
            <a:r>
              <a:rPr lang="en-US" altLang="en-US" sz="2133" dirty="0">
                <a:solidFill>
                  <a:schemeClr val="tx1">
                    <a:lumMod val="95000"/>
                    <a:lumOff val="5000"/>
                  </a:schemeClr>
                </a:solidFill>
                <a:latin typeface="Arial" panose="020B0604020202020204" pitchFamily="34" charset="0"/>
              </a:rPr>
              <a:t>Communication Server</a:t>
            </a:r>
          </a:p>
          <a:p>
            <a:pPr algn="l" rtl="0"/>
            <a:r>
              <a:rPr lang="en-US" altLang="en-US" sz="2133" dirty="0">
                <a:solidFill>
                  <a:schemeClr val="tx1">
                    <a:lumMod val="95000"/>
                    <a:lumOff val="5000"/>
                  </a:schemeClr>
                </a:solidFill>
                <a:latin typeface="Arial" panose="020B0604020202020204" pitchFamily="34" charset="0"/>
              </a:rPr>
              <a:t>Video Server</a:t>
            </a:r>
          </a:p>
        </p:txBody>
      </p:sp>
      <p:sp>
        <p:nvSpPr>
          <p:cNvPr id="4" name="Slide Number Placeholder 2">
            <a:extLst>
              <a:ext uri="{FF2B5EF4-FFF2-40B4-BE49-F238E27FC236}">
                <a16:creationId xmlns:a16="http://schemas.microsoft.com/office/drawing/2014/main" id="{002903B6-362C-46DA-9D3C-0B88B11B8C22}"/>
              </a:ext>
            </a:extLst>
          </p:cNvPr>
          <p:cNvSpPr txBox="1">
            <a:spLocks/>
          </p:cNvSpPr>
          <p:nvPr/>
        </p:nvSpPr>
        <p:spPr>
          <a:xfrm>
            <a:off x="11296611" y="6217623"/>
            <a:ext cx="731600" cy="52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467"/>
              <a:pPr/>
              <a:t>34</a:t>
            </a:fld>
            <a:endParaRPr lang="en" sz="1467" dirty="0"/>
          </a:p>
        </p:txBody>
      </p:sp>
      <p:sp>
        <p:nvSpPr>
          <p:cNvPr id="8" name="TextBox 7">
            <a:extLst>
              <a:ext uri="{FF2B5EF4-FFF2-40B4-BE49-F238E27FC236}">
                <a16:creationId xmlns:a16="http://schemas.microsoft.com/office/drawing/2014/main" id="{5F627F12-5A51-D841-97C2-429C2423961A}"/>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6" name="Номер слайда 5">
            <a:extLst>
              <a:ext uri="{FF2B5EF4-FFF2-40B4-BE49-F238E27FC236}">
                <a16:creationId xmlns:a16="http://schemas.microsoft.com/office/drawing/2014/main" id="{5917D069-1576-6849-B39A-8D74CDF5B909}"/>
              </a:ext>
            </a:extLst>
          </p:cNvPr>
          <p:cNvSpPr>
            <a:spLocks noGrp="1"/>
          </p:cNvSpPr>
          <p:nvPr>
            <p:ph type="sldNum" sz="quarter" idx="12"/>
          </p:nvPr>
        </p:nvSpPr>
        <p:spPr/>
        <p:txBody>
          <a:bodyPr/>
          <a:lstStyle/>
          <a:p>
            <a:fld id="{3AC851F9-F74B-4499-B053-246283DE7566}" type="slidenum">
              <a:rPr lang="he-IL" smtClean="0"/>
              <a:t>34</a:t>
            </a:fld>
            <a:endParaRPr lang="he-IL"/>
          </a:p>
        </p:txBody>
      </p:sp>
      <p:sp>
        <p:nvSpPr>
          <p:cNvPr id="7" name="Нижний колонтитул 6">
            <a:extLst>
              <a:ext uri="{FF2B5EF4-FFF2-40B4-BE49-F238E27FC236}">
                <a16:creationId xmlns:a16="http://schemas.microsoft.com/office/drawing/2014/main" id="{DAEC2530-0D30-3D4D-B51F-FF74FE96EA32}"/>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p:cover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8716026-5814-4991-85DF-1ADA562D7AE9}"/>
              </a:ext>
            </a:extLst>
          </p:cNvPr>
          <p:cNvSpPr>
            <a:spLocks noGrp="1" noChangeArrowheads="1"/>
          </p:cNvSpPr>
          <p:nvPr>
            <p:ph type="title"/>
          </p:nvPr>
        </p:nvSpPr>
        <p:spPr>
          <a:xfrm>
            <a:off x="2011398" y="174770"/>
            <a:ext cx="8643730" cy="843020"/>
          </a:xfrm>
          <a:noFill/>
          <a:ln/>
        </p:spPr>
        <p:txBody>
          <a:bodyPr>
            <a:normAutofit/>
          </a:bodyPr>
          <a:lstStyle/>
          <a:p>
            <a:r>
              <a:rPr lang="en-US" altLang="en-US" dirty="0"/>
              <a:t>File Server</a:t>
            </a:r>
          </a:p>
        </p:txBody>
      </p:sp>
      <p:sp>
        <p:nvSpPr>
          <p:cNvPr id="18435" name="Rectangle 3">
            <a:extLst>
              <a:ext uri="{FF2B5EF4-FFF2-40B4-BE49-F238E27FC236}">
                <a16:creationId xmlns:a16="http://schemas.microsoft.com/office/drawing/2014/main" id="{D05FD442-D35F-4EC0-A328-091805BE7717}"/>
              </a:ext>
            </a:extLst>
          </p:cNvPr>
          <p:cNvSpPr>
            <a:spLocks noGrp="1" noChangeArrowheads="1"/>
          </p:cNvSpPr>
          <p:nvPr>
            <p:ph type="body" idx="1"/>
          </p:nvPr>
        </p:nvSpPr>
        <p:spPr>
          <a:xfrm>
            <a:off x="2423304" y="1797177"/>
            <a:ext cx="8231824" cy="4886053"/>
          </a:xfrm>
          <a:noFill/>
          <a:ln/>
        </p:spPr>
        <p:txBody>
          <a:bodyPr/>
          <a:lstStyle/>
          <a:p>
            <a:pPr algn="just"/>
            <a:r>
              <a:rPr lang="en-US" altLang="en-US" dirty="0">
                <a:solidFill>
                  <a:schemeClr val="tx1">
                    <a:lumMod val="95000"/>
                    <a:lumOff val="5000"/>
                  </a:schemeClr>
                </a:solidFill>
                <a:latin typeface="Arial" panose="020B0604020202020204" pitchFamily="34" charset="0"/>
              </a:rPr>
              <a:t>File Servers manage a work group’s application and data files, so that they may be shared by the group.</a:t>
            </a:r>
          </a:p>
          <a:p>
            <a:pPr algn="just"/>
            <a:r>
              <a:rPr lang="en-US" altLang="en-US" dirty="0">
                <a:solidFill>
                  <a:schemeClr val="tx1">
                    <a:lumMod val="95000"/>
                    <a:lumOff val="5000"/>
                  </a:schemeClr>
                </a:solidFill>
                <a:latin typeface="Arial" panose="020B0604020202020204" pitchFamily="34" charset="0"/>
              </a:rPr>
              <a:t>Very I/O oriented</a:t>
            </a:r>
          </a:p>
          <a:p>
            <a:pPr algn="just"/>
            <a:r>
              <a:rPr lang="en-US" altLang="en-US" dirty="0">
                <a:solidFill>
                  <a:schemeClr val="tx1">
                    <a:lumMod val="95000"/>
                    <a:lumOff val="5000"/>
                  </a:schemeClr>
                </a:solidFill>
                <a:latin typeface="Arial" panose="020B0604020202020204" pitchFamily="34" charset="0"/>
              </a:rPr>
              <a:t>Pull large amount of data off the storage subsystem and pass the data over the network</a:t>
            </a:r>
          </a:p>
          <a:p>
            <a:pPr algn="just"/>
            <a:r>
              <a:rPr lang="en-US" altLang="en-US" dirty="0">
                <a:solidFill>
                  <a:schemeClr val="tx1">
                    <a:lumMod val="95000"/>
                    <a:lumOff val="5000"/>
                  </a:schemeClr>
                </a:solidFill>
                <a:latin typeface="Arial" panose="020B0604020202020204" pitchFamily="34" charset="0"/>
              </a:rPr>
              <a:t>Requires many slots for network connections and a large-capacity, fast hard disk subsystem.</a:t>
            </a:r>
          </a:p>
        </p:txBody>
      </p:sp>
      <p:sp>
        <p:nvSpPr>
          <p:cNvPr id="4" name="Slide Number Placeholder 2">
            <a:extLst>
              <a:ext uri="{FF2B5EF4-FFF2-40B4-BE49-F238E27FC236}">
                <a16:creationId xmlns:a16="http://schemas.microsoft.com/office/drawing/2014/main" id="{14BF0360-CE02-45A5-87BC-5270CB5079C9}"/>
              </a:ext>
            </a:extLst>
          </p:cNvPr>
          <p:cNvSpPr txBox="1">
            <a:spLocks/>
          </p:cNvSpPr>
          <p:nvPr/>
        </p:nvSpPr>
        <p:spPr>
          <a:xfrm>
            <a:off x="11296611" y="6217623"/>
            <a:ext cx="731600" cy="52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467"/>
              <a:pPr/>
              <a:t>35</a:t>
            </a:fld>
            <a:endParaRPr lang="en" sz="1467" dirty="0"/>
          </a:p>
        </p:txBody>
      </p:sp>
      <p:sp>
        <p:nvSpPr>
          <p:cNvPr id="6" name="Номер слайда 5">
            <a:extLst>
              <a:ext uri="{FF2B5EF4-FFF2-40B4-BE49-F238E27FC236}">
                <a16:creationId xmlns:a16="http://schemas.microsoft.com/office/drawing/2014/main" id="{68FE8949-D4E6-5849-A7B8-FB0AD724F216}"/>
              </a:ext>
            </a:extLst>
          </p:cNvPr>
          <p:cNvSpPr>
            <a:spLocks noGrp="1"/>
          </p:cNvSpPr>
          <p:nvPr>
            <p:ph type="sldNum" sz="quarter" idx="12"/>
          </p:nvPr>
        </p:nvSpPr>
        <p:spPr/>
        <p:txBody>
          <a:bodyPr/>
          <a:lstStyle/>
          <a:p>
            <a:fld id="{3AC851F9-F74B-4499-B053-246283DE7566}" type="slidenum">
              <a:rPr lang="he-IL" smtClean="0"/>
              <a:t>35</a:t>
            </a:fld>
            <a:endParaRPr lang="he-IL"/>
          </a:p>
        </p:txBody>
      </p:sp>
      <p:sp>
        <p:nvSpPr>
          <p:cNvPr id="7" name="Нижний колонтитул 6">
            <a:extLst>
              <a:ext uri="{FF2B5EF4-FFF2-40B4-BE49-F238E27FC236}">
                <a16:creationId xmlns:a16="http://schemas.microsoft.com/office/drawing/2014/main" id="{A4B4F000-6614-A949-950A-7D26BF056F43}"/>
              </a:ext>
            </a:extLst>
          </p:cNvPr>
          <p:cNvSpPr>
            <a:spLocks noGrp="1"/>
          </p:cNvSpPr>
          <p:nvPr>
            <p:ph type="ftr" sz="quarter" idx="11"/>
          </p:nvPr>
        </p:nvSpPr>
        <p:spPr/>
        <p:txBody>
          <a:bodyPr/>
          <a:lstStyle/>
          <a:p>
            <a:pPr marL="0" algn="ctr" defTabSz="914400" rtl="0" eaLnBrk="1" latinLnBrk="0" hangingPunct="1"/>
            <a:endParaRPr lang="he-IL" dirty="0"/>
          </a:p>
        </p:txBody>
      </p:sp>
      <p:sp>
        <p:nvSpPr>
          <p:cNvPr id="10" name="Прямоугольник 9">
            <a:extLst>
              <a:ext uri="{FF2B5EF4-FFF2-40B4-BE49-F238E27FC236}">
                <a16:creationId xmlns:a16="http://schemas.microsoft.com/office/drawing/2014/main" id="{1F1076A8-644A-BD4A-846B-1DDF4368C8A4}"/>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transition>
    <p:cut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876C743-2310-433C-BD50-69FF18FC5F0E}"/>
              </a:ext>
            </a:extLst>
          </p:cNvPr>
          <p:cNvSpPr>
            <a:spLocks noChangeArrowheads="1"/>
          </p:cNvSpPr>
          <p:nvPr/>
        </p:nvSpPr>
        <p:spPr bwMode="auto">
          <a:xfrm>
            <a:off x="2038664" y="1454151"/>
            <a:ext cx="2812737" cy="4559300"/>
          </a:xfrm>
          <a:prstGeom prst="rect">
            <a:avLst/>
          </a:prstGeom>
          <a:gradFill rotWithShape="0">
            <a:gsLst>
              <a:gs pos="0">
                <a:srgbClr val="CECECE"/>
              </a:gs>
              <a:gs pos="100000">
                <a:srgbClr val="CECECE">
                  <a:gamma/>
                  <a:shade val="20000"/>
                  <a:invGamma/>
                </a:srgbClr>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3" name="Rectangle 3">
            <a:extLst>
              <a:ext uri="{FF2B5EF4-FFF2-40B4-BE49-F238E27FC236}">
                <a16:creationId xmlns:a16="http://schemas.microsoft.com/office/drawing/2014/main" id="{E491F0B1-7AF1-40C9-8123-9A7ECE16DBBE}"/>
              </a:ext>
            </a:extLst>
          </p:cNvPr>
          <p:cNvSpPr>
            <a:spLocks noChangeArrowheads="1"/>
          </p:cNvSpPr>
          <p:nvPr/>
        </p:nvSpPr>
        <p:spPr bwMode="auto">
          <a:xfrm>
            <a:off x="6934933" y="1473201"/>
            <a:ext cx="3416300" cy="4559300"/>
          </a:xfrm>
          <a:prstGeom prst="rect">
            <a:avLst/>
          </a:prstGeom>
          <a:gradFill rotWithShape="0">
            <a:gsLst>
              <a:gs pos="0">
                <a:srgbClr val="FC0128"/>
              </a:gs>
              <a:gs pos="100000">
                <a:srgbClr val="FC0128">
                  <a:gamma/>
                  <a:tint val="60000"/>
                  <a:invGamma/>
                </a:srgbClr>
              </a:gs>
            </a:gsLst>
            <a:path path="rect">
              <a:fillToRect r="100000" b="10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4" name="Line 4">
            <a:extLst>
              <a:ext uri="{FF2B5EF4-FFF2-40B4-BE49-F238E27FC236}">
                <a16:creationId xmlns:a16="http://schemas.microsoft.com/office/drawing/2014/main" id="{8402C494-7FCC-4AA7-A64E-A093D555AFA1}"/>
              </a:ext>
            </a:extLst>
          </p:cNvPr>
          <p:cNvSpPr>
            <a:spLocks noChangeShapeType="1"/>
          </p:cNvSpPr>
          <p:nvPr/>
        </p:nvSpPr>
        <p:spPr bwMode="auto">
          <a:xfrm>
            <a:off x="4095751" y="3079751"/>
            <a:ext cx="0" cy="1765300"/>
          </a:xfrm>
          <a:prstGeom prst="line">
            <a:avLst/>
          </a:prstGeom>
          <a:noFill/>
          <a:ln w="254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5" name="Line 5">
            <a:extLst>
              <a:ext uri="{FF2B5EF4-FFF2-40B4-BE49-F238E27FC236}">
                <a16:creationId xmlns:a16="http://schemas.microsoft.com/office/drawing/2014/main" id="{7F0A9B26-9E37-4795-B524-37449DA9A36C}"/>
              </a:ext>
            </a:extLst>
          </p:cNvPr>
          <p:cNvSpPr>
            <a:spLocks noChangeShapeType="1"/>
          </p:cNvSpPr>
          <p:nvPr/>
        </p:nvSpPr>
        <p:spPr bwMode="auto">
          <a:xfrm>
            <a:off x="4108451" y="4857751"/>
            <a:ext cx="3213100" cy="0"/>
          </a:xfrm>
          <a:prstGeom prst="line">
            <a:avLst/>
          </a:prstGeom>
          <a:noFill/>
          <a:ln w="254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6" name="Line 6">
            <a:extLst>
              <a:ext uri="{FF2B5EF4-FFF2-40B4-BE49-F238E27FC236}">
                <a16:creationId xmlns:a16="http://schemas.microsoft.com/office/drawing/2014/main" id="{16479548-4836-4BF7-8EE3-450B096236F9}"/>
              </a:ext>
            </a:extLst>
          </p:cNvPr>
          <p:cNvSpPr>
            <a:spLocks noChangeShapeType="1"/>
          </p:cNvSpPr>
          <p:nvPr/>
        </p:nvSpPr>
        <p:spPr bwMode="auto">
          <a:xfrm>
            <a:off x="4127501" y="2990851"/>
            <a:ext cx="32131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7" name="Line 7">
            <a:extLst>
              <a:ext uri="{FF2B5EF4-FFF2-40B4-BE49-F238E27FC236}">
                <a16:creationId xmlns:a16="http://schemas.microsoft.com/office/drawing/2014/main" id="{56DBC2F7-630D-446A-A23C-3181991392F2}"/>
              </a:ext>
            </a:extLst>
          </p:cNvPr>
          <p:cNvSpPr>
            <a:spLocks noChangeShapeType="1"/>
          </p:cNvSpPr>
          <p:nvPr/>
        </p:nvSpPr>
        <p:spPr bwMode="auto">
          <a:xfrm>
            <a:off x="7353300" y="4756149"/>
            <a:ext cx="0" cy="82073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8" name="Line 8">
            <a:extLst>
              <a:ext uri="{FF2B5EF4-FFF2-40B4-BE49-F238E27FC236}">
                <a16:creationId xmlns:a16="http://schemas.microsoft.com/office/drawing/2014/main" id="{538E95C0-9C95-431D-BDDE-2A235562E9E7}"/>
              </a:ext>
            </a:extLst>
          </p:cNvPr>
          <p:cNvSpPr>
            <a:spLocks noChangeShapeType="1"/>
          </p:cNvSpPr>
          <p:nvPr/>
        </p:nvSpPr>
        <p:spPr bwMode="auto">
          <a:xfrm>
            <a:off x="7353300" y="3789363"/>
            <a:ext cx="0" cy="122555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69" name="Line 9">
            <a:extLst>
              <a:ext uri="{FF2B5EF4-FFF2-40B4-BE49-F238E27FC236}">
                <a16:creationId xmlns:a16="http://schemas.microsoft.com/office/drawing/2014/main" id="{422354C9-509F-4F66-9A91-F03FC0754BC9}"/>
              </a:ext>
            </a:extLst>
          </p:cNvPr>
          <p:cNvSpPr>
            <a:spLocks noChangeShapeType="1"/>
          </p:cNvSpPr>
          <p:nvPr/>
        </p:nvSpPr>
        <p:spPr bwMode="auto">
          <a:xfrm>
            <a:off x="7353300" y="1816101"/>
            <a:ext cx="0" cy="24034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70" name="Line 10">
            <a:extLst>
              <a:ext uri="{FF2B5EF4-FFF2-40B4-BE49-F238E27FC236}">
                <a16:creationId xmlns:a16="http://schemas.microsoft.com/office/drawing/2014/main" id="{AC924CE5-CEBD-4F5F-951C-28D528DEE689}"/>
              </a:ext>
            </a:extLst>
          </p:cNvPr>
          <p:cNvSpPr>
            <a:spLocks noChangeShapeType="1"/>
          </p:cNvSpPr>
          <p:nvPr/>
        </p:nvSpPr>
        <p:spPr bwMode="auto">
          <a:xfrm>
            <a:off x="4095751" y="2432051"/>
            <a:ext cx="0" cy="6223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71" name="Line 11">
            <a:extLst>
              <a:ext uri="{FF2B5EF4-FFF2-40B4-BE49-F238E27FC236}">
                <a16:creationId xmlns:a16="http://schemas.microsoft.com/office/drawing/2014/main" id="{4CF20032-AD1A-450A-8D87-EC77503BF884}"/>
              </a:ext>
            </a:extLst>
          </p:cNvPr>
          <p:cNvSpPr>
            <a:spLocks noChangeShapeType="1"/>
          </p:cNvSpPr>
          <p:nvPr/>
        </p:nvSpPr>
        <p:spPr bwMode="auto">
          <a:xfrm>
            <a:off x="7366000" y="3543300"/>
            <a:ext cx="2184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72" name="Line 12">
            <a:extLst>
              <a:ext uri="{FF2B5EF4-FFF2-40B4-BE49-F238E27FC236}">
                <a16:creationId xmlns:a16="http://schemas.microsoft.com/office/drawing/2014/main" id="{8A71FE79-69BA-4E4B-802A-1FDBA279B701}"/>
              </a:ext>
            </a:extLst>
          </p:cNvPr>
          <p:cNvSpPr>
            <a:spLocks noChangeShapeType="1"/>
          </p:cNvSpPr>
          <p:nvPr/>
        </p:nvSpPr>
        <p:spPr bwMode="auto">
          <a:xfrm>
            <a:off x="7385050" y="4572000"/>
            <a:ext cx="2165351" cy="0"/>
          </a:xfrm>
          <a:prstGeom prst="line">
            <a:avLst/>
          </a:prstGeom>
          <a:noFill/>
          <a:ln w="254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73" name="Line 13">
            <a:extLst>
              <a:ext uri="{FF2B5EF4-FFF2-40B4-BE49-F238E27FC236}">
                <a16:creationId xmlns:a16="http://schemas.microsoft.com/office/drawing/2014/main" id="{681C18B2-1EDC-4EA2-A419-C1521535B992}"/>
              </a:ext>
            </a:extLst>
          </p:cNvPr>
          <p:cNvSpPr>
            <a:spLocks noChangeShapeType="1"/>
          </p:cNvSpPr>
          <p:nvPr/>
        </p:nvSpPr>
        <p:spPr bwMode="auto">
          <a:xfrm>
            <a:off x="9544051" y="3575051"/>
            <a:ext cx="0" cy="965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74" name="Rectangle 14">
            <a:extLst>
              <a:ext uri="{FF2B5EF4-FFF2-40B4-BE49-F238E27FC236}">
                <a16:creationId xmlns:a16="http://schemas.microsoft.com/office/drawing/2014/main" id="{76ABE3A4-B192-4AD9-A40F-2D963F3B2A13}"/>
              </a:ext>
            </a:extLst>
          </p:cNvPr>
          <p:cNvSpPr>
            <a:spLocks noChangeArrowheads="1"/>
          </p:cNvSpPr>
          <p:nvPr/>
        </p:nvSpPr>
        <p:spPr bwMode="auto">
          <a:xfrm>
            <a:off x="2889004" y="2333626"/>
            <a:ext cx="1133475" cy="64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1" rIns="90488" bIns="44451">
            <a:spAutoFit/>
          </a:bodyPr>
          <a:lstStyle/>
          <a:p>
            <a:r>
              <a:rPr lang="en-US" altLang="en-US" dirty="0">
                <a:solidFill>
                  <a:schemeClr val="accent2"/>
                </a:solidFill>
              </a:rPr>
              <a:t>Client </a:t>
            </a:r>
          </a:p>
          <a:p>
            <a:r>
              <a:rPr lang="en-US" altLang="en-US" dirty="0">
                <a:solidFill>
                  <a:schemeClr val="accent2"/>
                </a:solidFill>
              </a:rPr>
              <a:t>Program</a:t>
            </a:r>
          </a:p>
        </p:txBody>
      </p:sp>
      <p:sp>
        <p:nvSpPr>
          <p:cNvPr id="15375" name="Rectangle 15">
            <a:extLst>
              <a:ext uri="{FF2B5EF4-FFF2-40B4-BE49-F238E27FC236}">
                <a16:creationId xmlns:a16="http://schemas.microsoft.com/office/drawing/2014/main" id="{DFEAD4E5-CBA6-4B66-858B-65BE73D7F8B3}"/>
              </a:ext>
            </a:extLst>
          </p:cNvPr>
          <p:cNvSpPr>
            <a:spLocks noChangeArrowheads="1"/>
          </p:cNvSpPr>
          <p:nvPr/>
        </p:nvSpPr>
        <p:spPr bwMode="auto">
          <a:xfrm>
            <a:off x="2906801" y="3457576"/>
            <a:ext cx="1063625" cy="64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1" rIns="90488" bIns="44451">
            <a:spAutoFit/>
          </a:bodyPr>
          <a:lstStyle/>
          <a:p>
            <a:r>
              <a:rPr lang="en-US" altLang="en-US" dirty="0">
                <a:solidFill>
                  <a:schemeClr val="accent2"/>
                </a:solidFill>
              </a:rPr>
              <a:t>Client </a:t>
            </a:r>
          </a:p>
          <a:p>
            <a:r>
              <a:rPr lang="en-US" altLang="en-US" dirty="0">
                <a:solidFill>
                  <a:schemeClr val="accent2"/>
                </a:solidFill>
              </a:rPr>
              <a:t>Waiting</a:t>
            </a:r>
          </a:p>
        </p:txBody>
      </p:sp>
      <p:sp>
        <p:nvSpPr>
          <p:cNvPr id="15376" name="Rectangle 16">
            <a:extLst>
              <a:ext uri="{FF2B5EF4-FFF2-40B4-BE49-F238E27FC236}">
                <a16:creationId xmlns:a16="http://schemas.microsoft.com/office/drawing/2014/main" id="{91A73256-F91F-4DEC-9BAB-2B2229CBFA99}"/>
              </a:ext>
            </a:extLst>
          </p:cNvPr>
          <p:cNvSpPr>
            <a:spLocks noChangeArrowheads="1"/>
          </p:cNvSpPr>
          <p:nvPr/>
        </p:nvSpPr>
        <p:spPr bwMode="auto">
          <a:xfrm>
            <a:off x="5084764" y="2414590"/>
            <a:ext cx="1379536"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1" rIns="90488" bIns="44451">
            <a:spAutoFit/>
          </a:bodyPr>
          <a:lstStyle/>
          <a:p>
            <a:r>
              <a:rPr lang="en-US" altLang="en-US" sz="1400" dirty="0"/>
              <a:t>RPC Call</a:t>
            </a:r>
          </a:p>
        </p:txBody>
      </p:sp>
      <p:sp>
        <p:nvSpPr>
          <p:cNvPr id="15377" name="Rectangle 17">
            <a:extLst>
              <a:ext uri="{FF2B5EF4-FFF2-40B4-BE49-F238E27FC236}">
                <a16:creationId xmlns:a16="http://schemas.microsoft.com/office/drawing/2014/main" id="{CBF188EB-7A64-46B5-9BB3-A8CE6DF124D1}"/>
              </a:ext>
            </a:extLst>
          </p:cNvPr>
          <p:cNvSpPr>
            <a:spLocks noChangeArrowheads="1"/>
          </p:cNvSpPr>
          <p:nvPr/>
        </p:nvSpPr>
        <p:spPr bwMode="auto">
          <a:xfrm>
            <a:off x="5084764" y="3043239"/>
            <a:ext cx="1793875"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with Request</a:t>
            </a:r>
          </a:p>
        </p:txBody>
      </p:sp>
      <p:sp>
        <p:nvSpPr>
          <p:cNvPr id="15378" name="Rectangle 18">
            <a:extLst>
              <a:ext uri="{FF2B5EF4-FFF2-40B4-BE49-F238E27FC236}">
                <a16:creationId xmlns:a16="http://schemas.microsoft.com/office/drawing/2014/main" id="{36F2DA22-080E-4A18-B57F-A1604EC1D659}"/>
              </a:ext>
            </a:extLst>
          </p:cNvPr>
          <p:cNvSpPr>
            <a:spLocks noChangeArrowheads="1"/>
          </p:cNvSpPr>
          <p:nvPr/>
        </p:nvSpPr>
        <p:spPr bwMode="auto">
          <a:xfrm>
            <a:off x="5160963" y="4395790"/>
            <a:ext cx="1276351"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return ( )</a:t>
            </a:r>
          </a:p>
        </p:txBody>
      </p:sp>
      <p:sp>
        <p:nvSpPr>
          <p:cNvPr id="15379" name="Rectangle 19">
            <a:extLst>
              <a:ext uri="{FF2B5EF4-FFF2-40B4-BE49-F238E27FC236}">
                <a16:creationId xmlns:a16="http://schemas.microsoft.com/office/drawing/2014/main" id="{40ACB314-F19D-4EA8-B14A-777F9A19BD16}"/>
              </a:ext>
            </a:extLst>
          </p:cNvPr>
          <p:cNvSpPr>
            <a:spLocks noChangeArrowheads="1"/>
          </p:cNvSpPr>
          <p:nvPr/>
        </p:nvSpPr>
        <p:spPr bwMode="auto">
          <a:xfrm>
            <a:off x="5141914" y="4929190"/>
            <a:ext cx="820737"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reply</a:t>
            </a:r>
          </a:p>
        </p:txBody>
      </p:sp>
      <p:sp>
        <p:nvSpPr>
          <p:cNvPr id="15380" name="Rectangle 20">
            <a:extLst>
              <a:ext uri="{FF2B5EF4-FFF2-40B4-BE49-F238E27FC236}">
                <a16:creationId xmlns:a16="http://schemas.microsoft.com/office/drawing/2014/main" id="{32F36E24-AEF2-4267-98B8-AF95B9D28AE2}"/>
              </a:ext>
            </a:extLst>
          </p:cNvPr>
          <p:cNvSpPr>
            <a:spLocks noChangeArrowheads="1"/>
          </p:cNvSpPr>
          <p:nvPr/>
        </p:nvSpPr>
        <p:spPr bwMode="auto">
          <a:xfrm>
            <a:off x="7656514" y="4778377"/>
            <a:ext cx="2589212"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Request Completed</a:t>
            </a:r>
          </a:p>
        </p:txBody>
      </p:sp>
      <p:sp>
        <p:nvSpPr>
          <p:cNvPr id="15381" name="Rectangle 21">
            <a:extLst>
              <a:ext uri="{FF2B5EF4-FFF2-40B4-BE49-F238E27FC236}">
                <a16:creationId xmlns:a16="http://schemas.microsoft.com/office/drawing/2014/main" id="{39312A27-CEAD-4211-B4C5-E4C5B8C8B7BB}"/>
              </a:ext>
            </a:extLst>
          </p:cNvPr>
          <p:cNvSpPr>
            <a:spLocks noChangeArrowheads="1"/>
          </p:cNvSpPr>
          <p:nvPr/>
        </p:nvSpPr>
        <p:spPr bwMode="auto">
          <a:xfrm>
            <a:off x="7523163" y="4054477"/>
            <a:ext cx="2063751"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return() answer</a:t>
            </a:r>
          </a:p>
        </p:txBody>
      </p:sp>
      <p:sp>
        <p:nvSpPr>
          <p:cNvPr id="15382" name="Rectangle 22">
            <a:extLst>
              <a:ext uri="{FF2B5EF4-FFF2-40B4-BE49-F238E27FC236}">
                <a16:creationId xmlns:a16="http://schemas.microsoft.com/office/drawing/2014/main" id="{AF3EADF3-0469-47BD-B000-A174A9323361}"/>
              </a:ext>
            </a:extLst>
          </p:cNvPr>
          <p:cNvSpPr>
            <a:spLocks noChangeArrowheads="1"/>
          </p:cNvSpPr>
          <p:nvPr/>
        </p:nvSpPr>
        <p:spPr bwMode="auto">
          <a:xfrm>
            <a:off x="7542213" y="3082926"/>
            <a:ext cx="1692275"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Service Call</a:t>
            </a:r>
          </a:p>
        </p:txBody>
      </p:sp>
      <p:sp>
        <p:nvSpPr>
          <p:cNvPr id="15383" name="Rectangle 23">
            <a:extLst>
              <a:ext uri="{FF2B5EF4-FFF2-40B4-BE49-F238E27FC236}">
                <a16:creationId xmlns:a16="http://schemas.microsoft.com/office/drawing/2014/main" id="{44B3E95E-8B84-483E-BFA3-4E43C3C5ECB9}"/>
              </a:ext>
            </a:extLst>
          </p:cNvPr>
          <p:cNvSpPr>
            <a:spLocks noChangeArrowheads="1"/>
          </p:cNvSpPr>
          <p:nvPr/>
        </p:nvSpPr>
        <p:spPr bwMode="auto">
          <a:xfrm>
            <a:off x="7466014" y="2644777"/>
            <a:ext cx="2030412"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Invoke Service</a:t>
            </a:r>
          </a:p>
        </p:txBody>
      </p:sp>
      <p:sp>
        <p:nvSpPr>
          <p:cNvPr id="15384" name="Rectangle 24">
            <a:extLst>
              <a:ext uri="{FF2B5EF4-FFF2-40B4-BE49-F238E27FC236}">
                <a16:creationId xmlns:a16="http://schemas.microsoft.com/office/drawing/2014/main" id="{B53E5A2E-F856-4884-9A90-B48F6D967102}"/>
              </a:ext>
            </a:extLst>
          </p:cNvPr>
          <p:cNvSpPr>
            <a:spLocks noChangeArrowheads="1"/>
          </p:cNvSpPr>
          <p:nvPr/>
        </p:nvSpPr>
        <p:spPr bwMode="auto">
          <a:xfrm>
            <a:off x="7446963" y="1682752"/>
            <a:ext cx="2863851" cy="36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b="1">
                <a:solidFill>
                  <a:schemeClr val="accent2"/>
                </a:solidFill>
              </a:rPr>
              <a:t>Service Daemon Listening</a:t>
            </a:r>
          </a:p>
        </p:txBody>
      </p:sp>
      <p:sp>
        <p:nvSpPr>
          <p:cNvPr id="15385" name="Rectangle 25">
            <a:extLst>
              <a:ext uri="{FF2B5EF4-FFF2-40B4-BE49-F238E27FC236}">
                <a16:creationId xmlns:a16="http://schemas.microsoft.com/office/drawing/2014/main" id="{87E8EF80-C8FA-47E2-B5D1-47BD3D32C4D2}"/>
              </a:ext>
            </a:extLst>
          </p:cNvPr>
          <p:cNvSpPr>
            <a:spLocks noChangeArrowheads="1"/>
          </p:cNvSpPr>
          <p:nvPr/>
        </p:nvSpPr>
        <p:spPr bwMode="auto">
          <a:xfrm rot="960000">
            <a:off x="5121275" y="3955845"/>
            <a:ext cx="1314451"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b="1">
                <a:solidFill>
                  <a:schemeClr val="accent2"/>
                </a:solidFill>
              </a:rPr>
              <a:t>Network</a:t>
            </a:r>
          </a:p>
        </p:txBody>
      </p:sp>
      <p:sp>
        <p:nvSpPr>
          <p:cNvPr id="15386" name="Rectangle 26">
            <a:extLst>
              <a:ext uri="{FF2B5EF4-FFF2-40B4-BE49-F238E27FC236}">
                <a16:creationId xmlns:a16="http://schemas.microsoft.com/office/drawing/2014/main" id="{DE10FCE0-00D8-4251-8850-B2FBAE961812}"/>
              </a:ext>
            </a:extLst>
          </p:cNvPr>
          <p:cNvSpPr>
            <a:spLocks noChangeArrowheads="1"/>
          </p:cNvSpPr>
          <p:nvPr/>
        </p:nvSpPr>
        <p:spPr bwMode="auto">
          <a:xfrm>
            <a:off x="2817814" y="1008065"/>
            <a:ext cx="2081212"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Client Machine</a:t>
            </a:r>
          </a:p>
        </p:txBody>
      </p:sp>
      <p:sp>
        <p:nvSpPr>
          <p:cNvPr id="15387" name="Rectangle 27">
            <a:extLst>
              <a:ext uri="{FF2B5EF4-FFF2-40B4-BE49-F238E27FC236}">
                <a16:creationId xmlns:a16="http://schemas.microsoft.com/office/drawing/2014/main" id="{AECE802C-B54C-49F3-9383-F6D1C09C2158}"/>
              </a:ext>
            </a:extLst>
          </p:cNvPr>
          <p:cNvSpPr>
            <a:spLocks noChangeArrowheads="1"/>
          </p:cNvSpPr>
          <p:nvPr/>
        </p:nvSpPr>
        <p:spPr bwMode="auto">
          <a:xfrm>
            <a:off x="7523163" y="1027114"/>
            <a:ext cx="2132012" cy="30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sz="1400"/>
              <a:t>Server Machine</a:t>
            </a:r>
          </a:p>
        </p:txBody>
      </p:sp>
      <p:sp>
        <p:nvSpPr>
          <p:cNvPr id="15388" name="Rectangle 28">
            <a:extLst>
              <a:ext uri="{FF2B5EF4-FFF2-40B4-BE49-F238E27FC236}">
                <a16:creationId xmlns:a16="http://schemas.microsoft.com/office/drawing/2014/main" id="{BF22CF91-B66F-4BAA-A01E-14FC13FB4584}"/>
              </a:ext>
            </a:extLst>
          </p:cNvPr>
          <p:cNvSpPr>
            <a:spLocks noChangeArrowheads="1"/>
          </p:cNvSpPr>
          <p:nvPr/>
        </p:nvSpPr>
        <p:spPr bwMode="auto">
          <a:xfrm rot="5460000">
            <a:off x="8854282" y="3664718"/>
            <a:ext cx="1812925" cy="36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1" rIns="90488" bIns="44451">
            <a:spAutoFit/>
          </a:bodyPr>
          <a:lstStyle/>
          <a:p>
            <a:r>
              <a:rPr lang="en-US" altLang="en-US" b="1"/>
              <a:t>Service Executes</a:t>
            </a:r>
          </a:p>
        </p:txBody>
      </p:sp>
      <p:sp>
        <p:nvSpPr>
          <p:cNvPr id="15389" name="Line 29">
            <a:extLst>
              <a:ext uri="{FF2B5EF4-FFF2-40B4-BE49-F238E27FC236}">
                <a16:creationId xmlns:a16="http://schemas.microsoft.com/office/drawing/2014/main" id="{35F4DEBE-2DC8-45CF-B53E-A194392F4984}"/>
              </a:ext>
            </a:extLst>
          </p:cNvPr>
          <p:cNvSpPr>
            <a:spLocks noChangeShapeType="1"/>
          </p:cNvSpPr>
          <p:nvPr/>
        </p:nvSpPr>
        <p:spPr bwMode="auto">
          <a:xfrm>
            <a:off x="5092701" y="5759449"/>
            <a:ext cx="615951" cy="425451"/>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90" name="Line 30">
            <a:extLst>
              <a:ext uri="{FF2B5EF4-FFF2-40B4-BE49-F238E27FC236}">
                <a16:creationId xmlns:a16="http://schemas.microsoft.com/office/drawing/2014/main" id="{4B1A4116-91B3-4FEB-9027-934EA6526F09}"/>
              </a:ext>
            </a:extLst>
          </p:cNvPr>
          <p:cNvSpPr>
            <a:spLocks noChangeShapeType="1"/>
          </p:cNvSpPr>
          <p:nvPr/>
        </p:nvSpPr>
        <p:spPr bwMode="auto">
          <a:xfrm>
            <a:off x="4095751" y="4845049"/>
            <a:ext cx="0" cy="80645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91" name="Line 31">
            <a:extLst>
              <a:ext uri="{FF2B5EF4-FFF2-40B4-BE49-F238E27FC236}">
                <a16:creationId xmlns:a16="http://schemas.microsoft.com/office/drawing/2014/main" id="{28693DFB-6C2C-4EBA-8E19-8FB2155E0E12}"/>
              </a:ext>
            </a:extLst>
          </p:cNvPr>
          <p:cNvSpPr>
            <a:spLocks noChangeShapeType="1"/>
          </p:cNvSpPr>
          <p:nvPr/>
        </p:nvSpPr>
        <p:spPr bwMode="auto">
          <a:xfrm flipH="1">
            <a:off x="5727700" y="5740401"/>
            <a:ext cx="736600" cy="4445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392" name="Rectangle 32">
            <a:extLst>
              <a:ext uri="{FF2B5EF4-FFF2-40B4-BE49-F238E27FC236}">
                <a16:creationId xmlns:a16="http://schemas.microsoft.com/office/drawing/2014/main" id="{4BD642BE-F102-4E02-A18A-41BC272FB056}"/>
              </a:ext>
            </a:extLst>
          </p:cNvPr>
          <p:cNvSpPr>
            <a:spLocks noChangeArrowheads="1"/>
          </p:cNvSpPr>
          <p:nvPr/>
        </p:nvSpPr>
        <p:spPr bwMode="auto">
          <a:xfrm>
            <a:off x="4788896" y="6105526"/>
            <a:ext cx="2696893" cy="36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1" rIns="90488" bIns="44451">
            <a:spAutoFit/>
          </a:bodyPr>
          <a:lstStyle/>
          <a:p>
            <a:r>
              <a:rPr lang="en-US" altLang="en-US" b="1">
                <a:solidFill>
                  <a:schemeClr val="accent2"/>
                </a:solidFill>
              </a:rPr>
              <a:t>May be the same machine</a:t>
            </a:r>
          </a:p>
        </p:txBody>
      </p:sp>
      <p:sp>
        <p:nvSpPr>
          <p:cNvPr id="15393" name="Rectangle 33">
            <a:extLst>
              <a:ext uri="{FF2B5EF4-FFF2-40B4-BE49-F238E27FC236}">
                <a16:creationId xmlns:a16="http://schemas.microsoft.com/office/drawing/2014/main" id="{4AB05567-3A80-4AE9-921D-8126403721E0}"/>
              </a:ext>
            </a:extLst>
          </p:cNvPr>
          <p:cNvSpPr>
            <a:spLocks noChangeArrowheads="1"/>
          </p:cNvSpPr>
          <p:nvPr/>
        </p:nvSpPr>
        <p:spPr bwMode="auto">
          <a:xfrm>
            <a:off x="2011235" y="166688"/>
            <a:ext cx="7030424" cy="58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1" rIns="90488" bIns="44451">
            <a:spAutoFit/>
          </a:bodyPr>
          <a:lstStyle/>
          <a:p>
            <a:pPr algn="r">
              <a:spcBef>
                <a:spcPct val="50000"/>
              </a:spcBef>
            </a:pPr>
            <a:r>
              <a:rPr lang="en-US" altLang="en-US" sz="3200" b="1" dirty="0">
                <a:solidFill>
                  <a:schemeClr val="accent2"/>
                </a:solidFill>
                <a:latin typeface="Arial" panose="020B0604020202020204" pitchFamily="34" charset="0"/>
              </a:rPr>
              <a:t>Flow Control in a </a:t>
            </a:r>
            <a:r>
              <a:rPr lang="en-US" altLang="en-US" sz="3200" b="1" dirty="0" err="1">
                <a:solidFill>
                  <a:schemeClr val="accent2"/>
                </a:solidFill>
                <a:latin typeface="Arial" panose="020B0604020202020204" pitchFamily="34" charset="0"/>
              </a:rPr>
              <a:t>Sychronous</a:t>
            </a:r>
            <a:r>
              <a:rPr lang="en-US" altLang="en-US" sz="3200" b="1" dirty="0">
                <a:solidFill>
                  <a:schemeClr val="accent2"/>
                </a:solidFill>
                <a:latin typeface="Arial" panose="020B0604020202020204" pitchFamily="34" charset="0"/>
              </a:rPr>
              <a:t> RPC</a:t>
            </a:r>
          </a:p>
        </p:txBody>
      </p:sp>
      <p:sp>
        <p:nvSpPr>
          <p:cNvPr id="34" name="Slide Number Placeholder 2">
            <a:extLst>
              <a:ext uri="{FF2B5EF4-FFF2-40B4-BE49-F238E27FC236}">
                <a16:creationId xmlns:a16="http://schemas.microsoft.com/office/drawing/2014/main" id="{89355503-26B0-4D8E-A905-3A060F030A6D}"/>
              </a:ext>
            </a:extLst>
          </p:cNvPr>
          <p:cNvSpPr txBox="1">
            <a:spLocks/>
          </p:cNvSpPr>
          <p:nvPr/>
        </p:nvSpPr>
        <p:spPr>
          <a:xfrm>
            <a:off x="11296611" y="6217623"/>
            <a:ext cx="731600" cy="52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467"/>
              <a:pPr/>
              <a:t>36</a:t>
            </a:fld>
            <a:endParaRPr lang="en" sz="1467" dirty="0"/>
          </a:p>
        </p:txBody>
      </p:sp>
      <p:sp>
        <p:nvSpPr>
          <p:cNvPr id="5" name="Номер слайда 4">
            <a:extLst>
              <a:ext uri="{FF2B5EF4-FFF2-40B4-BE49-F238E27FC236}">
                <a16:creationId xmlns:a16="http://schemas.microsoft.com/office/drawing/2014/main" id="{1EC51106-9E00-0741-BE12-DD2C8C7D4CC2}"/>
              </a:ext>
            </a:extLst>
          </p:cNvPr>
          <p:cNvSpPr>
            <a:spLocks noGrp="1"/>
          </p:cNvSpPr>
          <p:nvPr>
            <p:ph type="sldNum" sz="quarter" idx="12"/>
          </p:nvPr>
        </p:nvSpPr>
        <p:spPr/>
        <p:txBody>
          <a:bodyPr/>
          <a:lstStyle/>
          <a:p>
            <a:fld id="{3AC851F9-F74B-4499-B053-246283DE7566}" type="slidenum">
              <a:rPr lang="he-IL" smtClean="0"/>
              <a:t>36</a:t>
            </a:fld>
            <a:endParaRPr lang="he-IL"/>
          </a:p>
        </p:txBody>
      </p:sp>
      <p:sp>
        <p:nvSpPr>
          <p:cNvPr id="6" name="Нижний колонтитул 5">
            <a:extLst>
              <a:ext uri="{FF2B5EF4-FFF2-40B4-BE49-F238E27FC236}">
                <a16:creationId xmlns:a16="http://schemas.microsoft.com/office/drawing/2014/main" id="{41CBD387-531B-724F-8E87-7B7F9EA50C0D}"/>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35AE703-5293-4F3D-BEF4-1F981161F077}"/>
              </a:ext>
            </a:extLst>
          </p:cNvPr>
          <p:cNvSpPr>
            <a:spLocks noGrp="1" noChangeArrowheads="1"/>
          </p:cNvSpPr>
          <p:nvPr>
            <p:ph type="title"/>
          </p:nvPr>
        </p:nvSpPr>
        <p:spPr>
          <a:xfrm>
            <a:off x="838200" y="365125"/>
            <a:ext cx="8807451" cy="1325563"/>
          </a:xfrm>
          <a:noFill/>
          <a:ln/>
        </p:spPr>
        <p:txBody>
          <a:bodyPr/>
          <a:lstStyle/>
          <a:p>
            <a:r>
              <a:rPr lang="en-US" altLang="en-US" b="1" dirty="0">
                <a:latin typeface="Times New Roman" panose="02020603050405020304" pitchFamily="18" charset="0"/>
                <a:cs typeface="Times New Roman" panose="02020603050405020304" pitchFamily="18" charset="0"/>
              </a:rPr>
              <a:t>Compute Server</a:t>
            </a:r>
          </a:p>
        </p:txBody>
      </p:sp>
      <p:sp>
        <p:nvSpPr>
          <p:cNvPr id="19459" name="Rectangle 3">
            <a:extLst>
              <a:ext uri="{FF2B5EF4-FFF2-40B4-BE49-F238E27FC236}">
                <a16:creationId xmlns:a16="http://schemas.microsoft.com/office/drawing/2014/main" id="{2BDC6881-D365-42EE-AE33-6AF4D7278A2F}"/>
              </a:ext>
            </a:extLst>
          </p:cNvPr>
          <p:cNvSpPr>
            <a:spLocks noGrp="1" noChangeArrowheads="1"/>
          </p:cNvSpPr>
          <p:nvPr>
            <p:ph type="body" idx="1"/>
          </p:nvPr>
        </p:nvSpPr>
        <p:spPr>
          <a:xfrm>
            <a:off x="2214880" y="1690688"/>
            <a:ext cx="7101236" cy="4786313"/>
          </a:xfrm>
          <a:noFill/>
          <a:ln/>
        </p:spPr>
        <p:txBody>
          <a:bodyPr/>
          <a:lstStyle/>
          <a:p>
            <a:pPr algn="just"/>
            <a:r>
              <a:rPr lang="en-US" altLang="en-US" sz="2133" dirty="0">
                <a:solidFill>
                  <a:schemeClr val="tx1">
                    <a:lumMod val="95000"/>
                    <a:lumOff val="5000"/>
                  </a:schemeClr>
                </a:solidFill>
              </a:rPr>
              <a:t>Performs Application logic processing</a:t>
            </a:r>
          </a:p>
          <a:p>
            <a:pPr algn="just"/>
            <a:r>
              <a:rPr lang="en-US" altLang="en-US" sz="2133" dirty="0">
                <a:solidFill>
                  <a:schemeClr val="tx1">
                    <a:lumMod val="95000"/>
                    <a:lumOff val="5000"/>
                  </a:schemeClr>
                </a:solidFill>
              </a:rPr>
              <a:t>Compute Servers requires </a:t>
            </a:r>
          </a:p>
          <a:p>
            <a:pPr marL="800080" lvl="1" indent="-342891">
              <a:spcBef>
                <a:spcPct val="30000"/>
              </a:spcBef>
              <a:buClr>
                <a:srgbClr val="FC0128"/>
              </a:buClr>
              <a:buSzPct val="75000"/>
              <a:buFont typeface="Monotype Sorts" pitchFamily="2" charset="2"/>
              <a:buChar char="c"/>
            </a:pPr>
            <a:r>
              <a:rPr lang="en-US" altLang="en-US" sz="2133" dirty="0">
                <a:solidFill>
                  <a:schemeClr val="tx1">
                    <a:lumMod val="95000"/>
                    <a:lumOff val="5000"/>
                  </a:schemeClr>
                </a:solidFill>
              </a:rPr>
              <a:t>processors with high performance capabilities  </a:t>
            </a:r>
          </a:p>
          <a:p>
            <a:pPr marL="800080" lvl="1" indent="-342891" algn="just">
              <a:spcBef>
                <a:spcPct val="30000"/>
              </a:spcBef>
              <a:buClr>
                <a:srgbClr val="FC0128"/>
              </a:buClr>
              <a:buSzPct val="75000"/>
              <a:buFont typeface="Monotype Sorts" pitchFamily="2" charset="2"/>
              <a:buChar char="c"/>
            </a:pPr>
            <a:r>
              <a:rPr lang="en-US" altLang="en-US" sz="2133" dirty="0">
                <a:solidFill>
                  <a:schemeClr val="tx1">
                    <a:lumMod val="95000"/>
                    <a:lumOff val="5000"/>
                  </a:schemeClr>
                </a:solidFill>
              </a:rPr>
              <a:t>large amounts of memory  </a:t>
            </a:r>
          </a:p>
          <a:p>
            <a:pPr marL="800080" lvl="1" indent="-342891" algn="just">
              <a:spcBef>
                <a:spcPct val="30000"/>
              </a:spcBef>
              <a:buClr>
                <a:srgbClr val="FC0128"/>
              </a:buClr>
              <a:buSzPct val="75000"/>
              <a:buFont typeface="Monotype Sorts" pitchFamily="2" charset="2"/>
              <a:buChar char="c"/>
            </a:pPr>
            <a:r>
              <a:rPr lang="en-US" altLang="en-US" sz="2133" dirty="0">
                <a:solidFill>
                  <a:schemeClr val="tx1">
                    <a:lumMod val="95000"/>
                    <a:lumOff val="5000"/>
                  </a:schemeClr>
                </a:solidFill>
              </a:rPr>
              <a:t>relatively low disk subsystems</a:t>
            </a:r>
          </a:p>
          <a:p>
            <a:pPr algn="just"/>
            <a:r>
              <a:rPr lang="en-US" altLang="en-US" sz="2133" dirty="0">
                <a:solidFill>
                  <a:schemeClr val="tx1">
                    <a:lumMod val="95000"/>
                    <a:lumOff val="5000"/>
                  </a:schemeClr>
                </a:solidFill>
              </a:rPr>
              <a:t>By separating data from the computation processing, the compute server’s processing capabilities can be optimized</a:t>
            </a:r>
          </a:p>
          <a:p>
            <a:pPr algn="just">
              <a:buFont typeface="Monotype Sorts" pitchFamily="2" charset="2"/>
              <a:buNone/>
            </a:pPr>
            <a:endParaRPr lang="en-US" altLang="en-US" sz="3200" dirty="0">
              <a:solidFill>
                <a:schemeClr val="tx1">
                  <a:lumMod val="95000"/>
                  <a:lumOff val="5000"/>
                </a:schemeClr>
              </a:solidFill>
            </a:endParaRPr>
          </a:p>
        </p:txBody>
      </p:sp>
      <p:sp>
        <p:nvSpPr>
          <p:cNvPr id="4" name="Slide Number Placeholder 2">
            <a:extLst>
              <a:ext uri="{FF2B5EF4-FFF2-40B4-BE49-F238E27FC236}">
                <a16:creationId xmlns:a16="http://schemas.microsoft.com/office/drawing/2014/main" id="{523CAF8A-6AA8-43AD-80E5-B283EDD13604}"/>
              </a:ext>
            </a:extLst>
          </p:cNvPr>
          <p:cNvSpPr txBox="1">
            <a:spLocks/>
          </p:cNvSpPr>
          <p:nvPr/>
        </p:nvSpPr>
        <p:spPr>
          <a:xfrm>
            <a:off x="11296611" y="6217623"/>
            <a:ext cx="731600" cy="52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467"/>
              <a:pPr/>
              <a:t>37</a:t>
            </a:fld>
            <a:endParaRPr lang="en" sz="1467" dirty="0"/>
          </a:p>
        </p:txBody>
      </p:sp>
      <p:sp>
        <p:nvSpPr>
          <p:cNvPr id="8" name="TextBox 7">
            <a:extLst>
              <a:ext uri="{FF2B5EF4-FFF2-40B4-BE49-F238E27FC236}">
                <a16:creationId xmlns:a16="http://schemas.microsoft.com/office/drawing/2014/main" id="{4AC87A63-D45E-7240-9576-C7D32BA15C5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6" name="Номер слайда 5">
            <a:extLst>
              <a:ext uri="{FF2B5EF4-FFF2-40B4-BE49-F238E27FC236}">
                <a16:creationId xmlns:a16="http://schemas.microsoft.com/office/drawing/2014/main" id="{05357DD7-B0D0-1142-81C7-AC5663F1CD29}"/>
              </a:ext>
            </a:extLst>
          </p:cNvPr>
          <p:cNvSpPr>
            <a:spLocks noGrp="1"/>
          </p:cNvSpPr>
          <p:nvPr>
            <p:ph type="sldNum" sz="quarter" idx="12"/>
          </p:nvPr>
        </p:nvSpPr>
        <p:spPr/>
        <p:txBody>
          <a:bodyPr/>
          <a:lstStyle/>
          <a:p>
            <a:fld id="{3AC851F9-F74B-4499-B053-246283DE7566}" type="slidenum">
              <a:rPr lang="he-IL" smtClean="0"/>
              <a:t>37</a:t>
            </a:fld>
            <a:endParaRPr lang="he-IL"/>
          </a:p>
        </p:txBody>
      </p:sp>
      <p:sp>
        <p:nvSpPr>
          <p:cNvPr id="7" name="Нижний колонтитул 6">
            <a:extLst>
              <a:ext uri="{FF2B5EF4-FFF2-40B4-BE49-F238E27FC236}">
                <a16:creationId xmlns:a16="http://schemas.microsoft.com/office/drawing/2014/main" id="{BBF6953A-149B-7348-B413-AE81F0B5B4D0}"/>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p:strips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0AD689A-5DF6-4790-BC19-B65468503B90}"/>
              </a:ext>
            </a:extLst>
          </p:cNvPr>
          <p:cNvSpPr>
            <a:spLocks noGrp="1" noChangeArrowheads="1"/>
          </p:cNvSpPr>
          <p:nvPr>
            <p:ph type="title"/>
          </p:nvPr>
        </p:nvSpPr>
        <p:spPr>
          <a:noFill/>
          <a:ln/>
        </p:spPr>
        <p:txBody>
          <a:bodyPr/>
          <a:lstStyle/>
          <a:p>
            <a:pPr algn="l"/>
            <a:r>
              <a:rPr lang="en-US" altLang="en-US" b="1" dirty="0">
                <a:latin typeface="Times New Roman" panose="02020603050405020304" pitchFamily="18" charset="0"/>
                <a:cs typeface="Times New Roman" panose="02020603050405020304" pitchFamily="18" charset="0"/>
              </a:rPr>
              <a:t>Database Server</a:t>
            </a:r>
          </a:p>
        </p:txBody>
      </p:sp>
      <p:sp>
        <p:nvSpPr>
          <p:cNvPr id="21507" name="Rectangle 3">
            <a:extLst>
              <a:ext uri="{FF2B5EF4-FFF2-40B4-BE49-F238E27FC236}">
                <a16:creationId xmlns:a16="http://schemas.microsoft.com/office/drawing/2014/main" id="{797AC6D5-196A-4FA7-A530-A5CD8A0FA2AA}"/>
              </a:ext>
            </a:extLst>
          </p:cNvPr>
          <p:cNvSpPr>
            <a:spLocks noGrp="1" noChangeArrowheads="1"/>
          </p:cNvSpPr>
          <p:nvPr>
            <p:ph type="body" idx="1"/>
          </p:nvPr>
        </p:nvSpPr>
        <p:spPr>
          <a:xfrm>
            <a:off x="1655464" y="2281982"/>
            <a:ext cx="9446715" cy="3655484"/>
          </a:xfrm>
          <a:noFill/>
          <a:ln/>
        </p:spPr>
        <p:txBody>
          <a:bodyPr/>
          <a:lstStyle/>
          <a:p>
            <a:pPr algn="l" rtl="0"/>
            <a:r>
              <a:rPr lang="en-US" altLang="en-US" sz="2133" dirty="0">
                <a:solidFill>
                  <a:schemeClr val="tx1">
                    <a:lumMod val="95000"/>
                    <a:lumOff val="5000"/>
                  </a:schemeClr>
                </a:solidFill>
              </a:rPr>
              <a:t>Most typical use of technology in client-server</a:t>
            </a:r>
          </a:p>
          <a:p>
            <a:pPr algn="l" rtl="0"/>
            <a:r>
              <a:rPr lang="en-US" altLang="en-US" sz="2133" dirty="0">
                <a:solidFill>
                  <a:schemeClr val="tx1">
                    <a:lumMod val="95000"/>
                    <a:lumOff val="5000"/>
                  </a:schemeClr>
                </a:solidFill>
              </a:rPr>
              <a:t>Accepts requests for data, retrieves the data from its database</a:t>
            </a:r>
          </a:p>
          <a:p>
            <a:pPr marL="152396" indent="0" algn="l" rtl="0">
              <a:buNone/>
            </a:pPr>
            <a:r>
              <a:rPr lang="en-US" altLang="en-US" sz="2133" dirty="0">
                <a:solidFill>
                  <a:schemeClr val="tx1">
                    <a:lumMod val="95000"/>
                    <a:lumOff val="5000"/>
                  </a:schemeClr>
                </a:solidFill>
              </a:rPr>
              <a:t>      (or requests data from another node)and passes the results back.</a:t>
            </a:r>
          </a:p>
          <a:p>
            <a:pPr algn="l" rtl="0"/>
            <a:r>
              <a:rPr lang="en-US" altLang="en-US" sz="2133" dirty="0">
                <a:solidFill>
                  <a:schemeClr val="tx1">
                    <a:lumMod val="95000"/>
                    <a:lumOff val="5000"/>
                  </a:schemeClr>
                </a:solidFill>
              </a:rPr>
              <a:t>Compute server with data server provides the same functionality.</a:t>
            </a:r>
          </a:p>
          <a:p>
            <a:pPr algn="l" rtl="0"/>
            <a:r>
              <a:rPr lang="en-US" altLang="en-US" sz="2133" dirty="0">
                <a:solidFill>
                  <a:schemeClr val="tx1">
                    <a:lumMod val="95000"/>
                    <a:lumOff val="5000"/>
                  </a:schemeClr>
                </a:solidFill>
              </a:rPr>
              <a:t>The server requirement depends on the size of database, speed with which the database must be updated, number of users and type of network used.</a:t>
            </a:r>
          </a:p>
        </p:txBody>
      </p:sp>
      <p:sp>
        <p:nvSpPr>
          <p:cNvPr id="4" name="Slide Number Placeholder 2">
            <a:extLst>
              <a:ext uri="{FF2B5EF4-FFF2-40B4-BE49-F238E27FC236}">
                <a16:creationId xmlns:a16="http://schemas.microsoft.com/office/drawing/2014/main" id="{158BDC35-8096-40F9-9AAA-FAB281044288}"/>
              </a:ext>
            </a:extLst>
          </p:cNvPr>
          <p:cNvSpPr txBox="1">
            <a:spLocks/>
          </p:cNvSpPr>
          <p:nvPr/>
        </p:nvSpPr>
        <p:spPr>
          <a:xfrm>
            <a:off x="11296611" y="6217623"/>
            <a:ext cx="731600" cy="52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z="1467"/>
              <a:pPr/>
              <a:t>38</a:t>
            </a:fld>
            <a:endParaRPr lang="en" sz="1467" dirty="0"/>
          </a:p>
        </p:txBody>
      </p:sp>
      <p:sp>
        <p:nvSpPr>
          <p:cNvPr id="6" name="Номер слайда 5">
            <a:extLst>
              <a:ext uri="{FF2B5EF4-FFF2-40B4-BE49-F238E27FC236}">
                <a16:creationId xmlns:a16="http://schemas.microsoft.com/office/drawing/2014/main" id="{AF4CF86D-A8F2-5241-AD59-AD308FFB2594}"/>
              </a:ext>
            </a:extLst>
          </p:cNvPr>
          <p:cNvSpPr>
            <a:spLocks noGrp="1"/>
          </p:cNvSpPr>
          <p:nvPr>
            <p:ph type="sldNum" sz="quarter" idx="12"/>
          </p:nvPr>
        </p:nvSpPr>
        <p:spPr/>
        <p:txBody>
          <a:bodyPr/>
          <a:lstStyle/>
          <a:p>
            <a:fld id="{3AC851F9-F74B-4499-B053-246283DE7566}" type="slidenum">
              <a:rPr lang="he-IL" smtClean="0"/>
              <a:t>38</a:t>
            </a:fld>
            <a:endParaRPr lang="he-IL"/>
          </a:p>
        </p:txBody>
      </p:sp>
      <p:sp>
        <p:nvSpPr>
          <p:cNvPr id="7" name="Нижний колонтитул 6">
            <a:extLst>
              <a:ext uri="{FF2B5EF4-FFF2-40B4-BE49-F238E27FC236}">
                <a16:creationId xmlns:a16="http://schemas.microsoft.com/office/drawing/2014/main" id="{621CF4CD-9ED9-B646-A3F2-CCC8C96116F1}"/>
              </a:ext>
            </a:extLst>
          </p:cNvPr>
          <p:cNvSpPr>
            <a:spLocks noGrp="1"/>
          </p:cNvSpPr>
          <p:nvPr>
            <p:ph type="ftr" sz="quarter" idx="11"/>
          </p:nvPr>
        </p:nvSpPr>
        <p:spPr/>
        <p:txBody>
          <a:bodyPr/>
          <a:lstStyle/>
          <a:p>
            <a:pPr marL="0" algn="ctr" defTabSz="914400" rtl="0" eaLnBrk="1" latinLnBrk="0" hangingPunct="1"/>
            <a:endParaRPr lang="he-IL" dirty="0"/>
          </a:p>
        </p:txBody>
      </p:sp>
      <p:sp>
        <p:nvSpPr>
          <p:cNvPr id="10" name="Прямоугольник 9">
            <a:extLst>
              <a:ext uri="{FF2B5EF4-FFF2-40B4-BE49-F238E27FC236}">
                <a16:creationId xmlns:a16="http://schemas.microsoft.com/office/drawing/2014/main" id="{1988B457-3B04-9542-B968-9323E21A207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transition>
    <p:strips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D697-4D91-4A62-8017-5D5C9B04F254}"/>
              </a:ext>
            </a:extLst>
          </p:cNvPr>
          <p:cNvSpPr>
            <a:spLocks noGrp="1"/>
          </p:cNvSpPr>
          <p:nvPr>
            <p:ph type="title"/>
          </p:nvPr>
        </p:nvSpPr>
        <p:spPr>
          <a:xfrm>
            <a:off x="3037668" y="608865"/>
            <a:ext cx="7139840" cy="763600"/>
          </a:xfrm>
        </p:spPr>
        <p:txBody>
          <a:bodyPr>
            <a:normAutofit fontScale="90000"/>
          </a:bodyPr>
          <a:lstStyle/>
          <a:p>
            <a:pPr algn="l"/>
            <a:r>
              <a:rPr lang="en-US" b="1" dirty="0">
                <a:latin typeface="Times New Roman" panose="02020603050405020304" pitchFamily="18" charset="0"/>
                <a:cs typeface="Times New Roman" panose="02020603050405020304" pitchFamily="18" charset="0"/>
              </a:rPr>
              <a:t>Why are Servers Faster ?</a:t>
            </a:r>
          </a:p>
        </p:txBody>
      </p:sp>
      <p:sp>
        <p:nvSpPr>
          <p:cNvPr id="3" name="Text Placeholder 2">
            <a:extLst>
              <a:ext uri="{FF2B5EF4-FFF2-40B4-BE49-F238E27FC236}">
                <a16:creationId xmlns:a16="http://schemas.microsoft.com/office/drawing/2014/main" id="{52460A02-FED2-47E4-971A-6BC8D47C11EF}"/>
              </a:ext>
            </a:extLst>
          </p:cNvPr>
          <p:cNvSpPr>
            <a:spLocks noGrp="1"/>
          </p:cNvSpPr>
          <p:nvPr>
            <p:ph type="body" idx="1"/>
          </p:nvPr>
        </p:nvSpPr>
        <p:spPr>
          <a:xfrm>
            <a:off x="3369733" y="2031167"/>
            <a:ext cx="5452534" cy="3167367"/>
          </a:xfrm>
        </p:spPr>
        <p:txBody>
          <a:bodyPr/>
          <a:lstStyle/>
          <a:p>
            <a:pPr algn="l" rtl="0">
              <a:lnSpc>
                <a:spcPct val="200000"/>
              </a:lnSpc>
            </a:pPr>
            <a:r>
              <a:rPr lang="en-US" sz="2133" dirty="0">
                <a:solidFill>
                  <a:schemeClr val="tx1">
                    <a:lumMod val="95000"/>
                    <a:lumOff val="5000"/>
                  </a:schemeClr>
                </a:solidFill>
              </a:rPr>
              <a:t>More Ram and CPU cores</a:t>
            </a:r>
          </a:p>
          <a:p>
            <a:pPr algn="l" rtl="0">
              <a:lnSpc>
                <a:spcPct val="200000"/>
              </a:lnSpc>
            </a:pPr>
            <a:r>
              <a:rPr lang="en-US" sz="2133" dirty="0">
                <a:solidFill>
                  <a:schemeClr val="tx1">
                    <a:lumMod val="95000"/>
                    <a:lumOff val="5000"/>
                  </a:schemeClr>
                </a:solidFill>
              </a:rPr>
              <a:t>Different architecture in RAM allocation</a:t>
            </a:r>
          </a:p>
          <a:p>
            <a:pPr algn="l" rtl="0">
              <a:lnSpc>
                <a:spcPct val="200000"/>
              </a:lnSpc>
            </a:pPr>
            <a:r>
              <a:rPr lang="en-US" sz="2133" dirty="0">
                <a:solidFill>
                  <a:schemeClr val="tx1">
                    <a:lumMod val="95000"/>
                    <a:lumOff val="5000"/>
                  </a:schemeClr>
                </a:solidFill>
              </a:rPr>
              <a:t>Different architecture in CPU usage</a:t>
            </a:r>
          </a:p>
          <a:p>
            <a:pPr algn="l" rtl="0">
              <a:lnSpc>
                <a:spcPct val="200000"/>
              </a:lnSpc>
            </a:pPr>
            <a:r>
              <a:rPr lang="en-US" sz="2133" dirty="0">
                <a:solidFill>
                  <a:schemeClr val="tx1">
                    <a:lumMod val="95000"/>
                    <a:lumOff val="5000"/>
                  </a:schemeClr>
                </a:solidFill>
              </a:rPr>
              <a:t>Have predefine tasks , and  design for it.</a:t>
            </a:r>
          </a:p>
          <a:p>
            <a:pPr marL="152396" indent="0" algn="l" rtl="0">
              <a:lnSpc>
                <a:spcPct val="200000"/>
              </a:lnSpc>
              <a:buNone/>
            </a:pPr>
            <a:endParaRPr lang="en-US" dirty="0">
              <a:solidFill>
                <a:schemeClr val="tx1">
                  <a:lumMod val="95000"/>
                  <a:lumOff val="5000"/>
                </a:schemeClr>
              </a:solidFill>
              <a:latin typeface="+mn-lt"/>
            </a:endParaRPr>
          </a:p>
        </p:txBody>
      </p:sp>
      <p:sp>
        <p:nvSpPr>
          <p:cNvPr id="6" name="TextBox 5">
            <a:extLst>
              <a:ext uri="{FF2B5EF4-FFF2-40B4-BE49-F238E27FC236}">
                <a16:creationId xmlns:a16="http://schemas.microsoft.com/office/drawing/2014/main" id="{AB40D036-7576-BD46-BB3F-2EF78FF52889}"/>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7" name="Номер слайда 6">
            <a:extLst>
              <a:ext uri="{FF2B5EF4-FFF2-40B4-BE49-F238E27FC236}">
                <a16:creationId xmlns:a16="http://schemas.microsoft.com/office/drawing/2014/main" id="{A23FBA8F-AA2B-BA40-A10A-F3C132C0DCB8}"/>
              </a:ext>
            </a:extLst>
          </p:cNvPr>
          <p:cNvSpPr>
            <a:spLocks noGrp="1"/>
          </p:cNvSpPr>
          <p:nvPr>
            <p:ph type="sldNum" idx="12"/>
          </p:nvPr>
        </p:nvSpPr>
        <p:spPr/>
        <p:txBody>
          <a:bodyPr/>
          <a:lstStyle/>
          <a:p>
            <a:fld id="{00000000-1234-1234-1234-123412341234}" type="slidenum">
              <a:rPr lang="en" smtClean="0"/>
              <a:pPr/>
              <a:t>39</a:t>
            </a:fld>
            <a:endParaRPr lang="en"/>
          </a:p>
        </p:txBody>
      </p:sp>
    </p:spTree>
    <p:extLst>
      <p:ext uri="{BB962C8B-B14F-4D97-AF65-F5344CB8AC3E}">
        <p14:creationId xmlns:p14="http://schemas.microsoft.com/office/powerpoint/2010/main" val="122868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dirty="0"/>
              <a:t>Web Basics</a:t>
            </a:r>
            <a:endParaRPr sz="3200" dirty="0"/>
          </a:p>
        </p:txBody>
      </p:sp>
      <p:sp>
        <p:nvSpPr>
          <p:cNvPr id="67" name="Shape 67"/>
          <p:cNvSpPr txBox="1">
            <a:spLocks noGrp="1"/>
          </p:cNvSpPr>
          <p:nvPr>
            <p:ph type="body" idx="1"/>
          </p:nvPr>
        </p:nvSpPr>
        <p:spPr>
          <a:xfrm>
            <a:off x="690880" y="938533"/>
            <a:ext cx="11085520" cy="5624000"/>
          </a:xfrm>
          <a:prstGeom prst="rect">
            <a:avLst/>
          </a:prstGeom>
        </p:spPr>
        <p:txBody>
          <a:bodyPr spcFirstLastPara="1" vert="horz" wrap="square" lIns="121900" tIns="121900" rIns="121900" bIns="121900" rtlCol="1" anchor="t" anchorCtr="0">
            <a:noAutofit/>
          </a:bodyPr>
          <a:lstStyle/>
          <a:p>
            <a:pPr marL="0" indent="0" algn="l" rtl="0">
              <a:buNone/>
            </a:pPr>
            <a:r>
              <a:rPr lang="en" b="1" dirty="0">
                <a:solidFill>
                  <a:schemeClr val="dk1"/>
                </a:solidFill>
              </a:rPr>
              <a:t>Internet major uses</a:t>
            </a:r>
            <a:endParaRPr b="1" dirty="0">
              <a:solidFill>
                <a:schemeClr val="dk1"/>
              </a:solidFill>
            </a:endParaRPr>
          </a:p>
          <a:p>
            <a:pPr marL="0" indent="0" algn="l" rtl="0">
              <a:buNone/>
            </a:pPr>
            <a:endParaRPr b="1" dirty="0">
              <a:solidFill>
                <a:schemeClr val="dk1"/>
              </a:solidFill>
            </a:endParaRPr>
          </a:p>
          <a:p>
            <a:pPr marL="0" indent="0" algn="l" rtl="0">
              <a:buNone/>
            </a:pPr>
            <a:r>
              <a:rPr lang="en" b="1" dirty="0">
                <a:solidFill>
                  <a:schemeClr val="dk1"/>
                </a:solidFill>
              </a:rPr>
              <a:t>Email</a:t>
            </a:r>
            <a:r>
              <a:rPr lang="en" dirty="0">
                <a:solidFill>
                  <a:schemeClr val="dk1"/>
                </a:solidFill>
              </a:rPr>
              <a:t> − A fast, easy, and inexpensive way to communicate with other Internet users around the world.</a:t>
            </a:r>
            <a:endParaRPr dirty="0">
              <a:solidFill>
                <a:schemeClr val="dk1"/>
              </a:solidFill>
            </a:endParaRPr>
          </a:p>
          <a:p>
            <a:pPr marL="0" indent="0" algn="l" rtl="0">
              <a:buNone/>
            </a:pPr>
            <a:endParaRPr dirty="0">
              <a:solidFill>
                <a:schemeClr val="dk1"/>
              </a:solidFill>
            </a:endParaRPr>
          </a:p>
          <a:p>
            <a:pPr marL="0" indent="0" algn="l" rtl="0">
              <a:buNone/>
            </a:pPr>
            <a:r>
              <a:rPr lang="en" b="1" dirty="0">
                <a:solidFill>
                  <a:schemeClr val="dk1"/>
                </a:solidFill>
              </a:rPr>
              <a:t>Telnet</a:t>
            </a:r>
            <a:r>
              <a:rPr lang="en" dirty="0">
                <a:solidFill>
                  <a:schemeClr val="dk1"/>
                </a:solidFill>
              </a:rPr>
              <a:t> − Allows a user to log into a remote computer as though it were a local system.</a:t>
            </a:r>
            <a:endParaRPr dirty="0">
              <a:solidFill>
                <a:schemeClr val="dk1"/>
              </a:solidFill>
            </a:endParaRPr>
          </a:p>
          <a:p>
            <a:pPr marL="0" indent="0" algn="l" rtl="0">
              <a:buNone/>
            </a:pPr>
            <a:endParaRPr dirty="0">
              <a:solidFill>
                <a:schemeClr val="dk1"/>
              </a:solidFill>
            </a:endParaRPr>
          </a:p>
          <a:p>
            <a:pPr marL="0" indent="0" algn="l" rtl="0">
              <a:buNone/>
            </a:pPr>
            <a:r>
              <a:rPr lang="en" b="1" dirty="0">
                <a:solidFill>
                  <a:schemeClr val="dk1"/>
                </a:solidFill>
              </a:rPr>
              <a:t>FTP</a:t>
            </a:r>
            <a:r>
              <a:rPr lang="en" dirty="0">
                <a:solidFill>
                  <a:schemeClr val="dk1"/>
                </a:solidFill>
              </a:rPr>
              <a:t> − Allows a user to transfer virtually every kind of file that can be stored on a computer from one Internet-connected computer to another.</a:t>
            </a:r>
            <a:endParaRPr dirty="0">
              <a:solidFill>
                <a:schemeClr val="dk1"/>
              </a:solidFill>
            </a:endParaRPr>
          </a:p>
          <a:p>
            <a:pPr marL="0" indent="0" algn="l" rtl="0">
              <a:buNone/>
            </a:pPr>
            <a:endParaRPr dirty="0">
              <a:solidFill>
                <a:schemeClr val="dk1"/>
              </a:solidFill>
            </a:endParaRPr>
          </a:p>
          <a:p>
            <a:pPr marL="0" indent="0" algn="l" rtl="0">
              <a:buNone/>
            </a:pPr>
            <a:r>
              <a:rPr lang="en" b="1" dirty="0">
                <a:solidFill>
                  <a:schemeClr val="dk1"/>
                </a:solidFill>
              </a:rPr>
              <a:t>World Wide Web (WWW)</a:t>
            </a:r>
            <a:r>
              <a:rPr lang="en" dirty="0">
                <a:solidFill>
                  <a:schemeClr val="dk1"/>
                </a:solidFill>
              </a:rPr>
              <a:t> − A hypertext interface to Internet information resources.</a:t>
            </a:r>
            <a:endParaRPr dirty="0">
              <a:solidFill>
                <a:schemeClr val="dk1"/>
              </a:solidFill>
            </a:endParaRPr>
          </a:p>
        </p:txBody>
      </p:sp>
      <p:sp>
        <p:nvSpPr>
          <p:cNvPr id="6" name="TextBox 5">
            <a:extLst>
              <a:ext uri="{FF2B5EF4-FFF2-40B4-BE49-F238E27FC236}">
                <a16:creationId xmlns:a16="http://schemas.microsoft.com/office/drawing/2014/main" id="{FEAA2B3D-04A5-6D4B-B714-D2FA24EE6FF4}"/>
              </a:ext>
            </a:extLst>
          </p:cNvPr>
          <p:cNvSpPr txBox="1"/>
          <p:nvPr/>
        </p:nvSpPr>
        <p:spPr>
          <a:xfrm>
            <a:off x="4497091" y="6464746"/>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86B1B4FD-7021-7D4D-83F5-23A2FBFDA75C}"/>
              </a:ext>
            </a:extLst>
          </p:cNvPr>
          <p:cNvSpPr>
            <a:spLocks noGrp="1"/>
          </p:cNvSpPr>
          <p:nvPr>
            <p:ph type="sldNum" idx="12"/>
          </p:nvPr>
        </p:nvSpPr>
        <p:spPr/>
        <p:txBody>
          <a:bodyPr/>
          <a:lstStyle/>
          <a:p>
            <a:fld id="{00000000-1234-1234-1234-123412341234}" type="slidenum">
              <a:rPr lang="en" smtClean="0"/>
              <a:pPr/>
              <a:t>4</a:t>
            </a:fld>
            <a:endParaRPr lang="e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99CB-5E98-4A3F-9E36-47A3A0F9E63F}"/>
              </a:ext>
            </a:extLst>
          </p:cNvPr>
          <p:cNvSpPr>
            <a:spLocks noGrp="1"/>
          </p:cNvSpPr>
          <p:nvPr>
            <p:ph type="title"/>
          </p:nvPr>
        </p:nvSpPr>
        <p:spPr/>
        <p:txBody>
          <a:bodyPr/>
          <a:lstStyle/>
          <a:p>
            <a:r>
              <a:rPr lang="en-US" sz="6400" b="1" dirty="0">
                <a:solidFill>
                  <a:srgbClr val="FF0000"/>
                </a:solidFill>
                <a:latin typeface="Times New Roman" panose="02020603050405020304" pitchFamily="18" charset="0"/>
                <a:cs typeface="Times New Roman" panose="02020603050405020304" pitchFamily="18" charset="0"/>
              </a:rPr>
              <a:t>A Little about Linux</a:t>
            </a:r>
          </a:p>
        </p:txBody>
      </p:sp>
      <p:sp>
        <p:nvSpPr>
          <p:cNvPr id="5" name="TextBox 4">
            <a:extLst>
              <a:ext uri="{FF2B5EF4-FFF2-40B4-BE49-F238E27FC236}">
                <a16:creationId xmlns:a16="http://schemas.microsoft.com/office/drawing/2014/main" id="{33DBB00E-5F3C-4D45-A424-78E7059F8777}"/>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6" name="Номер слайда 5">
            <a:extLst>
              <a:ext uri="{FF2B5EF4-FFF2-40B4-BE49-F238E27FC236}">
                <a16:creationId xmlns:a16="http://schemas.microsoft.com/office/drawing/2014/main" id="{946BCCB2-23D2-C349-8D9F-F104A8CAC1A8}"/>
              </a:ext>
            </a:extLst>
          </p:cNvPr>
          <p:cNvSpPr>
            <a:spLocks noGrp="1"/>
          </p:cNvSpPr>
          <p:nvPr>
            <p:ph type="sldNum" idx="12"/>
          </p:nvPr>
        </p:nvSpPr>
        <p:spPr/>
        <p:txBody>
          <a:bodyPr/>
          <a:lstStyle/>
          <a:p>
            <a:fld id="{00000000-1234-1234-1234-123412341234}" type="slidenum">
              <a:rPr lang="en" smtClean="0"/>
              <a:pPr/>
              <a:t>40</a:t>
            </a:fld>
            <a:endParaRPr lang="en"/>
          </a:p>
        </p:txBody>
      </p:sp>
    </p:spTree>
    <p:extLst>
      <p:ext uri="{BB962C8B-B14F-4D97-AF65-F5344CB8AC3E}">
        <p14:creationId xmlns:p14="http://schemas.microsoft.com/office/powerpoint/2010/main" val="2080967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2C4AF-B596-48D1-9FB6-6816DDDB3D4C}"/>
              </a:ext>
            </a:extLst>
          </p:cNvPr>
          <p:cNvSpPr>
            <a:spLocks noGrp="1"/>
          </p:cNvSpPr>
          <p:nvPr>
            <p:ph type="title"/>
          </p:nvPr>
        </p:nvSpPr>
        <p:spPr/>
        <p:txBody>
          <a:bodyPr>
            <a:normAutofit fontScale="90000"/>
          </a:bodyPr>
          <a:lstStyle/>
          <a:p>
            <a:pPr algn="l" rtl="0"/>
            <a:r>
              <a:rPr lang="en-US" b="1" dirty="0">
                <a:latin typeface="Times New Roman" panose="02020603050405020304" pitchFamily="18" charset="0"/>
                <a:cs typeface="Times New Roman" panose="02020603050405020304" pitchFamily="18" charset="0"/>
              </a:rPr>
              <a:t>Introduction : </a:t>
            </a:r>
          </a:p>
        </p:txBody>
      </p:sp>
      <p:sp>
        <p:nvSpPr>
          <p:cNvPr id="3" name="Subtitle 2">
            <a:extLst>
              <a:ext uri="{FF2B5EF4-FFF2-40B4-BE49-F238E27FC236}">
                <a16:creationId xmlns:a16="http://schemas.microsoft.com/office/drawing/2014/main" id="{D23C0FDD-88DB-4170-B55D-46F6391AC06D}"/>
              </a:ext>
            </a:extLst>
          </p:cNvPr>
          <p:cNvSpPr>
            <a:spLocks noGrp="1"/>
          </p:cNvSpPr>
          <p:nvPr>
            <p:ph type="body" idx="1"/>
          </p:nvPr>
        </p:nvSpPr>
        <p:spPr/>
        <p:txBody>
          <a:bodyPr/>
          <a:lstStyle/>
          <a:p>
            <a:pPr marL="152396" indent="0" algn="l" rtl="0">
              <a:buNone/>
            </a:pPr>
            <a:endParaRPr lang="en-US" dirty="0"/>
          </a:p>
          <a:p>
            <a:pPr algn="l" rtl="0"/>
            <a:r>
              <a:rPr lang="en-US" dirty="0">
                <a:solidFill>
                  <a:schemeClr val="tx1">
                    <a:lumMod val="95000"/>
                    <a:lumOff val="5000"/>
                  </a:schemeClr>
                </a:solidFill>
              </a:rPr>
              <a:t>most of </a:t>
            </a:r>
            <a:r>
              <a:rPr lang="en-US" dirty="0">
                <a:solidFill>
                  <a:schemeClr val="tx1">
                    <a:lumMod val="95000"/>
                    <a:lumOff val="5000"/>
                  </a:schemeClr>
                </a:solidFill>
                <a:latin typeface="+mn-lt"/>
              </a:rPr>
              <a:t>servers</a:t>
            </a:r>
            <a:r>
              <a:rPr lang="en-US" dirty="0">
                <a:solidFill>
                  <a:schemeClr val="tx1">
                    <a:lumMod val="95000"/>
                    <a:lumOff val="5000"/>
                  </a:schemeClr>
                </a:solidFill>
              </a:rPr>
              <a:t> in our days functions with LINUX operating system. </a:t>
            </a:r>
          </a:p>
          <a:p>
            <a:pPr algn="l" rtl="0"/>
            <a:r>
              <a:rPr lang="en-US" dirty="0">
                <a:solidFill>
                  <a:schemeClr val="tx1">
                    <a:lumMod val="95000"/>
                    <a:lumOff val="5000"/>
                  </a:schemeClr>
                </a:solidFill>
              </a:rPr>
              <a:t>In this section we will learn the basic of Linux filesystem handling.</a:t>
            </a:r>
          </a:p>
          <a:p>
            <a:pPr algn="l" rtl="0"/>
            <a:r>
              <a:rPr lang="en-US" dirty="0">
                <a:solidFill>
                  <a:schemeClr val="tx1">
                    <a:lumMod val="95000"/>
                    <a:lumOff val="5000"/>
                  </a:schemeClr>
                </a:solidFill>
              </a:rPr>
              <a:t>We will travel alongside the file system and create files and directories,</a:t>
            </a:r>
          </a:p>
          <a:p>
            <a:pPr algn="l" rtl="0"/>
            <a:r>
              <a:rPr lang="en-US" dirty="0">
                <a:solidFill>
                  <a:schemeClr val="tx1">
                    <a:lumMod val="95000"/>
                    <a:lumOff val="5000"/>
                  </a:schemeClr>
                </a:solidFill>
              </a:rPr>
              <a:t>Copy files, remove files, view the content of files, connect to remote server  and copy file to/from my computer and more…</a:t>
            </a:r>
          </a:p>
          <a:p>
            <a:pPr algn="l" rtl="0"/>
            <a:endParaRPr lang="en-US" dirty="0"/>
          </a:p>
          <a:p>
            <a:pPr algn="l" rtl="0"/>
            <a:endParaRPr lang="en-US" dirty="0"/>
          </a:p>
          <a:p>
            <a:pPr algn="l" rtl="0"/>
            <a:endParaRPr lang="en-US" dirty="0"/>
          </a:p>
        </p:txBody>
      </p:sp>
      <p:sp>
        <p:nvSpPr>
          <p:cNvPr id="6" name="TextBox 5">
            <a:extLst>
              <a:ext uri="{FF2B5EF4-FFF2-40B4-BE49-F238E27FC236}">
                <a16:creationId xmlns:a16="http://schemas.microsoft.com/office/drawing/2014/main" id="{63173BC5-C2D3-5147-B15F-55326809FA90}"/>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7" name="Номер слайда 6">
            <a:extLst>
              <a:ext uri="{FF2B5EF4-FFF2-40B4-BE49-F238E27FC236}">
                <a16:creationId xmlns:a16="http://schemas.microsoft.com/office/drawing/2014/main" id="{A75618BF-3CF0-694B-994B-A00D45CE3885}"/>
              </a:ext>
            </a:extLst>
          </p:cNvPr>
          <p:cNvSpPr>
            <a:spLocks noGrp="1"/>
          </p:cNvSpPr>
          <p:nvPr>
            <p:ph type="sldNum" idx="12"/>
          </p:nvPr>
        </p:nvSpPr>
        <p:spPr/>
        <p:txBody>
          <a:bodyPr/>
          <a:lstStyle/>
          <a:p>
            <a:fld id="{00000000-1234-1234-1234-123412341234}" type="slidenum">
              <a:rPr lang="en" smtClean="0"/>
              <a:pPr/>
              <a:t>41</a:t>
            </a:fld>
            <a:endParaRPr lang="en"/>
          </a:p>
        </p:txBody>
      </p:sp>
    </p:spTree>
    <p:extLst>
      <p:ext uri="{BB962C8B-B14F-4D97-AF65-F5344CB8AC3E}">
        <p14:creationId xmlns:p14="http://schemas.microsoft.com/office/powerpoint/2010/main" val="247645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759058" y="246422"/>
            <a:ext cx="8229600"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anose="02020603050405020304" pitchFamily="18" charset="0"/>
                <a:cs typeface="Times New Roman" panose="02020603050405020304" pitchFamily="18" charset="0"/>
              </a:rPr>
              <a:t>Everything is a file</a:t>
            </a:r>
          </a:p>
        </p:txBody>
      </p:sp>
      <p:sp>
        <p:nvSpPr>
          <p:cNvPr id="50179" name="Text Box 2"/>
          <p:cNvSpPr txBox="1">
            <a:spLocks noChangeArrowheads="1"/>
          </p:cNvSpPr>
          <p:nvPr/>
        </p:nvSpPr>
        <p:spPr bwMode="auto">
          <a:xfrm>
            <a:off x="9879715" y="6246453"/>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95221CF8-11B5-4A5E-B608-B3831C8DC224}"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42</a:t>
            </a:fld>
            <a:endParaRPr lang="en-US" altLang="en-US" sz="1467">
              <a:solidFill>
                <a:srgbClr val="898989"/>
              </a:solidFill>
            </a:endParaRPr>
          </a:p>
        </p:txBody>
      </p:sp>
      <p:sp>
        <p:nvSpPr>
          <p:cNvPr id="50180"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50181"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50182" name="Rectangle 5"/>
          <p:cNvSpPr>
            <a:spLocks noChangeArrowheads="1"/>
          </p:cNvSpPr>
          <p:nvPr/>
        </p:nvSpPr>
        <p:spPr bwMode="auto">
          <a:xfrm>
            <a:off x="7596107" y="1458738"/>
            <a:ext cx="4010186" cy="1869359"/>
          </a:xfrm>
          <a:prstGeom prst="rect">
            <a:avLst/>
          </a:prstGeom>
          <a:noFill/>
          <a:ln w="9525">
            <a:noFill/>
            <a:round/>
            <a:headEnd/>
            <a:tailEnd/>
          </a:ln>
          <a:effectLst/>
        </p:spPr>
        <p:txBody>
          <a:bodyPr wrap="square" lIns="90000" tIns="46800" rIns="90000" bIns="46800">
            <a:spAutoFit/>
          </a:bodyPr>
          <a:lstStyle/>
          <a:p>
            <a:pPr marL="457189" lvl="1">
              <a:spcBef>
                <a:spcPts val="112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dirty="0">
                <a:solidFill>
                  <a:srgbClr val="003399"/>
                </a:solidFill>
                <a:cs typeface="Times New Roman" pitchFamily="16" charset="0"/>
              </a:rPr>
              <a:t>Almost everything in Unix is a file!</a:t>
            </a:r>
          </a:p>
          <a:p>
            <a:pPr marL="457189" lvl="1">
              <a:spcBef>
                <a:spcPts val="112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dirty="0">
              <a:cs typeface="Times New Roman" pitchFamily="16" charset="0"/>
            </a:endParaRPr>
          </a:p>
          <a:p>
            <a:pPr marL="457189" lvl="1">
              <a:spcBef>
                <a:spcPts val="112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dirty="0">
              <a:cs typeface="Times New Roman" pitchFamily="16" charset="0"/>
            </a:endParaRPr>
          </a:p>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dirty="0">
              <a:latin typeface="TimesNewRomanPSMT" charset="0"/>
              <a:cs typeface="Times New Roman" pitchFamily="16" charset="0"/>
            </a:endParaRPr>
          </a:p>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dirty="0">
              <a:latin typeface="TimesNewRomanPSMT" charset="0"/>
              <a:cs typeface="Times New Roman" pitchFamily="16" charset="0"/>
            </a:endParaRPr>
          </a:p>
        </p:txBody>
      </p:sp>
      <p:graphicFrame>
        <p:nvGraphicFramePr>
          <p:cNvPr id="34822" name="Group 6"/>
          <p:cNvGraphicFramePr>
            <a:graphicFrameLocks noGrp="1"/>
          </p:cNvGraphicFramePr>
          <p:nvPr>
            <p:extLst>
              <p:ext uri="{D42A27DB-BD31-4B8C-83A1-F6EECF244321}">
                <p14:modId xmlns:p14="http://schemas.microsoft.com/office/powerpoint/2010/main" val="2578161640"/>
              </p:ext>
            </p:extLst>
          </p:nvPr>
        </p:nvGraphicFramePr>
        <p:xfrm>
          <a:off x="1978024" y="1458738"/>
          <a:ext cx="8235951" cy="4403065"/>
        </p:xfrm>
        <a:graphic>
          <a:graphicData uri="http://schemas.openxmlformats.org/drawingml/2006/table">
            <a:tbl>
              <a:tblPr/>
              <a:tblGrid>
                <a:gridCol w="820739">
                  <a:extLst>
                    <a:ext uri="{9D8B030D-6E8A-4147-A177-3AD203B41FA5}">
                      <a16:colId xmlns:a16="http://schemas.microsoft.com/office/drawing/2014/main" val="4028281393"/>
                    </a:ext>
                  </a:extLst>
                </a:gridCol>
                <a:gridCol w="7415212">
                  <a:extLst>
                    <a:ext uri="{9D8B030D-6E8A-4147-A177-3AD203B41FA5}">
                      <a16:colId xmlns:a16="http://schemas.microsoft.com/office/drawing/2014/main" val="3601353326"/>
                    </a:ext>
                  </a:extLst>
                </a:gridCol>
              </a:tblGrid>
              <a:tr h="708969">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dirty="0">
                          <a:ln>
                            <a:noFill/>
                          </a:ln>
                          <a:solidFill>
                            <a:schemeClr val="tx1">
                              <a:lumMod val="95000"/>
                              <a:lumOff val="5000"/>
                            </a:schemeClr>
                          </a:solidFill>
                          <a:effectLst/>
                          <a:latin typeface="Calibri" panose="020F0502020204030204" pitchFamily="34" charset="0"/>
                          <a:cs typeface="Narkisim" panose="020E0502050101010101" pitchFamily="34" charset="-79"/>
                        </a:rPr>
                        <a:t>Regular </a:t>
                      </a:r>
                      <a:r>
                        <a:rPr kumimoji="0" lang="en-US" altLang="en-US" sz="2100" b="0" i="0" u="none" strike="noStrike" cap="none" normalizeH="0" baseline="0" dirty="0">
                          <a:ln>
                            <a:noFill/>
                          </a:ln>
                          <a:solidFill>
                            <a:schemeClr val="tx1">
                              <a:lumMod val="95000"/>
                              <a:lumOff val="5000"/>
                            </a:schemeClr>
                          </a:solidFill>
                          <a:effectLst/>
                          <a:latin typeface="+mn-lt"/>
                          <a:cs typeface="Narkisim" panose="020E0502050101010101" pitchFamily="34" charset="-79"/>
                        </a:rPr>
                        <a:t>files</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818072414"/>
                  </a:ext>
                </a:extLst>
              </a:tr>
              <a:tr h="708969">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d</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a:ln>
                            <a:noFill/>
                          </a:ln>
                          <a:solidFill>
                            <a:schemeClr val="tx1">
                              <a:lumMod val="95000"/>
                              <a:lumOff val="5000"/>
                            </a:schemeClr>
                          </a:solidFill>
                          <a:effectLst/>
                          <a:latin typeface="Calibri" panose="020F0502020204030204" pitchFamily="34" charset="0"/>
                          <a:cs typeface="Narkisim" panose="020E0502050101010101" pitchFamily="34" charset="-79"/>
                        </a:rPr>
                        <a:t>Directories (Directories are just files listing a set of files)</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628825753"/>
                  </a:ext>
                </a:extLst>
              </a:tr>
              <a:tr h="708969">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l</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1"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a:ln>
                            <a:noFill/>
                          </a:ln>
                          <a:solidFill>
                            <a:schemeClr val="tx1">
                              <a:lumMod val="95000"/>
                              <a:lumOff val="5000"/>
                            </a:schemeClr>
                          </a:solidFill>
                          <a:effectLst/>
                          <a:latin typeface="Calibri" panose="020F0502020204030204" pitchFamily="34" charset="0"/>
                          <a:cs typeface="Narkisim" panose="020E0502050101010101" pitchFamily="34" charset="-79"/>
                        </a:rPr>
                        <a:t>Symbolic links ( Files referring to the name of another file)</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993301296"/>
                  </a:ext>
                </a:extLst>
              </a:tr>
              <a:tr h="858220">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c , b</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1"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dirty="0">
                          <a:ln>
                            <a:noFill/>
                          </a:ln>
                          <a:solidFill>
                            <a:schemeClr val="tx1">
                              <a:lumMod val="95000"/>
                              <a:lumOff val="5000"/>
                            </a:schemeClr>
                          </a:solidFill>
                          <a:effectLst/>
                          <a:latin typeface="Calibri" panose="020F0502020204030204" pitchFamily="34" charset="0"/>
                          <a:cs typeface="Narkisim" panose="020E0502050101010101" pitchFamily="34" charset="-79"/>
                        </a:rPr>
                        <a:t>Devices and peripherals (Read and write from devices as with regular files)</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181901797"/>
                  </a:ext>
                </a:extLst>
              </a:tr>
              <a:tr h="708969">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p</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1"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dirty="0">
                          <a:ln>
                            <a:noFill/>
                          </a:ln>
                          <a:solidFill>
                            <a:schemeClr val="tx1">
                              <a:lumMod val="95000"/>
                              <a:lumOff val="5000"/>
                            </a:schemeClr>
                          </a:solidFill>
                          <a:effectLst/>
                          <a:latin typeface="Calibri" panose="020F0502020204030204" pitchFamily="34" charset="0"/>
                          <a:cs typeface="Narkisim" panose="020E0502050101010101" pitchFamily="34" charset="-79"/>
                        </a:rPr>
                        <a:t>Pipes (Used to cascade programs =&gt; cat *.log | grep error)</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879855297"/>
                  </a:ext>
                </a:extLst>
              </a:tr>
              <a:tr h="708969">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0" indent="0" algn="ctr"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000" b="1" i="0" u="none" strike="noStrike" cap="none" normalizeH="0" baseline="0">
                          <a:ln>
                            <a:noFill/>
                          </a:ln>
                          <a:solidFill>
                            <a:srgbClr val="000099"/>
                          </a:solidFill>
                          <a:effectLst/>
                          <a:latin typeface="Calibri" panose="020F0502020204030204" pitchFamily="34" charset="0"/>
                          <a:cs typeface="Narkisim" panose="020E0502050101010101" pitchFamily="34" charset="-79"/>
                        </a:rPr>
                        <a:t>s</a:t>
                      </a:r>
                    </a:p>
                  </a:txBody>
                  <a:tcPr marL="90000" marR="90000" marT="403560" marB="46800" anchor="ctr" horzOverflow="overflow">
                    <a:lnL>
                      <a:noFill/>
                    </a:lnL>
                    <a:lnR>
                      <a:noFill/>
                    </a:lnR>
                    <a:lnT>
                      <a:noFill/>
                    </a:lnT>
                    <a:lnB>
                      <a:noFill/>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Arial" panose="020B0604020202020204" pitchFamily="34"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Arial" panose="020B0604020202020204" pitchFamily="34"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Arial" panose="020B0604020202020204" pitchFamily="34"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cs typeface="Arial" panose="020B0604020202020204" pitchFamily="34" charset="0"/>
                        </a:defRPr>
                      </a:lvl9pPr>
                    </a:lstStyle>
                    <a:p>
                      <a:pPr marL="0" marR="0" lvl="1" indent="0" algn="l" defTabSz="457200" rtl="0" eaLnBrk="1" fontAlgn="base" latinLnBrk="0" hangingPunct="1">
                        <a:lnSpc>
                          <a:spcPct val="4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altLang="en-US" sz="2100" b="0" i="0" u="none" strike="noStrike" cap="none" normalizeH="0" baseline="0" dirty="0">
                          <a:ln>
                            <a:noFill/>
                          </a:ln>
                          <a:solidFill>
                            <a:schemeClr val="tx1">
                              <a:lumMod val="95000"/>
                              <a:lumOff val="5000"/>
                            </a:schemeClr>
                          </a:solidFill>
                          <a:effectLst/>
                          <a:latin typeface="Calibri" panose="020F0502020204030204" pitchFamily="34" charset="0"/>
                          <a:cs typeface="Narkisim" panose="020E0502050101010101" pitchFamily="34" charset="-79"/>
                        </a:rPr>
                        <a:t>Sockets (Inter process communication)</a:t>
                      </a:r>
                    </a:p>
                  </a:txBody>
                  <a:tcPr marL="90000" marR="90000" marT="367776"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984085816"/>
                  </a:ext>
                </a:extLst>
              </a:tr>
            </a:tbl>
          </a:graphicData>
        </a:graphic>
      </p:graphicFrame>
      <p:sp>
        <p:nvSpPr>
          <p:cNvPr id="11" name="TextBox 10">
            <a:extLst>
              <a:ext uri="{FF2B5EF4-FFF2-40B4-BE49-F238E27FC236}">
                <a16:creationId xmlns:a16="http://schemas.microsoft.com/office/drawing/2014/main" id="{1DB710CA-FB7C-E84E-8C3F-36F9668D666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EA9758AC-985A-2343-BC11-9BCB488DAE6F}"/>
              </a:ext>
            </a:extLst>
          </p:cNvPr>
          <p:cNvSpPr>
            <a:spLocks noGrp="1"/>
          </p:cNvSpPr>
          <p:nvPr>
            <p:ph type="sldNum" sz="quarter" idx="12"/>
          </p:nvPr>
        </p:nvSpPr>
        <p:spPr/>
        <p:txBody>
          <a:bodyPr/>
          <a:lstStyle/>
          <a:p>
            <a:fld id="{3AC851F9-F74B-4499-B053-246283DE7566}" type="slidenum">
              <a:rPr lang="he-IL" smtClean="0"/>
              <a:t>42</a:t>
            </a:fld>
            <a:endParaRPr lang="he-IL"/>
          </a:p>
        </p:txBody>
      </p:sp>
      <p:sp>
        <p:nvSpPr>
          <p:cNvPr id="6" name="Нижний колонтитул 5">
            <a:extLst>
              <a:ext uri="{FF2B5EF4-FFF2-40B4-BE49-F238E27FC236}">
                <a16:creationId xmlns:a16="http://schemas.microsoft.com/office/drawing/2014/main" id="{B2539A86-1E9C-674A-B8EC-70EE09AD0B78}"/>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3497679" y="422511"/>
            <a:ext cx="11640843"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File names</a:t>
            </a:r>
          </a:p>
        </p:txBody>
      </p:sp>
      <p:sp>
        <p:nvSpPr>
          <p:cNvPr id="52227" name="Text Box 2"/>
          <p:cNvSpPr txBox="1">
            <a:spLocks noChangeArrowheads="1"/>
          </p:cNvSpPr>
          <p:nvPr/>
        </p:nvSpPr>
        <p:spPr bwMode="auto">
          <a:xfrm>
            <a:off x="11426651" y="6198332"/>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C1F21727-FFA4-4835-987E-0C398583F8D8}"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43</a:t>
            </a:fld>
            <a:endParaRPr lang="en-US" altLang="en-US" sz="1467">
              <a:solidFill>
                <a:srgbClr val="898989"/>
              </a:solidFill>
            </a:endParaRPr>
          </a:p>
        </p:txBody>
      </p:sp>
      <p:sp>
        <p:nvSpPr>
          <p:cNvPr id="52228"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52229"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35845" name="Rectangle 5"/>
          <p:cNvSpPr>
            <a:spLocks noChangeArrowheads="1"/>
          </p:cNvSpPr>
          <p:nvPr/>
        </p:nvSpPr>
        <p:spPr bwMode="auto">
          <a:xfrm>
            <a:off x="1198160" y="1580056"/>
            <a:ext cx="9871880" cy="4855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1pPr>
            <a:lvl2pPr marL="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9pPr>
          </a:lstStyle>
          <a:p>
            <a:pPr lvl="1" algn="l" rtl="0">
              <a:spcBef>
                <a:spcPts val="1251"/>
              </a:spcBef>
              <a:buSzPct val="100000"/>
              <a:defRPr/>
            </a:pPr>
            <a:r>
              <a:rPr lang="en-US" altLang="en-US" sz="1800" i="0" dirty="0">
                <a:solidFill>
                  <a:srgbClr val="003399"/>
                </a:solidFill>
                <a:latin typeface="Times New Roman" panose="02020603050405020304" pitchFamily="18" charset="0"/>
                <a:cs typeface="Times New Roman" panose="02020603050405020304" pitchFamily="18" charset="0"/>
              </a:rPr>
              <a:t>File name features since the beginning of Unix</a:t>
            </a:r>
          </a:p>
          <a:p>
            <a:pPr marL="452427" lvl="1" algn="l" rtl="0">
              <a:spcBef>
                <a:spcPts val="1251"/>
              </a:spcBef>
              <a:buSzPct val="100000"/>
              <a:buFont typeface="Times New Roman" panose="02020603050405020304" pitchFamily="18" charset="0"/>
              <a:buChar char="•"/>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Case sensitive</a:t>
            </a:r>
          </a:p>
          <a:p>
            <a:pPr marL="452427" lvl="1" algn="l" rtl="0">
              <a:spcBef>
                <a:spcPts val="1251"/>
              </a:spcBef>
              <a:buSzPct val="100000"/>
              <a:buFont typeface="Times New Roman" panose="02020603050405020304" pitchFamily="18" charset="0"/>
              <a:buChar char="•"/>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No obvious length limit</a:t>
            </a:r>
            <a:endParaRPr lang="en-US" altLang="en-US" sz="1867" i="0" dirty="0">
              <a:solidFill>
                <a:schemeClr val="tx1">
                  <a:lumMod val="95000"/>
                  <a:lumOff val="5000"/>
                </a:schemeClr>
              </a:solidFill>
              <a:latin typeface="+mn-lt"/>
              <a:cs typeface="Times New Roman" panose="02020603050405020304" pitchFamily="18" charset="0"/>
            </a:endParaRPr>
          </a:p>
          <a:p>
            <a:pPr marL="452427" lvl="1" algn="l" rtl="0">
              <a:spcBef>
                <a:spcPts val="1251"/>
              </a:spcBef>
              <a:buSzPct val="100000"/>
              <a:buFont typeface="Times New Roman" panose="02020603050405020304" pitchFamily="18" charset="0"/>
              <a:buChar char="•"/>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Can contain any character (including whitespace, except </a:t>
            </a:r>
            <a:r>
              <a:rPr lang="en-US" altLang="en-US" sz="1867" i="0" dirty="0">
                <a:solidFill>
                  <a:schemeClr val="tx1">
                    <a:lumMod val="95000"/>
                    <a:lumOff val="5000"/>
                  </a:schemeClr>
                </a:solidFill>
                <a:latin typeface="Times New Roman" panose="02020603050405020304" pitchFamily="18" charset="0"/>
                <a:cs typeface="Courier New" panose="02070309020205020404" pitchFamily="49" charset="0"/>
              </a:rPr>
              <a:t>/</a:t>
            </a: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452427" lvl="1" algn="l" rtl="0">
              <a:spcBef>
                <a:spcPts val="1251"/>
              </a:spcBef>
              <a:buSzPct val="100000"/>
              <a:buFont typeface="Times New Roman" panose="02020603050405020304" pitchFamily="18" charset="0"/>
              <a:buChar char="•"/>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File name extensions not needed and not interpreted by </a:t>
            </a:r>
            <a:r>
              <a:rPr lang="en-US" altLang="en-US" sz="1867" i="0" dirty="0" err="1">
                <a:solidFill>
                  <a:schemeClr val="tx1">
                    <a:lumMod val="95000"/>
                    <a:lumOff val="5000"/>
                  </a:schemeClr>
                </a:solidFill>
                <a:latin typeface="Times New Roman" panose="02020603050405020304" pitchFamily="18" charset="0"/>
                <a:cs typeface="Times New Roman" panose="02020603050405020304" pitchFamily="18" charset="0"/>
              </a:rPr>
              <a:t>linux</a:t>
            </a: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Just used for user convenience. Applications may require an extension.</a:t>
            </a:r>
          </a:p>
          <a:p>
            <a:pPr lvl="1" algn="l" rtl="0">
              <a:spcBef>
                <a:spcPts val="1251"/>
              </a:spcBef>
              <a:buSzPct val="100000"/>
              <a:defRPr/>
            </a:pPr>
            <a:endPar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lgn="l" rtl="0">
              <a:spcBef>
                <a:spcPts val="1251"/>
              </a:spcBef>
              <a:buSzPct val="100000"/>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File name examples</a:t>
            </a:r>
            <a:r>
              <a:rPr lang="en-US" altLang="en-US" sz="1867" i="0" dirty="0">
                <a:solidFill>
                  <a:schemeClr val="tx1">
                    <a:lumMod val="95000"/>
                    <a:lumOff val="5000"/>
                  </a:schemeClr>
                </a:solidFill>
                <a:cs typeface="Times New Roman" panose="02020603050405020304" pitchFamily="18" charset="0"/>
              </a:rPr>
              <a:t>:    </a:t>
            </a:r>
            <a:r>
              <a:rPr lang="en-US" altLang="en-US" sz="1867" i="0" dirty="0">
                <a:solidFill>
                  <a:schemeClr val="tx1">
                    <a:lumMod val="95000"/>
                    <a:lumOff val="5000"/>
                  </a:schemeClr>
                </a:solidFill>
                <a:latin typeface="Courier New" panose="02070309020205020404" pitchFamily="49" charset="0"/>
                <a:cs typeface="Times New Roman" panose="02020603050405020304" pitchFamily="18" charset="0"/>
              </a:rPr>
              <a:t>README .</a:t>
            </a:r>
            <a:r>
              <a:rPr lang="en-US" altLang="en-US" sz="1867" i="0" dirty="0" err="1">
                <a:solidFill>
                  <a:schemeClr val="tx1">
                    <a:lumMod val="95000"/>
                    <a:lumOff val="5000"/>
                  </a:schemeClr>
                </a:solidFill>
                <a:latin typeface="Courier New" panose="02070309020205020404" pitchFamily="49" charset="0"/>
                <a:cs typeface="Times New Roman" panose="02020603050405020304" pitchFamily="18" charset="0"/>
              </a:rPr>
              <a:t>bashrc</a:t>
            </a:r>
            <a:r>
              <a:rPr lang="en-US" altLang="en-US" sz="1867" i="0" dirty="0">
                <a:solidFill>
                  <a:schemeClr val="tx1">
                    <a:lumMod val="95000"/>
                    <a:lumOff val="5000"/>
                  </a:schemeClr>
                </a:solidFill>
                <a:latin typeface="Courier New" panose="02070309020205020404" pitchFamily="49" charset="0"/>
                <a:cs typeface="Times New Roman" panose="02020603050405020304" pitchFamily="18" charset="0"/>
              </a:rPr>
              <a:t>  Windows  				   </a:t>
            </a:r>
            <a:r>
              <a:rPr lang="en-US" altLang="en-US" sz="1867" i="0" dirty="0" err="1">
                <a:solidFill>
                  <a:schemeClr val="tx1">
                    <a:lumMod val="95000"/>
                    <a:lumOff val="5000"/>
                  </a:schemeClr>
                </a:solidFill>
                <a:latin typeface="Courier New" panose="02070309020205020404" pitchFamily="49" charset="0"/>
                <a:cs typeface="Times New Roman" panose="02020603050405020304" pitchFamily="18" charset="0"/>
              </a:rPr>
              <a:t>Buglist</a:t>
            </a:r>
            <a:r>
              <a:rPr lang="en-US" altLang="en-US" sz="1867" i="0" dirty="0">
                <a:solidFill>
                  <a:schemeClr val="tx1">
                    <a:lumMod val="95000"/>
                    <a:lumOff val="5000"/>
                  </a:schemeClr>
                </a:solidFill>
                <a:latin typeface="Courier New" panose="02070309020205020404" pitchFamily="49" charset="0"/>
                <a:cs typeface="Times New Roman" panose="02020603050405020304" pitchFamily="18" charset="0"/>
              </a:rPr>
              <a:t>    index.html    	   	 		   index.htm  </a:t>
            </a:r>
            <a:r>
              <a:rPr lang="en-US" altLang="en-US" sz="1867" i="0" dirty="0" err="1">
                <a:solidFill>
                  <a:schemeClr val="tx1">
                    <a:lumMod val="95000"/>
                    <a:lumOff val="5000"/>
                  </a:schemeClr>
                </a:solidFill>
                <a:latin typeface="Courier New" panose="02070309020205020404" pitchFamily="49" charset="0"/>
                <a:cs typeface="Times New Roman" panose="02020603050405020304" pitchFamily="18" charset="0"/>
              </a:rPr>
              <a:t>index.html.old</a:t>
            </a:r>
            <a:endParaRPr lang="en-US" altLang="en-US" sz="1867" i="0" dirty="0">
              <a:solidFill>
                <a:schemeClr val="tx1">
                  <a:lumMod val="95000"/>
                  <a:lumOff val="5000"/>
                </a:schemeClr>
              </a:solidFill>
              <a:latin typeface="Courier New" panose="02070309020205020404" pitchFamily="49" charset="0"/>
              <a:cs typeface="Times New Roman" panose="02020603050405020304" pitchFamily="18" charset="0"/>
            </a:endParaRPr>
          </a:p>
          <a:p>
            <a:pPr lvl="1" algn="l" rtl="0">
              <a:spcBef>
                <a:spcPts val="1251"/>
              </a:spcBef>
              <a:buSzPct val="100000"/>
              <a:defRPr/>
            </a:pP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File name with special characters (</a:t>
            </a:r>
            <a:r>
              <a:rPr lang="en-US" altLang="en-US" sz="1867" i="0" dirty="0" err="1">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sz="1867" i="0" dirty="0">
                <a:solidFill>
                  <a:schemeClr val="tx1">
                    <a:lumMod val="95000"/>
                    <a:lumOff val="5000"/>
                  </a:schemeClr>
                </a:solidFill>
                <a:latin typeface="Times New Roman" panose="02020603050405020304" pitchFamily="18" charset="0"/>
                <a:cs typeface="Times New Roman" panose="02020603050405020304" pitchFamily="18" charset="0"/>
              </a:rPr>
              <a:t> spaces or uncommon symbols) can be referred with a ‘\’ before the symbol or have a quotation (“).</a:t>
            </a:r>
          </a:p>
          <a:p>
            <a:pPr lvl="1" algn="l" rtl="0">
              <a:spcBef>
                <a:spcPts val="1251"/>
              </a:spcBef>
              <a:buSzPct val="100000"/>
              <a:defRPr/>
            </a:pPr>
            <a:endParaRPr lang="en-US" altLang="en-US" sz="1800" i="0"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1E220EF-C5EB-144A-9E5F-7C9614A785EA}"/>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EB674D55-1AAD-414A-B1AB-91464D4F37D0}"/>
              </a:ext>
            </a:extLst>
          </p:cNvPr>
          <p:cNvSpPr>
            <a:spLocks noGrp="1"/>
          </p:cNvSpPr>
          <p:nvPr>
            <p:ph type="sldNum" sz="quarter" idx="12"/>
          </p:nvPr>
        </p:nvSpPr>
        <p:spPr/>
        <p:txBody>
          <a:bodyPr/>
          <a:lstStyle/>
          <a:p>
            <a:fld id="{3AC851F9-F74B-4499-B053-246283DE7566}" type="slidenum">
              <a:rPr lang="he-IL" smtClean="0"/>
              <a:t>43</a:t>
            </a:fld>
            <a:endParaRPr lang="he-IL"/>
          </a:p>
        </p:txBody>
      </p:sp>
      <p:sp>
        <p:nvSpPr>
          <p:cNvPr id="6" name="Нижний колонтитул 5">
            <a:extLst>
              <a:ext uri="{FF2B5EF4-FFF2-40B4-BE49-F238E27FC236}">
                <a16:creationId xmlns:a16="http://schemas.microsoft.com/office/drawing/2014/main" id="{E29BB554-7479-8043-93D1-4521D2980EEB}"/>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638300" y="106647"/>
            <a:ext cx="7772400"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File paths </a:t>
            </a:r>
            <a:r>
              <a:rPr lang="en-US" altLang="en-US" dirty="0">
                <a:latin typeface="Times New Roman" pitchFamily="16" charset="0"/>
                <a:cs typeface="+mj-cs"/>
              </a:rPr>
              <a:t>(2)</a:t>
            </a:r>
          </a:p>
        </p:txBody>
      </p:sp>
      <p:sp>
        <p:nvSpPr>
          <p:cNvPr id="58371" name="Text Box 2"/>
          <p:cNvSpPr txBox="1">
            <a:spLocks noChangeArrowheads="1"/>
          </p:cNvSpPr>
          <p:nvPr/>
        </p:nvSpPr>
        <p:spPr bwMode="auto">
          <a:xfrm>
            <a:off x="9859221" y="6124733"/>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01D62928-D17B-431E-8733-B3AE2EA5DE4B}"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44</a:t>
            </a:fld>
            <a:endParaRPr lang="en-US" altLang="en-US" sz="1467">
              <a:solidFill>
                <a:srgbClr val="898989"/>
              </a:solidFill>
            </a:endParaRPr>
          </a:p>
        </p:txBody>
      </p:sp>
      <p:sp>
        <p:nvSpPr>
          <p:cNvPr id="58372"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58373"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pic>
        <p:nvPicPr>
          <p:cNvPr id="58374" name="Picture 5"/>
          <p:cNvPicPr>
            <a:picLocks noChangeAspect="1" noChangeArrowheads="1"/>
          </p:cNvPicPr>
          <p:nvPr/>
        </p:nvPicPr>
        <p:blipFill>
          <a:blip r:embed="rId3"/>
          <a:srcRect/>
          <a:stretch>
            <a:fillRect/>
          </a:stretch>
        </p:blipFill>
        <p:spPr bwMode="auto">
          <a:xfrm>
            <a:off x="2590800" y="1347579"/>
            <a:ext cx="6508751" cy="3124200"/>
          </a:xfrm>
          <a:prstGeom prst="rect">
            <a:avLst/>
          </a:prstGeom>
          <a:noFill/>
          <a:ln w="9525">
            <a:noFill/>
            <a:round/>
            <a:headEnd/>
            <a:tailEnd/>
          </a:ln>
          <a:effectLst/>
        </p:spPr>
      </p:pic>
      <p:sp>
        <p:nvSpPr>
          <p:cNvPr id="58375" name="AutoShape 6"/>
          <p:cNvSpPr>
            <a:spLocks noChangeArrowheads="1"/>
          </p:cNvSpPr>
          <p:nvPr/>
        </p:nvSpPr>
        <p:spPr bwMode="auto">
          <a:xfrm>
            <a:off x="3810000" y="3581400"/>
            <a:ext cx="685800" cy="228600"/>
          </a:xfrm>
          <a:prstGeom prst="rightArrow">
            <a:avLst>
              <a:gd name="adj1" fmla="val 50000"/>
              <a:gd name="adj2" fmla="val 50000"/>
            </a:avLst>
          </a:prstGeom>
          <a:solidFill>
            <a:srgbClr val="4F81BD"/>
          </a:solidFill>
          <a:ln w="25560" cap="sq">
            <a:solidFill>
              <a:srgbClr val="385D8A"/>
            </a:solidFill>
            <a:miter lim="800000"/>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58376" name="Text Box 7"/>
          <p:cNvSpPr txBox="1">
            <a:spLocks noChangeArrowheads="1"/>
          </p:cNvSpPr>
          <p:nvPr/>
        </p:nvSpPr>
        <p:spPr bwMode="auto">
          <a:xfrm>
            <a:off x="2757488" y="3403600"/>
            <a:ext cx="1143000" cy="586957"/>
          </a:xfrm>
          <a:prstGeom prst="rect">
            <a:avLst/>
          </a:prstGeom>
          <a:noFill/>
          <a:ln w="9525">
            <a:noFill/>
            <a:round/>
            <a:headEnd/>
            <a:tailEnd/>
          </a:ln>
          <a:effectLst/>
        </p:spPr>
        <p:txBody>
          <a:bodyPr lIns="90000" tIns="46800" rIns="90000" bIns="46800">
            <a:spAutoFit/>
          </a:bodyP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a:t>You Are Here</a:t>
            </a:r>
          </a:p>
        </p:txBody>
      </p:sp>
      <p:sp>
        <p:nvSpPr>
          <p:cNvPr id="58377" name="Text Box 8"/>
          <p:cNvSpPr txBox="1">
            <a:spLocks noChangeArrowheads="1"/>
          </p:cNvSpPr>
          <p:nvPr/>
        </p:nvSpPr>
        <p:spPr bwMode="auto">
          <a:xfrm>
            <a:off x="1905000" y="4657107"/>
            <a:ext cx="8382000" cy="1171732"/>
          </a:xfrm>
          <a:prstGeom prst="rect">
            <a:avLst/>
          </a:prstGeom>
          <a:noFill/>
          <a:ln w="9525">
            <a:noFill/>
            <a:round/>
            <a:headEnd/>
            <a:tailEnd/>
          </a:ln>
          <a:effectLst/>
        </p:spPr>
        <p:txBody>
          <a:bodyPr lIns="90000" tIns="46800" rIns="90000" bIns="46800">
            <a:spAutoFit/>
          </a:bodyPr>
          <a:lstStyle/>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400" b="1" dirty="0"/>
              <a:t>Lets illustrate Absolute path and Relative path. </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sz="1400" b="1" dirty="0"/>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400" b="1" dirty="0"/>
              <a:t>-You wish to refer to a file named </a:t>
            </a:r>
            <a:r>
              <a:rPr lang="en-US" altLang="en-US" sz="1400" b="1" dirty="0">
                <a:solidFill>
                  <a:srgbClr val="000099"/>
                </a:solidFill>
              </a:rPr>
              <a:t>XYZ.txt </a:t>
            </a:r>
            <a:r>
              <a:rPr lang="en-US" altLang="en-US" sz="1400" b="1" dirty="0"/>
              <a:t>in the school directory that is found in </a:t>
            </a:r>
            <a:r>
              <a:rPr lang="en-US" altLang="en-US" sz="1400" b="1" dirty="0" err="1">
                <a:solidFill>
                  <a:srgbClr val="000099"/>
                </a:solidFill>
              </a:rPr>
              <a:t>patrick</a:t>
            </a:r>
            <a:r>
              <a:rPr lang="en-US" altLang="en-US" sz="1400" b="1" dirty="0">
                <a:solidFill>
                  <a:srgbClr val="000099"/>
                </a:solidFill>
              </a:rPr>
              <a:t> </a:t>
            </a:r>
            <a:r>
              <a:rPr lang="en-US" altLang="en-US" sz="1400" b="1" dirty="0"/>
              <a:t>folder</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400" b="1" dirty="0"/>
              <a:t>-You wish to refer to a file named </a:t>
            </a:r>
            <a:r>
              <a:rPr lang="en-US" altLang="en-US" sz="1400" b="1" dirty="0">
                <a:solidFill>
                  <a:srgbClr val="000099"/>
                </a:solidFill>
              </a:rPr>
              <a:t>LinuxAdmin.zip </a:t>
            </a:r>
            <a:r>
              <a:rPr lang="en-US" altLang="en-US" sz="1400" b="1" dirty="0"/>
              <a:t>in the </a:t>
            </a:r>
            <a:r>
              <a:rPr lang="en-US" altLang="en-US" sz="1400" b="1" dirty="0">
                <a:solidFill>
                  <a:srgbClr val="000099"/>
                </a:solidFill>
              </a:rPr>
              <a:t>books </a:t>
            </a:r>
            <a:r>
              <a:rPr lang="en-US" altLang="en-US" sz="1400" b="1" dirty="0"/>
              <a:t>folder under </a:t>
            </a:r>
            <a:r>
              <a:rPr lang="en-US" altLang="en-US" sz="1400" b="1" dirty="0">
                <a:solidFill>
                  <a:srgbClr val="000099"/>
                </a:solidFill>
              </a:rPr>
              <a:t>bills</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400" b="1" dirty="0"/>
              <a:t>-You wish to refer to the folder </a:t>
            </a:r>
            <a:r>
              <a:rPr lang="en-US" altLang="en-US" sz="1400" b="1" dirty="0">
                <a:solidFill>
                  <a:srgbClr val="000099"/>
                </a:solidFill>
              </a:rPr>
              <a:t>school </a:t>
            </a:r>
            <a:r>
              <a:rPr lang="en-US" altLang="en-US" sz="1400" b="1" dirty="0"/>
              <a:t>in </a:t>
            </a:r>
            <a:r>
              <a:rPr lang="en-US" altLang="en-US" sz="1400" b="1" dirty="0" err="1">
                <a:solidFill>
                  <a:srgbClr val="000099"/>
                </a:solidFill>
              </a:rPr>
              <a:t>patrick</a:t>
            </a:r>
            <a:r>
              <a:rPr lang="en-US" altLang="en-US" sz="1400" b="1" dirty="0">
                <a:solidFill>
                  <a:srgbClr val="000099"/>
                </a:solidFill>
              </a:rPr>
              <a:t> </a:t>
            </a:r>
            <a:r>
              <a:rPr lang="en-US" altLang="en-US" sz="1400" b="1" dirty="0"/>
              <a:t>folder</a:t>
            </a:r>
          </a:p>
        </p:txBody>
      </p:sp>
      <p:sp>
        <p:nvSpPr>
          <p:cNvPr id="13" name="TextBox 12">
            <a:extLst>
              <a:ext uri="{FF2B5EF4-FFF2-40B4-BE49-F238E27FC236}">
                <a16:creationId xmlns:a16="http://schemas.microsoft.com/office/drawing/2014/main" id="{C2DC0FE2-1CA8-4B43-A9B5-FD5B30182666}"/>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2BD1095E-D6BC-E742-8793-9C8B89C169BC}"/>
              </a:ext>
            </a:extLst>
          </p:cNvPr>
          <p:cNvSpPr>
            <a:spLocks noGrp="1"/>
          </p:cNvSpPr>
          <p:nvPr>
            <p:ph type="sldNum" sz="quarter" idx="12"/>
          </p:nvPr>
        </p:nvSpPr>
        <p:spPr/>
        <p:txBody>
          <a:bodyPr/>
          <a:lstStyle/>
          <a:p>
            <a:fld id="{3AC851F9-F74B-4499-B053-246283DE7566}" type="slidenum">
              <a:rPr lang="he-IL" smtClean="0"/>
              <a:t>44</a:t>
            </a:fld>
            <a:endParaRPr lang="he-IL"/>
          </a:p>
        </p:txBody>
      </p:sp>
      <p:sp>
        <p:nvSpPr>
          <p:cNvPr id="6" name="Нижний колонтитул 5">
            <a:extLst>
              <a:ext uri="{FF2B5EF4-FFF2-40B4-BE49-F238E27FC236}">
                <a16:creationId xmlns:a16="http://schemas.microsoft.com/office/drawing/2014/main" id="{148BFED9-2671-3E4F-94F5-84AEA38A8C94}"/>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609601" y="228600"/>
            <a:ext cx="4836753"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File paths</a:t>
            </a:r>
          </a:p>
        </p:txBody>
      </p:sp>
      <p:sp>
        <p:nvSpPr>
          <p:cNvPr id="56323" name="Text Box 2"/>
          <p:cNvSpPr txBox="1">
            <a:spLocks noChangeArrowheads="1"/>
          </p:cNvSpPr>
          <p:nvPr/>
        </p:nvSpPr>
        <p:spPr bwMode="auto">
          <a:xfrm>
            <a:off x="11547231" y="6101792"/>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D451FB72-6AD0-4D4F-BF69-B3F3639C97F5}"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45</a:t>
            </a:fld>
            <a:endParaRPr lang="en-US" altLang="en-US" sz="1467">
              <a:solidFill>
                <a:srgbClr val="898989"/>
              </a:solidFill>
            </a:endParaRPr>
          </a:p>
        </p:txBody>
      </p:sp>
      <p:sp>
        <p:nvSpPr>
          <p:cNvPr id="56324"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56325"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37893" name="Rectangle 5"/>
          <p:cNvSpPr>
            <a:spLocks noChangeArrowheads="1"/>
          </p:cNvSpPr>
          <p:nvPr/>
        </p:nvSpPr>
        <p:spPr bwMode="auto">
          <a:xfrm>
            <a:off x="1143000" y="1752601"/>
            <a:ext cx="10134600" cy="3531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1pPr>
            <a:lvl2pPr marL="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00" i="1">
                <a:solidFill>
                  <a:srgbClr val="FFFFFF"/>
                </a:solidFill>
                <a:latin typeface="Arial" panose="020B0604020202020204" pitchFamily="34" charset="0"/>
                <a:cs typeface="Narkisim" panose="020E0502050101010101" pitchFamily="34" charset="-79"/>
              </a:defRPr>
            </a:lvl9pPr>
          </a:lstStyle>
          <a:p>
            <a:pPr lvl="1" algn="l" rtl="0">
              <a:spcBef>
                <a:spcPts val="1251"/>
              </a:spcBef>
              <a:buSzPct val="100000"/>
              <a:defRPr/>
            </a:pPr>
            <a:r>
              <a:rPr lang="en-US" altLang="en-US" sz="2000" b="1" i="0" dirty="0">
                <a:solidFill>
                  <a:srgbClr val="C0504D"/>
                </a:solidFill>
                <a:latin typeface="Times New Roman" panose="02020603050405020304" pitchFamily="18" charset="0"/>
                <a:cs typeface="Times New Roman" panose="02020603050405020304" pitchFamily="18" charset="0"/>
              </a:rPr>
              <a:t>path</a:t>
            </a:r>
            <a:r>
              <a:rPr lang="en-US" altLang="en-US" sz="2000" i="0" dirty="0">
                <a:solidFill>
                  <a:srgbClr val="000000"/>
                </a:solidFill>
                <a:latin typeface="Times New Roman" panose="02020603050405020304" pitchFamily="18" charset="0"/>
                <a:cs typeface="Times New Roman" panose="02020603050405020304" pitchFamily="18" charset="0"/>
              </a:rPr>
              <a:t> is a sequence of nested directories with a file or directory at the end separated by the </a:t>
            </a:r>
            <a:r>
              <a:rPr lang="en-US" altLang="en-US" sz="2000" i="0" dirty="0">
                <a:solidFill>
                  <a:srgbClr val="004A4A"/>
                </a:solidFill>
                <a:latin typeface="Times New Roman" panose="02020603050405020304" pitchFamily="18" charset="0"/>
                <a:cs typeface="Times New Roman" panose="02020603050405020304" pitchFamily="18" charset="0"/>
              </a:rPr>
              <a:t>/ </a:t>
            </a:r>
            <a:r>
              <a:rPr lang="en-US" altLang="en-US" sz="2000" i="0" dirty="0">
                <a:solidFill>
                  <a:srgbClr val="000000"/>
                </a:solidFill>
                <a:latin typeface="Times New Roman" panose="02020603050405020304" pitchFamily="18" charset="0"/>
                <a:cs typeface="Times New Roman" panose="02020603050405020304" pitchFamily="18" charset="0"/>
              </a:rPr>
              <a:t>character.</a:t>
            </a:r>
          </a:p>
          <a:p>
            <a:pPr lvl="1" algn="l" rtl="0">
              <a:spcBef>
                <a:spcPts val="1251"/>
              </a:spcBef>
              <a:buSzPct val="100000"/>
              <a:defRPr/>
            </a:pPr>
            <a:endParaRPr lang="en-US" altLang="en-US" sz="2000" i="0" dirty="0">
              <a:solidFill>
                <a:srgbClr val="000000"/>
              </a:solidFill>
              <a:latin typeface="+mn-lt"/>
              <a:cs typeface="Times New Roman" panose="02020603050405020304" pitchFamily="18" charset="0"/>
            </a:endParaRPr>
          </a:p>
          <a:p>
            <a:pPr marL="452427" lvl="1" algn="l" rtl="0">
              <a:spcBef>
                <a:spcPts val="1251"/>
              </a:spcBef>
              <a:buSzPct val="100000"/>
              <a:buFont typeface="Times New Roman" panose="02020603050405020304" pitchFamily="18" charset="0"/>
              <a:buChar char="•"/>
              <a:defRPr/>
            </a:pPr>
            <a:r>
              <a:rPr lang="en-US" altLang="en-US" sz="2000" i="0" dirty="0">
                <a:solidFill>
                  <a:srgbClr val="000000"/>
                </a:solidFill>
                <a:latin typeface="Times New Roman" panose="02020603050405020304" pitchFamily="18" charset="0"/>
                <a:cs typeface="Times New Roman" panose="02020603050405020304" pitchFamily="18" charset="0"/>
              </a:rPr>
              <a:t> </a:t>
            </a:r>
            <a:r>
              <a:rPr lang="en-US" altLang="en-US" sz="2000" i="0" dirty="0">
                <a:solidFill>
                  <a:srgbClr val="0070C0"/>
                </a:solidFill>
                <a:latin typeface="Times New Roman" panose="02020603050405020304" pitchFamily="18" charset="0"/>
                <a:cs typeface="Times New Roman" panose="02020603050405020304" pitchFamily="18" charset="0"/>
              </a:rPr>
              <a:t>Relative path</a:t>
            </a:r>
            <a:r>
              <a:rPr lang="en-US" altLang="en-US" sz="2000" i="0" dirty="0">
                <a:solidFill>
                  <a:srgbClr val="000000"/>
                </a:solidFill>
                <a:latin typeface="Times New Roman" panose="02020603050405020304" pitchFamily="18" charset="0"/>
                <a:cs typeface="Times New Roman" panose="02020603050405020304" pitchFamily="18" charset="0"/>
              </a:rPr>
              <a:t>:  Relative to the current directory.                                                  	Example:  ./</a:t>
            </a:r>
            <a:r>
              <a:rPr lang="en-US" altLang="en-US" sz="2000" i="0" dirty="0">
                <a:solidFill>
                  <a:srgbClr val="004A4A"/>
                </a:solidFill>
                <a:latin typeface="Times New Roman" panose="02020603050405020304" pitchFamily="18" charset="0"/>
                <a:cs typeface="Times New Roman" panose="02020603050405020304" pitchFamily="18" charset="0"/>
              </a:rPr>
              <a:t>documents/fun/microsoft_jokes.html</a:t>
            </a:r>
          </a:p>
          <a:p>
            <a:pPr marL="452427" lvl="1" algn="l" rtl="0">
              <a:spcBef>
                <a:spcPts val="1251"/>
              </a:spcBef>
              <a:buClr>
                <a:srgbClr val="003399"/>
              </a:buClr>
              <a:buSzPct val="100000"/>
              <a:buFont typeface="Times New Roman" panose="02020603050405020304" pitchFamily="18" charset="0"/>
              <a:buChar char="•"/>
              <a:defRPr/>
            </a:pPr>
            <a:r>
              <a:rPr lang="en-US" altLang="en-US" sz="2000" i="0" dirty="0">
                <a:solidFill>
                  <a:srgbClr val="003399"/>
                </a:solidFill>
                <a:latin typeface="Times New Roman" panose="02020603050405020304" pitchFamily="18" charset="0"/>
                <a:cs typeface="Times New Roman" panose="02020603050405020304" pitchFamily="18" charset="0"/>
              </a:rPr>
              <a:t> </a:t>
            </a:r>
            <a:r>
              <a:rPr lang="en-US" altLang="en-US" sz="2000" i="0" dirty="0">
                <a:solidFill>
                  <a:srgbClr val="0070C0"/>
                </a:solidFill>
                <a:latin typeface="Times New Roman" panose="02020603050405020304" pitchFamily="18" charset="0"/>
                <a:cs typeface="Times New Roman" panose="02020603050405020304" pitchFamily="18" charset="0"/>
              </a:rPr>
              <a:t>Absolute path</a:t>
            </a:r>
            <a:r>
              <a:rPr lang="en-US" altLang="en-US" sz="2000" i="0" dirty="0">
                <a:solidFill>
                  <a:srgbClr val="000000"/>
                </a:solidFill>
                <a:latin typeface="Times New Roman" panose="02020603050405020304" pitchFamily="18" charset="0"/>
                <a:cs typeface="Times New Roman" panose="02020603050405020304" pitchFamily="18" charset="0"/>
              </a:rPr>
              <a:t>: Starting from the Root directory.                                                      	Example: </a:t>
            </a:r>
            <a:r>
              <a:rPr lang="en-US" altLang="en-US" sz="2000" i="0" dirty="0">
                <a:solidFill>
                  <a:srgbClr val="004A4A"/>
                </a:solidFill>
                <a:latin typeface="Times New Roman" panose="02020603050405020304" pitchFamily="18" charset="0"/>
                <a:cs typeface="Times New Roman" panose="02020603050405020304" pitchFamily="18" charset="0"/>
              </a:rPr>
              <a:t>/home/bill/bugs/crash9402031614568</a:t>
            </a:r>
          </a:p>
          <a:p>
            <a:pPr marL="452427" lvl="1" algn="l" rtl="0">
              <a:spcBef>
                <a:spcPts val="1251"/>
              </a:spcBef>
              <a:buClr>
                <a:srgbClr val="004A4A"/>
              </a:buClr>
              <a:buSzPct val="100000"/>
              <a:buFont typeface="Times New Roman" panose="02020603050405020304" pitchFamily="18" charset="0"/>
              <a:buChar char="•"/>
              <a:defRPr/>
            </a:pPr>
            <a:r>
              <a:rPr lang="en-US" altLang="en-US" sz="2000" i="0" dirty="0">
                <a:solidFill>
                  <a:srgbClr val="004A4A"/>
                </a:solidFill>
                <a:latin typeface="Times New Roman" panose="02020603050405020304" pitchFamily="18" charset="0"/>
                <a:cs typeface="Times New Roman" panose="02020603050405020304" pitchFamily="18" charset="0"/>
              </a:rPr>
              <a:t> / </a:t>
            </a:r>
            <a:r>
              <a:rPr lang="en-US" altLang="en-US" sz="2000" i="0" dirty="0">
                <a:solidFill>
                  <a:srgbClr val="000000"/>
                </a:solidFill>
                <a:latin typeface="Times New Roman" panose="02020603050405020304" pitchFamily="18" charset="0"/>
                <a:cs typeface="Times New Roman" panose="02020603050405020304" pitchFamily="18" charset="0"/>
              </a:rPr>
              <a:t>: </a:t>
            </a:r>
            <a:r>
              <a:rPr lang="en-US" altLang="en-US" sz="2000" i="0" dirty="0">
                <a:solidFill>
                  <a:srgbClr val="0070C0"/>
                </a:solidFill>
                <a:latin typeface="Times New Roman" panose="02020603050405020304" pitchFamily="18" charset="0"/>
                <a:cs typeface="Times New Roman" panose="02020603050405020304" pitchFamily="18" charset="0"/>
              </a:rPr>
              <a:t>root directory</a:t>
            </a:r>
            <a:r>
              <a:rPr lang="en-US" altLang="en-US" sz="2000" i="0" dirty="0">
                <a:solidFill>
                  <a:srgbClr val="000000"/>
                </a:solidFill>
                <a:latin typeface="Times New Roman" panose="02020603050405020304" pitchFamily="18" charset="0"/>
                <a:cs typeface="Times New Roman" panose="02020603050405020304" pitchFamily="18" charset="0"/>
              </a:rPr>
              <a:t>: Start of absolute paths for all files on the system                                  (even for files on removable devices or network shared).</a:t>
            </a:r>
          </a:p>
        </p:txBody>
      </p:sp>
      <p:sp>
        <p:nvSpPr>
          <p:cNvPr id="10" name="TextBox 9">
            <a:extLst>
              <a:ext uri="{FF2B5EF4-FFF2-40B4-BE49-F238E27FC236}">
                <a16:creationId xmlns:a16="http://schemas.microsoft.com/office/drawing/2014/main" id="{16B1C5A9-5CE3-0D4F-AA35-B70847B061E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B569019D-BEF1-C54A-A88E-AC5E11F06355}"/>
              </a:ext>
            </a:extLst>
          </p:cNvPr>
          <p:cNvSpPr>
            <a:spLocks noGrp="1"/>
          </p:cNvSpPr>
          <p:nvPr>
            <p:ph type="sldNum" sz="quarter" idx="12"/>
          </p:nvPr>
        </p:nvSpPr>
        <p:spPr/>
        <p:txBody>
          <a:bodyPr/>
          <a:lstStyle/>
          <a:p>
            <a:fld id="{3AC851F9-F74B-4499-B053-246283DE7566}" type="slidenum">
              <a:rPr lang="he-IL" smtClean="0"/>
              <a:t>45</a:t>
            </a:fld>
            <a:endParaRPr lang="he-IL"/>
          </a:p>
        </p:txBody>
      </p:sp>
      <p:sp>
        <p:nvSpPr>
          <p:cNvPr id="6" name="Нижний колонтитул 5">
            <a:extLst>
              <a:ext uri="{FF2B5EF4-FFF2-40B4-BE49-F238E27FC236}">
                <a16:creationId xmlns:a16="http://schemas.microsoft.com/office/drawing/2014/main" id="{7C99C6D2-AA24-4B44-935B-C0998538F2CE}"/>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0" y="304800"/>
            <a:ext cx="7715667"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Command line interpreters</a:t>
            </a:r>
          </a:p>
        </p:txBody>
      </p:sp>
      <p:sp>
        <p:nvSpPr>
          <p:cNvPr id="89091" name="Text Box 2"/>
          <p:cNvSpPr txBox="1">
            <a:spLocks noChangeArrowheads="1"/>
          </p:cNvSpPr>
          <p:nvPr/>
        </p:nvSpPr>
        <p:spPr bwMode="auto">
          <a:xfrm>
            <a:off x="9977472" y="6115190"/>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641A1196-82BD-49AA-82B2-B6BA28560576}"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46</a:t>
            </a:fld>
            <a:endParaRPr lang="en-US" altLang="en-US" sz="1467" dirty="0">
              <a:solidFill>
                <a:srgbClr val="898989"/>
              </a:solidFill>
            </a:endParaRPr>
          </a:p>
        </p:txBody>
      </p:sp>
      <p:sp>
        <p:nvSpPr>
          <p:cNvPr id="89092"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89093"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89094" name="Rectangle 5"/>
          <p:cNvSpPr>
            <a:spLocks noChangeArrowheads="1"/>
          </p:cNvSpPr>
          <p:nvPr/>
        </p:nvSpPr>
        <p:spPr bwMode="auto">
          <a:xfrm>
            <a:off x="1376328" y="1935849"/>
            <a:ext cx="9667944" cy="3361562"/>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b="1" dirty="0">
                <a:solidFill>
                  <a:schemeClr val="tx1">
                    <a:lumMod val="95000"/>
                    <a:lumOff val="5000"/>
                  </a:schemeClr>
                </a:solidFill>
                <a:cs typeface="Times New Roman" pitchFamily="16" charset="0"/>
              </a:rPr>
              <a:t>Shells</a:t>
            </a:r>
            <a:r>
              <a:rPr lang="en-US" altLang="en-US" sz="2133" dirty="0">
                <a:solidFill>
                  <a:schemeClr val="tx1">
                    <a:lumMod val="95000"/>
                    <a:lumOff val="5000"/>
                  </a:schemeClr>
                </a:solidFill>
                <a:cs typeface="Times New Roman" pitchFamily="16" charset="0"/>
              </a:rPr>
              <a:t>: tools to execute user commands.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chemeClr val="tx1">
                    <a:lumMod val="95000"/>
                    <a:lumOff val="5000"/>
                  </a:schemeClr>
                </a:solidFill>
                <a:cs typeface="Times New Roman" pitchFamily="16" charset="0"/>
              </a:rPr>
              <a:t>Called “shells” because they hide the details on the underlying operating system under the shell's surface.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chemeClr val="tx1">
                    <a:lumMod val="95000"/>
                    <a:lumOff val="5000"/>
                  </a:schemeClr>
                </a:solidFill>
                <a:cs typeface="Times New Roman" pitchFamily="16" charset="0"/>
              </a:rPr>
              <a:t>Commands are input in a text terminal, either a window in a graphical environment or a text-only console.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chemeClr val="tx1">
                    <a:lumMod val="95000"/>
                    <a:lumOff val="5000"/>
                  </a:schemeClr>
                </a:solidFill>
                <a:cs typeface="Times New Roman" pitchFamily="16" charset="0"/>
              </a:rPr>
              <a:t>Results are also displayed on the terminal. No graphics are needed at all.</a:t>
            </a:r>
          </a:p>
          <a:p>
            <a:pPr marL="457189" lvl="1" algn="l" rtl="0">
              <a:spcBef>
                <a:spcPts val="112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chemeClr val="tx1">
                    <a:lumMod val="95000"/>
                    <a:lumOff val="5000"/>
                  </a:schemeClr>
                </a:solidFill>
                <a:cs typeface="Times New Roman" pitchFamily="16" charset="0"/>
              </a:rPr>
              <a:t>Shells can be scripted: provide all the resources to write complex programs (variable, conditionals, iterations...)</a:t>
            </a:r>
            <a:r>
              <a:rPr lang="en-US" altLang="en-US" sz="2133" dirty="0">
                <a:solidFill>
                  <a:schemeClr val="tx1">
                    <a:lumMod val="95000"/>
                    <a:lumOff val="5000"/>
                  </a:schemeClr>
                </a:solidFill>
                <a:cs typeface="Arial" charset="0"/>
              </a:rPr>
              <a:t>			</a:t>
            </a:r>
          </a:p>
        </p:txBody>
      </p:sp>
      <p:sp>
        <p:nvSpPr>
          <p:cNvPr id="10" name="TextBox 9">
            <a:extLst>
              <a:ext uri="{FF2B5EF4-FFF2-40B4-BE49-F238E27FC236}">
                <a16:creationId xmlns:a16="http://schemas.microsoft.com/office/drawing/2014/main" id="{6AE10E53-3CA1-A640-95C9-CE93AA28ED4A}"/>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E920EB9C-FE46-5F4E-9B89-55DB90ED7047}"/>
              </a:ext>
            </a:extLst>
          </p:cNvPr>
          <p:cNvSpPr>
            <a:spLocks noGrp="1"/>
          </p:cNvSpPr>
          <p:nvPr>
            <p:ph type="sldNum" sz="quarter" idx="12"/>
          </p:nvPr>
        </p:nvSpPr>
        <p:spPr/>
        <p:txBody>
          <a:bodyPr/>
          <a:lstStyle/>
          <a:p>
            <a:fld id="{3AC851F9-F74B-4499-B053-246283DE7566}" type="slidenum">
              <a:rPr lang="he-IL" smtClean="0"/>
              <a:t>46</a:t>
            </a:fld>
            <a:endParaRPr lang="he-IL"/>
          </a:p>
        </p:txBody>
      </p:sp>
      <p:sp>
        <p:nvSpPr>
          <p:cNvPr id="6" name="Нижний колонтитул 5">
            <a:extLst>
              <a:ext uri="{FF2B5EF4-FFF2-40B4-BE49-F238E27FC236}">
                <a16:creationId xmlns:a16="http://schemas.microsoft.com/office/drawing/2014/main" id="{DAAC0C74-2A8A-ED4A-B2EC-947EEA99F726}"/>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97893" y="228600"/>
            <a:ext cx="8917068"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File name pattern substitutions</a:t>
            </a:r>
          </a:p>
        </p:txBody>
      </p:sp>
      <p:sp>
        <p:nvSpPr>
          <p:cNvPr id="95235" name="Text Box 2"/>
          <p:cNvSpPr txBox="1">
            <a:spLocks noChangeArrowheads="1"/>
          </p:cNvSpPr>
          <p:nvPr/>
        </p:nvSpPr>
        <p:spPr bwMode="auto">
          <a:xfrm>
            <a:off x="11627617" y="6054088"/>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21051CAF-C007-4A5D-9F25-26AB24CB698E}"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47</a:t>
            </a:fld>
            <a:endParaRPr lang="en-US" altLang="en-US" sz="1467">
              <a:solidFill>
                <a:srgbClr val="898989"/>
              </a:solidFill>
            </a:endParaRPr>
          </a:p>
        </p:txBody>
      </p:sp>
      <p:sp>
        <p:nvSpPr>
          <p:cNvPr id="95236"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95237"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95238" name="Rectangle 5"/>
          <p:cNvSpPr>
            <a:spLocks noChangeArrowheads="1"/>
          </p:cNvSpPr>
          <p:nvPr/>
        </p:nvSpPr>
        <p:spPr bwMode="auto">
          <a:xfrm>
            <a:off x="391568" y="1371600"/>
            <a:ext cx="9819232" cy="4954819"/>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dirty="0">
                <a:solidFill>
                  <a:schemeClr val="tx1">
                    <a:lumMod val="95000"/>
                    <a:lumOff val="5000"/>
                  </a:schemeClr>
                </a:solidFill>
                <a:cs typeface="Arial" charset="0"/>
              </a:rPr>
              <a:t> </a:t>
            </a:r>
            <a:r>
              <a:rPr lang="en-US" altLang="en-US" sz="2000" dirty="0">
                <a:solidFill>
                  <a:schemeClr val="tx1">
                    <a:lumMod val="95000"/>
                    <a:lumOff val="5000"/>
                  </a:schemeClr>
                </a:solidFill>
                <a:cs typeface="Times New Roman" pitchFamily="16" charset="0"/>
              </a:rPr>
              <a:t>Better introduced by examples!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ls *txt                                                                                                                   </a:t>
            </a:r>
            <a:r>
              <a:rPr lang="en-US" altLang="en-US" sz="2000" dirty="0">
                <a:solidFill>
                  <a:schemeClr val="tx1">
                    <a:lumMod val="95000"/>
                    <a:lumOff val="5000"/>
                  </a:schemeClr>
                </a:solidFill>
                <a:cs typeface="Times New Roman" pitchFamily="16" charset="0"/>
              </a:rPr>
              <a:t>The shell first replaces *txt by all the file and directory names ending by txt (including .txt), except those starting with “.” , and then executes the ls command line.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ls  d.*                                                                                                                    </a:t>
            </a:r>
            <a:r>
              <a:rPr lang="en-US" altLang="en-US" sz="2000" dirty="0">
                <a:solidFill>
                  <a:schemeClr val="tx1">
                    <a:lumMod val="95000"/>
                    <a:lumOff val="5000"/>
                  </a:schemeClr>
                </a:solidFill>
                <a:cs typeface="Times New Roman" pitchFamily="16" charset="0"/>
              </a:rPr>
              <a:t>Lists all the files and directories starting with . d</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ls -d                                                                                                                                    </a:t>
            </a:r>
            <a:r>
              <a:rPr lang="en-US" altLang="en-US" sz="2000" dirty="0">
                <a:solidFill>
                  <a:schemeClr val="tx1">
                    <a:lumMod val="95000"/>
                    <a:lumOff val="5000"/>
                  </a:schemeClr>
                </a:solidFill>
                <a:cs typeface="Times New Roman" pitchFamily="16" charset="0"/>
              </a:rPr>
              <a:t>tells ls not to display the contents of directories.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cat ?.log</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Displays all the files which names start by 1 character and end by .log</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find  . -name “*.pdf ”</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Search for a file that ends by .pdf</a:t>
            </a:r>
          </a:p>
        </p:txBody>
      </p:sp>
      <p:sp>
        <p:nvSpPr>
          <p:cNvPr id="10" name="TextBox 9">
            <a:extLst>
              <a:ext uri="{FF2B5EF4-FFF2-40B4-BE49-F238E27FC236}">
                <a16:creationId xmlns:a16="http://schemas.microsoft.com/office/drawing/2014/main" id="{D20DF10E-873D-E943-8B49-FD237BB1AA40}"/>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471989E8-9F13-E447-AC4C-3259EF94D442}"/>
              </a:ext>
            </a:extLst>
          </p:cNvPr>
          <p:cNvSpPr>
            <a:spLocks noGrp="1"/>
          </p:cNvSpPr>
          <p:nvPr>
            <p:ph type="sldNum" sz="quarter" idx="12"/>
          </p:nvPr>
        </p:nvSpPr>
        <p:spPr/>
        <p:txBody>
          <a:bodyPr/>
          <a:lstStyle/>
          <a:p>
            <a:fld id="{3AC851F9-F74B-4499-B053-246283DE7566}" type="slidenum">
              <a:rPr lang="he-IL" smtClean="0"/>
              <a:t>47</a:t>
            </a:fld>
            <a:endParaRPr lang="he-IL"/>
          </a:p>
        </p:txBody>
      </p:sp>
      <p:sp>
        <p:nvSpPr>
          <p:cNvPr id="6" name="Нижний колонтитул 5">
            <a:extLst>
              <a:ext uri="{FF2B5EF4-FFF2-40B4-BE49-F238E27FC236}">
                <a16:creationId xmlns:a16="http://schemas.microsoft.com/office/drawing/2014/main" id="{6590002B-C625-404C-B6EB-12874FB7E16E}"/>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25030" y="136524"/>
            <a:ext cx="5384059"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Special directories</a:t>
            </a:r>
          </a:p>
        </p:txBody>
      </p:sp>
      <p:sp>
        <p:nvSpPr>
          <p:cNvPr id="97283" name="Text Box 2"/>
          <p:cNvSpPr txBox="1">
            <a:spLocks noChangeArrowheads="1"/>
          </p:cNvSpPr>
          <p:nvPr/>
        </p:nvSpPr>
        <p:spPr bwMode="auto">
          <a:xfrm>
            <a:off x="11094720" y="6171042"/>
            <a:ext cx="731298"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EB75ECD7-BF6F-465F-8CEE-347198CB96DA}"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48</a:t>
            </a:fld>
            <a:endParaRPr lang="en-US" altLang="en-US" sz="1467">
              <a:solidFill>
                <a:srgbClr val="898989"/>
              </a:solidFill>
            </a:endParaRPr>
          </a:p>
        </p:txBody>
      </p:sp>
      <p:sp>
        <p:nvSpPr>
          <p:cNvPr id="97284"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97285"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97286" name="Rectangle 5"/>
          <p:cNvSpPr>
            <a:spLocks noChangeArrowheads="1"/>
          </p:cNvSpPr>
          <p:nvPr/>
        </p:nvSpPr>
        <p:spPr bwMode="auto">
          <a:xfrm>
            <a:off x="186887" y="1524000"/>
            <a:ext cx="10572331" cy="4647042"/>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 - The current directory. Useful for commands taking a directory  argument.                         Also sometimes useful to run commands in the current  directory (see later),          ./readme.txt and readme.txt are equivalent.</a:t>
            </a: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endParaRPr lang="en-US" altLang="en-US" sz="2000" dirty="0">
              <a:solidFill>
                <a:schemeClr val="tx1">
                  <a:lumMod val="95000"/>
                  <a:lumOff val="5000"/>
                </a:schemeClr>
              </a:solidFill>
              <a:cs typeface="Times New Roman" pitchFamily="16" charset="0"/>
            </a:endParaRP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 - The parent (enclosing) directory. Always belongs to the . Directory  (see ls a).</a:t>
            </a: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   Only reference to the parent directory.</a:t>
            </a: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	Typical usage: 	cd ..</a:t>
            </a: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endParaRPr lang="en-US" altLang="en-US" sz="2000" dirty="0">
              <a:solidFill>
                <a:schemeClr val="tx1">
                  <a:lumMod val="95000"/>
                  <a:lumOff val="5000"/>
                </a:schemeClr>
              </a:solidFill>
              <a:cs typeface="Times New Roman" pitchFamily="16" charset="0"/>
            </a:endParaRP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 -  Shells just substitute it by the home directory of the current user. Cannot be used in most programs, as it is not a real directory.                            </a:t>
            </a:r>
          </a:p>
          <a:p>
            <a:pPr marL="457189" lvl="1" algn="l" rtl="0">
              <a:spcBef>
                <a:spcPts val="1251"/>
              </a:spcBef>
              <a:buSzPct val="100000"/>
              <a:tabLst>
                <a:tab pos="457189" algn="l"/>
                <a:tab pos="914377" algn="l"/>
                <a:tab pos="1828754" algn="l"/>
                <a:tab pos="2743131" algn="l"/>
                <a:tab pos="3657509" algn="l"/>
                <a:tab pos="4571886" algn="l"/>
                <a:tab pos="5486263" algn="l"/>
                <a:tab pos="6400640" algn="l"/>
                <a:tab pos="7315017" algn="l"/>
                <a:tab pos="8229394" algn="l"/>
                <a:tab pos="9143771" algn="l"/>
                <a:tab pos="10058149" algn="l"/>
                <a:tab pos="10515337" algn="l"/>
              </a:tabLst>
            </a:pPr>
            <a:r>
              <a:rPr lang="en-US" altLang="en-US" sz="2000" dirty="0">
                <a:solidFill>
                  <a:schemeClr val="tx1">
                    <a:lumMod val="95000"/>
                    <a:lumOff val="5000"/>
                  </a:schemeClr>
                </a:solidFill>
                <a:cs typeface="Times New Roman" pitchFamily="16" charset="0"/>
              </a:rPr>
              <a:t>for example  ~</a:t>
            </a:r>
            <a:r>
              <a:rPr lang="en-US" altLang="en-US" sz="2000" dirty="0" err="1">
                <a:solidFill>
                  <a:schemeClr val="tx1">
                    <a:lumMod val="95000"/>
                    <a:lumOff val="5000"/>
                  </a:schemeClr>
                </a:solidFill>
                <a:cs typeface="Times New Roman" pitchFamily="16" charset="0"/>
              </a:rPr>
              <a:t>sydney</a:t>
            </a:r>
            <a:r>
              <a:rPr lang="en-US" altLang="en-US" sz="2000" dirty="0">
                <a:solidFill>
                  <a:schemeClr val="tx1">
                    <a:lumMod val="95000"/>
                    <a:lumOff val="5000"/>
                  </a:schemeClr>
                </a:solidFill>
                <a:cs typeface="Times New Roman" pitchFamily="16" charset="0"/>
              </a:rPr>
              <a:t>/ is substituted by shells by the home directory of   the </a:t>
            </a:r>
            <a:r>
              <a:rPr lang="en-US" altLang="en-US" sz="2000" dirty="0" err="1">
                <a:solidFill>
                  <a:schemeClr val="tx1">
                    <a:lumMod val="95000"/>
                    <a:lumOff val="5000"/>
                  </a:schemeClr>
                </a:solidFill>
                <a:cs typeface="Times New Roman" pitchFamily="16" charset="0"/>
              </a:rPr>
              <a:t>sydney</a:t>
            </a:r>
            <a:r>
              <a:rPr lang="en-US" altLang="en-US" sz="2000" dirty="0">
                <a:solidFill>
                  <a:schemeClr val="tx1">
                    <a:lumMod val="95000"/>
                    <a:lumOff val="5000"/>
                  </a:schemeClr>
                </a:solidFill>
                <a:cs typeface="Times New Roman" pitchFamily="16" charset="0"/>
              </a:rPr>
              <a:t> user.</a:t>
            </a:r>
          </a:p>
        </p:txBody>
      </p:sp>
      <p:sp>
        <p:nvSpPr>
          <p:cNvPr id="10" name="TextBox 9">
            <a:extLst>
              <a:ext uri="{FF2B5EF4-FFF2-40B4-BE49-F238E27FC236}">
                <a16:creationId xmlns:a16="http://schemas.microsoft.com/office/drawing/2014/main" id="{7BA5DDA4-2185-1A44-AD45-B22D64E4BAB9}"/>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4931A023-6087-B541-9615-7C5A9C9CB7AC}"/>
              </a:ext>
            </a:extLst>
          </p:cNvPr>
          <p:cNvSpPr>
            <a:spLocks noGrp="1"/>
          </p:cNvSpPr>
          <p:nvPr>
            <p:ph type="sldNum" sz="quarter" idx="12"/>
          </p:nvPr>
        </p:nvSpPr>
        <p:spPr/>
        <p:txBody>
          <a:bodyPr/>
          <a:lstStyle/>
          <a:p>
            <a:fld id="{3AC851F9-F74B-4499-B053-246283DE7566}" type="slidenum">
              <a:rPr lang="he-IL" smtClean="0"/>
              <a:t>48</a:t>
            </a:fld>
            <a:endParaRPr lang="he-IL"/>
          </a:p>
        </p:txBody>
      </p:sp>
      <p:sp>
        <p:nvSpPr>
          <p:cNvPr id="6" name="Нижний колонтитул 5">
            <a:extLst>
              <a:ext uri="{FF2B5EF4-FFF2-40B4-BE49-F238E27FC236}">
                <a16:creationId xmlns:a16="http://schemas.microsoft.com/office/drawing/2014/main" id="{632DB9F8-260F-7142-AA22-B1C58A4F80E9}"/>
              </a:ext>
            </a:extLst>
          </p:cNvPr>
          <p:cNvSpPr>
            <a:spLocks noGrp="1"/>
          </p:cNvSpPr>
          <p:nvPr>
            <p:ph type="ftr" sz="quarter" idx="11"/>
          </p:nvPr>
        </p:nvSpPr>
        <p:spPr/>
        <p:txBody>
          <a:bodyPr/>
          <a:lstStyle/>
          <a:p>
            <a:r>
              <a:rPr lang="en" dirty="0"/>
              <a:t>Copyright RT-ED.CO.IL 2020</a:t>
            </a:r>
          </a:p>
          <a:p>
            <a:r>
              <a:rPr lang="en" dirty="0"/>
              <a:t>
</a:t>
            </a:r>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1"/>
          <p:cNvSpPr txBox="1">
            <a:spLocks noChangeArrowheads="1"/>
          </p:cNvSpPr>
          <p:nvPr/>
        </p:nvSpPr>
        <p:spPr bwMode="auto">
          <a:xfrm>
            <a:off x="110684" y="56431"/>
            <a:ext cx="7772400"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The cd and </a:t>
            </a:r>
            <a:r>
              <a:rPr lang="en-US" altLang="en-US" sz="4400" b="1" dirty="0" err="1">
                <a:latin typeface="Times New Roman" pitchFamily="16" charset="0"/>
                <a:cs typeface="Times New Roman" pitchFamily="16" charset="0"/>
              </a:rPr>
              <a:t>pwd</a:t>
            </a:r>
            <a:r>
              <a:rPr lang="en-US" altLang="en-US" sz="4400" b="1" dirty="0">
                <a:latin typeface="Times New Roman" pitchFamily="16" charset="0"/>
                <a:cs typeface="Times New Roman" pitchFamily="16" charset="0"/>
              </a:rPr>
              <a:t> commands</a:t>
            </a:r>
          </a:p>
        </p:txBody>
      </p:sp>
      <p:sp>
        <p:nvSpPr>
          <p:cNvPr id="99331" name="Text Box 2"/>
          <p:cNvSpPr txBox="1">
            <a:spLocks noChangeArrowheads="1"/>
          </p:cNvSpPr>
          <p:nvPr/>
        </p:nvSpPr>
        <p:spPr bwMode="auto">
          <a:xfrm>
            <a:off x="11587424" y="6104078"/>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3A01FD51-A38A-4487-843B-382B703E9985}"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49</a:t>
            </a:fld>
            <a:endParaRPr lang="en-US" altLang="en-US" sz="1467">
              <a:solidFill>
                <a:srgbClr val="898989"/>
              </a:solidFill>
            </a:endParaRPr>
          </a:p>
        </p:txBody>
      </p:sp>
      <p:sp>
        <p:nvSpPr>
          <p:cNvPr id="99332" name="Text Box 3"/>
          <p:cNvSpPr txBox="1">
            <a:spLocks noChangeArrowheads="1"/>
          </p:cNvSpPr>
          <p:nvPr/>
        </p:nvSpPr>
        <p:spPr bwMode="auto">
          <a:xfrm>
            <a:off x="2514600" y="1798639"/>
            <a:ext cx="6934200" cy="215900"/>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99333"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99334" name="Rectangle 5"/>
          <p:cNvSpPr>
            <a:spLocks noChangeArrowheads="1"/>
          </p:cNvSpPr>
          <p:nvPr/>
        </p:nvSpPr>
        <p:spPr bwMode="auto">
          <a:xfrm>
            <a:off x="347628" y="1314253"/>
            <a:ext cx="8153400" cy="2300246"/>
          </a:xfrm>
          <a:prstGeom prst="rect">
            <a:avLst/>
          </a:prstGeom>
          <a:noFill/>
          <a:ln w="9525">
            <a:noFill/>
            <a:round/>
            <a:headEnd/>
            <a:tailEnd/>
          </a:ln>
          <a:effectLst/>
        </p:spPr>
        <p:txBody>
          <a:bodyPr lIns="90000" tIns="46800" rIns="90000" bIns="46800">
            <a:spAutoFit/>
          </a:bodyPr>
          <a:lstStyle/>
          <a:p>
            <a:pPr marL="457189" lvl="1">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cd &lt;</a:t>
            </a:r>
            <a:r>
              <a:rPr lang="en-US" altLang="en-US" sz="2000" dirty="0" err="1">
                <a:solidFill>
                  <a:schemeClr val="tx1">
                    <a:lumMod val="95000"/>
                    <a:lumOff val="5000"/>
                  </a:schemeClr>
                </a:solidFill>
                <a:cs typeface="Times New Roman" pitchFamily="16" charset="0"/>
              </a:rPr>
              <a:t>dir</a:t>
            </a:r>
            <a:r>
              <a:rPr lang="en-US" altLang="en-US" sz="2000" dirty="0">
                <a:solidFill>
                  <a:schemeClr val="tx1">
                    <a:lumMod val="95000"/>
                    <a:lumOff val="5000"/>
                  </a:schemeClr>
                </a:solidFill>
                <a:cs typeface="Times New Roman" pitchFamily="16" charset="0"/>
              </a:rPr>
              <a:t>&gt;    -  Changes the current directory to &lt;</a:t>
            </a:r>
            <a:r>
              <a:rPr lang="en-US" altLang="en-US" sz="2000" dirty="0" err="1">
                <a:solidFill>
                  <a:schemeClr val="tx1">
                    <a:lumMod val="95000"/>
                    <a:lumOff val="5000"/>
                  </a:schemeClr>
                </a:solidFill>
                <a:cs typeface="Times New Roman" pitchFamily="16" charset="0"/>
              </a:rPr>
              <a:t>dir</a:t>
            </a:r>
            <a:r>
              <a:rPr lang="en-US" altLang="en-US" sz="2000" dirty="0">
                <a:solidFill>
                  <a:schemeClr val="tx1">
                    <a:lumMod val="95000"/>
                    <a:lumOff val="5000"/>
                  </a:schemeClr>
                </a:solidFill>
                <a:cs typeface="Times New Roman" pitchFamily="16" charset="0"/>
              </a:rPr>
              <a:t>&gt;.</a:t>
            </a:r>
          </a:p>
          <a:p>
            <a:pPr marL="457189" lvl="1">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cd ..            -  Go up to parent directory.</a:t>
            </a:r>
          </a:p>
          <a:p>
            <a:pPr marL="457189" lvl="1">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cd -             -  Gets back to the previous current directory.</a:t>
            </a:r>
          </a:p>
          <a:p>
            <a:pPr marL="457189" lvl="1">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cd  /            -  Goes to the root directory</a:t>
            </a:r>
          </a:p>
          <a:p>
            <a:pPr marL="457189" lvl="1">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err="1">
                <a:solidFill>
                  <a:schemeClr val="tx1">
                    <a:lumMod val="95000"/>
                    <a:lumOff val="5000"/>
                  </a:schemeClr>
                </a:solidFill>
                <a:cs typeface="Times New Roman" pitchFamily="16" charset="0"/>
              </a:rPr>
              <a:t>pwd</a:t>
            </a:r>
            <a:r>
              <a:rPr lang="en-US" altLang="en-US" sz="2000" dirty="0">
                <a:solidFill>
                  <a:schemeClr val="tx1">
                    <a:lumMod val="95000"/>
                    <a:lumOff val="5000"/>
                  </a:schemeClr>
                </a:solidFill>
                <a:cs typeface="Times New Roman" pitchFamily="16" charset="0"/>
              </a:rPr>
              <a:t>            -  Displays the current directory ("working directory").</a:t>
            </a:r>
          </a:p>
        </p:txBody>
      </p:sp>
      <p:sp>
        <p:nvSpPr>
          <p:cNvPr id="99335" name="Text Box 6"/>
          <p:cNvSpPr txBox="1">
            <a:spLocks noChangeArrowheads="1"/>
          </p:cNvSpPr>
          <p:nvPr/>
        </p:nvSpPr>
        <p:spPr bwMode="auto">
          <a:xfrm>
            <a:off x="818537" y="3912477"/>
            <a:ext cx="7543800" cy="2556727"/>
          </a:xfrm>
          <a:prstGeom prst="rect">
            <a:avLst/>
          </a:prstGeom>
          <a:noFill/>
          <a:ln w="3240" cap="sq">
            <a:solidFill>
              <a:srgbClr val="000000"/>
            </a:solidFill>
            <a:miter lim="800000"/>
            <a:headEnd/>
            <a:tailEnd/>
          </a:ln>
          <a:effectLst/>
        </p:spPr>
        <p:txBody>
          <a:bodyPr lIns="90000" tIns="46800" rIns="90000" bIns="46800">
            <a:spAutoFit/>
          </a:bodyP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b="1" u="sng" dirty="0"/>
              <a:t>Special Note:</a:t>
            </a:r>
          </a:p>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sz="1600" dirty="0"/>
          </a:p>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t>If you want more options to each command, or you don’t know, ask Linux! itself.</a:t>
            </a:r>
          </a:p>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sz="1600" dirty="0"/>
          </a:p>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t>Use one of the following:</a:t>
            </a:r>
          </a:p>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sz="1600" dirty="0"/>
          </a:p>
          <a:p>
            <a:pPr marL="457189" lvl="1">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solidFill>
                  <a:srgbClr val="003399"/>
                </a:solidFill>
              </a:rPr>
              <a:t>[command] --help</a:t>
            </a:r>
          </a:p>
          <a:p>
            <a:pPr marL="457189" lvl="1">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solidFill>
                  <a:srgbClr val="003399"/>
                </a:solidFill>
              </a:rPr>
              <a:t>info [command]</a:t>
            </a:r>
          </a:p>
          <a:p>
            <a:pPr marL="457189" lvl="1">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solidFill>
                  <a:srgbClr val="003399"/>
                </a:solidFill>
              </a:rPr>
              <a:t>man [command]</a:t>
            </a:r>
          </a:p>
          <a:p>
            <a:pPr marL="457189" lvl="1">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1600" dirty="0">
                <a:solidFill>
                  <a:srgbClr val="003399"/>
                </a:solidFill>
              </a:rPr>
              <a:t>help [built-in shell command]    # for built-in commands only (see man bash)</a:t>
            </a:r>
          </a:p>
        </p:txBody>
      </p:sp>
      <p:sp>
        <p:nvSpPr>
          <p:cNvPr id="5" name="Номер слайда 4">
            <a:extLst>
              <a:ext uri="{FF2B5EF4-FFF2-40B4-BE49-F238E27FC236}">
                <a16:creationId xmlns:a16="http://schemas.microsoft.com/office/drawing/2014/main" id="{CD9E6E24-50B4-C84D-8C1B-D3991C6731EC}"/>
              </a:ext>
            </a:extLst>
          </p:cNvPr>
          <p:cNvSpPr>
            <a:spLocks noGrp="1"/>
          </p:cNvSpPr>
          <p:nvPr>
            <p:ph type="sldNum" sz="quarter" idx="12"/>
          </p:nvPr>
        </p:nvSpPr>
        <p:spPr/>
        <p:txBody>
          <a:bodyPr/>
          <a:lstStyle/>
          <a:p>
            <a:fld id="{3AC851F9-F74B-4499-B053-246283DE7566}" type="slidenum">
              <a:rPr lang="he-IL" smtClean="0"/>
              <a:t>49</a:t>
            </a:fld>
            <a:endParaRPr lang="he-IL"/>
          </a:p>
        </p:txBody>
      </p:sp>
      <p:sp>
        <p:nvSpPr>
          <p:cNvPr id="6" name="Нижний колонтитул 5">
            <a:extLst>
              <a:ext uri="{FF2B5EF4-FFF2-40B4-BE49-F238E27FC236}">
                <a16:creationId xmlns:a16="http://schemas.microsoft.com/office/drawing/2014/main" id="{5C5AC49E-CE16-1B49-BC6A-8D0EA2B8603F}"/>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73" name="Shape 73"/>
          <p:cNvSpPr txBox="1">
            <a:spLocks noGrp="1"/>
          </p:cNvSpPr>
          <p:nvPr>
            <p:ph type="body" idx="1"/>
          </p:nvPr>
        </p:nvSpPr>
        <p:spPr>
          <a:xfrm>
            <a:off x="751840" y="938533"/>
            <a:ext cx="11024560" cy="5624000"/>
          </a:xfrm>
          <a:prstGeom prst="rect">
            <a:avLst/>
          </a:prstGeom>
        </p:spPr>
        <p:txBody>
          <a:bodyPr spcFirstLastPara="1" vert="horz" wrap="square" lIns="121900" tIns="121900" rIns="121900" bIns="121900" rtlCol="1" anchor="t" anchorCtr="0">
            <a:noAutofit/>
          </a:bodyPr>
          <a:lstStyle/>
          <a:p>
            <a:pPr marL="0" indent="0" algn="l" rtl="0">
              <a:buNone/>
            </a:pPr>
            <a:endParaRPr b="1" dirty="0">
              <a:solidFill>
                <a:schemeClr val="dk1"/>
              </a:solidFill>
            </a:endParaRPr>
          </a:p>
          <a:p>
            <a:pPr marL="0" indent="0" algn="l" rtl="0">
              <a:buNone/>
            </a:pPr>
            <a:r>
              <a:rPr lang="en" b="1" dirty="0">
                <a:solidFill>
                  <a:schemeClr val="dk1"/>
                </a:solidFill>
              </a:rPr>
              <a:t>What is WWW</a:t>
            </a:r>
            <a:endParaRPr b="1" dirty="0">
              <a:solidFill>
                <a:schemeClr val="dk1"/>
              </a:solidFill>
            </a:endParaRPr>
          </a:p>
          <a:p>
            <a:pPr marL="0" indent="0" algn="l" rtl="0">
              <a:buNone/>
            </a:pPr>
            <a:endParaRPr b="1" dirty="0">
              <a:solidFill>
                <a:schemeClr val="dk1"/>
              </a:solidFill>
            </a:endParaRPr>
          </a:p>
          <a:p>
            <a:pPr marL="0" indent="0" algn="l" rtl="0">
              <a:buNone/>
            </a:pPr>
            <a:r>
              <a:rPr lang="en" dirty="0">
                <a:solidFill>
                  <a:schemeClr val="dk1"/>
                </a:solidFill>
              </a:rPr>
              <a:t>WWW stands for World Wide Web. A technical definition of WWW is as follows:</a:t>
            </a:r>
            <a:endParaRPr dirty="0">
              <a:solidFill>
                <a:schemeClr val="dk1"/>
              </a:solidFill>
            </a:endParaRPr>
          </a:p>
          <a:p>
            <a:pPr marL="0" indent="0" algn="l" rtl="0">
              <a:buNone/>
            </a:pPr>
            <a:r>
              <a:rPr lang="en" dirty="0">
                <a:solidFill>
                  <a:schemeClr val="dk1"/>
                </a:solidFill>
              </a:rPr>
              <a:t>All pieces of computing that are capable and are using the HTTP protocol to transfer resources between them.</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In simple words, WWW is a way of exchanging information between different computers which are connected to the internet. This connection makes them a collection of interactive multimedia resources.</a:t>
            </a:r>
            <a:endParaRPr dirty="0">
              <a:solidFill>
                <a:schemeClr val="dk1"/>
              </a:solidFill>
            </a:endParaRPr>
          </a:p>
        </p:txBody>
      </p:sp>
      <p:sp>
        <p:nvSpPr>
          <p:cNvPr id="6" name="TextBox 5">
            <a:extLst>
              <a:ext uri="{FF2B5EF4-FFF2-40B4-BE49-F238E27FC236}">
                <a16:creationId xmlns:a16="http://schemas.microsoft.com/office/drawing/2014/main" id="{E3B82010-3F31-5240-88C9-AD66442421C5}"/>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5DE0CC8F-8CFE-1F43-8D57-25AC84079726}"/>
              </a:ext>
            </a:extLst>
          </p:cNvPr>
          <p:cNvSpPr>
            <a:spLocks noGrp="1"/>
          </p:cNvSpPr>
          <p:nvPr>
            <p:ph type="sldNum" idx="12"/>
          </p:nvPr>
        </p:nvSpPr>
        <p:spPr/>
        <p:txBody>
          <a:bodyPr/>
          <a:lstStyle/>
          <a:p>
            <a:fld id="{00000000-1234-1234-1234-123412341234}" type="slidenum">
              <a:rPr lang="en" smtClean="0"/>
              <a:pPr/>
              <a:t>5</a:t>
            </a:fld>
            <a:endParaRPr lang="e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
          <p:cNvSpPr txBox="1">
            <a:spLocks noChangeArrowheads="1"/>
          </p:cNvSpPr>
          <p:nvPr/>
        </p:nvSpPr>
        <p:spPr bwMode="auto">
          <a:xfrm>
            <a:off x="444964" y="229436"/>
            <a:ext cx="4748873"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The cp </a:t>
            </a:r>
            <a:r>
              <a:rPr lang="en-US" altLang="en-US" sz="4400" b="1" dirty="0">
                <a:cs typeface="Times New Roman" pitchFamily="16" charset="0"/>
              </a:rPr>
              <a:t>command</a:t>
            </a:r>
          </a:p>
        </p:txBody>
      </p:sp>
      <p:sp>
        <p:nvSpPr>
          <p:cNvPr id="101379" name="Text Box 2"/>
          <p:cNvSpPr txBox="1">
            <a:spLocks noChangeArrowheads="1"/>
          </p:cNvSpPr>
          <p:nvPr/>
        </p:nvSpPr>
        <p:spPr bwMode="auto">
          <a:xfrm>
            <a:off x="10586719" y="6076785"/>
            <a:ext cx="926793" cy="344336"/>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ED43686D-5766-4BEB-911C-1ACCAEF4E85F}"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50</a:t>
            </a:fld>
            <a:endParaRPr lang="en-US" altLang="en-US" sz="1467" dirty="0">
              <a:solidFill>
                <a:srgbClr val="898989"/>
              </a:solidFill>
            </a:endParaRPr>
          </a:p>
        </p:txBody>
      </p:sp>
      <p:sp>
        <p:nvSpPr>
          <p:cNvPr id="101380"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101381"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101382" name="Rectangle 5"/>
          <p:cNvSpPr>
            <a:spLocks noChangeArrowheads="1"/>
          </p:cNvSpPr>
          <p:nvPr/>
        </p:nvSpPr>
        <p:spPr bwMode="auto">
          <a:xfrm>
            <a:off x="1792240" y="2073009"/>
            <a:ext cx="9495520" cy="3031215"/>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cp &lt;</a:t>
            </a:r>
            <a:r>
              <a:rPr lang="en-US" altLang="en-US" sz="2000" dirty="0" err="1">
                <a:solidFill>
                  <a:srgbClr val="0070C0"/>
                </a:solidFill>
                <a:cs typeface="Times New Roman" pitchFamily="16" charset="0"/>
              </a:rPr>
              <a:t>source_file</a:t>
            </a:r>
            <a:r>
              <a:rPr lang="en-US" altLang="en-US" sz="2000" dirty="0">
                <a:solidFill>
                  <a:srgbClr val="0070C0"/>
                </a:solidFill>
                <a:cs typeface="Times New Roman" pitchFamily="16" charset="0"/>
              </a:rPr>
              <a:t>&gt; &lt;</a:t>
            </a:r>
            <a:r>
              <a:rPr lang="en-US" altLang="en-US" sz="2000" dirty="0" err="1">
                <a:solidFill>
                  <a:srgbClr val="0070C0"/>
                </a:solidFill>
                <a:cs typeface="Times New Roman" pitchFamily="16" charset="0"/>
              </a:rPr>
              <a:t>target_file</a:t>
            </a:r>
            <a:r>
              <a:rPr lang="en-US" altLang="en-US" sz="2000" dirty="0">
                <a:solidFill>
                  <a:srgbClr val="0070C0"/>
                </a:solidFill>
                <a:cs typeface="Times New Roman" pitchFamily="16" charset="0"/>
              </a:rPr>
              <a:t>&gt;                                                                                  </a:t>
            </a:r>
            <a:r>
              <a:rPr lang="en-US" altLang="en-US" sz="2000" dirty="0">
                <a:solidFill>
                  <a:schemeClr val="tx1">
                    <a:lumMod val="95000"/>
                    <a:lumOff val="5000"/>
                  </a:schemeClr>
                </a:solidFill>
                <a:cs typeface="Times New Roman" pitchFamily="16" charset="0"/>
              </a:rPr>
              <a:t>Copies the source file to the target.</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cp file1 file2 file3 ... </a:t>
            </a:r>
            <a:r>
              <a:rPr lang="en-US" altLang="en-US" sz="2000" dirty="0" err="1">
                <a:solidFill>
                  <a:srgbClr val="0070C0"/>
                </a:solidFill>
                <a:cs typeface="Times New Roman" pitchFamily="16" charset="0"/>
              </a:rPr>
              <a:t>dir</a:t>
            </a:r>
            <a:r>
              <a:rPr lang="en-US" altLang="en-US" sz="2000" dirty="0">
                <a:solidFill>
                  <a:srgbClr val="0070C0"/>
                </a:solidFill>
                <a:cs typeface="Times New Roman" pitchFamily="16" charset="0"/>
              </a:rPr>
              <a:t>                                                                                           </a:t>
            </a:r>
            <a:r>
              <a:rPr lang="en-US" altLang="en-US" sz="2000" dirty="0">
                <a:solidFill>
                  <a:schemeClr val="tx1">
                    <a:lumMod val="95000"/>
                    <a:lumOff val="5000"/>
                  </a:schemeClr>
                </a:solidFill>
                <a:cs typeface="Times New Roman" pitchFamily="16" charset="0"/>
              </a:rPr>
              <a:t>Copies the files to the target directory (last argument).</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chemeClr val="tx1">
                    <a:lumMod val="95000"/>
                    <a:lumOff val="5000"/>
                  </a:schemeClr>
                </a:solidFill>
                <a:cs typeface="Times New Roman" pitchFamily="16" charset="0"/>
              </a:rPr>
              <a:t>cp  -</a:t>
            </a:r>
            <a:r>
              <a:rPr lang="en-US" altLang="en-US" sz="2000" dirty="0" err="1">
                <a:solidFill>
                  <a:schemeClr val="tx1">
                    <a:lumMod val="95000"/>
                    <a:lumOff val="5000"/>
                  </a:schemeClr>
                </a:solidFill>
                <a:cs typeface="Times New Roman" pitchFamily="16" charset="0"/>
              </a:rPr>
              <a:t>i</a:t>
            </a:r>
            <a:r>
              <a:rPr lang="en-US" altLang="en-US" sz="2000" dirty="0">
                <a:solidFill>
                  <a:schemeClr val="tx1">
                    <a:lumMod val="95000"/>
                    <a:lumOff val="5000"/>
                  </a:schemeClr>
                </a:solidFill>
                <a:cs typeface="Times New Roman" pitchFamily="16" charset="0"/>
              </a:rPr>
              <a:t>                                                                                                                                     interactive, Asks for user confirmation if the target file already exists</a:t>
            </a:r>
          </a:p>
          <a:p>
            <a:pPr marL="457189" lvl="1" algn="l" rtl="0">
              <a:spcBef>
                <a:spcPts val="112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solidFill>
                  <a:srgbClr val="0070C0"/>
                </a:solidFill>
                <a:cs typeface="Times New Roman" pitchFamily="16" charset="0"/>
              </a:rPr>
              <a:t>cp –r &lt;</a:t>
            </a:r>
            <a:r>
              <a:rPr lang="en-US" altLang="en-US" sz="2000" dirty="0" err="1">
                <a:solidFill>
                  <a:srgbClr val="0070C0"/>
                </a:solidFill>
                <a:cs typeface="Times New Roman" pitchFamily="16" charset="0"/>
              </a:rPr>
              <a:t>source_dir</a:t>
            </a:r>
            <a:r>
              <a:rPr lang="en-US" altLang="en-US" sz="2000" dirty="0">
                <a:solidFill>
                  <a:srgbClr val="0070C0"/>
                </a:solidFill>
                <a:cs typeface="Times New Roman" pitchFamily="16" charset="0"/>
              </a:rPr>
              <a:t>&gt; &lt;</a:t>
            </a:r>
            <a:r>
              <a:rPr lang="en-US" altLang="en-US" sz="2000" dirty="0" err="1">
                <a:solidFill>
                  <a:srgbClr val="0070C0"/>
                </a:solidFill>
                <a:cs typeface="Times New Roman" pitchFamily="16" charset="0"/>
              </a:rPr>
              <a:t>target_dir</a:t>
            </a:r>
            <a:r>
              <a:rPr lang="en-US" altLang="en-US" sz="2000" dirty="0">
                <a:solidFill>
                  <a:srgbClr val="0070C0"/>
                </a:solidFill>
                <a:cs typeface="Times New Roman" pitchFamily="16" charset="0"/>
              </a:rPr>
              <a:t>&gt; </a:t>
            </a:r>
            <a:r>
              <a:rPr lang="en-US" altLang="en-US" sz="2000" dirty="0">
                <a:solidFill>
                  <a:schemeClr val="tx1">
                    <a:lumMod val="95000"/>
                    <a:lumOff val="5000"/>
                  </a:schemeClr>
                </a:solidFill>
                <a:cs typeface="Times New Roman" pitchFamily="16" charset="0"/>
              </a:rPr>
              <a:t>(recursive)                                                           Copies the whole directory</a:t>
            </a:r>
            <a:r>
              <a:rPr lang="en-US" altLang="en-US" dirty="0">
                <a:solidFill>
                  <a:schemeClr val="tx1">
                    <a:lumMod val="95000"/>
                    <a:lumOff val="5000"/>
                  </a:schemeClr>
                </a:solidFill>
                <a:cs typeface="Arial" charset="0"/>
              </a:rPr>
              <a:t>.</a:t>
            </a:r>
          </a:p>
        </p:txBody>
      </p:sp>
      <p:sp>
        <p:nvSpPr>
          <p:cNvPr id="10" name="TextBox 9">
            <a:extLst>
              <a:ext uri="{FF2B5EF4-FFF2-40B4-BE49-F238E27FC236}">
                <a16:creationId xmlns:a16="http://schemas.microsoft.com/office/drawing/2014/main" id="{187E01C8-CD41-F045-A5B8-87C3B4E292ED}"/>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4688F9B4-5EDC-C742-8142-B8ADE48129FF}"/>
              </a:ext>
            </a:extLst>
          </p:cNvPr>
          <p:cNvSpPr>
            <a:spLocks noGrp="1"/>
          </p:cNvSpPr>
          <p:nvPr>
            <p:ph type="sldNum" sz="quarter" idx="12"/>
          </p:nvPr>
        </p:nvSpPr>
        <p:spPr/>
        <p:txBody>
          <a:bodyPr/>
          <a:lstStyle/>
          <a:p>
            <a:fld id="{3AC851F9-F74B-4499-B053-246283DE7566}" type="slidenum">
              <a:rPr lang="he-IL" smtClean="0"/>
              <a:t>50</a:t>
            </a:fld>
            <a:endParaRPr lang="he-IL"/>
          </a:p>
        </p:txBody>
      </p:sp>
      <p:sp>
        <p:nvSpPr>
          <p:cNvPr id="6" name="Нижний колонтитул 5">
            <a:extLst>
              <a:ext uri="{FF2B5EF4-FFF2-40B4-BE49-F238E27FC236}">
                <a16:creationId xmlns:a16="http://schemas.microsoft.com/office/drawing/2014/main" id="{7D4E4242-3B44-0844-B414-392F204270E5}"/>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
          <p:cNvSpPr txBox="1">
            <a:spLocks noChangeArrowheads="1"/>
          </p:cNvSpPr>
          <p:nvPr/>
        </p:nvSpPr>
        <p:spPr bwMode="auto">
          <a:xfrm>
            <a:off x="1178560" y="76200"/>
            <a:ext cx="9387840"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400" b="1" dirty="0">
                <a:latin typeface="Times New Roman" pitchFamily="16" charset="0"/>
                <a:cs typeface="Times New Roman" pitchFamily="16" charset="0"/>
              </a:rPr>
              <a:t>mv and rm commands</a:t>
            </a:r>
          </a:p>
        </p:txBody>
      </p:sp>
      <p:sp>
        <p:nvSpPr>
          <p:cNvPr id="103427" name="Text Box 2"/>
          <p:cNvSpPr txBox="1">
            <a:spLocks noChangeArrowheads="1"/>
          </p:cNvSpPr>
          <p:nvPr/>
        </p:nvSpPr>
        <p:spPr bwMode="auto">
          <a:xfrm>
            <a:off x="11155680" y="6055361"/>
            <a:ext cx="652260" cy="400108"/>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044B6629-9145-49C6-B3F1-6EB075623192}"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51</a:t>
            </a:fld>
            <a:endParaRPr lang="en-US" altLang="en-US" sz="1467" dirty="0">
              <a:solidFill>
                <a:srgbClr val="898989"/>
              </a:solidFill>
            </a:endParaRPr>
          </a:p>
        </p:txBody>
      </p:sp>
      <p:sp>
        <p:nvSpPr>
          <p:cNvPr id="103428"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103429"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103430" name="Rectangle 5"/>
          <p:cNvSpPr>
            <a:spLocks noChangeArrowheads="1"/>
          </p:cNvSpPr>
          <p:nvPr/>
        </p:nvSpPr>
        <p:spPr bwMode="auto">
          <a:xfrm>
            <a:off x="1450860" y="1398717"/>
            <a:ext cx="9948828" cy="4877234"/>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rgbClr val="000099"/>
                </a:solidFill>
                <a:cs typeface="Times New Roman" pitchFamily="16" charset="0"/>
              </a:rPr>
              <a:t>m</a:t>
            </a:r>
            <a:r>
              <a:rPr lang="en-US" altLang="en-US" sz="2133" dirty="0">
                <a:solidFill>
                  <a:srgbClr val="0070C0"/>
                </a:solidFill>
                <a:cs typeface="Times New Roman" pitchFamily="16" charset="0"/>
              </a:rPr>
              <a:t>v &lt;</a:t>
            </a:r>
            <a:r>
              <a:rPr lang="en-US" altLang="en-US" sz="2133" dirty="0" err="1">
                <a:solidFill>
                  <a:srgbClr val="0070C0"/>
                </a:solidFill>
                <a:cs typeface="Times New Roman" pitchFamily="16" charset="0"/>
              </a:rPr>
              <a:t>old_name</a:t>
            </a:r>
            <a:r>
              <a:rPr lang="en-US" altLang="en-US" sz="2133" dirty="0">
                <a:solidFill>
                  <a:srgbClr val="0070C0"/>
                </a:solidFill>
                <a:cs typeface="Times New Roman" pitchFamily="16" charset="0"/>
              </a:rPr>
              <a:t>&gt; &lt;</a:t>
            </a:r>
            <a:r>
              <a:rPr lang="en-US" altLang="en-US" sz="2133" dirty="0" err="1">
                <a:solidFill>
                  <a:srgbClr val="0070C0"/>
                </a:solidFill>
                <a:cs typeface="Times New Roman" pitchFamily="16" charset="0"/>
              </a:rPr>
              <a:t>new_name</a:t>
            </a:r>
            <a:r>
              <a:rPr lang="en-US" altLang="en-US" sz="2133" dirty="0">
                <a:solidFill>
                  <a:srgbClr val="0070C0"/>
                </a:solidFill>
                <a:cs typeface="Times New Roman" pitchFamily="16" charset="0"/>
              </a:rPr>
              <a:t>&gt; </a:t>
            </a:r>
            <a:r>
              <a:rPr lang="en-US" altLang="en-US" sz="2133" dirty="0">
                <a:cs typeface="Times New Roman" pitchFamily="16" charset="0"/>
              </a:rPr>
              <a:t>(move)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cs typeface="Times New Roman" pitchFamily="16" charset="0"/>
              </a:rPr>
              <a:t>Moves \ renames the given file or directory.</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rgbClr val="0070C0"/>
                </a:solidFill>
                <a:cs typeface="Times New Roman" pitchFamily="16" charset="0"/>
              </a:rPr>
              <a:t>mv –</a:t>
            </a:r>
            <a:r>
              <a:rPr lang="en-US" altLang="en-US" sz="2133" dirty="0" err="1">
                <a:solidFill>
                  <a:srgbClr val="0070C0"/>
                </a:solidFill>
                <a:cs typeface="Times New Roman" pitchFamily="16" charset="0"/>
              </a:rPr>
              <a:t>i</a:t>
            </a:r>
            <a:r>
              <a:rPr lang="en-US" altLang="en-US" sz="2133" dirty="0">
                <a:solidFill>
                  <a:srgbClr val="0070C0"/>
                </a:solidFill>
                <a:cs typeface="Times New Roman" pitchFamily="16" charset="0"/>
              </a:rPr>
              <a:t> </a:t>
            </a:r>
            <a:r>
              <a:rPr lang="en-US" altLang="en-US" sz="2133" dirty="0">
                <a:cs typeface="Times New Roman" pitchFamily="16" charset="0"/>
              </a:rPr>
              <a:t>(interactive)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cs typeface="Times New Roman" pitchFamily="16" charset="0"/>
              </a:rPr>
              <a:t>If the new file already exits, asks for user confirm</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rgbClr val="0070C0"/>
                </a:solidFill>
                <a:cs typeface="Times New Roman" pitchFamily="16" charset="0"/>
              </a:rPr>
              <a:t>rm file1 file2 file3 </a:t>
            </a:r>
            <a:r>
              <a:rPr lang="en-US" altLang="en-US" sz="2133" dirty="0">
                <a:cs typeface="Times New Roman" pitchFamily="16" charset="0"/>
              </a:rPr>
              <a:t>... (remove)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cs typeface="Times New Roman" pitchFamily="16" charset="0"/>
              </a:rPr>
              <a:t>Removes the given files.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solidFill>
                  <a:srgbClr val="0070C0"/>
                </a:solidFill>
                <a:cs typeface="Times New Roman" pitchFamily="16" charset="0"/>
              </a:rPr>
              <a:t>rm  -</a:t>
            </a:r>
            <a:r>
              <a:rPr lang="en-US" altLang="en-US" sz="2133" dirty="0" err="1">
                <a:solidFill>
                  <a:srgbClr val="0070C0"/>
                </a:solidFill>
                <a:cs typeface="Times New Roman" pitchFamily="16" charset="0"/>
              </a:rPr>
              <a:t>i</a:t>
            </a:r>
            <a:r>
              <a:rPr lang="en-US" altLang="en-US" sz="2133" dirty="0">
                <a:solidFill>
                  <a:srgbClr val="0070C0"/>
                </a:solidFill>
                <a:cs typeface="Times New Roman" pitchFamily="16" charset="0"/>
              </a:rPr>
              <a:t> </a:t>
            </a:r>
            <a:r>
              <a:rPr lang="en-US" altLang="en-US" sz="2133" dirty="0">
                <a:cs typeface="Times New Roman" pitchFamily="16" charset="0"/>
              </a:rPr>
              <a:t>(interactive)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cs typeface="Times New Roman" pitchFamily="16" charset="0"/>
              </a:rPr>
              <a:t>Always ask for user confirm.</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b="1" dirty="0">
                <a:solidFill>
                  <a:srgbClr val="FF0000"/>
                </a:solidFill>
                <a:cs typeface="Times New Roman" pitchFamily="16" charset="0"/>
              </a:rPr>
              <a:t>rm –r dir1 dir2 dir3 </a:t>
            </a:r>
            <a:r>
              <a:rPr lang="en-US" altLang="en-US" sz="2133" dirty="0">
                <a:cs typeface="Times New Roman" pitchFamily="16" charset="0"/>
              </a:rPr>
              <a:t>(recursive)</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133" dirty="0">
                <a:cs typeface="Times New Roman" pitchFamily="16" charset="0"/>
              </a:rPr>
              <a:t>Removes the given directories with all their contents.</a:t>
            </a:r>
          </a:p>
        </p:txBody>
      </p:sp>
      <p:sp>
        <p:nvSpPr>
          <p:cNvPr id="10" name="TextBox 9">
            <a:extLst>
              <a:ext uri="{FF2B5EF4-FFF2-40B4-BE49-F238E27FC236}">
                <a16:creationId xmlns:a16="http://schemas.microsoft.com/office/drawing/2014/main" id="{837730FB-9213-BE4C-81A3-DD2460AEA89F}"/>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9713C990-C78A-B64F-9E8C-14D6BBD6A95D}"/>
              </a:ext>
            </a:extLst>
          </p:cNvPr>
          <p:cNvSpPr>
            <a:spLocks noGrp="1"/>
          </p:cNvSpPr>
          <p:nvPr>
            <p:ph type="sldNum" sz="quarter" idx="12"/>
          </p:nvPr>
        </p:nvSpPr>
        <p:spPr/>
        <p:txBody>
          <a:bodyPr/>
          <a:lstStyle/>
          <a:p>
            <a:fld id="{3AC851F9-F74B-4499-B053-246283DE7566}" type="slidenum">
              <a:rPr lang="he-IL" smtClean="0"/>
              <a:t>51</a:t>
            </a:fld>
            <a:endParaRPr lang="he-IL"/>
          </a:p>
        </p:txBody>
      </p:sp>
      <p:sp>
        <p:nvSpPr>
          <p:cNvPr id="6" name="Нижний колонтитул 5">
            <a:extLst>
              <a:ext uri="{FF2B5EF4-FFF2-40B4-BE49-F238E27FC236}">
                <a16:creationId xmlns:a16="http://schemas.microsoft.com/office/drawing/2014/main" id="{C0186C64-5F8B-7249-95A8-E6AF2CDBD3C9}"/>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471662" y="76200"/>
            <a:ext cx="7893652"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4000" b="1" dirty="0">
                <a:latin typeface="Times New Roman" pitchFamily="16" charset="0"/>
                <a:cs typeface="Times New Roman" pitchFamily="16" charset="0"/>
              </a:rPr>
              <a:t>Creating and removing directories</a:t>
            </a:r>
          </a:p>
        </p:txBody>
      </p:sp>
      <p:sp>
        <p:nvSpPr>
          <p:cNvPr id="105475" name="Text Box 2"/>
          <p:cNvSpPr txBox="1">
            <a:spLocks noChangeArrowheads="1"/>
          </p:cNvSpPr>
          <p:nvPr/>
        </p:nvSpPr>
        <p:spPr bwMode="auto">
          <a:xfrm>
            <a:off x="11547231" y="6088395"/>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37E8B02C-D228-4F29-9827-B91801CE59F3}"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52</a:t>
            </a:fld>
            <a:endParaRPr lang="en-US" altLang="en-US" sz="1467">
              <a:solidFill>
                <a:srgbClr val="898989"/>
              </a:solidFill>
            </a:endParaRPr>
          </a:p>
        </p:txBody>
      </p:sp>
      <p:sp>
        <p:nvSpPr>
          <p:cNvPr id="105476"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105477"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105478" name="Rectangle 5"/>
          <p:cNvSpPr>
            <a:spLocks noChangeArrowheads="1"/>
          </p:cNvSpPr>
          <p:nvPr/>
        </p:nvSpPr>
        <p:spPr bwMode="auto">
          <a:xfrm>
            <a:off x="1134935" y="2073009"/>
            <a:ext cx="9922129" cy="2774735"/>
          </a:xfrm>
          <a:prstGeom prst="rect">
            <a:avLst/>
          </a:prstGeom>
          <a:noFill/>
          <a:ln w="9525">
            <a:noFill/>
            <a:round/>
            <a:headEnd/>
            <a:tailEnd/>
          </a:ln>
          <a:effectLst/>
        </p:spPr>
        <p:txBody>
          <a:bodyPr wrap="square" lIns="90000" tIns="46800" rIns="90000" bIns="46800">
            <a:spAutoFit/>
          </a:bodyPr>
          <a:lstStyle/>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err="1">
                <a:solidFill>
                  <a:srgbClr val="0070C0"/>
                </a:solidFill>
                <a:cs typeface="Times New Roman" pitchFamily="16" charset="0"/>
              </a:rPr>
              <a:t>mkdir</a:t>
            </a:r>
            <a:r>
              <a:rPr lang="en-US" altLang="en-US" sz="2000" dirty="0">
                <a:solidFill>
                  <a:srgbClr val="0070C0"/>
                </a:solidFill>
                <a:cs typeface="Times New Roman" pitchFamily="16" charset="0"/>
              </a:rPr>
              <a:t> dir1 dir2 dir3</a:t>
            </a:r>
            <a:r>
              <a:rPr lang="en-US" altLang="en-US" sz="2000" dirty="0">
                <a:solidFill>
                  <a:srgbClr val="000081"/>
                </a:solidFill>
                <a:cs typeface="Times New Roman" pitchFamily="16" charset="0"/>
              </a:rPr>
              <a:t> </a:t>
            </a:r>
            <a:r>
              <a:rPr lang="en-US" altLang="en-US" sz="2000" dirty="0">
                <a:cs typeface="Times New Roman" pitchFamily="16" charset="0"/>
              </a:rPr>
              <a:t>... (make </a:t>
            </a:r>
            <a:r>
              <a:rPr lang="en-US" altLang="en-US" sz="2000" dirty="0" err="1">
                <a:cs typeface="Times New Roman" pitchFamily="16" charset="0"/>
              </a:rPr>
              <a:t>dir</a:t>
            </a:r>
            <a:r>
              <a:rPr lang="en-US" altLang="en-US" sz="2000" dirty="0">
                <a:cs typeface="Times New Roman" pitchFamily="16" charset="0"/>
              </a:rPr>
              <a:t>)</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cs typeface="Times New Roman" pitchFamily="16" charset="0"/>
              </a:rPr>
              <a:t>Creates directories with the given names.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err="1">
                <a:solidFill>
                  <a:srgbClr val="0070C0"/>
                </a:solidFill>
                <a:cs typeface="Times New Roman" pitchFamily="16" charset="0"/>
              </a:rPr>
              <a:t>rmdir</a:t>
            </a:r>
            <a:r>
              <a:rPr lang="en-US" altLang="en-US" sz="2000" dirty="0">
                <a:solidFill>
                  <a:srgbClr val="0070C0"/>
                </a:solidFill>
                <a:cs typeface="Times New Roman" pitchFamily="16" charset="0"/>
              </a:rPr>
              <a:t> dir1 dir2 dir3 </a:t>
            </a:r>
            <a:r>
              <a:rPr lang="en-US" altLang="en-US" sz="2000" dirty="0">
                <a:cs typeface="Times New Roman" pitchFamily="16" charset="0"/>
              </a:rPr>
              <a:t>... (remove </a:t>
            </a:r>
            <a:r>
              <a:rPr lang="en-US" altLang="en-US" sz="2000" dirty="0" err="1">
                <a:cs typeface="Times New Roman" pitchFamily="16" charset="0"/>
              </a:rPr>
              <a:t>dir</a:t>
            </a:r>
            <a:r>
              <a:rPr lang="en-US" altLang="en-US" sz="2000" dirty="0">
                <a:cs typeface="Times New Roman" pitchFamily="16" charset="0"/>
              </a:rPr>
              <a:t>)</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cs typeface="Times New Roman" pitchFamily="16" charset="0"/>
              </a:rPr>
              <a:t>Removes the given directories</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cs typeface="Times New Roman" pitchFamily="16" charset="0"/>
              </a:rPr>
              <a:t>Safety: only works when directories are empty.</a:t>
            </a:r>
          </a:p>
          <a:p>
            <a:pPr marL="457189" lvl="1" algn="l" rtl="0">
              <a:spcBef>
                <a:spcPts val="1251"/>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r>
              <a:rPr lang="en-US" altLang="en-US" sz="2000" dirty="0">
                <a:cs typeface="Times New Roman" pitchFamily="16" charset="0"/>
              </a:rPr>
              <a:t>Alternative: </a:t>
            </a:r>
            <a:r>
              <a:rPr lang="en-US" altLang="en-US" sz="2000" dirty="0">
                <a:solidFill>
                  <a:srgbClr val="0070C0"/>
                </a:solidFill>
                <a:cs typeface="Times New Roman" pitchFamily="16" charset="0"/>
              </a:rPr>
              <a:t>rm -r </a:t>
            </a:r>
            <a:r>
              <a:rPr lang="en-US" altLang="en-US" sz="2000" dirty="0">
                <a:cs typeface="Times New Roman" pitchFamily="16" charset="0"/>
              </a:rPr>
              <a:t>(</a:t>
            </a:r>
            <a:r>
              <a:rPr lang="en-US" altLang="en-US" sz="2000" dirty="0">
                <a:solidFill>
                  <a:srgbClr val="FF0000"/>
                </a:solidFill>
                <a:cs typeface="Times New Roman" pitchFamily="16" charset="0"/>
              </a:rPr>
              <a:t>doesn't care if they are empty directories or not</a:t>
            </a:r>
            <a:r>
              <a:rPr lang="en-US" altLang="en-US" sz="2000" dirty="0">
                <a:cs typeface="Times New Roman" pitchFamily="16" charset="0"/>
              </a:rPr>
              <a:t>).</a:t>
            </a:r>
          </a:p>
        </p:txBody>
      </p:sp>
      <p:sp>
        <p:nvSpPr>
          <p:cNvPr id="10" name="TextBox 9">
            <a:extLst>
              <a:ext uri="{FF2B5EF4-FFF2-40B4-BE49-F238E27FC236}">
                <a16:creationId xmlns:a16="http://schemas.microsoft.com/office/drawing/2014/main" id="{A5FBC162-D20D-2346-874F-86A1C918F32E}"/>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010BDE2B-67AC-AB47-A50A-17290323139A}"/>
              </a:ext>
            </a:extLst>
          </p:cNvPr>
          <p:cNvSpPr>
            <a:spLocks noGrp="1"/>
          </p:cNvSpPr>
          <p:nvPr>
            <p:ph type="sldNum" sz="quarter" idx="12"/>
          </p:nvPr>
        </p:nvSpPr>
        <p:spPr/>
        <p:txBody>
          <a:bodyPr/>
          <a:lstStyle/>
          <a:p>
            <a:fld id="{3AC851F9-F74B-4499-B053-246283DE7566}" type="slidenum">
              <a:rPr lang="he-IL" smtClean="0"/>
              <a:t>52</a:t>
            </a:fld>
            <a:endParaRPr lang="he-IL"/>
          </a:p>
        </p:txBody>
      </p:sp>
      <p:sp>
        <p:nvSpPr>
          <p:cNvPr id="6" name="Нижний колонтитул 5">
            <a:extLst>
              <a:ext uri="{FF2B5EF4-FFF2-40B4-BE49-F238E27FC236}">
                <a16:creationId xmlns:a16="http://schemas.microsoft.com/office/drawing/2014/main" id="{A15C050D-3156-0245-A9A1-444844137B95}"/>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1"/>
          <p:cNvSpPr txBox="1">
            <a:spLocks noChangeArrowheads="1"/>
          </p:cNvSpPr>
          <p:nvPr/>
        </p:nvSpPr>
        <p:spPr bwMode="auto">
          <a:xfrm>
            <a:off x="0" y="228600"/>
            <a:ext cx="5659936"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3800" b="1" dirty="0">
                <a:latin typeface="Times New Roman" pitchFamily="16" charset="0"/>
                <a:cs typeface="Times New Roman" pitchFamily="16" charset="0"/>
              </a:rPr>
              <a:t>SSH - Secure </a:t>
            </a:r>
            <a:r>
              <a:rPr lang="en-US" altLang="en-US" sz="3800" b="1" dirty="0" err="1">
                <a:latin typeface="Times New Roman" pitchFamily="16" charset="0"/>
                <a:cs typeface="Times New Roman" pitchFamily="16" charset="0"/>
              </a:rPr>
              <a:t>SHell</a:t>
            </a:r>
            <a:endParaRPr lang="en-US" altLang="en-US" sz="3800" b="1" dirty="0">
              <a:latin typeface="Times New Roman" pitchFamily="16" charset="0"/>
              <a:cs typeface="Times New Roman" pitchFamily="16" charset="0"/>
            </a:endParaRPr>
          </a:p>
        </p:txBody>
      </p:sp>
      <p:sp>
        <p:nvSpPr>
          <p:cNvPr id="261123" name="Text Box 2"/>
          <p:cNvSpPr txBox="1">
            <a:spLocks noChangeArrowheads="1"/>
          </p:cNvSpPr>
          <p:nvPr/>
        </p:nvSpPr>
        <p:spPr bwMode="auto">
          <a:xfrm>
            <a:off x="11547231" y="6048202"/>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A9F8C693-D698-4ABE-A063-CE2D9CD1E657}"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53</a:t>
            </a:fld>
            <a:endParaRPr lang="en-US" altLang="en-US" sz="1467">
              <a:solidFill>
                <a:srgbClr val="898989"/>
              </a:solidFill>
            </a:endParaRPr>
          </a:p>
        </p:txBody>
      </p:sp>
      <p:sp>
        <p:nvSpPr>
          <p:cNvPr id="261124"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261125"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latin typeface="TimesNewRomanPSMT" charset="0"/>
              <a:cs typeface="Times New Roman" pitchFamily="16" charset="0"/>
            </a:endParaRPr>
          </a:p>
        </p:txBody>
      </p:sp>
      <p:sp>
        <p:nvSpPr>
          <p:cNvPr id="261126" name="Rectangle 5"/>
          <p:cNvSpPr>
            <a:spLocks noChangeArrowheads="1"/>
          </p:cNvSpPr>
          <p:nvPr/>
        </p:nvSpPr>
        <p:spPr bwMode="auto">
          <a:xfrm>
            <a:off x="1059013" y="1600200"/>
            <a:ext cx="9380387" cy="4249498"/>
          </a:xfrm>
          <a:prstGeom prst="rect">
            <a:avLst/>
          </a:prstGeom>
          <a:noFill/>
          <a:ln w="9525">
            <a:noFill/>
            <a:round/>
            <a:headEnd/>
            <a:tailEnd/>
          </a:ln>
          <a:effectLst/>
        </p:spPr>
        <p:txBody>
          <a:bodyPr wrap="square" lIns="90000" tIns="46800" rIns="90000" bIns="46800">
            <a:spAutoFit/>
          </a:bodyPr>
          <a:lstStyle/>
          <a:p>
            <a:pPr algn="l" rtl="0">
              <a:buSzPct val="100000"/>
              <a:buFont typeface="Georgia"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cs typeface="Arial" charset="0"/>
              </a:rPr>
              <a:t> </a:t>
            </a:r>
            <a:r>
              <a:rPr lang="en-US" altLang="en-US" dirty="0">
                <a:cs typeface="Times New Roman" pitchFamily="16" charset="0"/>
              </a:rPr>
              <a:t>Used to access a remote computer on most Linux/Unix systems</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cs typeface="Times New Roman" pitchFamily="16" charset="0"/>
              </a:rPr>
              <a:t>(write shell commands just as if you were sitting at the workstations) just like telnet.</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dirty="0">
              <a:cs typeface="Times New Roman" pitchFamily="16" charset="0"/>
            </a:endParaRPr>
          </a:p>
          <a:p>
            <a:pPr algn="l" rtl="0">
              <a:buSzPct val="100000"/>
              <a:buFont typeface="Times New Roman"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cs typeface="Times New Roman" pitchFamily="16" charset="0"/>
              </a:rPr>
              <a:t>  Telnet method poses a danger in that everything that you send or receive over that session is visible in plain text so anyone can easily "sniff" the connection.</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dirty="0">
              <a:cs typeface="Times New Roman" pitchFamily="16" charset="0"/>
            </a:endParaRPr>
          </a:p>
          <a:p>
            <a:pPr algn="l" rtl="0">
              <a:buSzPct val="100000"/>
              <a:buFont typeface="Times New Roman"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cs typeface="Times New Roman" pitchFamily="16" charset="0"/>
              </a:rPr>
              <a:t>  Not only does it encrypt the session, it also provides better authentication facilities, as well as features like secure file transfer, X session forwarding, port forwarding and more .</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dirty="0">
              <a:cs typeface="Times New Roman" pitchFamily="16" charset="0"/>
            </a:endParaRP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u="sng" dirty="0">
                <a:cs typeface="Times New Roman" pitchFamily="16" charset="0"/>
              </a:rPr>
              <a:t>Syntax:</a:t>
            </a:r>
          </a:p>
          <a:p>
            <a:pPr marL="457189" lvl="1"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cs typeface="Times New Roman" pitchFamily="16" charset="0"/>
              </a:rPr>
              <a:t> </a:t>
            </a:r>
            <a:r>
              <a:rPr lang="en-US" altLang="en-US" dirty="0">
                <a:solidFill>
                  <a:srgbClr val="0070C0"/>
                </a:solidFill>
                <a:cs typeface="Times New Roman" pitchFamily="16" charset="0"/>
              </a:rPr>
              <a:t> </a:t>
            </a:r>
            <a:r>
              <a:rPr lang="en-US" altLang="en-US" dirty="0" err="1">
                <a:solidFill>
                  <a:srgbClr val="0070C0"/>
                </a:solidFill>
                <a:cs typeface="Times New Roman" pitchFamily="16" charset="0"/>
              </a:rPr>
              <a:t>ssh</a:t>
            </a:r>
            <a:r>
              <a:rPr lang="en-US" altLang="en-US" dirty="0">
                <a:solidFill>
                  <a:srgbClr val="0070C0"/>
                </a:solidFill>
                <a:cs typeface="Times New Roman" pitchFamily="16" charset="0"/>
              </a:rPr>
              <a:t>  </a:t>
            </a:r>
            <a:r>
              <a:rPr lang="en-US" altLang="en-US" dirty="0" err="1">
                <a:solidFill>
                  <a:srgbClr val="0070C0"/>
                </a:solidFill>
                <a:cs typeface="Times New Roman" pitchFamily="16" charset="0"/>
              </a:rPr>
              <a:t>user_name@computer_name</a:t>
            </a:r>
            <a:endParaRPr lang="en-US" altLang="en-US" dirty="0">
              <a:solidFill>
                <a:srgbClr val="0070C0"/>
              </a:solidFill>
              <a:cs typeface="Times New Roman" pitchFamily="16" charset="0"/>
            </a:endParaRPr>
          </a:p>
          <a:p>
            <a:pPr marL="457189" lvl="1"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solidFill>
                  <a:srgbClr val="0070C0"/>
                </a:solidFill>
                <a:cs typeface="Times New Roman" pitchFamily="16" charset="0"/>
              </a:rPr>
              <a:t>  </a:t>
            </a:r>
            <a:r>
              <a:rPr lang="en-US" altLang="en-US" dirty="0" err="1">
                <a:solidFill>
                  <a:srgbClr val="0070C0"/>
                </a:solidFill>
                <a:cs typeface="Times New Roman" pitchFamily="16" charset="0"/>
              </a:rPr>
              <a:t>ssh</a:t>
            </a:r>
            <a:r>
              <a:rPr lang="en-US" altLang="en-US" dirty="0">
                <a:solidFill>
                  <a:srgbClr val="0070C0"/>
                </a:solidFill>
                <a:cs typeface="Times New Roman" pitchFamily="16" charset="0"/>
              </a:rPr>
              <a:t>  </a:t>
            </a:r>
            <a:r>
              <a:rPr lang="en-US" altLang="en-US" dirty="0" err="1">
                <a:solidFill>
                  <a:srgbClr val="0070C0"/>
                </a:solidFill>
                <a:cs typeface="Times New Roman" pitchFamily="16" charset="0"/>
              </a:rPr>
              <a:t>user_name@computer_ip_address</a:t>
            </a:r>
            <a:endParaRPr lang="en-US" altLang="en-US" dirty="0">
              <a:solidFill>
                <a:srgbClr val="0070C0"/>
              </a:solidFill>
              <a:cs typeface="Times New Roman" pitchFamily="16" charset="0"/>
            </a:endParaRP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u="sng" dirty="0">
              <a:cs typeface="Times New Roman" pitchFamily="16" charset="0"/>
            </a:endParaRP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u="sng" dirty="0">
                <a:cs typeface="Times New Roman" pitchFamily="16" charset="0"/>
              </a:rPr>
              <a:t>Windows:</a:t>
            </a:r>
          </a:p>
          <a:p>
            <a:pPr marL="457189" lvl="1"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dirty="0">
                <a:solidFill>
                  <a:srgbClr val="0070C0"/>
                </a:solidFill>
                <a:cs typeface="Times New Roman" pitchFamily="16" charset="0"/>
              </a:rPr>
              <a:t>use PuTTY for SSH </a:t>
            </a:r>
          </a:p>
        </p:txBody>
      </p:sp>
      <p:sp>
        <p:nvSpPr>
          <p:cNvPr id="10" name="TextBox 9">
            <a:extLst>
              <a:ext uri="{FF2B5EF4-FFF2-40B4-BE49-F238E27FC236}">
                <a16:creationId xmlns:a16="http://schemas.microsoft.com/office/drawing/2014/main" id="{A22FF122-01A7-C145-A6A6-AEE43612017E}"/>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8BF629CD-68D5-024A-AACB-440ED2C80286}"/>
              </a:ext>
            </a:extLst>
          </p:cNvPr>
          <p:cNvSpPr>
            <a:spLocks noGrp="1"/>
          </p:cNvSpPr>
          <p:nvPr>
            <p:ph type="sldNum" sz="quarter" idx="12"/>
          </p:nvPr>
        </p:nvSpPr>
        <p:spPr/>
        <p:txBody>
          <a:bodyPr/>
          <a:lstStyle/>
          <a:p>
            <a:fld id="{3AC851F9-F74B-4499-B053-246283DE7566}" type="slidenum">
              <a:rPr lang="he-IL" smtClean="0"/>
              <a:t>53</a:t>
            </a:fld>
            <a:endParaRPr lang="he-IL"/>
          </a:p>
        </p:txBody>
      </p:sp>
      <p:sp>
        <p:nvSpPr>
          <p:cNvPr id="6" name="Нижний колонтитул 5">
            <a:extLst>
              <a:ext uri="{FF2B5EF4-FFF2-40B4-BE49-F238E27FC236}">
                <a16:creationId xmlns:a16="http://schemas.microsoft.com/office/drawing/2014/main" id="{9F154637-9380-6442-B0F9-C0D41AB727E9}"/>
              </a:ext>
            </a:extLst>
          </p:cNvPr>
          <p:cNvSpPr>
            <a:spLocks noGrp="1"/>
          </p:cNvSpPr>
          <p:nvPr>
            <p:ph type="ftr" sz="quarter" idx="11"/>
          </p:nvPr>
        </p:nvSpPr>
        <p:spPr/>
        <p:txBody>
          <a:bodyPr/>
          <a:lstStyle/>
          <a:p>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1"/>
          <p:cNvSpPr txBox="1">
            <a:spLocks noChangeArrowheads="1"/>
          </p:cNvSpPr>
          <p:nvPr/>
        </p:nvSpPr>
        <p:spPr bwMode="auto">
          <a:xfrm>
            <a:off x="655849" y="0"/>
            <a:ext cx="5030868" cy="1143000"/>
          </a:xfrm>
          <a:prstGeom prst="rect">
            <a:avLst/>
          </a:prstGeom>
          <a:noFill/>
          <a:ln w="9525">
            <a:noFill/>
            <a:round/>
            <a:headEnd/>
            <a:tailEnd/>
          </a:ln>
          <a:effectLst/>
        </p:spPr>
        <p:txBody>
          <a:bodyPr lIns="90000" tIns="46800" rIns="90000" bIns="46800" anchor="ctr"/>
          <a:lstStyle/>
          <a:p>
            <a:pPr algn="ct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3800" b="1" dirty="0">
                <a:latin typeface="Times New Roman" panose="02020603050405020304" pitchFamily="18" charset="0"/>
                <a:cs typeface="Times New Roman" panose="02020603050405020304" pitchFamily="18" charset="0"/>
              </a:rPr>
              <a:t>SCP - </a:t>
            </a:r>
            <a:r>
              <a:rPr lang="en-US" altLang="en-US" sz="3600" b="1" dirty="0">
                <a:latin typeface="Times New Roman" panose="02020603050405020304" pitchFamily="18" charset="0"/>
                <a:cs typeface="Times New Roman" panose="02020603050405020304" pitchFamily="18" charset="0"/>
              </a:rPr>
              <a:t>Secure Copy</a:t>
            </a:r>
          </a:p>
        </p:txBody>
      </p:sp>
      <p:sp>
        <p:nvSpPr>
          <p:cNvPr id="263171" name="Text Box 2"/>
          <p:cNvSpPr txBox="1">
            <a:spLocks noChangeArrowheads="1"/>
          </p:cNvSpPr>
          <p:nvPr/>
        </p:nvSpPr>
        <p:spPr bwMode="auto">
          <a:xfrm>
            <a:off x="11748199" y="6034803"/>
            <a:ext cx="2133600" cy="365125"/>
          </a:xfrm>
          <a:prstGeom prst="rect">
            <a:avLst/>
          </a:prstGeom>
          <a:noFill/>
          <a:ln w="9525">
            <a:noFill/>
            <a:round/>
            <a:headEnd/>
            <a:tailEnd/>
          </a:ln>
          <a:effectLst/>
        </p:spPr>
        <p:txBody>
          <a:bodyPr lIns="90000" tIns="46800" rIns="90000" bIns="46800" anchor="ctr"/>
          <a:lstStyle/>
          <a:p>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fld id="{81A885C4-B531-49F0-B33E-7617C8D1C207}" type="slidenum">
              <a:rPr lang="en-US" altLang="en-US" sz="1467">
                <a:solidFill>
                  <a:srgbClr val="898989"/>
                </a:solidFill>
              </a:rPr>
              <a:pPr>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t>54</a:t>
            </a:fld>
            <a:endParaRPr lang="en-US" altLang="en-US" sz="1467" dirty="0">
              <a:solidFill>
                <a:srgbClr val="898989"/>
              </a:solidFill>
            </a:endParaRPr>
          </a:p>
        </p:txBody>
      </p:sp>
      <p:sp>
        <p:nvSpPr>
          <p:cNvPr id="263172" name="Text Box 3"/>
          <p:cNvSpPr txBox="1">
            <a:spLocks noChangeArrowheads="1"/>
          </p:cNvSpPr>
          <p:nvPr/>
        </p:nvSpPr>
        <p:spPr bwMode="auto">
          <a:xfrm>
            <a:off x="2667000" y="1752601"/>
            <a:ext cx="6934200" cy="214313"/>
          </a:xfrm>
          <a:prstGeom prst="rect">
            <a:avLst/>
          </a:prstGeom>
          <a:noFill/>
          <a:ln w="9525">
            <a:noFill/>
            <a:round/>
            <a:headEnd/>
            <a:tailEnd/>
          </a:ln>
          <a:effectLst/>
        </p:spPr>
        <p:txBody>
          <a:bodyPr wrap="none" anchor="ctr"/>
          <a:lstStyle/>
          <a:p>
            <a:pPr algn="r" rtl="1" eaLnBrk="1" hangingPunct="1">
              <a:buClr>
                <a:srgbClr val="000000"/>
              </a:buClr>
              <a:buSzPct val="100000"/>
              <a:buFont typeface="Times New Roman" pitchFamily="16" charset="0"/>
              <a:buNone/>
            </a:pPr>
            <a:endParaRPr lang="en-US" sz="1400"/>
          </a:p>
        </p:txBody>
      </p:sp>
      <p:sp>
        <p:nvSpPr>
          <p:cNvPr id="263173" name="Rectangle 4"/>
          <p:cNvSpPr>
            <a:spLocks noChangeArrowheads="1"/>
          </p:cNvSpPr>
          <p:nvPr/>
        </p:nvSpPr>
        <p:spPr bwMode="auto">
          <a:xfrm>
            <a:off x="2819400" y="1752601"/>
            <a:ext cx="6781800" cy="640817"/>
          </a:xfrm>
          <a:prstGeom prst="rect">
            <a:avLst/>
          </a:prstGeom>
          <a:noFill/>
          <a:ln w="9525">
            <a:noFill/>
            <a:round/>
            <a:headEnd/>
            <a:tailEnd/>
          </a:ln>
          <a:effectLst/>
        </p:spPr>
        <p:txBody>
          <a:bodyPr lIns="90000" tIns="46800" rIns="90000" bIns="46800">
            <a:spAutoFit/>
          </a:bodyPr>
          <a:lstStyle/>
          <a:p>
            <a:pPr marL="457189" lvl="1">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cs typeface="Times New Roman" pitchFamily="16" charset="0"/>
            </a:endParaRPr>
          </a:p>
          <a:p>
            <a:pPr>
              <a:spcBef>
                <a:spcPts val="875"/>
              </a:spcBef>
              <a:buSzPct val="100000"/>
              <a:tabLst>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 pos="9600960" algn="l"/>
              </a:tabLst>
            </a:pPr>
            <a:endParaRPr lang="en-US" altLang="en-US" sz="1400">
              <a:cs typeface="Times New Roman" pitchFamily="16" charset="0"/>
            </a:endParaRPr>
          </a:p>
        </p:txBody>
      </p:sp>
      <p:sp>
        <p:nvSpPr>
          <p:cNvPr id="263174" name="Rectangle 5"/>
          <p:cNvSpPr>
            <a:spLocks noChangeArrowheads="1"/>
          </p:cNvSpPr>
          <p:nvPr/>
        </p:nvSpPr>
        <p:spPr bwMode="auto">
          <a:xfrm>
            <a:off x="1254171" y="1350417"/>
            <a:ext cx="9683658" cy="4157165"/>
          </a:xfrm>
          <a:prstGeom prst="rect">
            <a:avLst/>
          </a:prstGeom>
          <a:noFill/>
          <a:ln w="9525">
            <a:noFill/>
            <a:round/>
            <a:headEnd/>
            <a:tailEnd/>
          </a:ln>
          <a:effectLst/>
        </p:spPr>
        <p:txBody>
          <a:bodyPr wrap="square" lIns="90000" tIns="46800" rIns="90000" bIns="46800">
            <a:spAutoFit/>
          </a:bodyPr>
          <a:lstStyle/>
          <a:p>
            <a:pPr algn="l" rtl="0">
              <a:buSzPct val="100000"/>
              <a:buFont typeface="Georgia"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Arial" charset="0"/>
              </a:rPr>
              <a:t>  </a:t>
            </a:r>
            <a:r>
              <a:rPr lang="en-US" altLang="en-US" sz="2400" dirty="0" err="1">
                <a:cs typeface="Times New Roman" pitchFamily="16" charset="0"/>
              </a:rPr>
              <a:t>scp</a:t>
            </a:r>
            <a:r>
              <a:rPr lang="en-US" altLang="en-US" sz="2400" dirty="0">
                <a:cs typeface="Times New Roman" pitchFamily="16" charset="0"/>
              </a:rPr>
              <a:t> - remote file copy program, copies files between hosts on a network. </a:t>
            </a:r>
          </a:p>
          <a:p>
            <a:pPr algn="l" rtl="0">
              <a:buSzPct val="100000"/>
              <a:buFont typeface="Times New Roman"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Times New Roman" pitchFamily="16" charset="0"/>
              </a:rPr>
              <a:t>  uses </a:t>
            </a:r>
            <a:r>
              <a:rPr lang="en-US" altLang="en-US" sz="2400" dirty="0" err="1">
                <a:cs typeface="Times New Roman" pitchFamily="16" charset="0"/>
              </a:rPr>
              <a:t>ssh</a:t>
            </a:r>
            <a:r>
              <a:rPr lang="en-US" altLang="en-US" sz="2400" dirty="0">
                <a:cs typeface="Times New Roman" pitchFamily="16" charset="0"/>
              </a:rPr>
              <a:t> for data transfer authentication and provides the same security as   </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Times New Roman" pitchFamily="16" charset="0"/>
              </a:rPr>
              <a:t>    SSH does. </a:t>
            </a:r>
          </a:p>
          <a:p>
            <a:pPr algn="l" rtl="0">
              <a:buSzPct val="100000"/>
              <a:buFont typeface="Times New Roman"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Times New Roman" pitchFamily="16" charset="0"/>
              </a:rPr>
              <a:t> Unlike </a:t>
            </a:r>
            <a:r>
              <a:rPr lang="en-US" altLang="en-US" sz="2400" dirty="0" err="1">
                <a:cs typeface="Times New Roman" pitchFamily="16" charset="0"/>
              </a:rPr>
              <a:t>rcp</a:t>
            </a:r>
            <a:r>
              <a:rPr lang="en-US" altLang="en-US" sz="2400" dirty="0">
                <a:cs typeface="Times New Roman" pitchFamily="16" charset="0"/>
              </a:rPr>
              <a:t> (another network copy utility), </a:t>
            </a:r>
            <a:r>
              <a:rPr lang="en-US" altLang="en-US" sz="2400" dirty="0" err="1">
                <a:cs typeface="Times New Roman" pitchFamily="16" charset="0"/>
              </a:rPr>
              <a:t>scp</a:t>
            </a:r>
            <a:r>
              <a:rPr lang="en-US" altLang="en-US" sz="2400" dirty="0">
                <a:cs typeface="Times New Roman" pitchFamily="16" charset="0"/>
              </a:rPr>
              <a:t> will ask for passwords for authentication..</a:t>
            </a:r>
          </a:p>
          <a:p>
            <a:pPr algn="l" rtl="0">
              <a:buSzPct val="100000"/>
              <a:buFont typeface="Times New Roman" pitchFamily="16" charset="0"/>
              <a:buChar char="•"/>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Times New Roman" pitchFamily="16" charset="0"/>
              </a:rPr>
              <a:t>  Copies between two remote hosts are permitted.</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u="sng" dirty="0">
                <a:cs typeface="Times New Roman" pitchFamily="16" charset="0"/>
              </a:rPr>
              <a:t>Syntax:</a:t>
            </a:r>
          </a:p>
          <a:p>
            <a:pPr marL="457189" lvl="1"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cs typeface="Times New Roman" pitchFamily="16" charset="0"/>
              </a:rPr>
              <a:t>  </a:t>
            </a:r>
            <a:r>
              <a:rPr lang="en-US" altLang="en-US" sz="2400" dirty="0" err="1">
                <a:solidFill>
                  <a:srgbClr val="0070C0"/>
                </a:solidFill>
                <a:cs typeface="Times New Roman" pitchFamily="16" charset="0"/>
              </a:rPr>
              <a:t>scp</a:t>
            </a:r>
            <a:r>
              <a:rPr lang="en-US" altLang="en-US" sz="2400" dirty="0">
                <a:solidFill>
                  <a:srgbClr val="0070C0"/>
                </a:solidFill>
                <a:cs typeface="Times New Roman" pitchFamily="16" charset="0"/>
              </a:rPr>
              <a:t>  -r </a:t>
            </a:r>
            <a:r>
              <a:rPr lang="en-US" altLang="en-US" sz="2400" dirty="0" err="1">
                <a:solidFill>
                  <a:srgbClr val="0070C0"/>
                </a:solidFill>
                <a:cs typeface="Times New Roman" pitchFamily="16" charset="0"/>
              </a:rPr>
              <a:t>user_name@computer_name</a:t>
            </a:r>
            <a:r>
              <a:rPr lang="en-US" altLang="en-US" sz="2400" dirty="0">
                <a:solidFill>
                  <a:srgbClr val="0070C0"/>
                </a:solidFill>
                <a:cs typeface="Times New Roman" pitchFamily="16" charset="0"/>
              </a:rPr>
              <a:t>:/home/*  /home</a:t>
            </a: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endParaRPr lang="en-US" altLang="en-US" sz="2400" u="sng" dirty="0">
              <a:cs typeface="Times New Roman" pitchFamily="16" charset="0"/>
            </a:endParaRPr>
          </a:p>
          <a:p>
            <a:pPr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u="sng" dirty="0">
                <a:cs typeface="Times New Roman" pitchFamily="16" charset="0"/>
              </a:rPr>
              <a:t>Windows :</a:t>
            </a:r>
          </a:p>
          <a:p>
            <a:pPr marL="457189" lvl="1" algn="l" rtl="0">
              <a:buSzPct val="100000"/>
              <a:tabLst>
                <a:tab pos="0" algn="l"/>
                <a:tab pos="457189" algn="l"/>
                <a:tab pos="914377" algn="l"/>
                <a:tab pos="1371566" algn="l"/>
                <a:tab pos="1828754" algn="l"/>
                <a:tab pos="2285943" algn="l"/>
                <a:tab pos="2743131" algn="l"/>
                <a:tab pos="3200320" algn="l"/>
                <a:tab pos="3657509" algn="l"/>
                <a:tab pos="4114697" algn="l"/>
                <a:tab pos="4571886" algn="l"/>
                <a:tab pos="5029074" algn="l"/>
                <a:tab pos="5486263" algn="l"/>
                <a:tab pos="5943451" algn="l"/>
                <a:tab pos="6400640" algn="l"/>
                <a:tab pos="6857829" algn="l"/>
                <a:tab pos="7315017" algn="l"/>
                <a:tab pos="7772206" algn="l"/>
                <a:tab pos="8229394" algn="l"/>
                <a:tab pos="8686583" algn="l"/>
                <a:tab pos="9143771" algn="l"/>
              </a:tabLst>
            </a:pPr>
            <a:r>
              <a:rPr lang="en-US" altLang="en-US" sz="2400" dirty="0">
                <a:solidFill>
                  <a:srgbClr val="0070C0"/>
                </a:solidFill>
                <a:cs typeface="Times New Roman" pitchFamily="16" charset="0"/>
              </a:rPr>
              <a:t>pscp.exe  bennyc@192.168.42.38:/home/minicom.log   c:</a:t>
            </a:r>
          </a:p>
        </p:txBody>
      </p:sp>
      <p:sp>
        <p:nvSpPr>
          <p:cNvPr id="10" name="TextBox 9">
            <a:extLst>
              <a:ext uri="{FF2B5EF4-FFF2-40B4-BE49-F238E27FC236}">
                <a16:creationId xmlns:a16="http://schemas.microsoft.com/office/drawing/2014/main" id="{09FDC563-7739-2B49-B9DE-7027CF263C22}"/>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78FDAF9E-E33C-444E-B501-1A0FE3207A01}"/>
              </a:ext>
            </a:extLst>
          </p:cNvPr>
          <p:cNvSpPr>
            <a:spLocks noGrp="1"/>
          </p:cNvSpPr>
          <p:nvPr>
            <p:ph type="sldNum" sz="quarter" idx="12"/>
          </p:nvPr>
        </p:nvSpPr>
        <p:spPr/>
        <p:txBody>
          <a:bodyPr/>
          <a:lstStyle/>
          <a:p>
            <a:fld id="{3AC851F9-F74B-4499-B053-246283DE7566}" type="slidenum">
              <a:rPr lang="he-IL" smtClean="0"/>
              <a:t>54</a:t>
            </a:fld>
            <a:endParaRPr lang="he-IL"/>
          </a:p>
        </p:txBody>
      </p:sp>
      <p:sp>
        <p:nvSpPr>
          <p:cNvPr id="6" name="Нижний колонтитул 5">
            <a:extLst>
              <a:ext uri="{FF2B5EF4-FFF2-40B4-BE49-F238E27FC236}">
                <a16:creationId xmlns:a16="http://schemas.microsoft.com/office/drawing/2014/main" id="{A8C76704-6A92-C84D-AC13-5A84E72F9743}"/>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p:nvPr/>
        </p:nvSpPr>
        <p:spPr>
          <a:xfrm>
            <a:off x="2106613" y="2730501"/>
            <a:ext cx="7772400" cy="1179513"/>
          </a:xfrm>
          <a:prstGeom prst="rect">
            <a:avLst/>
          </a:prstGeom>
          <a:noFill/>
          <a:ln>
            <a:noFill/>
          </a:ln>
        </p:spPr>
        <p:txBody>
          <a:bodyPr spcFirstLastPara="1" wrap="square" lIns="90000" tIns="46800" rIns="90000" bIns="46800" anchor="ctr" anchorCtr="0">
            <a:noAutofit/>
          </a:bodyPr>
          <a:lstStyle/>
          <a:p>
            <a:pPr algn="ctr" rtl="0">
              <a:buClr>
                <a:srgbClr val="FF0000"/>
              </a:buClr>
              <a:buSzPts val="4050"/>
            </a:pPr>
            <a:r>
              <a:rPr lang="en" sz="5400" b="1">
                <a:solidFill>
                  <a:srgbClr val="FF0000"/>
                </a:solidFill>
                <a:latin typeface="Times New Roman"/>
                <a:ea typeface="Times New Roman"/>
                <a:cs typeface="Times New Roman"/>
                <a:sym typeface="Times New Roman"/>
              </a:rPr>
              <a:t>HTML</a:t>
            </a:r>
            <a:endParaRPr sz="2400"/>
          </a:p>
        </p:txBody>
      </p:sp>
      <p:sp>
        <p:nvSpPr>
          <p:cNvPr id="62" name="Google Shape;62;p12"/>
          <p:cNvSpPr txBox="1"/>
          <p:nvPr/>
        </p:nvSpPr>
        <p:spPr>
          <a:xfrm>
            <a:off x="2895600" y="3886200"/>
            <a:ext cx="6400800" cy="1752600"/>
          </a:xfrm>
          <a:prstGeom prst="rect">
            <a:avLst/>
          </a:prstGeom>
          <a:noFill/>
          <a:ln>
            <a:noFill/>
          </a:ln>
        </p:spPr>
        <p:txBody>
          <a:bodyPr spcFirstLastPara="1" wrap="square" lIns="121900" tIns="60933" rIns="121900" bIns="60933" anchor="ctr" anchorCtr="0">
            <a:noAutofit/>
          </a:bodyPr>
          <a:lstStyle/>
          <a:p>
            <a:pPr>
              <a:buClr>
                <a:srgbClr val="000000"/>
              </a:buClr>
              <a:buSzPts val="1050"/>
            </a:pPr>
            <a:endParaRPr sz="1400">
              <a:solidFill>
                <a:srgbClr val="000000"/>
              </a:solidFill>
              <a:latin typeface="Arial"/>
              <a:ea typeface="Arial"/>
              <a:cs typeface="Arial"/>
              <a:sym typeface="Arial"/>
            </a:endParaRPr>
          </a:p>
        </p:txBody>
      </p:sp>
      <p:sp>
        <p:nvSpPr>
          <p:cNvPr id="63" name="Google Shape;63;p12"/>
          <p:cNvSpPr txBox="1"/>
          <p:nvPr/>
        </p:nvSpPr>
        <p:spPr>
          <a:xfrm>
            <a:off x="8077200" y="6356349"/>
            <a:ext cx="2132013" cy="363539"/>
          </a:xfrm>
          <a:prstGeom prst="rect">
            <a:avLst/>
          </a:prstGeom>
          <a:noFill/>
          <a:ln>
            <a:noFill/>
          </a:ln>
        </p:spPr>
        <p:txBody>
          <a:bodyPr spcFirstLastPara="1" wrap="square" lIns="90000" tIns="46800" rIns="90000" bIns="46800" anchor="ctr" anchorCtr="0">
            <a:noAutofit/>
          </a:bodyPr>
          <a:lstStyle/>
          <a:p>
            <a:pPr>
              <a:buClr>
                <a:srgbClr val="898989"/>
              </a:buClr>
              <a:buSzPts val="900"/>
            </a:pPr>
            <a:fld id="{00000000-1234-1234-1234-123412341234}" type="slidenum">
              <a:rPr lang="en" sz="1200">
                <a:solidFill>
                  <a:srgbClr val="898989"/>
                </a:solidFill>
                <a:latin typeface="Times New Roman"/>
                <a:ea typeface="Times New Roman"/>
                <a:cs typeface="Times New Roman"/>
                <a:sym typeface="Times New Roman"/>
              </a:rPr>
              <a:pPr>
                <a:buClr>
                  <a:srgbClr val="898989"/>
                </a:buClr>
                <a:buSzPts val="900"/>
              </a:pPr>
              <a:t>55</a:t>
            </a:fld>
            <a:endParaRPr sz="1200">
              <a:solidFill>
                <a:srgbClr val="898989"/>
              </a:solidFill>
              <a:latin typeface="Times New Roman"/>
              <a:ea typeface="Times New Roman"/>
              <a:cs typeface="Times New Roman"/>
              <a:sym typeface="Times New Roman"/>
            </a:endParaRPr>
          </a:p>
        </p:txBody>
      </p:sp>
      <p:sp>
        <p:nvSpPr>
          <p:cNvPr id="64" name="Google Shape;64;p12"/>
          <p:cNvSpPr txBox="1"/>
          <p:nvPr/>
        </p:nvSpPr>
        <p:spPr>
          <a:xfrm>
            <a:off x="2894013" y="1587500"/>
            <a:ext cx="6705600" cy="1143000"/>
          </a:xfrm>
          <a:prstGeom prst="rect">
            <a:avLst/>
          </a:prstGeom>
          <a:noFill/>
          <a:ln>
            <a:noFill/>
          </a:ln>
        </p:spPr>
        <p:txBody>
          <a:bodyPr spcFirstLastPara="1" wrap="square" lIns="90000" tIns="46800" rIns="90000" bIns="46800" anchor="t" anchorCtr="0">
            <a:noAutofit/>
          </a:bodyPr>
          <a:lstStyle/>
          <a:p>
            <a:pPr algn="ctr" rtl="0">
              <a:buClr>
                <a:srgbClr val="000000"/>
              </a:buClr>
              <a:buSzPts val="4050"/>
            </a:pPr>
            <a:r>
              <a:rPr lang="en" sz="5400" b="1">
                <a:solidFill>
                  <a:srgbClr val="000000"/>
                </a:solidFill>
                <a:latin typeface="Times New Roman"/>
                <a:ea typeface="Times New Roman"/>
                <a:cs typeface="Times New Roman"/>
                <a:sym typeface="Times New Roman"/>
              </a:rPr>
              <a:t>Real Time Group</a:t>
            </a:r>
            <a:endParaRPr sz="2400"/>
          </a:p>
        </p:txBody>
      </p:sp>
      <p:sp>
        <p:nvSpPr>
          <p:cNvPr id="65" name="Google Shape;65;p12"/>
          <p:cNvSpPr/>
          <p:nvPr/>
        </p:nvSpPr>
        <p:spPr>
          <a:xfrm>
            <a:off x="1" y="0"/>
            <a:ext cx="611188" cy="6858000"/>
          </a:xfrm>
          <a:custGeom>
            <a:avLst/>
            <a:gdLst/>
            <a:ahLst/>
            <a:cxnLst/>
            <a:rect l="l" t="t" r="r" b="b"/>
            <a:pathLst>
              <a:path w="611188" h="6858000" extrusionOk="0">
                <a:moveTo>
                  <a:pt x="0" y="0"/>
                </a:moveTo>
                <a:lnTo>
                  <a:pt x="509321" y="0"/>
                </a:lnTo>
                <a:lnTo>
                  <a:pt x="611188" y="101867"/>
                </a:lnTo>
                <a:lnTo>
                  <a:pt x="611188" y="6858000"/>
                </a:lnTo>
                <a:lnTo>
                  <a:pt x="101867" y="6858000"/>
                </a:lnTo>
                <a:lnTo>
                  <a:pt x="0" y="6756133"/>
                </a:lnTo>
                <a:lnTo>
                  <a:pt x="0" y="0"/>
                </a:lnTo>
                <a:close/>
              </a:path>
            </a:pathLst>
          </a:custGeom>
          <a:solidFill>
            <a:srgbClr val="C0504D"/>
          </a:solidFill>
          <a:ln w="25550" cap="sq" cmpd="sng">
            <a:solidFill>
              <a:srgbClr val="8C3836"/>
            </a:solidFill>
            <a:prstDash val="solid"/>
            <a:round/>
            <a:headEnd type="none" w="sm" len="sm"/>
            <a:tailEnd type="none" w="sm" len="sm"/>
          </a:ln>
        </p:spPr>
        <p:txBody>
          <a:bodyPr spcFirstLastPara="1" wrap="square" lIns="121900" tIns="60933" rIns="121900" bIns="60933" anchor="ctr" anchorCtr="0">
            <a:noAutofit/>
          </a:bodyPr>
          <a:lstStyle/>
          <a:p>
            <a:pPr algn="l" rtl="0"/>
            <a:endParaRPr sz="1400">
              <a:solidFill>
                <a:srgbClr val="000000"/>
              </a:solidFill>
              <a:latin typeface="Arial"/>
              <a:ea typeface="Arial"/>
              <a:cs typeface="Arial"/>
              <a:sym typeface="Arial"/>
            </a:endParaRPr>
          </a:p>
        </p:txBody>
      </p:sp>
      <p:cxnSp>
        <p:nvCxnSpPr>
          <p:cNvPr id="66" name="Google Shape;66;p12"/>
          <p:cNvCxnSpPr/>
          <p:nvPr/>
        </p:nvCxnSpPr>
        <p:spPr>
          <a:xfrm>
            <a:off x="611188" y="4264026"/>
            <a:ext cx="7164387" cy="3175"/>
          </a:xfrm>
          <a:prstGeom prst="straightConnector1">
            <a:avLst/>
          </a:prstGeom>
          <a:noFill/>
          <a:ln w="25550" cap="sq" cmpd="sng">
            <a:solidFill>
              <a:srgbClr val="C0504D"/>
            </a:solidFill>
            <a:prstDash val="solid"/>
            <a:miter lim="800000"/>
            <a:headEnd type="none" w="med" len="med"/>
            <a:tailEnd type="triangle" w="med" len="med"/>
          </a:ln>
          <a:effectLst>
            <a:outerShdw dist="74769" dir="938535" algn="ctr" rotWithShape="0">
              <a:srgbClr val="000000">
                <a:alpha val="37647"/>
              </a:srgbClr>
            </a:outerShdw>
          </a:effectLst>
        </p:spPr>
      </p:cxnSp>
      <p:sp>
        <p:nvSpPr>
          <p:cNvPr id="11" name="TextBox 10">
            <a:extLst>
              <a:ext uri="{FF2B5EF4-FFF2-40B4-BE49-F238E27FC236}">
                <a16:creationId xmlns:a16="http://schemas.microsoft.com/office/drawing/2014/main" id="{0EB59CCB-E05C-3B48-9FAE-489B731B9089}"/>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5" name="Номер слайда 4">
            <a:extLst>
              <a:ext uri="{FF2B5EF4-FFF2-40B4-BE49-F238E27FC236}">
                <a16:creationId xmlns:a16="http://schemas.microsoft.com/office/drawing/2014/main" id="{8629AB12-367A-334E-AE48-A899E628790E}"/>
              </a:ext>
            </a:extLst>
          </p:cNvPr>
          <p:cNvSpPr>
            <a:spLocks noGrp="1"/>
          </p:cNvSpPr>
          <p:nvPr>
            <p:ph type="sldNum" sz="quarter" idx="12"/>
          </p:nvPr>
        </p:nvSpPr>
        <p:spPr/>
        <p:txBody>
          <a:bodyPr/>
          <a:lstStyle/>
          <a:p>
            <a:fld id="{3AC851F9-F74B-4499-B053-246283DE7566}" type="slidenum">
              <a:rPr lang="he-IL" smtClean="0"/>
              <a:t>55</a:t>
            </a:fld>
            <a:endParaRPr lang="he-IL"/>
          </a:p>
        </p:txBody>
      </p:sp>
      <p:sp>
        <p:nvSpPr>
          <p:cNvPr id="6" name="Нижний колонтитул 5">
            <a:extLst>
              <a:ext uri="{FF2B5EF4-FFF2-40B4-BE49-F238E27FC236}">
                <a16:creationId xmlns:a16="http://schemas.microsoft.com/office/drawing/2014/main" id="{6A2B6C01-5F31-4A47-9C78-B2AB76C47BB9}"/>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3"/>
          <p:cNvSpPr txBox="1">
            <a:spLocks noGrp="1"/>
          </p:cNvSpPr>
          <p:nvPr>
            <p:ph type="subTitle" idx="1"/>
          </p:nvPr>
        </p:nvSpPr>
        <p:spPr>
          <a:xfrm>
            <a:off x="185756" y="5144796"/>
            <a:ext cx="11360800" cy="901600"/>
          </a:xfrm>
          <a:prstGeom prst="rect">
            <a:avLst/>
          </a:prstGeom>
          <a:noFill/>
          <a:ln>
            <a:noFill/>
          </a:ln>
        </p:spPr>
        <p:txBody>
          <a:bodyPr spcFirstLastPara="1" vert="horz" wrap="square" lIns="121900" tIns="121900" rIns="121900" bIns="121900" rtlCol="1" anchor="t" anchorCtr="0">
            <a:noAutofit/>
          </a:bodyPr>
          <a:lstStyle/>
          <a:p>
            <a:pPr rtl="0">
              <a:lnSpc>
                <a:spcPct val="115000"/>
              </a:lnSpc>
              <a:spcBef>
                <a:spcPts val="0"/>
              </a:spcBef>
              <a:buSzPts val="2800"/>
            </a:pPr>
            <a:r>
              <a:rPr lang="en" sz="3200">
                <a:solidFill>
                  <a:schemeClr val="dk1"/>
                </a:solidFill>
                <a:latin typeface="Times New Roman"/>
                <a:ea typeface="Times New Roman"/>
                <a:cs typeface="Times New Roman"/>
                <a:sym typeface="Times New Roman"/>
              </a:rPr>
              <a:t>Html 5 </a:t>
            </a:r>
            <a:endParaRPr sz="3200">
              <a:latin typeface="Times New Roman"/>
              <a:ea typeface="Times New Roman"/>
              <a:cs typeface="Times New Roman"/>
              <a:sym typeface="Times New Roman"/>
            </a:endParaRPr>
          </a:p>
        </p:txBody>
      </p:sp>
      <p:pic>
        <p:nvPicPr>
          <p:cNvPr id="72" name="Google Shape;72;p13" descr="pic.jpg"/>
          <p:cNvPicPr preferRelativeResize="0"/>
          <p:nvPr/>
        </p:nvPicPr>
        <p:blipFill rotWithShape="1">
          <a:blip r:embed="rId3">
            <a:alphaModFix/>
          </a:blip>
          <a:srcRect/>
          <a:stretch/>
        </p:blipFill>
        <p:spPr>
          <a:xfrm>
            <a:off x="2582763" y="1133686"/>
            <a:ext cx="6773903" cy="3810300"/>
          </a:xfrm>
          <a:prstGeom prst="rect">
            <a:avLst/>
          </a:prstGeom>
          <a:noFill/>
          <a:ln>
            <a:noFill/>
          </a:ln>
        </p:spPr>
      </p:pic>
      <p:sp>
        <p:nvSpPr>
          <p:cNvPr id="5" name="Номер слайда 4">
            <a:extLst>
              <a:ext uri="{FF2B5EF4-FFF2-40B4-BE49-F238E27FC236}">
                <a16:creationId xmlns:a16="http://schemas.microsoft.com/office/drawing/2014/main" id="{8D8ACA11-5725-B14C-A53A-5A1C2D649427}"/>
              </a:ext>
            </a:extLst>
          </p:cNvPr>
          <p:cNvSpPr>
            <a:spLocks noGrp="1"/>
          </p:cNvSpPr>
          <p:nvPr>
            <p:ph type="sldNum" sz="quarter" idx="12"/>
          </p:nvPr>
        </p:nvSpPr>
        <p:spPr/>
        <p:txBody>
          <a:bodyPr/>
          <a:lstStyle/>
          <a:p>
            <a:fld id="{3AC851F9-F74B-4499-B053-246283DE7566}" type="slidenum">
              <a:rPr lang="he-IL" smtClean="0"/>
              <a:t>56</a:t>
            </a:fld>
            <a:endParaRPr lang="he-IL"/>
          </a:p>
        </p:txBody>
      </p:sp>
      <p:sp>
        <p:nvSpPr>
          <p:cNvPr id="6" name="Нижний колонтитул 5">
            <a:extLst>
              <a:ext uri="{FF2B5EF4-FFF2-40B4-BE49-F238E27FC236}">
                <a16:creationId xmlns:a16="http://schemas.microsoft.com/office/drawing/2014/main" id="{9BFB4CF2-3259-C643-A806-28CD3B7094D0}"/>
              </a:ext>
            </a:extLst>
          </p:cNvPr>
          <p:cNvSpPr>
            <a:spLocks noGrp="1"/>
          </p:cNvSpPr>
          <p:nvPr>
            <p:ph type="ftr" sz="quarter" idx="11"/>
          </p:nvPr>
        </p:nvSpPr>
        <p:spPr/>
        <p:txBody>
          <a:bodyPr/>
          <a:lstStyle/>
          <a:p>
            <a:pPr marL="0" algn="ctr" defTabSz="914400" rtl="0" eaLnBrk="1" latinLnBrk="0" hangingPunct="1"/>
            <a:endParaRPr lang="he-IL"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15600" y="211067"/>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latin typeface="Times New Roman"/>
                <a:ea typeface="Times New Roman"/>
                <a:cs typeface="Times New Roman"/>
                <a:sym typeface="Times New Roman"/>
              </a:rPr>
              <a:t>Course Overview</a:t>
            </a:r>
            <a:endParaRPr sz="3200">
              <a:latin typeface="Times New Roman"/>
              <a:ea typeface="Times New Roman"/>
              <a:cs typeface="Times New Roman"/>
              <a:sym typeface="Times New Roman"/>
            </a:endParaRPr>
          </a:p>
        </p:txBody>
      </p:sp>
      <p:sp>
        <p:nvSpPr>
          <p:cNvPr id="79" name="Google Shape;79;p14"/>
          <p:cNvSpPr txBox="1">
            <a:spLocks noGrp="1"/>
          </p:cNvSpPr>
          <p:nvPr>
            <p:ph type="body" idx="1"/>
          </p:nvPr>
        </p:nvSpPr>
        <p:spPr>
          <a:xfrm>
            <a:off x="301611" y="886023"/>
            <a:ext cx="11360800" cy="53316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chemeClr val="dk1"/>
                </a:solidFill>
                <a:latin typeface="Times New Roman"/>
                <a:ea typeface="Times New Roman"/>
                <a:cs typeface="Times New Roman"/>
                <a:sym typeface="Times New Roman"/>
              </a:rPr>
              <a:t>HTML is a markup language for designing and writing content to load on our browsers. Furthermore it is the official and most distributed markup language around the world which makes it a skeleton of most websites and web applications.</a:t>
            </a:r>
            <a:endParaRPr sz="2400" dirty="0">
              <a:solidFill>
                <a:schemeClr val="dk1"/>
              </a:solidFill>
              <a:latin typeface="Times New Roman"/>
              <a:ea typeface="Times New Roman"/>
              <a:cs typeface="Times New Roman"/>
              <a:sym typeface="Times New Roman"/>
            </a:endParaRPr>
          </a:p>
          <a:p>
            <a:pPr marL="0" indent="0" algn="l" rtl="0">
              <a:lnSpc>
                <a:spcPct val="100000"/>
              </a:lnSpc>
              <a:buNone/>
            </a:pPr>
            <a:endParaRPr sz="1067" dirty="0">
              <a:solidFill>
                <a:schemeClr val="dk1"/>
              </a:solidFill>
              <a:latin typeface="Varela Round"/>
              <a:ea typeface="Varela Round"/>
              <a:cs typeface="Varela Round"/>
              <a:sym typeface="Varela Round"/>
            </a:endParaRPr>
          </a:p>
          <a:p>
            <a:pPr marL="0" indent="0" algn="ctr" rtl="0">
              <a:lnSpc>
                <a:spcPct val="115000"/>
              </a:lnSpc>
              <a:buNone/>
            </a:pPr>
            <a:r>
              <a:rPr lang="en" sz="3600" dirty="0">
                <a:solidFill>
                  <a:schemeClr val="dk1"/>
                </a:solidFill>
                <a:latin typeface="Times New Roman"/>
                <a:ea typeface="Times New Roman"/>
                <a:cs typeface="Times New Roman"/>
                <a:sym typeface="Times New Roman"/>
              </a:rPr>
              <a:t>H - T - M - L</a:t>
            </a:r>
            <a:endParaRPr sz="3600" dirty="0">
              <a:solidFill>
                <a:schemeClr val="dk1"/>
              </a:solidFill>
              <a:latin typeface="Times New Roman"/>
              <a:ea typeface="Times New Roman"/>
              <a:cs typeface="Times New Roman"/>
              <a:sym typeface="Times New Roman"/>
            </a:endParaRPr>
          </a:p>
          <a:p>
            <a:pPr marL="0" indent="0" algn="ctr" rtl="0">
              <a:lnSpc>
                <a:spcPct val="115000"/>
              </a:lnSpc>
              <a:buNone/>
            </a:pPr>
            <a:r>
              <a:rPr lang="en" dirty="0">
                <a:solidFill>
                  <a:schemeClr val="dk1"/>
                </a:solidFill>
                <a:latin typeface="Times New Roman"/>
                <a:ea typeface="Times New Roman"/>
                <a:cs typeface="Times New Roman"/>
                <a:sym typeface="Times New Roman"/>
              </a:rPr>
              <a:t>     </a:t>
            </a:r>
            <a:r>
              <a:rPr lang="en" sz="2400" dirty="0">
                <a:solidFill>
                  <a:schemeClr val="dk1"/>
                </a:solidFill>
                <a:latin typeface="Times New Roman"/>
                <a:ea typeface="Times New Roman"/>
                <a:cs typeface="Times New Roman"/>
                <a:sym typeface="Times New Roman"/>
              </a:rPr>
              <a:t>Hyper - Text - Markup - Language</a:t>
            </a:r>
            <a:endParaRPr sz="2400" dirty="0">
              <a:solidFill>
                <a:schemeClr val="dk1"/>
              </a:solidFill>
              <a:latin typeface="Times New Roman"/>
              <a:ea typeface="Times New Roman"/>
              <a:cs typeface="Times New Roman"/>
              <a:sym typeface="Times New Roman"/>
            </a:endParaRPr>
          </a:p>
          <a:p>
            <a:pPr marL="0" indent="0" algn="l" rtl="0">
              <a:lnSpc>
                <a:spcPct val="100000"/>
              </a:lnSpc>
              <a:buNone/>
            </a:pPr>
            <a:endParaRPr sz="1067" dirty="0">
              <a:solidFill>
                <a:schemeClr val="dk1"/>
              </a:solidFill>
              <a:latin typeface="Varela Round"/>
              <a:ea typeface="Varela Round"/>
              <a:cs typeface="Varela Round"/>
              <a:sym typeface="Varela Round"/>
            </a:endParaRPr>
          </a:p>
          <a:p>
            <a:pPr marL="0" indent="0" algn="l" rtl="0">
              <a:lnSpc>
                <a:spcPct val="115000"/>
              </a:lnSpc>
              <a:buNone/>
            </a:pPr>
            <a:r>
              <a:rPr lang="en" sz="2400" u="sng" dirty="0">
                <a:solidFill>
                  <a:schemeClr val="dk1"/>
                </a:solidFill>
                <a:latin typeface="Times New Roman"/>
                <a:ea typeface="Times New Roman"/>
                <a:cs typeface="Times New Roman"/>
                <a:sym typeface="Times New Roman"/>
              </a:rPr>
              <a:t>Hyper</a:t>
            </a:r>
            <a:r>
              <a:rPr lang="en" sz="2400" dirty="0">
                <a:solidFill>
                  <a:schemeClr val="dk1"/>
                </a:solidFill>
                <a:latin typeface="Times New Roman"/>
                <a:ea typeface="Times New Roman"/>
                <a:cs typeface="Times New Roman"/>
                <a:sym typeface="Times New Roman"/>
              </a:rPr>
              <a:t>: The opposite of linear, meaning you can do whatever you want by interacting with links - actions doesn’t have any order set.</a:t>
            </a:r>
            <a:endParaRPr sz="2400" dirty="0">
              <a:solidFill>
                <a:schemeClr val="dk1"/>
              </a:solidFill>
              <a:latin typeface="Times New Roman"/>
              <a:ea typeface="Times New Roman"/>
              <a:cs typeface="Times New Roman"/>
              <a:sym typeface="Times New Roman"/>
            </a:endParaRPr>
          </a:p>
          <a:p>
            <a:pPr marL="0" indent="0" algn="l" rtl="0">
              <a:lnSpc>
                <a:spcPct val="115000"/>
              </a:lnSpc>
              <a:buNone/>
            </a:pPr>
            <a:r>
              <a:rPr lang="en" sz="2400" u="sng" dirty="0">
                <a:solidFill>
                  <a:schemeClr val="dk1"/>
                </a:solidFill>
                <a:latin typeface="Times New Roman"/>
                <a:ea typeface="Times New Roman"/>
                <a:cs typeface="Times New Roman"/>
                <a:sym typeface="Times New Roman"/>
              </a:rPr>
              <a:t>Text</a:t>
            </a:r>
            <a:r>
              <a:rPr lang="en" sz="2400" dirty="0">
                <a:solidFill>
                  <a:schemeClr val="dk1"/>
                </a:solidFill>
                <a:latin typeface="Times New Roman"/>
                <a:ea typeface="Times New Roman"/>
                <a:cs typeface="Times New Roman"/>
                <a:sym typeface="Times New Roman"/>
              </a:rPr>
              <a:t>: The content of the pages.</a:t>
            </a:r>
            <a:endParaRPr sz="2400" dirty="0">
              <a:solidFill>
                <a:schemeClr val="dk1"/>
              </a:solidFill>
              <a:latin typeface="Times New Roman"/>
              <a:ea typeface="Times New Roman"/>
              <a:cs typeface="Times New Roman"/>
              <a:sym typeface="Times New Roman"/>
            </a:endParaRPr>
          </a:p>
          <a:p>
            <a:pPr marL="0" indent="0" algn="l" rtl="0">
              <a:lnSpc>
                <a:spcPct val="115000"/>
              </a:lnSpc>
              <a:buNone/>
            </a:pPr>
            <a:r>
              <a:rPr lang="en" sz="2400" u="sng" dirty="0">
                <a:solidFill>
                  <a:schemeClr val="dk1"/>
                </a:solidFill>
                <a:latin typeface="Times New Roman"/>
                <a:ea typeface="Times New Roman"/>
                <a:cs typeface="Times New Roman"/>
                <a:sym typeface="Times New Roman"/>
              </a:rPr>
              <a:t>Markup</a:t>
            </a:r>
            <a:r>
              <a:rPr lang="en" sz="2400" dirty="0">
                <a:solidFill>
                  <a:schemeClr val="dk1"/>
                </a:solidFill>
                <a:latin typeface="Times New Roman"/>
                <a:ea typeface="Times New Roman"/>
                <a:cs typeface="Times New Roman"/>
                <a:sym typeface="Times New Roman"/>
              </a:rPr>
              <a:t>: Is responsible for arranging and designing the text inside </a:t>
            </a:r>
            <a:r>
              <a:rPr lang="en" sz="2400" b="1" dirty="0">
                <a:solidFill>
                  <a:schemeClr val="dk1"/>
                </a:solidFill>
                <a:latin typeface="Times New Roman"/>
                <a:ea typeface="Times New Roman"/>
                <a:cs typeface="Times New Roman"/>
                <a:sym typeface="Times New Roman"/>
              </a:rPr>
              <a:t>HTML tags</a:t>
            </a:r>
            <a:r>
              <a:rPr lang="en"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0" indent="0" algn="l" rtl="0">
              <a:lnSpc>
                <a:spcPct val="115000"/>
              </a:lnSpc>
              <a:buClr>
                <a:schemeClr val="dk1"/>
              </a:buClr>
              <a:buSzPts val="1100"/>
              <a:buNone/>
            </a:pPr>
            <a:r>
              <a:rPr lang="en" sz="2400" u="sng" dirty="0">
                <a:solidFill>
                  <a:schemeClr val="dk1"/>
                </a:solidFill>
                <a:latin typeface="Times New Roman"/>
                <a:ea typeface="Times New Roman"/>
                <a:cs typeface="Times New Roman"/>
                <a:sym typeface="Times New Roman"/>
              </a:rPr>
              <a:t>Language</a:t>
            </a:r>
            <a:r>
              <a:rPr lang="en" sz="2400" dirty="0">
                <a:solidFill>
                  <a:schemeClr val="dk1"/>
                </a:solidFill>
                <a:latin typeface="Times New Roman"/>
                <a:ea typeface="Times New Roman"/>
                <a:cs typeface="Times New Roman"/>
                <a:sym typeface="Times New Roman"/>
              </a:rPr>
              <a:t>: HTML is written with code-words and has its own syntax like any other programming language.</a:t>
            </a:r>
            <a:endParaRPr sz="2400" dirty="0">
              <a:solidFill>
                <a:schemeClr val="dk1"/>
              </a:solidFill>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CB12C7AD-83C5-2E43-BF7F-9E3CBBA57AC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551CFAEE-397E-8C47-AD0C-6A8609A246EC}"/>
              </a:ext>
            </a:extLst>
          </p:cNvPr>
          <p:cNvSpPr>
            <a:spLocks noGrp="1"/>
          </p:cNvSpPr>
          <p:nvPr>
            <p:ph type="sldNum" idx="12"/>
          </p:nvPr>
        </p:nvSpPr>
        <p:spPr/>
        <p:txBody>
          <a:bodyPr/>
          <a:lstStyle/>
          <a:p>
            <a:fld id="{00000000-1234-1234-1234-123412341234}" type="slidenum">
              <a:rPr lang="en" smtClean="0"/>
              <a:pPr/>
              <a:t>57</a:t>
            </a:fld>
            <a:endParaRPr lang="e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415600" y="141567"/>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buClr>
                <a:schemeClr val="dk1"/>
              </a:buClr>
              <a:buSzPts val="1100"/>
            </a:pPr>
            <a:r>
              <a:rPr lang="en" sz="3200" u="sng">
                <a:latin typeface="Times New Roman"/>
                <a:ea typeface="Times New Roman"/>
                <a:cs typeface="Times New Roman"/>
                <a:sym typeface="Times New Roman"/>
              </a:rPr>
              <a:t>Course Overview</a:t>
            </a:r>
            <a:endParaRPr sz="3200" u="sng">
              <a:latin typeface="Times New Roman"/>
              <a:ea typeface="Times New Roman"/>
              <a:cs typeface="Times New Roman"/>
              <a:sym typeface="Times New Roman"/>
            </a:endParaRPr>
          </a:p>
          <a:p>
            <a:pPr algn="l" rtl="0">
              <a:lnSpc>
                <a:spcPct val="100000"/>
              </a:lnSpc>
              <a:buClr>
                <a:schemeClr val="dk1"/>
              </a:buClr>
              <a:buSzPts val="1100"/>
            </a:pPr>
            <a:endParaRPr sz="3200"/>
          </a:p>
          <a:p>
            <a:pPr algn="l" rtl="0">
              <a:lnSpc>
                <a:spcPct val="100000"/>
              </a:lnSpc>
            </a:pPr>
            <a:endParaRPr/>
          </a:p>
        </p:txBody>
      </p:sp>
      <p:sp>
        <p:nvSpPr>
          <p:cNvPr id="86" name="Google Shape;86;p15"/>
          <p:cNvSpPr txBox="1">
            <a:spLocks noGrp="1"/>
          </p:cNvSpPr>
          <p:nvPr>
            <p:ph type="body" idx="1"/>
          </p:nvPr>
        </p:nvSpPr>
        <p:spPr>
          <a:xfrm>
            <a:off x="415600" y="1151400"/>
            <a:ext cx="11360800" cy="4555200"/>
          </a:xfrm>
          <a:prstGeom prst="rect">
            <a:avLst/>
          </a:prstGeom>
          <a:noFill/>
          <a:ln>
            <a:noFill/>
          </a:ln>
        </p:spPr>
        <p:txBody>
          <a:bodyPr spcFirstLastPara="1" vert="horz" wrap="square" lIns="121900" tIns="121900" rIns="121900" bIns="121900" rtlCol="1" anchor="t" anchorCtr="0">
            <a:noAutofit/>
          </a:bodyPr>
          <a:lstStyle/>
          <a:p>
            <a:pPr algn="just" rtl="0">
              <a:lnSpc>
                <a:spcPct val="115000"/>
              </a:lnSpc>
              <a:buClr>
                <a:schemeClr val="dk1"/>
              </a:buClr>
              <a:buFont typeface="Times New Roman"/>
              <a:buChar char="●"/>
            </a:pPr>
            <a:r>
              <a:rPr lang="en">
                <a:solidFill>
                  <a:schemeClr val="dk1"/>
                </a:solidFill>
                <a:latin typeface="Times New Roman"/>
                <a:ea typeface="Times New Roman"/>
                <a:cs typeface="Times New Roman"/>
                <a:sym typeface="Times New Roman"/>
              </a:rPr>
              <a:t>Built to work on any system and environment.</a:t>
            </a:r>
            <a:endParaRPr>
              <a:solidFill>
                <a:schemeClr val="dk1"/>
              </a:solidFill>
              <a:latin typeface="Times New Roman"/>
              <a:ea typeface="Times New Roman"/>
              <a:cs typeface="Times New Roman"/>
              <a:sym typeface="Times New Roman"/>
            </a:endParaRPr>
          </a:p>
          <a:p>
            <a:pPr algn="just" rtl="0">
              <a:lnSpc>
                <a:spcPct val="115000"/>
              </a:lnSpc>
              <a:buClr>
                <a:schemeClr val="dk1"/>
              </a:buClr>
              <a:buFont typeface="Times New Roman"/>
              <a:buChar char="●"/>
            </a:pPr>
            <a:r>
              <a:rPr lang="en">
                <a:solidFill>
                  <a:schemeClr val="dk1"/>
                </a:solidFill>
                <a:latin typeface="Times New Roman"/>
                <a:ea typeface="Times New Roman"/>
                <a:cs typeface="Times New Roman"/>
                <a:sym typeface="Times New Roman"/>
              </a:rPr>
              <a:t>Very forgiving little errors.</a:t>
            </a:r>
            <a:endParaRPr>
              <a:solidFill>
                <a:srgbClr val="222222"/>
              </a:solidFill>
              <a:highlight>
                <a:srgbClr val="FFFFFF"/>
              </a:highlight>
              <a:latin typeface="Times New Roman"/>
              <a:ea typeface="Times New Roman"/>
              <a:cs typeface="Times New Roman"/>
              <a:sym typeface="Times New Roman"/>
            </a:endParaRPr>
          </a:p>
          <a:p>
            <a:pPr algn="just" rtl="0">
              <a:lnSpc>
                <a:spcPct val="115000"/>
              </a:lnSpc>
              <a:buClr>
                <a:srgbClr val="222222"/>
              </a:buClr>
              <a:buFont typeface="Times New Roman"/>
              <a:buChar char="●"/>
            </a:pPr>
            <a:r>
              <a:rPr lang="en">
                <a:solidFill>
                  <a:srgbClr val="222222"/>
                </a:solidFill>
                <a:highlight>
                  <a:srgbClr val="FFFFFF"/>
                </a:highlight>
                <a:latin typeface="Times New Roman"/>
                <a:ea typeface="Times New Roman"/>
                <a:cs typeface="Times New Roman"/>
                <a:sym typeface="Times New Roman"/>
              </a:rPr>
              <a:t>Allowed for use without any purchases or copyright to the creators.</a:t>
            </a:r>
            <a:endParaRPr>
              <a:solidFill>
                <a:srgbClr val="222222"/>
              </a:solidFill>
              <a:highlight>
                <a:srgbClr val="FFFFFF"/>
              </a:highlight>
              <a:latin typeface="Times New Roman"/>
              <a:ea typeface="Times New Roman"/>
              <a:cs typeface="Times New Roman"/>
              <a:sym typeface="Times New Roman"/>
            </a:endParaRPr>
          </a:p>
          <a:p>
            <a:pPr algn="just" rtl="0">
              <a:lnSpc>
                <a:spcPct val="115000"/>
              </a:lnSpc>
              <a:buClr>
                <a:srgbClr val="222222"/>
              </a:buClr>
              <a:buFont typeface="Times New Roman"/>
              <a:buChar char="●"/>
            </a:pPr>
            <a:r>
              <a:rPr lang="en">
                <a:solidFill>
                  <a:srgbClr val="222222"/>
                </a:solidFill>
                <a:highlight>
                  <a:srgbClr val="FFFFFF"/>
                </a:highlight>
                <a:latin typeface="Times New Roman"/>
                <a:ea typeface="Times New Roman"/>
                <a:cs typeface="Times New Roman"/>
                <a:sym typeface="Times New Roman"/>
              </a:rPr>
              <a:t>Allowing to create link to other documents and data.</a:t>
            </a:r>
            <a:endParaRPr>
              <a:solidFill>
                <a:srgbClr val="222222"/>
              </a:solidFill>
              <a:highlight>
                <a:srgbClr val="FFFFFF"/>
              </a:highlight>
              <a:latin typeface="Times New Roman"/>
              <a:ea typeface="Times New Roman"/>
              <a:cs typeface="Times New Roman"/>
              <a:sym typeface="Times New Roman"/>
            </a:endParaRPr>
          </a:p>
          <a:p>
            <a:pPr algn="just" rtl="0">
              <a:lnSpc>
                <a:spcPct val="115000"/>
              </a:lnSpc>
              <a:buClr>
                <a:srgbClr val="222222"/>
              </a:buClr>
              <a:buFont typeface="Times New Roman"/>
              <a:buChar char="●"/>
            </a:pPr>
            <a:r>
              <a:rPr lang="en">
                <a:solidFill>
                  <a:srgbClr val="222222"/>
                </a:solidFill>
                <a:highlight>
                  <a:srgbClr val="FFFFFF"/>
                </a:highlight>
                <a:latin typeface="Times New Roman"/>
                <a:ea typeface="Times New Roman"/>
                <a:cs typeface="Times New Roman"/>
                <a:sym typeface="Times New Roman"/>
              </a:rPr>
              <a:t>Supports media, allowing to display video, images and sound.</a:t>
            </a:r>
            <a:endParaRPr>
              <a:solidFill>
                <a:srgbClr val="222222"/>
              </a:solidFill>
              <a:highlight>
                <a:srgbClr val="FFFFFF"/>
              </a:highlight>
              <a:latin typeface="Times New Roman"/>
              <a:ea typeface="Times New Roman"/>
              <a:cs typeface="Times New Roman"/>
              <a:sym typeface="Times New Roman"/>
            </a:endParaRPr>
          </a:p>
          <a:p>
            <a:pPr algn="just" rtl="0">
              <a:lnSpc>
                <a:spcPct val="115000"/>
              </a:lnSpc>
              <a:buClr>
                <a:srgbClr val="222222"/>
              </a:buClr>
              <a:buFont typeface="Times New Roman"/>
              <a:buChar char="●"/>
            </a:pPr>
            <a:r>
              <a:rPr lang="en">
                <a:solidFill>
                  <a:srgbClr val="222222"/>
                </a:solidFill>
                <a:highlight>
                  <a:srgbClr val="FFFFFF"/>
                </a:highlight>
                <a:latin typeface="Times New Roman"/>
                <a:ea typeface="Times New Roman"/>
                <a:cs typeface="Times New Roman"/>
                <a:sym typeface="Times New Roman"/>
              </a:rPr>
              <a:t>Marked as the official internet language and supported by W3C.</a:t>
            </a:r>
            <a:endParaRPr>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A50490F3-8434-844F-856E-680957FA1258}"/>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9EB113A5-9B56-B543-886A-5009D39F3895}"/>
              </a:ext>
            </a:extLst>
          </p:cNvPr>
          <p:cNvSpPr>
            <a:spLocks noGrp="1"/>
          </p:cNvSpPr>
          <p:nvPr>
            <p:ph type="sldNum" idx="12"/>
          </p:nvPr>
        </p:nvSpPr>
        <p:spPr/>
        <p:txBody>
          <a:bodyPr/>
          <a:lstStyle/>
          <a:p>
            <a:fld id="{00000000-1234-1234-1234-123412341234}" type="slidenum">
              <a:rPr lang="en" smtClean="0"/>
              <a:pPr/>
              <a:t>58</a:t>
            </a:fld>
            <a:endParaRPr lang="e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15600" y="199500"/>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50000"/>
              </a:lnSpc>
              <a:buClr>
                <a:schemeClr val="dk1"/>
              </a:buClr>
              <a:buSzPts val="1100"/>
            </a:pPr>
            <a:r>
              <a:rPr lang="en" sz="3200" u="sng">
                <a:solidFill>
                  <a:srgbClr val="222222"/>
                </a:solidFill>
                <a:highlight>
                  <a:srgbClr val="FFFFFF"/>
                </a:highlight>
                <a:latin typeface="Times New Roman"/>
                <a:ea typeface="Times New Roman"/>
                <a:cs typeface="Times New Roman"/>
                <a:sym typeface="Times New Roman"/>
              </a:rPr>
              <a:t>Course Subjects</a:t>
            </a:r>
            <a:endParaRPr sz="3200" u="sng">
              <a:solidFill>
                <a:srgbClr val="222222"/>
              </a:solidFill>
              <a:highlight>
                <a:srgbClr val="FFFFFF"/>
              </a:highlight>
              <a:latin typeface="Times New Roman"/>
              <a:ea typeface="Times New Roman"/>
              <a:cs typeface="Times New Roman"/>
              <a:sym typeface="Times New Roman"/>
            </a:endParaRPr>
          </a:p>
        </p:txBody>
      </p:sp>
      <p:sp>
        <p:nvSpPr>
          <p:cNvPr id="93" name="Google Shape;93;p16"/>
          <p:cNvSpPr txBox="1">
            <a:spLocks noGrp="1"/>
          </p:cNvSpPr>
          <p:nvPr>
            <p:ph type="body" idx="1"/>
          </p:nvPr>
        </p:nvSpPr>
        <p:spPr>
          <a:xfrm>
            <a:off x="415600" y="1536633"/>
            <a:ext cx="5701200" cy="4555200"/>
          </a:xfrm>
          <a:prstGeom prst="rect">
            <a:avLst/>
          </a:prstGeom>
          <a:noFill/>
          <a:ln>
            <a:noFill/>
          </a:ln>
        </p:spPr>
        <p:txBody>
          <a:bodyPr spcFirstLastPara="1" vert="horz" wrap="square" lIns="121900" tIns="121900" rIns="121900" bIns="121900" rtlCol="1" anchor="t" anchorCtr="0">
            <a:noAutofit/>
          </a:bodyPr>
          <a:lstStyle/>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File structure and how to read it</a:t>
            </a:r>
            <a:endParaRPr>
              <a:solidFill>
                <a:srgbClr val="222222"/>
              </a:solidFill>
              <a:highlight>
                <a:srgbClr val="FFFFFF"/>
              </a:highlight>
              <a:latin typeface="Times New Roman"/>
              <a:ea typeface="Times New Roman"/>
              <a:cs typeface="Times New Roman"/>
              <a:sym typeface="Times New Roman"/>
            </a:endParaRPr>
          </a:p>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Tags and how to work with them</a:t>
            </a:r>
            <a:endParaRPr>
              <a:solidFill>
                <a:srgbClr val="222222"/>
              </a:solidFill>
              <a:highlight>
                <a:srgbClr val="FFFFFF"/>
              </a:highlight>
              <a:latin typeface="Times New Roman"/>
              <a:ea typeface="Times New Roman"/>
              <a:cs typeface="Times New Roman"/>
              <a:sym typeface="Times New Roman"/>
            </a:endParaRPr>
          </a:p>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Text</a:t>
            </a:r>
            <a:endParaRPr>
              <a:solidFill>
                <a:srgbClr val="222222"/>
              </a:solidFill>
              <a:highlight>
                <a:srgbClr val="FFFFFF"/>
              </a:highlight>
              <a:latin typeface="Times New Roman"/>
              <a:ea typeface="Times New Roman"/>
              <a:cs typeface="Times New Roman"/>
              <a:sym typeface="Times New Roman"/>
            </a:endParaRPr>
          </a:p>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Titles</a:t>
            </a:r>
            <a:endParaRPr>
              <a:solidFill>
                <a:srgbClr val="222222"/>
              </a:solidFill>
              <a:highlight>
                <a:srgbClr val="FFFFFF"/>
              </a:highlight>
              <a:latin typeface="Times New Roman"/>
              <a:ea typeface="Times New Roman"/>
              <a:cs typeface="Times New Roman"/>
              <a:sym typeface="Times New Roman"/>
            </a:endParaRPr>
          </a:p>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Links</a:t>
            </a:r>
            <a:endParaRPr>
              <a:solidFill>
                <a:srgbClr val="222222"/>
              </a:solidFill>
              <a:highlight>
                <a:srgbClr val="FFFFFF"/>
              </a:highlight>
              <a:latin typeface="Times New Roman"/>
              <a:ea typeface="Times New Roman"/>
              <a:cs typeface="Times New Roman"/>
              <a:sym typeface="Times New Roman"/>
            </a:endParaRPr>
          </a:p>
          <a:p>
            <a:pPr algn="l" rtl="0">
              <a:lnSpc>
                <a:spcPct val="150000"/>
              </a:lnSpc>
              <a:buClr>
                <a:srgbClr val="222222"/>
              </a:buClr>
              <a:buFont typeface="Times New Roman"/>
              <a:buAutoNum type="arabicPeriod"/>
            </a:pPr>
            <a:r>
              <a:rPr lang="en">
                <a:solidFill>
                  <a:srgbClr val="222222"/>
                </a:solidFill>
                <a:highlight>
                  <a:srgbClr val="FFFFFF"/>
                </a:highlight>
                <a:latin typeface="Times New Roman"/>
                <a:ea typeface="Times New Roman"/>
                <a:cs typeface="Times New Roman"/>
                <a:sym typeface="Times New Roman"/>
              </a:rPr>
              <a:t>Lists</a:t>
            </a:r>
            <a:endParaRPr>
              <a:latin typeface="Times New Roman"/>
              <a:ea typeface="Times New Roman"/>
              <a:cs typeface="Times New Roman"/>
              <a:sym typeface="Times New Roman"/>
            </a:endParaRPr>
          </a:p>
        </p:txBody>
      </p:sp>
      <p:sp>
        <p:nvSpPr>
          <p:cNvPr id="94" name="Google Shape;94;p16"/>
          <p:cNvSpPr txBox="1">
            <a:spLocks noGrp="1"/>
          </p:cNvSpPr>
          <p:nvPr>
            <p:ph type="body" idx="1"/>
          </p:nvPr>
        </p:nvSpPr>
        <p:spPr>
          <a:xfrm>
            <a:off x="6599967" y="1536633"/>
            <a:ext cx="5308800" cy="45552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50000"/>
              </a:lnSpc>
              <a:buNone/>
            </a:pPr>
            <a:r>
              <a:rPr lang="en" sz="1867">
                <a:solidFill>
                  <a:srgbClr val="222222"/>
                </a:solidFill>
                <a:highlight>
                  <a:srgbClr val="FFFFFF"/>
                </a:highlight>
                <a:latin typeface="Varela Round"/>
                <a:ea typeface="Varela Round"/>
                <a:cs typeface="Varela Round"/>
                <a:sym typeface="Varela Round"/>
              </a:rPr>
              <a:t>  7.	  </a:t>
            </a:r>
            <a:r>
              <a:rPr lang="en">
                <a:solidFill>
                  <a:srgbClr val="222222"/>
                </a:solidFill>
                <a:highlight>
                  <a:srgbClr val="FFFFFF"/>
                </a:highlight>
                <a:latin typeface="Times New Roman"/>
                <a:ea typeface="Times New Roman"/>
                <a:cs typeface="Times New Roman"/>
                <a:sym typeface="Times New Roman"/>
              </a:rPr>
              <a:t>Tables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8.	  Images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9.	  Video</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10.  Audio</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11.  File structure to groups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12.  Inline styling</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50000"/>
              </a:lnSpc>
              <a:buNone/>
            </a:pPr>
            <a:r>
              <a:rPr lang="en">
                <a:solidFill>
                  <a:srgbClr val="222222"/>
                </a:solidFill>
                <a:highlight>
                  <a:srgbClr val="FFFFFF"/>
                </a:highlight>
                <a:latin typeface="Times New Roman"/>
                <a:ea typeface="Times New Roman"/>
                <a:cs typeface="Times New Roman"/>
                <a:sym typeface="Times New Roman"/>
              </a:rPr>
              <a:t>  13.  Browser dev tools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spcAft>
                <a:spcPts val="2133"/>
              </a:spcAft>
              <a:buNone/>
            </a:pPr>
            <a:endParaRPr/>
          </a:p>
        </p:txBody>
      </p:sp>
      <p:sp>
        <p:nvSpPr>
          <p:cNvPr id="7" name="TextBox 6">
            <a:extLst>
              <a:ext uri="{FF2B5EF4-FFF2-40B4-BE49-F238E27FC236}">
                <a16:creationId xmlns:a16="http://schemas.microsoft.com/office/drawing/2014/main" id="{112DBBAA-6656-DF4C-891B-CB8B8BECC19A}"/>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647FB379-3C68-6B47-B8B2-712908BC6279}"/>
              </a:ext>
            </a:extLst>
          </p:cNvPr>
          <p:cNvSpPr>
            <a:spLocks noGrp="1"/>
          </p:cNvSpPr>
          <p:nvPr>
            <p:ph type="sldNum" idx="12"/>
          </p:nvPr>
        </p:nvSpPr>
        <p:spPr/>
        <p:txBody>
          <a:bodyPr/>
          <a:lstStyle/>
          <a:p>
            <a:fld id="{00000000-1234-1234-1234-123412341234}" type="slidenum">
              <a:rPr lang="en" smtClean="0"/>
              <a:pPr/>
              <a:t>59</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79" name="Shape 79"/>
          <p:cNvSpPr txBox="1">
            <a:spLocks noGrp="1"/>
          </p:cNvSpPr>
          <p:nvPr>
            <p:ph type="body" idx="1"/>
          </p:nvPr>
        </p:nvSpPr>
        <p:spPr>
          <a:xfrm>
            <a:off x="415600" y="1503679"/>
            <a:ext cx="11360800" cy="4104641"/>
          </a:xfrm>
          <a:prstGeom prst="rect">
            <a:avLst/>
          </a:prstGeom>
        </p:spPr>
        <p:txBody>
          <a:bodyPr spcFirstLastPara="1" vert="horz" wrap="square" lIns="121900" tIns="121900" rIns="121900" bIns="121900" rtlCol="1" anchor="t" anchorCtr="0">
            <a:noAutofit/>
          </a:bodyPr>
          <a:lstStyle/>
          <a:p>
            <a:pPr marL="0" indent="0" algn="l" rtl="0">
              <a:buNone/>
            </a:pPr>
            <a:endParaRPr b="1" dirty="0">
              <a:solidFill>
                <a:schemeClr val="dk1"/>
              </a:solidFill>
            </a:endParaRPr>
          </a:p>
          <a:p>
            <a:pPr marL="0" indent="0" algn="l" rtl="0">
              <a:buNone/>
            </a:pPr>
            <a:r>
              <a:rPr lang="en" b="1" dirty="0">
                <a:solidFill>
                  <a:schemeClr val="dk1"/>
                </a:solidFill>
              </a:rPr>
              <a:t>What is URL</a:t>
            </a:r>
            <a:endParaRPr b="1" dirty="0">
              <a:solidFill>
                <a:schemeClr val="dk1"/>
              </a:solidFill>
            </a:endParaRPr>
          </a:p>
          <a:p>
            <a:pPr marL="0" indent="0" algn="l" rtl="0">
              <a:buNone/>
            </a:pPr>
            <a:endParaRPr b="1" dirty="0">
              <a:solidFill>
                <a:schemeClr val="dk1"/>
              </a:solidFill>
            </a:endParaRPr>
          </a:p>
          <a:p>
            <a:pPr marL="0" indent="0" algn="l" rtl="0">
              <a:buNone/>
            </a:pPr>
            <a:r>
              <a:rPr lang="en" dirty="0">
                <a:solidFill>
                  <a:schemeClr val="dk1"/>
                </a:solidFill>
              </a:rPr>
              <a:t>URL stands for Uniform Resource Locator, and is used to specify addresses on the World Wide Web. A URL is the fundamental network identification for any resource connected to the web (e.g., hypertext pages, images, and sound files).</a:t>
            </a:r>
            <a:endParaRPr b="1" dirty="0">
              <a:solidFill>
                <a:schemeClr val="dk1"/>
              </a:solidFill>
            </a:endParaRPr>
          </a:p>
        </p:txBody>
      </p:sp>
      <p:sp>
        <p:nvSpPr>
          <p:cNvPr id="6" name="TextBox 5">
            <a:extLst>
              <a:ext uri="{FF2B5EF4-FFF2-40B4-BE49-F238E27FC236}">
                <a16:creationId xmlns:a16="http://schemas.microsoft.com/office/drawing/2014/main" id="{51E51D08-660F-D44F-AC61-22E35BBA393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15C4B96E-1098-5649-8481-0F398D95FF69}"/>
              </a:ext>
            </a:extLst>
          </p:cNvPr>
          <p:cNvSpPr>
            <a:spLocks noGrp="1"/>
          </p:cNvSpPr>
          <p:nvPr>
            <p:ph type="sldNum" idx="12"/>
          </p:nvPr>
        </p:nvSpPr>
        <p:spPr/>
        <p:txBody>
          <a:bodyPr/>
          <a:lstStyle/>
          <a:p>
            <a:fld id="{00000000-1234-1234-1234-123412341234}" type="slidenum">
              <a:rPr lang="en" smtClean="0"/>
              <a:pPr/>
              <a:t>6</a:t>
            </a:fld>
            <a:endParaRPr lang="e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415600" y="106833"/>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50000"/>
              </a:lnSpc>
              <a:buClr>
                <a:schemeClr val="dk1"/>
              </a:buClr>
              <a:buSzPts val="1100"/>
            </a:pPr>
            <a:r>
              <a:rPr lang="en" sz="3200" u="sng">
                <a:solidFill>
                  <a:srgbClr val="222222"/>
                </a:solidFill>
                <a:highlight>
                  <a:srgbClr val="FFFFFF"/>
                </a:highlight>
                <a:latin typeface="Times New Roman"/>
                <a:ea typeface="Times New Roman"/>
                <a:cs typeface="Times New Roman"/>
                <a:sym typeface="Times New Roman"/>
              </a:rPr>
              <a:t>File structure and how to read it</a:t>
            </a:r>
            <a:endParaRPr sz="3200" u="sng">
              <a:solidFill>
                <a:srgbClr val="222222"/>
              </a:solidFill>
              <a:highlight>
                <a:srgbClr val="FFFFFF"/>
              </a:highlight>
              <a:latin typeface="Times New Roman"/>
              <a:ea typeface="Times New Roman"/>
              <a:cs typeface="Times New Roman"/>
              <a:sym typeface="Times New Roman"/>
            </a:endParaRPr>
          </a:p>
          <a:p>
            <a:pPr algn="l" rtl="0">
              <a:lnSpc>
                <a:spcPct val="100000"/>
              </a:lnSpc>
            </a:pPr>
            <a:endParaRPr/>
          </a:p>
        </p:txBody>
      </p:sp>
      <p:sp>
        <p:nvSpPr>
          <p:cNvPr id="101" name="Google Shape;101;p17"/>
          <p:cNvSpPr txBox="1">
            <a:spLocks noGrp="1"/>
          </p:cNvSpPr>
          <p:nvPr>
            <p:ph type="body" idx="1"/>
          </p:nvPr>
        </p:nvSpPr>
        <p:spPr>
          <a:xfrm>
            <a:off x="415600" y="759600"/>
            <a:ext cx="11360800" cy="16220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00000"/>
              </a:lnSpc>
              <a:buClr>
                <a:schemeClr val="dk1"/>
              </a:buClr>
              <a:buSzPts val="1100"/>
              <a:buNone/>
            </a:pPr>
            <a:r>
              <a:rPr lang="en">
                <a:solidFill>
                  <a:srgbClr val="222222"/>
                </a:solidFill>
                <a:highlight>
                  <a:srgbClr val="FFFFFF"/>
                </a:highlight>
                <a:latin typeface="Times New Roman"/>
                <a:ea typeface="Times New Roman"/>
                <a:cs typeface="Times New Roman"/>
                <a:sym typeface="Times New Roman"/>
              </a:rPr>
              <a:t>The file is built by a group of tags.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00000"/>
              </a:lnSpc>
              <a:buClr>
                <a:schemeClr val="dk1"/>
              </a:buClr>
              <a:buSzPts val="1100"/>
              <a:buNone/>
            </a:pPr>
            <a:r>
              <a:rPr lang="en">
                <a:solidFill>
                  <a:srgbClr val="222222"/>
                </a:solidFill>
                <a:highlight>
                  <a:srgbClr val="FFFFFF"/>
                </a:highlight>
                <a:latin typeface="Times New Roman"/>
                <a:ea typeface="Times New Roman"/>
                <a:cs typeface="Times New Roman"/>
                <a:sym typeface="Times New Roman"/>
              </a:rPr>
              <a:t>Every line of the file has to be related to a tag.</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00000"/>
              </a:lnSpc>
              <a:buNone/>
            </a:pPr>
            <a:r>
              <a:rPr lang="en">
                <a:solidFill>
                  <a:srgbClr val="222222"/>
                </a:solidFill>
                <a:highlight>
                  <a:srgbClr val="FFFFFF"/>
                </a:highlight>
                <a:latin typeface="Times New Roman"/>
                <a:ea typeface="Times New Roman"/>
                <a:cs typeface="Times New Roman"/>
                <a:sym typeface="Times New Roman"/>
              </a:rPr>
              <a:t>Some tags has to be closed by its closing tag.</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00000"/>
              </a:lnSpc>
              <a:buNone/>
            </a:pPr>
            <a:r>
              <a:rPr lang="en">
                <a:solidFill>
                  <a:srgbClr val="222222"/>
                </a:solidFill>
                <a:highlight>
                  <a:srgbClr val="FFFFFF"/>
                </a:highlight>
                <a:latin typeface="Times New Roman"/>
                <a:ea typeface="Times New Roman"/>
                <a:cs typeface="Times New Roman"/>
                <a:sym typeface="Times New Roman"/>
              </a:rPr>
              <a:t>Example:</a:t>
            </a:r>
            <a:endParaRPr>
              <a:latin typeface="Times New Roman"/>
              <a:ea typeface="Times New Roman"/>
              <a:cs typeface="Times New Roman"/>
              <a:sym typeface="Times New Roman"/>
            </a:endParaRPr>
          </a:p>
        </p:txBody>
      </p:sp>
      <p:sp>
        <p:nvSpPr>
          <p:cNvPr id="102" name="Google Shape;102;p17"/>
          <p:cNvSpPr txBox="1"/>
          <p:nvPr/>
        </p:nvSpPr>
        <p:spPr>
          <a:xfrm>
            <a:off x="532967" y="2566767"/>
            <a:ext cx="10171200" cy="38692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chemeClr val="dk1"/>
              </a:buClr>
              <a:buSzPts val="1100"/>
            </a:pPr>
            <a:r>
              <a:rPr lang="en" sz="1867">
                <a:solidFill>
                  <a:srgbClr val="222222"/>
                </a:solidFill>
                <a:highlight>
                  <a:srgbClr val="FFFFFF"/>
                </a:highlight>
                <a:latin typeface="Courier New"/>
                <a:ea typeface="Courier New"/>
                <a:cs typeface="Courier New"/>
                <a:sym typeface="Courier New"/>
              </a:rPr>
              <a:t>&lt;html&gt;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&lt;head&gt;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&lt;title&gt;My Special Title&lt;/title&gt;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&lt;/head&gt;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&lt;body&gt;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 Some more content here --&gt;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&lt;script src="script.js"&gt;&lt;/script&gt;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&lt;/body&gt;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&lt;/html&gt;</a:t>
            </a:r>
            <a:endParaRPr sz="1867">
              <a:solidFill>
                <a:srgbClr val="000000"/>
              </a:solidFill>
              <a:latin typeface="Courier New"/>
              <a:ea typeface="Courier New"/>
              <a:cs typeface="Courier New"/>
              <a:sym typeface="Courier New"/>
            </a:endParaRPr>
          </a:p>
        </p:txBody>
      </p:sp>
      <p:sp>
        <p:nvSpPr>
          <p:cNvPr id="7" name="TextBox 6">
            <a:extLst>
              <a:ext uri="{FF2B5EF4-FFF2-40B4-BE49-F238E27FC236}">
                <a16:creationId xmlns:a16="http://schemas.microsoft.com/office/drawing/2014/main" id="{CECB3526-EA55-A749-A454-8A6AF6967837}"/>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6A0A6F90-B554-2549-B97E-2A047A96E0BE}"/>
              </a:ext>
            </a:extLst>
          </p:cNvPr>
          <p:cNvSpPr>
            <a:spLocks noGrp="1"/>
          </p:cNvSpPr>
          <p:nvPr>
            <p:ph type="sldNum" idx="12"/>
          </p:nvPr>
        </p:nvSpPr>
        <p:spPr/>
        <p:txBody>
          <a:bodyPr/>
          <a:lstStyle/>
          <a:p>
            <a:fld id="{00000000-1234-1234-1234-123412341234}" type="slidenum">
              <a:rPr lang="en" smtClean="0"/>
              <a:pPr/>
              <a:t>60</a:t>
            </a:fld>
            <a:endParaRPr lang="e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415600" y="106833"/>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50000"/>
              </a:lnSpc>
            </a:pPr>
            <a:r>
              <a:rPr lang="en" sz="3200" u="sng">
                <a:solidFill>
                  <a:srgbClr val="222222"/>
                </a:solidFill>
                <a:highlight>
                  <a:srgbClr val="FFFFFF"/>
                </a:highlight>
                <a:latin typeface="Times New Roman"/>
                <a:ea typeface="Times New Roman"/>
                <a:cs typeface="Times New Roman"/>
                <a:sym typeface="Times New Roman"/>
              </a:rPr>
              <a:t>File structure and how to read it</a:t>
            </a:r>
            <a:endParaRPr sz="3200" u="sng">
              <a:solidFill>
                <a:srgbClr val="222222"/>
              </a:solidFill>
              <a:highlight>
                <a:srgbClr val="FFFFFF"/>
              </a:highlight>
              <a:latin typeface="Times New Roman"/>
              <a:ea typeface="Times New Roman"/>
              <a:cs typeface="Times New Roman"/>
              <a:sym typeface="Times New Roman"/>
            </a:endParaRPr>
          </a:p>
          <a:p>
            <a:pPr algn="l" rtl="0">
              <a:lnSpc>
                <a:spcPct val="100000"/>
              </a:lnSpc>
            </a:pPr>
            <a:endParaRPr/>
          </a:p>
        </p:txBody>
      </p:sp>
      <p:sp>
        <p:nvSpPr>
          <p:cNvPr id="109" name="Google Shape;109;p18"/>
          <p:cNvSpPr txBox="1">
            <a:spLocks noGrp="1"/>
          </p:cNvSpPr>
          <p:nvPr>
            <p:ph type="body" idx="1"/>
          </p:nvPr>
        </p:nvSpPr>
        <p:spPr>
          <a:xfrm>
            <a:off x="415600" y="759600"/>
            <a:ext cx="11360800" cy="16220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00000"/>
              </a:lnSpc>
              <a:buNone/>
            </a:pPr>
            <a:r>
              <a:rPr lang="en" sz="2400" dirty="0">
                <a:solidFill>
                  <a:srgbClr val="222222"/>
                </a:solidFill>
                <a:highlight>
                  <a:srgbClr val="FFFFFF"/>
                </a:highlight>
                <a:latin typeface="Times New Roman"/>
                <a:ea typeface="Times New Roman"/>
                <a:cs typeface="Times New Roman"/>
                <a:sym typeface="Times New Roman"/>
              </a:rPr>
              <a:t>Every HTML file contain HTML tag.</a:t>
            </a:r>
            <a:br>
              <a:rPr lang="en" sz="2400" dirty="0">
                <a:solidFill>
                  <a:srgbClr val="222222"/>
                </a:solidFill>
                <a:highlight>
                  <a:srgbClr val="FFFFFF"/>
                </a:highlight>
                <a:latin typeface="Times New Roman"/>
                <a:ea typeface="Times New Roman"/>
                <a:cs typeface="Times New Roman"/>
                <a:sym typeface="Times New Roman"/>
              </a:rPr>
            </a:br>
            <a:r>
              <a:rPr lang="en" sz="2400" dirty="0">
                <a:solidFill>
                  <a:srgbClr val="222222"/>
                </a:solidFill>
                <a:highlight>
                  <a:srgbClr val="FFFFFF"/>
                </a:highlight>
                <a:latin typeface="Times New Roman"/>
                <a:ea typeface="Times New Roman"/>
                <a:cs typeface="Times New Roman"/>
                <a:sym typeface="Times New Roman"/>
              </a:rPr>
              <a:t>HTML tag is divided to two groups - Head &amp; Body.</a:t>
            </a:r>
            <a:br>
              <a:rPr lang="en" sz="2400" dirty="0">
                <a:solidFill>
                  <a:srgbClr val="222222"/>
                </a:solidFill>
                <a:highlight>
                  <a:srgbClr val="FFFFFF"/>
                </a:highlight>
                <a:latin typeface="Times New Roman"/>
                <a:ea typeface="Times New Roman"/>
                <a:cs typeface="Times New Roman"/>
                <a:sym typeface="Times New Roman"/>
              </a:rPr>
            </a:br>
            <a:r>
              <a:rPr lang="en" sz="2400" dirty="0">
                <a:solidFill>
                  <a:srgbClr val="222222"/>
                </a:solidFill>
                <a:highlight>
                  <a:srgbClr val="FFFFFF"/>
                </a:highlight>
                <a:latin typeface="Times New Roman"/>
                <a:ea typeface="Times New Roman"/>
                <a:cs typeface="Times New Roman"/>
                <a:sym typeface="Times New Roman"/>
              </a:rPr>
              <a:t>Head: group will contain page settings, addons and outer links.</a:t>
            </a:r>
            <a:br>
              <a:rPr lang="en" sz="2400" dirty="0">
                <a:solidFill>
                  <a:srgbClr val="222222"/>
                </a:solidFill>
                <a:highlight>
                  <a:srgbClr val="FFFFFF"/>
                </a:highlight>
                <a:latin typeface="Times New Roman"/>
                <a:ea typeface="Times New Roman"/>
                <a:cs typeface="Times New Roman"/>
                <a:sym typeface="Times New Roman"/>
              </a:rPr>
            </a:br>
            <a:r>
              <a:rPr lang="en" sz="2400" dirty="0">
                <a:solidFill>
                  <a:srgbClr val="222222"/>
                </a:solidFill>
                <a:highlight>
                  <a:srgbClr val="FFFFFF"/>
                </a:highlight>
                <a:latin typeface="Times New Roman"/>
                <a:ea typeface="Times New Roman"/>
                <a:cs typeface="Times New Roman"/>
                <a:sym typeface="Times New Roman"/>
              </a:rPr>
              <a:t>Body: group will contain the content of the page which will be showed to the visitors</a:t>
            </a:r>
            <a:r>
              <a:rPr lang="en" dirty="0">
                <a:solidFill>
                  <a:srgbClr val="222222"/>
                </a:solidFill>
                <a:highlight>
                  <a:srgbClr val="FFFFFF"/>
                </a:highlight>
                <a:latin typeface="Times New Roman"/>
                <a:ea typeface="Times New Roman"/>
                <a:cs typeface="Times New Roman"/>
                <a:sym typeface="Times New Roman"/>
              </a:rPr>
              <a:t>.</a:t>
            </a:r>
            <a:br>
              <a:rPr lang="en" dirty="0">
                <a:solidFill>
                  <a:srgbClr val="222222"/>
                </a:solidFill>
                <a:highlight>
                  <a:srgbClr val="FFFFFF"/>
                </a:highlight>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10" name="Google Shape;110;p18"/>
          <p:cNvSpPr txBox="1"/>
          <p:nvPr/>
        </p:nvSpPr>
        <p:spPr>
          <a:xfrm>
            <a:off x="532967" y="2566767"/>
            <a:ext cx="10171200" cy="38692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&lt;html&gt;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&lt;head&gt;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&lt;title&gt;My Special Title&lt;/title&gt;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&lt;/head&gt;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&lt;body&gt;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 Some more content here --&gt;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&lt;script src="script.js"&gt;&lt;/script&gt;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  &lt;/body&gt;</a:t>
            </a:r>
            <a:br>
              <a:rPr lang="en" sz="1867">
                <a:solidFill>
                  <a:srgbClr val="222222"/>
                </a:solidFill>
                <a:highlight>
                  <a:srgbClr val="FFFFFF"/>
                </a:highlight>
                <a:latin typeface="Courier New"/>
                <a:ea typeface="Courier New"/>
                <a:cs typeface="Courier New"/>
                <a:sym typeface="Courier New"/>
              </a:rPr>
            </a:br>
            <a:r>
              <a:rPr lang="en" sz="1867">
                <a:solidFill>
                  <a:srgbClr val="222222"/>
                </a:solidFill>
                <a:highlight>
                  <a:srgbClr val="FFFFFF"/>
                </a:highlight>
                <a:latin typeface="Courier New"/>
                <a:ea typeface="Courier New"/>
                <a:cs typeface="Courier New"/>
                <a:sym typeface="Courier New"/>
              </a:rPr>
              <a:t>&lt;/html&gt;</a:t>
            </a:r>
            <a:endParaRPr sz="1867">
              <a:solidFill>
                <a:srgbClr val="000000"/>
              </a:solidFill>
              <a:latin typeface="Courier New"/>
              <a:ea typeface="Courier New"/>
              <a:cs typeface="Courier New"/>
              <a:sym typeface="Courier New"/>
            </a:endParaRPr>
          </a:p>
        </p:txBody>
      </p:sp>
      <p:sp>
        <p:nvSpPr>
          <p:cNvPr id="7" name="TextBox 6">
            <a:extLst>
              <a:ext uri="{FF2B5EF4-FFF2-40B4-BE49-F238E27FC236}">
                <a16:creationId xmlns:a16="http://schemas.microsoft.com/office/drawing/2014/main" id="{A1B5C8FC-0229-CB45-8AF8-3CE377D91C5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74CE746B-E983-1E4A-B270-06EC41E632AF}"/>
              </a:ext>
            </a:extLst>
          </p:cNvPr>
          <p:cNvSpPr>
            <a:spLocks noGrp="1"/>
          </p:cNvSpPr>
          <p:nvPr>
            <p:ph type="sldNum" idx="12"/>
          </p:nvPr>
        </p:nvSpPr>
        <p:spPr/>
        <p:txBody>
          <a:bodyPr/>
          <a:lstStyle/>
          <a:p>
            <a:fld id="{00000000-1234-1234-1234-123412341234}" type="slidenum">
              <a:rPr lang="en" smtClean="0"/>
              <a:pPr/>
              <a:t>61</a:t>
            </a:fld>
            <a:endParaRPr lang="e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078531" y="0"/>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00000"/>
              </a:lnSpc>
            </a:pPr>
            <a:r>
              <a:rPr lang="en" sz="3200">
                <a:latin typeface="Times New Roman"/>
                <a:ea typeface="Times New Roman"/>
                <a:cs typeface="Times New Roman"/>
                <a:sym typeface="Times New Roman"/>
              </a:rPr>
              <a:t>Tags Table</a:t>
            </a:r>
            <a:endParaRPr sz="3200">
              <a:latin typeface="Times New Roman"/>
              <a:ea typeface="Times New Roman"/>
              <a:cs typeface="Times New Roman"/>
              <a:sym typeface="Times New Roman"/>
            </a:endParaRPr>
          </a:p>
        </p:txBody>
      </p:sp>
      <p:graphicFrame>
        <p:nvGraphicFramePr>
          <p:cNvPr id="117" name="Google Shape;117;p19"/>
          <p:cNvGraphicFramePr/>
          <p:nvPr/>
        </p:nvGraphicFramePr>
        <p:xfrm>
          <a:off x="1182985" y="905167"/>
          <a:ext cx="7924800" cy="5416982"/>
        </p:xfrm>
        <a:graphic>
          <a:graphicData uri="http://schemas.openxmlformats.org/drawingml/2006/table">
            <a:tbl>
              <a:tblPr>
                <a:noFill/>
              </a:tblPr>
              <a:tblGrid>
                <a:gridCol w="5702300">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tblGrid>
              <a:tr h="453813">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solidFill>
                            <a:srgbClr val="222222"/>
                          </a:solidFill>
                          <a:latin typeface="Times New Roman"/>
                          <a:ea typeface="Times New Roman"/>
                          <a:cs typeface="Times New Roman"/>
                          <a:sym typeface="Times New Roman"/>
                        </a:rPr>
                        <a:t>Description</a:t>
                      </a:r>
                      <a:endParaRPr sz="19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A4C2F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solidFill>
                            <a:srgbClr val="222222"/>
                          </a:solidFill>
                          <a:latin typeface="Times New Roman"/>
                          <a:ea typeface="Times New Roman"/>
                          <a:cs typeface="Times New Roman"/>
                          <a:sym typeface="Times New Roman"/>
                        </a:rPr>
                        <a:t>Tag</a:t>
                      </a:r>
                      <a:endParaRPr sz="19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A4C2F4"/>
                    </a:solidFill>
                  </a:tcPr>
                </a:tc>
                <a:extLst>
                  <a:ext uri="{0D108BD9-81ED-4DB2-BD59-A6C34878D82A}">
                    <a16:rowId xmlns:a16="http://schemas.microsoft.com/office/drawing/2014/main" val="10000"/>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the Web page to be written in HTML</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&lt;html&gt; … &lt;/html&gt;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1"/>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the head of the file configuring the page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&lt;head&gt; … &lt;/head&gt;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2"/>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the title of the page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&lt;title&gt; … &lt;/title&gt;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3"/>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page configuration option</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&lt;meta&gt; … &lt;/meta&gt;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4"/>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Imports outsource file into the page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&lt;link&gt; … &lt;/link&gt;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5"/>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the body containing the page content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&lt;body&gt; … &lt;/body&gt;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FCE5CD"/>
                    </a:solidFill>
                  </a:tcPr>
                </a:tc>
                <a:extLst>
                  <a:ext uri="{0D108BD9-81ED-4DB2-BD59-A6C34878D82A}">
                    <a16:rowId xmlns:a16="http://schemas.microsoft.com/office/drawing/2014/main" val="10006"/>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a Header type text element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&lt;h1-6&gt; … &lt;/h1-6&gt;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extLst>
                  <a:ext uri="{0D108BD9-81ED-4DB2-BD59-A6C34878D82A}">
                    <a16:rowId xmlns:a16="http://schemas.microsoft.com/office/drawing/2014/main" val="10007"/>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the selected text to </a:t>
                      </a:r>
                      <a:r>
                        <a:rPr lang="en" sz="1600" b="1" u="none" strike="noStrike" cap="none">
                          <a:solidFill>
                            <a:srgbClr val="222222"/>
                          </a:solidFill>
                          <a:latin typeface="Times New Roman"/>
                          <a:ea typeface="Times New Roman"/>
                          <a:cs typeface="Times New Roman"/>
                          <a:sym typeface="Times New Roman"/>
                        </a:rPr>
                        <a:t>bold</a:t>
                      </a:r>
                      <a:endParaRPr sz="1600" b="1"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&lt;b&gt; ... &lt;/b&gt;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extLst>
                  <a:ext uri="{0D108BD9-81ED-4DB2-BD59-A6C34878D82A}">
                    <a16:rowId xmlns:a16="http://schemas.microsoft.com/office/drawing/2014/main" val="10008"/>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the selected text to </a:t>
                      </a:r>
                      <a:r>
                        <a:rPr lang="en" sz="1600" i="1" u="none" strike="noStrike" cap="none">
                          <a:solidFill>
                            <a:srgbClr val="222222"/>
                          </a:solidFill>
                          <a:latin typeface="Times New Roman"/>
                          <a:ea typeface="Times New Roman"/>
                          <a:cs typeface="Times New Roman"/>
                          <a:sym typeface="Times New Roman"/>
                        </a:rPr>
                        <a:t>italic</a:t>
                      </a:r>
                      <a:endParaRPr sz="1600" i="1"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&lt;i&gt; … &lt;/i&gt;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extLst>
                  <a:ext uri="{0D108BD9-81ED-4DB2-BD59-A6C34878D82A}">
                    <a16:rowId xmlns:a16="http://schemas.microsoft.com/office/drawing/2014/main" val="10009"/>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a paragraph to contain simple text input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&lt;p&gt; ... &lt;/p&gt;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EAD3"/>
                    </a:solidFill>
                  </a:tcPr>
                </a:tc>
                <a:extLst>
                  <a:ext uri="{0D108BD9-81ED-4DB2-BD59-A6C34878D82A}">
                    <a16:rowId xmlns:a16="http://schemas.microsoft.com/office/drawing/2014/main" val="10010"/>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a new line between two lines</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0E0E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&lt;br&gt;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0E0E3"/>
                    </a:solidFill>
                  </a:tcPr>
                </a:tc>
                <a:extLst>
                  <a:ext uri="{0D108BD9-81ED-4DB2-BD59-A6C34878D82A}">
                    <a16:rowId xmlns:a16="http://schemas.microsoft.com/office/drawing/2014/main" val="10011"/>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a horizontal line between two lines</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0E0E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&lt;hr&gt;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0E0E3"/>
                    </a:solidFill>
                  </a:tcPr>
                </a:tc>
                <a:extLst>
                  <a:ext uri="{0D108BD9-81ED-4DB2-BD59-A6C34878D82A}">
                    <a16:rowId xmlns:a16="http://schemas.microsoft.com/office/drawing/2014/main" val="10012"/>
                  </a:ext>
                </a:extLst>
              </a:tr>
            </a:tbl>
          </a:graphicData>
        </a:graphic>
      </p:graphicFrame>
      <p:sp>
        <p:nvSpPr>
          <p:cNvPr id="6" name="TextBox 5">
            <a:extLst>
              <a:ext uri="{FF2B5EF4-FFF2-40B4-BE49-F238E27FC236}">
                <a16:creationId xmlns:a16="http://schemas.microsoft.com/office/drawing/2014/main" id="{F0EDA1E3-1FEF-7045-BE8B-BA7EF3DF12BE}"/>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51806958-6855-2749-AFCA-9B97C56D6ECC}"/>
              </a:ext>
            </a:extLst>
          </p:cNvPr>
          <p:cNvSpPr>
            <a:spLocks noGrp="1"/>
          </p:cNvSpPr>
          <p:nvPr>
            <p:ph type="sldNum" idx="12"/>
          </p:nvPr>
        </p:nvSpPr>
        <p:spPr/>
        <p:txBody>
          <a:bodyPr/>
          <a:lstStyle/>
          <a:p>
            <a:fld id="{00000000-1234-1234-1234-123412341234}" type="slidenum">
              <a:rPr lang="en" smtClean="0"/>
              <a:pPr/>
              <a:t>62</a:t>
            </a:fld>
            <a:endParaRPr lang="e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415600" y="141567"/>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00000"/>
              </a:lnSpc>
            </a:pPr>
            <a:r>
              <a:rPr lang="en" sz="3200">
                <a:latin typeface="Times New Roman"/>
                <a:ea typeface="Times New Roman"/>
                <a:cs typeface="Times New Roman"/>
                <a:sym typeface="Times New Roman"/>
              </a:rPr>
              <a:t>Tags Table</a:t>
            </a:r>
            <a:endParaRPr sz="3200">
              <a:latin typeface="Times New Roman"/>
              <a:ea typeface="Times New Roman"/>
              <a:cs typeface="Times New Roman"/>
              <a:sym typeface="Times New Roman"/>
            </a:endParaRPr>
          </a:p>
        </p:txBody>
      </p:sp>
      <p:graphicFrame>
        <p:nvGraphicFramePr>
          <p:cNvPr id="124" name="Google Shape;124;p20"/>
          <p:cNvGraphicFramePr/>
          <p:nvPr/>
        </p:nvGraphicFramePr>
        <p:xfrm>
          <a:off x="2133600" y="1577067"/>
          <a:ext cx="7924800" cy="4177460"/>
        </p:xfrm>
        <a:graphic>
          <a:graphicData uri="http://schemas.openxmlformats.org/drawingml/2006/table">
            <a:tbl>
              <a:tblPr>
                <a:noFill/>
              </a:tblPr>
              <a:tblGrid>
                <a:gridCol w="5702300">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tblGrid>
              <a:tr h="453813">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solidFill>
                            <a:srgbClr val="222222"/>
                          </a:solidFill>
                          <a:latin typeface="Times New Roman"/>
                          <a:ea typeface="Times New Roman"/>
                          <a:cs typeface="Times New Roman"/>
                          <a:sym typeface="Times New Roman"/>
                        </a:rPr>
                        <a:t>Description</a:t>
                      </a:r>
                      <a:endParaRPr sz="19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A4C2F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900" u="none" strike="noStrike" cap="none">
                          <a:solidFill>
                            <a:srgbClr val="222222"/>
                          </a:solidFill>
                          <a:latin typeface="Times New Roman"/>
                          <a:ea typeface="Times New Roman"/>
                          <a:cs typeface="Times New Roman"/>
                          <a:sym typeface="Times New Roman"/>
                        </a:rPr>
                        <a:t>Tag</a:t>
                      </a:r>
                      <a:endParaRPr sz="19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A4C2F4"/>
                    </a:solidFill>
                  </a:tcPr>
                </a:tc>
                <a:extLst>
                  <a:ext uri="{0D108BD9-81ED-4DB2-BD59-A6C34878D82A}">
                    <a16:rowId xmlns:a16="http://schemas.microsoft.com/office/drawing/2014/main" val="10000"/>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un-ordered list of elements</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&lt;ul&gt; … &lt;/ul&gt;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1"/>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ordered list of elements</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&lt;ol&gt; … &lt;/ol&gt;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2"/>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a list item</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&lt;li&gt; … &lt;/li&gt;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3"/>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a table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&lt;table&gt; … &lt;/table&gt;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4"/>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a row of a table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&lt;tr&gt; … &lt;/tr&gt;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5"/>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a column of a row</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&lt;td&gt; … &lt;/td&gt;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D9D2E9"/>
                    </a:solidFill>
                  </a:tcPr>
                </a:tc>
                <a:extLst>
                  <a:ext uri="{0D108BD9-81ED-4DB2-BD59-A6C34878D82A}">
                    <a16:rowId xmlns:a16="http://schemas.microsoft.com/office/drawing/2014/main" val="10006"/>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Places an image on the page</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&lt;img src=””&gt;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extLst>
                  <a:ext uri="{0D108BD9-81ED-4DB2-BD59-A6C34878D82A}">
                    <a16:rowId xmlns:a16="http://schemas.microsoft.com/office/drawing/2014/main" val="10007"/>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Sets the selected text to a link</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&lt;a href=””&gt;  … &lt;/a&gt;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extLst>
                  <a:ext uri="{0D108BD9-81ED-4DB2-BD59-A6C34878D82A}">
                    <a16:rowId xmlns:a16="http://schemas.microsoft.com/office/drawing/2014/main" val="10008"/>
                  </a:ext>
                </a:extLst>
              </a:tr>
              <a:tr h="413173">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Declares an area of work</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600" u="none" strike="noStrike" cap="none">
                          <a:solidFill>
                            <a:srgbClr val="222222"/>
                          </a:solidFill>
                          <a:latin typeface="Times New Roman"/>
                          <a:ea typeface="Times New Roman"/>
                          <a:cs typeface="Times New Roman"/>
                          <a:sym typeface="Times New Roman"/>
                        </a:rPr>
                        <a:t>&lt;div&gt; … &lt;/div&gt;</a:t>
                      </a:r>
                      <a:endParaRPr sz="1600" u="none" strike="noStrike" cap="none">
                        <a:solidFill>
                          <a:srgbClr val="222222"/>
                        </a:solidFill>
                        <a:latin typeface="Times New Roman"/>
                        <a:ea typeface="Times New Roman"/>
                        <a:cs typeface="Times New Roman"/>
                        <a:sym typeface="Times New Roman"/>
                      </a:endParaRPr>
                    </a:p>
                  </a:txBody>
                  <a:tcPr marL="84667" marR="84667" marT="84667" marB="84667">
                    <a:solidFill>
                      <a:srgbClr val="EAD1DC"/>
                    </a:solidFill>
                  </a:tcPr>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EE50AA51-8C38-0B45-8241-5BC11F44742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9377DFF4-1D37-214D-9BB2-795F8D83C39D}"/>
              </a:ext>
            </a:extLst>
          </p:cNvPr>
          <p:cNvSpPr>
            <a:spLocks noGrp="1"/>
          </p:cNvSpPr>
          <p:nvPr>
            <p:ph type="sldNum" idx="12"/>
          </p:nvPr>
        </p:nvSpPr>
        <p:spPr/>
        <p:txBody>
          <a:bodyPr/>
          <a:lstStyle/>
          <a:p>
            <a:fld id="{00000000-1234-1234-1234-123412341234}" type="slidenum">
              <a:rPr lang="en" smtClean="0"/>
              <a:pPr/>
              <a:t>63</a:t>
            </a:fld>
            <a:endParaRPr lang="e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15600" y="0"/>
            <a:ext cx="11360800" cy="7636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Tags</a:t>
            </a:r>
            <a:endParaRPr sz="3200" u="sng">
              <a:solidFill>
                <a:srgbClr val="222222"/>
              </a:solidFill>
              <a:highlight>
                <a:srgbClr val="FFFFFF"/>
              </a:highlight>
              <a:latin typeface="Times New Roman"/>
              <a:ea typeface="Times New Roman"/>
              <a:cs typeface="Times New Roman"/>
              <a:sym typeface="Times New Roman"/>
            </a:endParaRPr>
          </a:p>
        </p:txBody>
      </p:sp>
      <p:sp>
        <p:nvSpPr>
          <p:cNvPr id="131" name="Google Shape;131;p21"/>
          <p:cNvSpPr txBox="1">
            <a:spLocks noGrp="1"/>
          </p:cNvSpPr>
          <p:nvPr>
            <p:ph type="body" idx="1"/>
          </p:nvPr>
        </p:nvSpPr>
        <p:spPr>
          <a:xfrm>
            <a:off x="415600" y="699033"/>
            <a:ext cx="11360800" cy="3058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HTML file will be written in English - left to right.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Every line of code has to be written inside tags for HTML to read it.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Tag names defining the content of the tag for the browsers to know how to work with it and what to expect.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Tags contain the name of the command - &lt;command&gt; and a closing tag &lt;/command&gt;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Tag content may have more options to it and its content</a:t>
            </a:r>
            <a:endParaRPr>
              <a:solidFill>
                <a:srgbClr val="222222"/>
              </a:solidFill>
              <a:highlight>
                <a:srgbClr val="FFFFFF"/>
              </a:highlight>
              <a:latin typeface="Times New Roman"/>
              <a:ea typeface="Times New Roman"/>
              <a:cs typeface="Times New Roman"/>
              <a:sym typeface="Times New Roman"/>
            </a:endParaRPr>
          </a:p>
        </p:txBody>
      </p:sp>
      <p:sp>
        <p:nvSpPr>
          <p:cNvPr id="132" name="Google Shape;132;p21"/>
          <p:cNvSpPr txBox="1"/>
          <p:nvPr/>
        </p:nvSpPr>
        <p:spPr>
          <a:xfrm>
            <a:off x="532967" y="3785800"/>
            <a:ext cx="10171200" cy="1934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&lt;p&gt;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Some text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&lt;a href=”location”&gt;I’m a link&lt;/a&gt;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&lt;/p&gt;</a:t>
            </a:r>
            <a:endParaRPr sz="1867">
              <a:solidFill>
                <a:srgbClr val="222222"/>
              </a:solidFill>
              <a:highlight>
                <a:srgbClr val="FFFFFF"/>
              </a:highlight>
              <a:latin typeface="Courier New"/>
              <a:ea typeface="Courier New"/>
              <a:cs typeface="Courier New"/>
              <a:sym typeface="Courier New"/>
            </a:endParaRPr>
          </a:p>
        </p:txBody>
      </p:sp>
      <p:sp>
        <p:nvSpPr>
          <p:cNvPr id="133" name="Google Shape;133;p21"/>
          <p:cNvSpPr txBox="1"/>
          <p:nvPr/>
        </p:nvSpPr>
        <p:spPr>
          <a:xfrm>
            <a:off x="415600" y="5850567"/>
            <a:ext cx="10101600" cy="9060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a:solidFill>
                  <a:srgbClr val="222222"/>
                </a:solidFill>
                <a:highlight>
                  <a:srgbClr val="FFFFFF"/>
                </a:highlight>
                <a:latin typeface="Times New Roman"/>
                <a:ea typeface="Times New Roman"/>
                <a:cs typeface="Times New Roman"/>
                <a:sym typeface="Times New Roman"/>
              </a:rPr>
              <a:t>Pay attention to the use of a tag inside a tag.</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chemeClr val="dk1"/>
              </a:buClr>
              <a:buSzPts val="1100"/>
            </a:pPr>
            <a:r>
              <a:rPr lang="en" sz="2400">
                <a:solidFill>
                  <a:srgbClr val="222222"/>
                </a:solidFill>
                <a:highlight>
                  <a:srgbClr val="FFFFFF"/>
                </a:highlight>
                <a:latin typeface="Times New Roman"/>
                <a:ea typeface="Times New Roman"/>
                <a:cs typeface="Times New Roman"/>
                <a:sym typeface="Times New Roman"/>
              </a:rPr>
              <a:t>Don’t forget to close the main tag after adding a content to it.</a:t>
            </a:r>
            <a:endParaRPr sz="2400">
              <a:solidFill>
                <a:srgbClr val="000000"/>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69563E8A-E5F5-D74A-9F22-6F2D282ED1E5}"/>
              </a:ext>
            </a:extLst>
          </p:cNvPr>
          <p:cNvSpPr>
            <a:spLocks noGrp="1"/>
          </p:cNvSpPr>
          <p:nvPr>
            <p:ph type="sldNum" idx="12"/>
          </p:nvPr>
        </p:nvSpPr>
        <p:spPr/>
        <p:txBody>
          <a:bodyPr/>
          <a:lstStyle/>
          <a:p>
            <a:fld id="{00000000-1234-1234-1234-123412341234}" type="slidenum">
              <a:rPr lang="en" smtClean="0"/>
              <a:pPr/>
              <a:t>64</a:t>
            </a:fld>
            <a:endParaRPr lang="e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Text and Titles</a:t>
            </a:r>
            <a:endParaRPr sz="3200" u="sng">
              <a:solidFill>
                <a:srgbClr val="222222"/>
              </a:solidFill>
              <a:highlight>
                <a:srgbClr val="FFFFFF"/>
              </a:highlight>
              <a:latin typeface="Times New Roman"/>
              <a:ea typeface="Times New Roman"/>
              <a:cs typeface="Times New Roman"/>
              <a:sym typeface="Times New Roman"/>
            </a:endParaRPr>
          </a:p>
        </p:txBody>
      </p:sp>
      <p:sp>
        <p:nvSpPr>
          <p:cNvPr id="140" name="Google Shape;140;p22"/>
          <p:cNvSpPr txBox="1">
            <a:spLocks noGrp="1"/>
          </p:cNvSpPr>
          <p:nvPr>
            <p:ph type="body" idx="1"/>
          </p:nvPr>
        </p:nvSpPr>
        <p:spPr>
          <a:xfrm>
            <a:off x="415600" y="699033"/>
            <a:ext cx="11360800" cy="1010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To add a text to the page you should just start typing inside most of the tags.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If the tag knows how to show a text it will. Otherwise it will ignore it.</a:t>
            </a:r>
            <a:endParaRPr>
              <a:solidFill>
                <a:srgbClr val="222222"/>
              </a:solidFill>
              <a:highlight>
                <a:srgbClr val="FFFFFF"/>
              </a:highlight>
              <a:latin typeface="Times New Roman"/>
              <a:ea typeface="Times New Roman"/>
              <a:cs typeface="Times New Roman"/>
              <a:sym typeface="Times New Roman"/>
            </a:endParaRPr>
          </a:p>
        </p:txBody>
      </p:sp>
      <p:sp>
        <p:nvSpPr>
          <p:cNvPr id="141" name="Google Shape;141;p22"/>
          <p:cNvSpPr txBox="1"/>
          <p:nvPr/>
        </p:nvSpPr>
        <p:spPr>
          <a:xfrm>
            <a:off x="415600" y="1793267"/>
            <a:ext cx="4774400" cy="1934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Some text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p:txBody>
      </p:sp>
      <p:sp>
        <p:nvSpPr>
          <p:cNvPr id="142" name="Google Shape;142;p22"/>
          <p:cNvSpPr txBox="1"/>
          <p:nvPr/>
        </p:nvSpPr>
        <p:spPr>
          <a:xfrm>
            <a:off x="415600" y="4634200"/>
            <a:ext cx="10101600" cy="1350000"/>
          </a:xfrm>
          <a:prstGeom prst="rect">
            <a:avLst/>
          </a:prstGeom>
          <a:noFill/>
          <a:ln>
            <a:noFill/>
          </a:ln>
        </p:spPr>
        <p:txBody>
          <a:bodyPr spcFirstLastPara="1" wrap="square" lIns="121900" tIns="121900" rIns="121900" bIns="121900" anchor="t" anchorCtr="0">
            <a:noAutofit/>
          </a:bodyPr>
          <a:lstStyle/>
          <a:p>
            <a:pPr algn="l" rtl="0">
              <a:lnSpc>
                <a:spcPct val="115000"/>
              </a:lnSpc>
              <a:buClr>
                <a:srgbClr val="000000"/>
              </a:buClr>
              <a:buSzPts val="1800"/>
            </a:pPr>
            <a:r>
              <a:rPr lang="en" sz="2400">
                <a:solidFill>
                  <a:srgbClr val="222222"/>
                </a:solidFill>
                <a:highlight>
                  <a:srgbClr val="FFFFFF"/>
                </a:highlight>
                <a:latin typeface="Times New Roman"/>
                <a:ea typeface="Times New Roman"/>
                <a:cs typeface="Times New Roman"/>
                <a:sym typeface="Times New Roman"/>
              </a:rPr>
              <a:t>Even though it is possible to add text inside many tags, it is a good practice to write text inside tags representing a text. </a:t>
            </a:r>
            <a:endParaRPr sz="2400">
              <a:solidFill>
                <a:srgbClr val="000000"/>
              </a:solidFill>
              <a:latin typeface="Times New Roman"/>
              <a:ea typeface="Times New Roman"/>
              <a:cs typeface="Times New Roman"/>
              <a:sym typeface="Times New Roman"/>
            </a:endParaRPr>
          </a:p>
        </p:txBody>
      </p:sp>
      <p:pic>
        <p:nvPicPr>
          <p:cNvPr id="143" name="Google Shape;143;p22" descr="Text1.png"/>
          <p:cNvPicPr preferRelativeResize="0"/>
          <p:nvPr/>
        </p:nvPicPr>
        <p:blipFill rotWithShape="1">
          <a:blip r:embed="rId3">
            <a:alphaModFix/>
          </a:blip>
          <a:srcRect l="41578" t="7168" r="1849" b="4326"/>
          <a:stretch/>
        </p:blipFill>
        <p:spPr>
          <a:xfrm>
            <a:off x="5827067" y="1793267"/>
            <a:ext cx="4483168" cy="2641267"/>
          </a:xfrm>
          <a:prstGeom prst="rect">
            <a:avLst/>
          </a:prstGeom>
          <a:noFill/>
          <a:ln>
            <a:noFill/>
          </a:ln>
        </p:spPr>
      </p:pic>
      <p:sp>
        <p:nvSpPr>
          <p:cNvPr id="9" name="TextBox 8">
            <a:extLst>
              <a:ext uri="{FF2B5EF4-FFF2-40B4-BE49-F238E27FC236}">
                <a16:creationId xmlns:a16="http://schemas.microsoft.com/office/drawing/2014/main" id="{FF787D90-44DB-BE42-B152-77D6C164CB33}"/>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458B9040-6357-E649-9BDB-E47821D9A152}"/>
              </a:ext>
            </a:extLst>
          </p:cNvPr>
          <p:cNvSpPr>
            <a:spLocks noGrp="1"/>
          </p:cNvSpPr>
          <p:nvPr>
            <p:ph type="sldNum" idx="12"/>
          </p:nvPr>
        </p:nvSpPr>
        <p:spPr/>
        <p:txBody>
          <a:bodyPr/>
          <a:lstStyle/>
          <a:p>
            <a:fld id="{00000000-1234-1234-1234-123412341234}" type="slidenum">
              <a:rPr lang="en" smtClean="0"/>
              <a:pPr/>
              <a:t>65</a:t>
            </a:fld>
            <a:endParaRPr lang="e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Text and Titles</a:t>
            </a:r>
            <a:endParaRPr sz="3200" u="sng">
              <a:solidFill>
                <a:srgbClr val="222222"/>
              </a:solidFill>
              <a:highlight>
                <a:srgbClr val="FFFFFF"/>
              </a:highlight>
              <a:latin typeface="Times New Roman"/>
              <a:ea typeface="Times New Roman"/>
              <a:cs typeface="Times New Roman"/>
              <a:sym typeface="Times New Roman"/>
            </a:endParaRPr>
          </a:p>
        </p:txBody>
      </p:sp>
      <p:sp>
        <p:nvSpPr>
          <p:cNvPr id="150" name="Google Shape;150;p23"/>
          <p:cNvSpPr txBox="1">
            <a:spLocks noGrp="1"/>
          </p:cNvSpPr>
          <p:nvPr>
            <p:ph type="body" idx="1"/>
          </p:nvPr>
        </p:nvSpPr>
        <p:spPr>
          <a:xfrm>
            <a:off x="415600" y="699033"/>
            <a:ext cx="11360800" cy="55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In the example you can see the use of a text as a title, a paragraph and a button.</a:t>
            </a:r>
            <a:endParaRPr>
              <a:solidFill>
                <a:srgbClr val="222222"/>
              </a:solidFill>
              <a:highlight>
                <a:srgbClr val="FFFFFF"/>
              </a:highlight>
              <a:latin typeface="Times New Roman"/>
              <a:ea typeface="Times New Roman"/>
              <a:cs typeface="Times New Roman"/>
              <a:sym typeface="Times New Roman"/>
            </a:endParaRPr>
          </a:p>
        </p:txBody>
      </p:sp>
      <p:sp>
        <p:nvSpPr>
          <p:cNvPr id="151" name="Google Shape;151;p23"/>
          <p:cNvSpPr txBox="1"/>
          <p:nvPr/>
        </p:nvSpPr>
        <p:spPr>
          <a:xfrm>
            <a:off x="415600" y="1387800"/>
            <a:ext cx="4774400" cy="2186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&lt;h2&gt;Some Text&lt;/h2&gt;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&lt;p&gt;Some proper text&lt;/p&gt;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&lt;button&gt;Text&lt;/button&gt;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p:txBody>
      </p:sp>
      <p:pic>
        <p:nvPicPr>
          <p:cNvPr id="152" name="Google Shape;152;p23" descr="Text3.png"/>
          <p:cNvPicPr preferRelativeResize="0"/>
          <p:nvPr/>
        </p:nvPicPr>
        <p:blipFill rotWithShape="1">
          <a:blip r:embed="rId3">
            <a:alphaModFix/>
          </a:blip>
          <a:srcRect l="54992" t="4663" r="859" b="3718"/>
          <a:stretch/>
        </p:blipFill>
        <p:spPr>
          <a:xfrm>
            <a:off x="6626367" y="1387801"/>
            <a:ext cx="3822868" cy="2468033"/>
          </a:xfrm>
          <a:prstGeom prst="rect">
            <a:avLst/>
          </a:prstGeom>
          <a:noFill/>
          <a:ln>
            <a:noFill/>
          </a:ln>
        </p:spPr>
      </p:pic>
      <p:pic>
        <p:nvPicPr>
          <p:cNvPr id="153" name="Google Shape;153;p23" descr="Text4.png"/>
          <p:cNvPicPr preferRelativeResize="0"/>
          <p:nvPr/>
        </p:nvPicPr>
        <p:blipFill rotWithShape="1">
          <a:blip r:embed="rId4">
            <a:alphaModFix/>
          </a:blip>
          <a:srcRect l="60091"/>
          <a:stretch/>
        </p:blipFill>
        <p:spPr>
          <a:xfrm>
            <a:off x="6626367" y="3988967"/>
            <a:ext cx="3822868" cy="2678700"/>
          </a:xfrm>
          <a:prstGeom prst="rect">
            <a:avLst/>
          </a:prstGeom>
          <a:noFill/>
          <a:ln>
            <a:noFill/>
          </a:ln>
        </p:spPr>
      </p:pic>
      <p:sp>
        <p:nvSpPr>
          <p:cNvPr id="154" name="Google Shape;154;p23"/>
          <p:cNvSpPr txBox="1"/>
          <p:nvPr/>
        </p:nvSpPr>
        <p:spPr>
          <a:xfrm>
            <a:off x="415600" y="3988967"/>
            <a:ext cx="4774400" cy="2186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&lt;h2&gt;Some Text&lt;/h2&gt;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&lt;p&gt;Some proper text&lt;/p&gt;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&lt;button&gt;Text&lt;/button&gt;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&lt;/body&gt;</a:t>
            </a:r>
            <a:endParaRPr sz="1867">
              <a:solidFill>
                <a:srgbClr val="222222"/>
              </a:solidFill>
              <a:highlight>
                <a:srgbClr val="FFFFFF"/>
              </a:highlight>
              <a:latin typeface="Courier New"/>
              <a:ea typeface="Courier New"/>
              <a:cs typeface="Courier New"/>
              <a:sym typeface="Courier New"/>
            </a:endParaRPr>
          </a:p>
        </p:txBody>
      </p:sp>
      <p:sp>
        <p:nvSpPr>
          <p:cNvPr id="10" name="TextBox 9">
            <a:extLst>
              <a:ext uri="{FF2B5EF4-FFF2-40B4-BE49-F238E27FC236}">
                <a16:creationId xmlns:a16="http://schemas.microsoft.com/office/drawing/2014/main" id="{4DBF5F6D-D482-9741-A482-837BE93F6FAB}"/>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6767178D-57F6-3246-A827-C97F4012F80E}"/>
              </a:ext>
            </a:extLst>
          </p:cNvPr>
          <p:cNvSpPr>
            <a:spLocks noGrp="1"/>
          </p:cNvSpPr>
          <p:nvPr>
            <p:ph type="sldNum" idx="12"/>
          </p:nvPr>
        </p:nvSpPr>
        <p:spPr/>
        <p:txBody>
          <a:bodyPr/>
          <a:lstStyle/>
          <a:p>
            <a:fld id="{00000000-1234-1234-1234-123412341234}" type="slidenum">
              <a:rPr lang="en" smtClean="0"/>
              <a:pPr/>
              <a:t>66</a:t>
            </a:fld>
            <a:endParaRPr lang="e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links</a:t>
            </a:r>
            <a:endParaRPr sz="3200" u="sng">
              <a:solidFill>
                <a:srgbClr val="222222"/>
              </a:solidFill>
              <a:highlight>
                <a:srgbClr val="FFFFFF"/>
              </a:highlight>
              <a:latin typeface="Times New Roman"/>
              <a:ea typeface="Times New Roman"/>
              <a:cs typeface="Times New Roman"/>
              <a:sym typeface="Times New Roman"/>
            </a:endParaRPr>
          </a:p>
        </p:txBody>
      </p:sp>
      <p:sp>
        <p:nvSpPr>
          <p:cNvPr id="161" name="Google Shape;161;p24"/>
          <p:cNvSpPr txBox="1">
            <a:spLocks noGrp="1"/>
          </p:cNvSpPr>
          <p:nvPr>
            <p:ph type="body" idx="1"/>
          </p:nvPr>
        </p:nvSpPr>
        <p:spPr>
          <a:xfrm>
            <a:off x="415600" y="759600"/>
            <a:ext cx="11360800" cy="1740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highlight>
                  <a:srgbClr val="FFFFFF"/>
                </a:highlight>
                <a:latin typeface="Times New Roman"/>
                <a:ea typeface="Times New Roman"/>
                <a:cs typeface="Times New Roman"/>
                <a:sym typeface="Times New Roman"/>
              </a:rPr>
              <a:t>Link is a pointer to other address and is used as a route to the address.</a:t>
            </a:r>
            <a:endParaRPr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dirty="0">
                <a:solidFill>
                  <a:srgbClr val="222222"/>
                </a:solidFill>
                <a:highlight>
                  <a:srgbClr val="FFFFFF"/>
                </a:highlight>
                <a:latin typeface="Times New Roman"/>
                <a:ea typeface="Times New Roman"/>
                <a:cs typeface="Times New Roman"/>
                <a:sym typeface="Times New Roman"/>
              </a:rPr>
              <a:t>Usually links is used as a buttons which help us move around the page or to reach outer address.</a:t>
            </a:r>
            <a:endParaRPr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dirty="0">
                <a:solidFill>
                  <a:srgbClr val="222222"/>
                </a:solidFill>
                <a:highlight>
                  <a:srgbClr val="FFFFFF"/>
                </a:highlight>
                <a:latin typeface="Times New Roman"/>
                <a:ea typeface="Times New Roman"/>
                <a:cs typeface="Times New Roman"/>
                <a:sym typeface="Times New Roman"/>
              </a:rPr>
              <a:t>Link is used as shown:</a:t>
            </a:r>
            <a:endParaRPr dirty="0">
              <a:solidFill>
                <a:srgbClr val="222222"/>
              </a:solidFill>
              <a:highlight>
                <a:srgbClr val="FFFFFF"/>
              </a:highlight>
              <a:latin typeface="Times New Roman"/>
              <a:ea typeface="Times New Roman"/>
              <a:cs typeface="Times New Roman"/>
              <a:sym typeface="Times New Roman"/>
            </a:endParaRPr>
          </a:p>
        </p:txBody>
      </p:sp>
      <p:sp>
        <p:nvSpPr>
          <p:cNvPr id="162" name="Google Shape;162;p24"/>
          <p:cNvSpPr txBox="1"/>
          <p:nvPr/>
        </p:nvSpPr>
        <p:spPr>
          <a:xfrm>
            <a:off x="415600" y="2761633"/>
            <a:ext cx="7913600" cy="19640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&lt;a href=”</a:t>
            </a:r>
            <a:r>
              <a:rPr lang="en" sz="1867" u="sng">
                <a:solidFill>
                  <a:schemeClr val="hlink"/>
                </a:solidFill>
                <a:highlight>
                  <a:srgbClr val="FFFFFF"/>
                </a:highlight>
                <a:latin typeface="Courier New"/>
                <a:ea typeface="Courier New"/>
                <a:cs typeface="Courier New"/>
                <a:sym typeface="Courier New"/>
                <a:hlinkClick r:id="rId3"/>
              </a:rPr>
              <a:t>https://google.co.il</a:t>
            </a:r>
            <a:r>
              <a:rPr lang="en" sz="1867">
                <a:solidFill>
                  <a:srgbClr val="222222"/>
                </a:solidFill>
                <a:highlight>
                  <a:srgbClr val="FFFFFF"/>
                </a:highlight>
                <a:latin typeface="Courier New"/>
                <a:ea typeface="Courier New"/>
                <a:cs typeface="Courier New"/>
                <a:sym typeface="Courier New"/>
              </a:rPr>
              <a:t>”      target=”_blank”&gt;Click Me&lt;/a&gt;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&lt;hr&gt;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&lt;button&gt;Text&lt;/button&gt;</a:t>
            </a:r>
            <a:endParaRPr sz="1867">
              <a:solidFill>
                <a:srgbClr val="222222"/>
              </a:solidFill>
              <a:highlight>
                <a:srgbClr val="FFFFFF"/>
              </a:highlight>
              <a:latin typeface="Courier New"/>
              <a:ea typeface="Courier New"/>
              <a:cs typeface="Courier New"/>
              <a:sym typeface="Courier New"/>
            </a:endParaRPr>
          </a:p>
        </p:txBody>
      </p:sp>
      <p:pic>
        <p:nvPicPr>
          <p:cNvPr id="163" name="Google Shape;163;p24" descr="Link2.png"/>
          <p:cNvPicPr preferRelativeResize="0"/>
          <p:nvPr/>
        </p:nvPicPr>
        <p:blipFill rotWithShape="1">
          <a:blip r:embed="rId4">
            <a:alphaModFix/>
          </a:blip>
          <a:srcRect l="65700" t="3548"/>
          <a:stretch/>
        </p:blipFill>
        <p:spPr>
          <a:xfrm>
            <a:off x="8549433" y="2439433"/>
            <a:ext cx="3473867" cy="2580000"/>
          </a:xfrm>
          <a:prstGeom prst="rect">
            <a:avLst/>
          </a:prstGeom>
          <a:noFill/>
          <a:ln>
            <a:noFill/>
          </a:ln>
        </p:spPr>
      </p:pic>
      <p:sp>
        <p:nvSpPr>
          <p:cNvPr id="164" name="Google Shape;164;p24"/>
          <p:cNvSpPr txBox="1"/>
          <p:nvPr/>
        </p:nvSpPr>
        <p:spPr>
          <a:xfrm>
            <a:off x="415600" y="4987267"/>
            <a:ext cx="11360800" cy="1740400"/>
          </a:xfrm>
          <a:prstGeom prst="rect">
            <a:avLst/>
          </a:prstGeom>
          <a:noFill/>
          <a:ln>
            <a:noFill/>
          </a:ln>
        </p:spPr>
        <p:txBody>
          <a:bodyPr spcFirstLastPara="1" wrap="square" lIns="121900" tIns="121900" rIns="121900" bIns="121900" anchor="t" anchorCtr="0">
            <a:noAutofit/>
          </a:bodyPr>
          <a:lstStyle/>
          <a:p>
            <a:pPr algn="l" rtl="0">
              <a:lnSpc>
                <a:spcPct val="115000"/>
              </a:lnSpc>
              <a:buClr>
                <a:schemeClr val="dk1"/>
              </a:buClr>
              <a:buSzPts val="1100"/>
            </a:pPr>
            <a:r>
              <a:rPr lang="en" sz="2400">
                <a:solidFill>
                  <a:srgbClr val="000000"/>
                </a:solidFill>
                <a:latin typeface="Times New Roman"/>
                <a:ea typeface="Times New Roman"/>
                <a:cs typeface="Times New Roman"/>
                <a:sym typeface="Times New Roman"/>
              </a:rPr>
              <a:t>Other than names, tags contain more options called properties.</a:t>
            </a:r>
            <a:endParaRPr sz="2400">
              <a:solidFill>
                <a:srgbClr val="000000"/>
              </a:solidFill>
              <a:latin typeface="Times New Roman"/>
              <a:ea typeface="Times New Roman"/>
              <a:cs typeface="Times New Roman"/>
              <a:sym typeface="Times New Roman"/>
            </a:endParaRPr>
          </a:p>
          <a:p>
            <a:pPr algn="l" rtl="0">
              <a:lnSpc>
                <a:spcPct val="115000"/>
              </a:lnSpc>
              <a:buClr>
                <a:schemeClr val="dk1"/>
              </a:buClr>
              <a:buSzPts val="1100"/>
            </a:pPr>
            <a:r>
              <a:rPr lang="en" sz="2400">
                <a:solidFill>
                  <a:srgbClr val="000000"/>
                </a:solidFill>
                <a:latin typeface="Times New Roman"/>
                <a:ea typeface="Times New Roman"/>
                <a:cs typeface="Times New Roman"/>
                <a:sym typeface="Times New Roman"/>
              </a:rPr>
              <a:t>In the example above we seen two new properties:</a:t>
            </a:r>
            <a:endParaRPr sz="2400">
              <a:solidFill>
                <a:srgbClr val="000000"/>
              </a:solidFill>
              <a:latin typeface="Times New Roman"/>
              <a:ea typeface="Times New Roman"/>
              <a:cs typeface="Times New Roman"/>
              <a:sym typeface="Times New Roman"/>
            </a:endParaRPr>
          </a:p>
          <a:p>
            <a:pPr algn="l" rtl="0">
              <a:lnSpc>
                <a:spcPct val="115000"/>
              </a:lnSpc>
              <a:buClr>
                <a:schemeClr val="dk1"/>
              </a:buClr>
              <a:buSzPts val="1100"/>
            </a:pPr>
            <a:r>
              <a:rPr lang="en" sz="2400">
                <a:solidFill>
                  <a:srgbClr val="000000"/>
                </a:solidFill>
                <a:latin typeface="Times New Roman"/>
                <a:ea typeface="Times New Roman"/>
                <a:cs typeface="Times New Roman"/>
                <a:sym typeface="Times New Roman"/>
              </a:rPr>
              <a:t>href=”” - storing the new  address for the link.</a:t>
            </a:r>
            <a:endParaRPr sz="2400">
              <a:solidFill>
                <a:srgbClr val="000000"/>
              </a:solidFill>
              <a:latin typeface="Times New Roman"/>
              <a:ea typeface="Times New Roman"/>
              <a:cs typeface="Times New Roman"/>
              <a:sym typeface="Times New Roman"/>
            </a:endParaRPr>
          </a:p>
          <a:p>
            <a:pPr algn="l" rtl="0">
              <a:lnSpc>
                <a:spcPct val="115000"/>
              </a:lnSpc>
              <a:buClr>
                <a:schemeClr val="dk1"/>
              </a:buClr>
              <a:buSzPts val="1100"/>
            </a:pPr>
            <a:r>
              <a:rPr lang="en" sz="2400">
                <a:solidFill>
                  <a:srgbClr val="000000"/>
                </a:solidFill>
                <a:latin typeface="Times New Roman"/>
                <a:ea typeface="Times New Roman"/>
                <a:cs typeface="Times New Roman"/>
                <a:sym typeface="Times New Roman"/>
              </a:rPr>
              <a:t>target=”_blank” - sets to open the new address in a new page.</a:t>
            </a:r>
            <a:endParaRPr sz="2400">
              <a:solidFill>
                <a:srgbClr val="000000"/>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EE028088-1AC4-C542-8C44-2417278A18E7}"/>
              </a:ext>
            </a:extLst>
          </p:cNvPr>
          <p:cNvSpPr>
            <a:spLocks noGrp="1"/>
          </p:cNvSpPr>
          <p:nvPr>
            <p:ph type="sldNum" idx="12"/>
          </p:nvPr>
        </p:nvSpPr>
        <p:spPr/>
        <p:txBody>
          <a:bodyPr/>
          <a:lstStyle/>
          <a:p>
            <a:fld id="{00000000-1234-1234-1234-123412341234}" type="slidenum">
              <a:rPr lang="en" smtClean="0"/>
              <a:pPr/>
              <a:t>67</a:t>
            </a:fld>
            <a:endParaRPr lang="e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links</a:t>
            </a:r>
            <a:endParaRPr sz="3200" u="sng">
              <a:solidFill>
                <a:srgbClr val="222222"/>
              </a:solidFill>
              <a:highlight>
                <a:srgbClr val="FFFFFF"/>
              </a:highlight>
              <a:latin typeface="Times New Roman"/>
              <a:ea typeface="Times New Roman"/>
              <a:cs typeface="Times New Roman"/>
              <a:sym typeface="Times New Roman"/>
            </a:endParaRPr>
          </a:p>
        </p:txBody>
      </p:sp>
      <p:sp>
        <p:nvSpPr>
          <p:cNvPr id="171" name="Google Shape;171;p25"/>
          <p:cNvSpPr txBox="1">
            <a:spLocks noGrp="1"/>
          </p:cNvSpPr>
          <p:nvPr>
            <p:ph type="body" idx="1"/>
          </p:nvPr>
        </p:nvSpPr>
        <p:spPr>
          <a:xfrm>
            <a:off x="415600" y="1231900"/>
            <a:ext cx="11360800" cy="3570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Button is used as links that points to something too.</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 difference is that buttons usually will handle some page event and interactions other that point to other address.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 difference is really not mandatory and we will learn soon that a button can also point to a new address as well as a link can trigger some event.</a:t>
            </a:r>
            <a:endParaRPr>
              <a:solidFill>
                <a:srgbClr val="222222"/>
              </a:solidFill>
              <a:highlight>
                <a:srgbClr val="FFFFFF"/>
              </a:highlight>
              <a:latin typeface="Times New Roman"/>
              <a:ea typeface="Times New Roman"/>
              <a:cs typeface="Times New Roman"/>
              <a:sym typeface="Times New Roman"/>
            </a:endParaRPr>
          </a:p>
          <a:p>
            <a:pPr marL="0" indent="0" algn="l">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 importance here is to keep our code organized and to use the tags as intended by the creators.</a:t>
            </a:r>
            <a:endParaRPr>
              <a:solidFill>
                <a:srgbClr val="222222"/>
              </a:solidFill>
              <a:highlight>
                <a:srgbClr val="FFFFFF"/>
              </a:highlight>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B1E89F08-84A8-7648-8D5E-C418AEF41014}"/>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7628741C-E105-E543-89DB-260D2F0D9EDB}"/>
              </a:ext>
            </a:extLst>
          </p:cNvPr>
          <p:cNvSpPr>
            <a:spLocks noGrp="1"/>
          </p:cNvSpPr>
          <p:nvPr>
            <p:ph type="sldNum" idx="12"/>
          </p:nvPr>
        </p:nvSpPr>
        <p:spPr/>
        <p:txBody>
          <a:bodyPr/>
          <a:lstStyle/>
          <a:p>
            <a:fld id="{00000000-1234-1234-1234-123412341234}" type="slidenum">
              <a:rPr lang="en" smtClean="0"/>
              <a:pPr/>
              <a:t>68</a:t>
            </a:fld>
            <a:endParaRPr lang="e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lists</a:t>
            </a:r>
            <a:endParaRPr sz="3200" u="sng">
              <a:solidFill>
                <a:srgbClr val="222222"/>
              </a:solidFill>
              <a:highlight>
                <a:srgbClr val="FFFFFF"/>
              </a:highlight>
              <a:latin typeface="Times New Roman"/>
              <a:ea typeface="Times New Roman"/>
              <a:cs typeface="Times New Roman"/>
              <a:sym typeface="Times New Roman"/>
            </a:endParaRPr>
          </a:p>
        </p:txBody>
      </p:sp>
      <p:sp>
        <p:nvSpPr>
          <p:cNvPr id="178" name="Google Shape;178;p26"/>
          <p:cNvSpPr txBox="1">
            <a:spLocks noGrp="1"/>
          </p:cNvSpPr>
          <p:nvPr>
            <p:ph type="body" idx="1"/>
          </p:nvPr>
        </p:nvSpPr>
        <p:spPr>
          <a:xfrm>
            <a:off x="415600" y="1003833"/>
            <a:ext cx="11360800" cy="940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Before adding a list to our page, we should  decide it style.</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We can choose two different styles, ordered list &lt;ol&gt;</a:t>
            </a:r>
            <a:endParaRPr>
              <a:solidFill>
                <a:srgbClr val="222222"/>
              </a:solidFill>
              <a:highlight>
                <a:srgbClr val="FFFFFF"/>
              </a:highlight>
              <a:latin typeface="Times New Roman"/>
              <a:ea typeface="Times New Roman"/>
              <a:cs typeface="Times New Roman"/>
              <a:sym typeface="Times New Roman"/>
            </a:endParaRPr>
          </a:p>
        </p:txBody>
      </p:sp>
      <p:sp>
        <p:nvSpPr>
          <p:cNvPr id="179" name="Google Shape;179;p26"/>
          <p:cNvSpPr txBox="1"/>
          <p:nvPr/>
        </p:nvSpPr>
        <p:spPr>
          <a:xfrm>
            <a:off x="415600" y="2637933"/>
            <a:ext cx="7485200" cy="23376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&lt;ol&gt;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&lt;li&gt;Eat Veggies&lt;/li&gt;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&lt;li&gt;Go exercise&lt;/li&gt;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&lt;li&gt;Sleep well&lt;/li&gt;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&lt;/ol&gt;</a:t>
            </a:r>
            <a:endParaRPr sz="1867">
              <a:solidFill>
                <a:srgbClr val="222222"/>
              </a:solidFill>
              <a:highlight>
                <a:srgbClr val="FFFFFF"/>
              </a:highlight>
              <a:latin typeface="Courier New"/>
              <a:ea typeface="Courier New"/>
              <a:cs typeface="Courier New"/>
              <a:sym typeface="Courier New"/>
            </a:endParaRPr>
          </a:p>
        </p:txBody>
      </p:sp>
      <p:pic>
        <p:nvPicPr>
          <p:cNvPr id="180" name="Google Shape;180;p26" descr="List2.png"/>
          <p:cNvPicPr preferRelativeResize="0"/>
          <p:nvPr/>
        </p:nvPicPr>
        <p:blipFill rotWithShape="1">
          <a:blip r:embed="rId3">
            <a:alphaModFix/>
          </a:blip>
          <a:srcRect l="48161" t="3257" r="1115" b="2862"/>
          <a:stretch/>
        </p:blipFill>
        <p:spPr>
          <a:xfrm>
            <a:off x="8062867" y="2287967"/>
            <a:ext cx="3868721" cy="2687567"/>
          </a:xfrm>
          <a:prstGeom prst="rect">
            <a:avLst/>
          </a:prstGeom>
          <a:noFill/>
          <a:ln>
            <a:noFill/>
          </a:ln>
        </p:spPr>
      </p:pic>
      <p:sp>
        <p:nvSpPr>
          <p:cNvPr id="8" name="TextBox 7">
            <a:extLst>
              <a:ext uri="{FF2B5EF4-FFF2-40B4-BE49-F238E27FC236}">
                <a16:creationId xmlns:a16="http://schemas.microsoft.com/office/drawing/2014/main" id="{2095BFBF-9DF0-3447-8B6B-61C33FD2435C}"/>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61F011CD-8EAC-8440-92B1-55A9539614E8}"/>
              </a:ext>
            </a:extLst>
          </p:cNvPr>
          <p:cNvSpPr>
            <a:spLocks noGrp="1"/>
          </p:cNvSpPr>
          <p:nvPr>
            <p:ph type="sldNum" idx="12"/>
          </p:nvPr>
        </p:nvSpPr>
        <p:spPr/>
        <p:txBody>
          <a:bodyPr/>
          <a:lstStyle/>
          <a:p>
            <a:fld id="{00000000-1234-1234-1234-123412341234}" type="slidenum">
              <a:rPr lang="en" smtClean="0"/>
              <a:pPr/>
              <a:t>69</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85" name="Shape 85"/>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algn="l" rtl="0">
              <a:buNone/>
            </a:pPr>
            <a:endParaRPr dirty="0">
              <a:solidFill>
                <a:schemeClr val="dk1"/>
              </a:solidFill>
            </a:endParaRPr>
          </a:p>
          <a:p>
            <a:pPr marL="0" indent="0" algn="l" rtl="0">
              <a:buNone/>
            </a:pPr>
            <a:r>
              <a:rPr lang="en" dirty="0">
                <a:solidFill>
                  <a:schemeClr val="dk1"/>
                </a:solidFill>
              </a:rPr>
              <a:t>A URL format looks like the following:</a:t>
            </a:r>
            <a:endParaRPr dirty="0">
              <a:solidFill>
                <a:schemeClr val="dk1"/>
              </a:solidFill>
            </a:endParaRPr>
          </a:p>
          <a:p>
            <a:pPr marL="0" indent="0" algn="l" rtl="0">
              <a:buNone/>
            </a:pPr>
            <a:r>
              <a:rPr lang="en" dirty="0">
                <a:solidFill>
                  <a:schemeClr val="dk1"/>
                </a:solidFill>
                <a:highlight>
                  <a:srgbClr val="D9D9D9"/>
                </a:highlight>
              </a:rPr>
              <a:t>protocol://hostname/other_information</a:t>
            </a:r>
            <a:endParaRPr dirty="0">
              <a:solidFill>
                <a:schemeClr val="dk1"/>
              </a:solidFill>
              <a:highlight>
                <a:srgbClr val="D9D9D9"/>
              </a:highlight>
            </a:endParaRPr>
          </a:p>
          <a:p>
            <a:pPr marL="0" indent="0" algn="l" rtl="0">
              <a:buNone/>
            </a:pPr>
            <a:endParaRPr dirty="0">
              <a:solidFill>
                <a:schemeClr val="dk1"/>
              </a:solidFill>
            </a:endParaRPr>
          </a:p>
          <a:p>
            <a:pPr marL="0" indent="0" algn="l" rtl="0">
              <a:buNone/>
            </a:pPr>
            <a:r>
              <a:rPr lang="en" dirty="0">
                <a:solidFill>
                  <a:schemeClr val="dk1"/>
                </a:solidFill>
              </a:rPr>
              <a:t>The protocol is the main part here, describing how the data will be transferred.</a:t>
            </a:r>
            <a:endParaRPr dirty="0">
              <a:solidFill>
                <a:schemeClr val="dk1"/>
              </a:solidFill>
            </a:endParaRPr>
          </a:p>
          <a:p>
            <a:pPr marL="0" indent="0" algn="l" rtl="0">
              <a:buNone/>
            </a:pPr>
            <a:r>
              <a:rPr lang="en" dirty="0">
                <a:solidFill>
                  <a:schemeClr val="dk1"/>
                </a:solidFill>
              </a:rPr>
              <a:t>The most common protocol is HTTP.</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Hostname is the name of a specific computer hosting resources we are trying to reach. Most used with a DNS  to have a memorable name instead of an IP address.</a:t>
            </a:r>
            <a:endParaRPr dirty="0">
              <a:solidFill>
                <a:schemeClr val="dk1"/>
              </a:solidFill>
            </a:endParaRPr>
          </a:p>
          <a:p>
            <a:pPr marL="0" indent="0" algn="l" rtl="0">
              <a:buNone/>
            </a:pPr>
            <a:endParaRPr dirty="0">
              <a:solidFill>
                <a:schemeClr val="dk1"/>
              </a:solidFill>
            </a:endParaRPr>
          </a:p>
          <a:p>
            <a:pPr marL="0" indent="0" algn="l" rtl="0">
              <a:buNone/>
            </a:pPr>
            <a:r>
              <a:rPr lang="en" dirty="0">
                <a:solidFill>
                  <a:schemeClr val="dk1"/>
                </a:solidFill>
              </a:rPr>
              <a:t>Last part is a path inside the host where specific resources are sitting. This part may vary depending on the server configurations.</a:t>
            </a:r>
            <a:endParaRPr b="1" dirty="0">
              <a:solidFill>
                <a:schemeClr val="dk1"/>
              </a:solidFill>
            </a:endParaRPr>
          </a:p>
        </p:txBody>
      </p:sp>
      <p:sp>
        <p:nvSpPr>
          <p:cNvPr id="6" name="TextBox 5">
            <a:extLst>
              <a:ext uri="{FF2B5EF4-FFF2-40B4-BE49-F238E27FC236}">
                <a16:creationId xmlns:a16="http://schemas.microsoft.com/office/drawing/2014/main" id="{0C02C74E-47C0-E944-ACCE-B5350DBC11CC}"/>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58C5F586-F367-164A-8EA5-E85CB8B799AE}"/>
              </a:ext>
            </a:extLst>
          </p:cNvPr>
          <p:cNvSpPr>
            <a:spLocks noGrp="1"/>
          </p:cNvSpPr>
          <p:nvPr>
            <p:ph type="sldNum" idx="12"/>
          </p:nvPr>
        </p:nvSpPr>
        <p:spPr/>
        <p:txBody>
          <a:bodyPr/>
          <a:lstStyle/>
          <a:p>
            <a:fld id="{00000000-1234-1234-1234-123412341234}" type="slidenum">
              <a:rPr lang="en" smtClean="0"/>
              <a:pPr/>
              <a:t>7</a:t>
            </a:fld>
            <a:endParaRPr lang="e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lists</a:t>
            </a:r>
            <a:endParaRPr sz="3200" u="sng">
              <a:solidFill>
                <a:srgbClr val="222222"/>
              </a:solidFill>
              <a:highlight>
                <a:srgbClr val="FFFFFF"/>
              </a:highlight>
              <a:latin typeface="Times New Roman"/>
              <a:ea typeface="Times New Roman"/>
              <a:cs typeface="Times New Roman"/>
              <a:sym typeface="Times New Roman"/>
            </a:endParaRPr>
          </a:p>
        </p:txBody>
      </p:sp>
      <p:sp>
        <p:nvSpPr>
          <p:cNvPr id="187" name="Google Shape;187;p27"/>
          <p:cNvSpPr txBox="1">
            <a:spLocks noGrp="1"/>
          </p:cNvSpPr>
          <p:nvPr>
            <p:ph type="body" idx="1"/>
          </p:nvPr>
        </p:nvSpPr>
        <p:spPr>
          <a:xfrm>
            <a:off x="415600" y="902233"/>
            <a:ext cx="11360800" cy="588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Or un-ordered list where items has no order needed. &lt;ul&gt;</a:t>
            </a:r>
            <a:endParaRPr>
              <a:solidFill>
                <a:srgbClr val="222222"/>
              </a:solidFill>
              <a:highlight>
                <a:srgbClr val="FFFFFF"/>
              </a:highlight>
              <a:latin typeface="Times New Roman"/>
              <a:ea typeface="Times New Roman"/>
              <a:cs typeface="Times New Roman"/>
              <a:sym typeface="Times New Roman"/>
            </a:endParaRPr>
          </a:p>
        </p:txBody>
      </p:sp>
      <p:sp>
        <p:nvSpPr>
          <p:cNvPr id="188" name="Google Shape;188;p27"/>
          <p:cNvSpPr txBox="1"/>
          <p:nvPr/>
        </p:nvSpPr>
        <p:spPr>
          <a:xfrm>
            <a:off x="415600" y="1723533"/>
            <a:ext cx="7485200" cy="23376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&lt;ul&gt;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&lt;li&gt;Eat Veggies&lt;/li&gt;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&lt;li&gt;Go exercise&lt;/li&gt;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&lt;li&gt;Sleep well&lt;/li&gt;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&lt;/ul&gt;</a:t>
            </a:r>
            <a:endParaRPr sz="1867">
              <a:solidFill>
                <a:srgbClr val="222222"/>
              </a:solidFill>
              <a:highlight>
                <a:srgbClr val="FFFFFF"/>
              </a:highlight>
              <a:latin typeface="Courier New"/>
              <a:ea typeface="Courier New"/>
              <a:cs typeface="Courier New"/>
              <a:sym typeface="Courier New"/>
            </a:endParaRPr>
          </a:p>
        </p:txBody>
      </p:sp>
      <p:sp>
        <p:nvSpPr>
          <p:cNvPr id="189" name="Google Shape;189;p27"/>
          <p:cNvSpPr txBox="1"/>
          <p:nvPr/>
        </p:nvSpPr>
        <p:spPr>
          <a:xfrm>
            <a:off x="415600" y="4724067"/>
            <a:ext cx="11667200" cy="1417200"/>
          </a:xfrm>
          <a:prstGeom prst="rect">
            <a:avLst/>
          </a:prstGeom>
          <a:noFill/>
          <a:ln>
            <a:noFill/>
          </a:ln>
        </p:spPr>
        <p:txBody>
          <a:bodyPr spcFirstLastPara="1" wrap="square" lIns="121900" tIns="121900" rIns="121900" bIns="121900" anchor="t" anchorCtr="0">
            <a:noAutofit/>
          </a:bodyPr>
          <a:lstStyle/>
          <a:p>
            <a:pPr algn="l" rtl="0">
              <a:lnSpc>
                <a:spcPct val="115000"/>
              </a:lnSpc>
              <a:buClr>
                <a:srgbClr val="000000"/>
              </a:buClr>
              <a:buSzPts val="1800"/>
            </a:pPr>
            <a:r>
              <a:rPr lang="en" sz="2400">
                <a:solidFill>
                  <a:srgbClr val="222222"/>
                </a:solidFill>
                <a:highlight>
                  <a:srgbClr val="FFFFFF"/>
                </a:highlight>
                <a:latin typeface="Times New Roman"/>
                <a:ea typeface="Times New Roman"/>
                <a:cs typeface="Times New Roman"/>
                <a:sym typeface="Times New Roman"/>
              </a:rPr>
              <a:t>Items of a list can contain any content like text, image or link.</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rgbClr val="000000"/>
              </a:buClr>
              <a:buSzPts val="1800"/>
            </a:pPr>
            <a:r>
              <a:rPr lang="en" sz="2400">
                <a:solidFill>
                  <a:srgbClr val="222222"/>
                </a:solidFill>
                <a:highlight>
                  <a:srgbClr val="FFFFFF"/>
                </a:highlight>
                <a:latin typeface="Times New Roman"/>
                <a:ea typeface="Times New Roman"/>
                <a:cs typeface="Times New Roman"/>
                <a:sym typeface="Times New Roman"/>
              </a:rPr>
              <a:t>List is widely used in HTML because of its nature to keep similar items in a group.</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rgbClr val="000000"/>
              </a:buClr>
              <a:buSzPts val="1800"/>
            </a:pPr>
            <a:r>
              <a:rPr lang="en" sz="2400">
                <a:solidFill>
                  <a:srgbClr val="222222"/>
                </a:solidFill>
                <a:highlight>
                  <a:srgbClr val="FFFFFF"/>
                </a:highlight>
                <a:latin typeface="Times New Roman"/>
                <a:ea typeface="Times New Roman"/>
                <a:cs typeface="Times New Roman"/>
                <a:sym typeface="Times New Roman"/>
              </a:rPr>
              <a:t>For example, you will see list used even for creating a menu.</a:t>
            </a:r>
            <a:endParaRPr sz="2400">
              <a:solidFill>
                <a:srgbClr val="222222"/>
              </a:solidFill>
              <a:highlight>
                <a:srgbClr val="FFFFFF"/>
              </a:highlight>
              <a:latin typeface="Times New Roman"/>
              <a:ea typeface="Times New Roman"/>
              <a:cs typeface="Times New Roman"/>
              <a:sym typeface="Times New Roman"/>
            </a:endParaRPr>
          </a:p>
        </p:txBody>
      </p:sp>
      <p:pic>
        <p:nvPicPr>
          <p:cNvPr id="190" name="Google Shape;190;p27" descr="List1.png"/>
          <p:cNvPicPr preferRelativeResize="0"/>
          <p:nvPr/>
        </p:nvPicPr>
        <p:blipFill rotWithShape="1">
          <a:blip r:embed="rId3">
            <a:alphaModFix/>
          </a:blip>
          <a:srcRect l="47935" t="3921" r="1339" b="3364"/>
          <a:stretch/>
        </p:blipFill>
        <p:spPr>
          <a:xfrm>
            <a:off x="8062867" y="1210081"/>
            <a:ext cx="3713533" cy="2872967"/>
          </a:xfrm>
          <a:prstGeom prst="rect">
            <a:avLst/>
          </a:prstGeom>
          <a:noFill/>
          <a:ln>
            <a:noFill/>
          </a:ln>
        </p:spPr>
      </p:pic>
      <p:sp>
        <p:nvSpPr>
          <p:cNvPr id="9" name="TextBox 8">
            <a:extLst>
              <a:ext uri="{FF2B5EF4-FFF2-40B4-BE49-F238E27FC236}">
                <a16:creationId xmlns:a16="http://schemas.microsoft.com/office/drawing/2014/main" id="{0C79C63A-55B1-2C41-9A12-9ACB4C693618}"/>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3" name="Номер слайда 2">
            <a:extLst>
              <a:ext uri="{FF2B5EF4-FFF2-40B4-BE49-F238E27FC236}">
                <a16:creationId xmlns:a16="http://schemas.microsoft.com/office/drawing/2014/main" id="{8560B900-16A9-C240-8257-D2A320EF621C}"/>
              </a:ext>
            </a:extLst>
          </p:cNvPr>
          <p:cNvSpPr>
            <a:spLocks noGrp="1"/>
          </p:cNvSpPr>
          <p:nvPr>
            <p:ph type="sldNum" idx="12"/>
          </p:nvPr>
        </p:nvSpPr>
        <p:spPr/>
        <p:txBody>
          <a:bodyPr/>
          <a:lstStyle/>
          <a:p>
            <a:fld id="{00000000-1234-1234-1234-123412341234}" type="slidenum">
              <a:rPr lang="en" smtClean="0"/>
              <a:pPr/>
              <a:t>70</a:t>
            </a:fld>
            <a:endParaRPr lang="e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Tables</a:t>
            </a:r>
            <a:endParaRPr sz="3200" u="sng">
              <a:solidFill>
                <a:srgbClr val="222222"/>
              </a:solidFill>
              <a:highlight>
                <a:srgbClr val="FFFFFF"/>
              </a:highlight>
              <a:latin typeface="Times New Roman"/>
              <a:ea typeface="Times New Roman"/>
              <a:cs typeface="Times New Roman"/>
              <a:sym typeface="Times New Roman"/>
            </a:endParaRPr>
          </a:p>
        </p:txBody>
      </p:sp>
      <p:sp>
        <p:nvSpPr>
          <p:cNvPr id="197" name="Google Shape;197;p28"/>
          <p:cNvSpPr txBox="1">
            <a:spLocks noGrp="1"/>
          </p:cNvSpPr>
          <p:nvPr>
            <p:ph type="body" idx="1"/>
          </p:nvPr>
        </p:nvSpPr>
        <p:spPr>
          <a:xfrm>
            <a:off x="415600" y="902233"/>
            <a:ext cx="11360800" cy="55220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Tables are a very popular tag as well. </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Its advantages is order of the content which is easily controlled to deliver your idea to the visitors.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Tables are divided to two groups. The top part called Head, and it contains the headers. The bottom part called body and contains the columns of content.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 body must be structured as rows, which will contain columns as a number of headers.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Table code Example: &lt;table&gt;</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0237A819-A6AF-BB42-9266-EDFE72BE20E4}"/>
              </a:ext>
            </a:extLst>
          </p:cNvPr>
          <p:cNvSpPr>
            <a:spLocks noGrp="1"/>
          </p:cNvSpPr>
          <p:nvPr>
            <p:ph type="sldNum" idx="12"/>
          </p:nvPr>
        </p:nvSpPr>
        <p:spPr/>
        <p:txBody>
          <a:bodyPr/>
          <a:lstStyle/>
          <a:p>
            <a:fld id="{00000000-1234-1234-1234-123412341234}" type="slidenum">
              <a:rPr lang="en" smtClean="0"/>
              <a:pPr/>
              <a:t>71</a:t>
            </a:fld>
            <a:endParaRPr lang="en"/>
          </a:p>
        </p:txBody>
      </p:sp>
      <p:sp>
        <p:nvSpPr>
          <p:cNvPr id="7" name="Прямоугольник 6">
            <a:extLst>
              <a:ext uri="{FF2B5EF4-FFF2-40B4-BE49-F238E27FC236}">
                <a16:creationId xmlns:a16="http://schemas.microsoft.com/office/drawing/2014/main" id="{1ABA8C3C-643A-8C44-BEF1-CD7E72A1AE9F}"/>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Tables</a:t>
            </a:r>
            <a:endParaRPr sz="3200" u="sng">
              <a:solidFill>
                <a:srgbClr val="222222"/>
              </a:solidFill>
              <a:highlight>
                <a:srgbClr val="FFFFFF"/>
              </a:highlight>
              <a:latin typeface="Times New Roman"/>
              <a:ea typeface="Times New Roman"/>
              <a:cs typeface="Times New Roman"/>
              <a:sym typeface="Times New Roman"/>
            </a:endParaRPr>
          </a:p>
        </p:txBody>
      </p:sp>
      <p:sp>
        <p:nvSpPr>
          <p:cNvPr id="204" name="Google Shape;204;p29"/>
          <p:cNvSpPr txBox="1"/>
          <p:nvPr/>
        </p:nvSpPr>
        <p:spPr>
          <a:xfrm>
            <a:off x="415600" y="1338915"/>
            <a:ext cx="7485200" cy="4180169"/>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&lt;table&gt;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thead</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&lt;tr&gt;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th</a:t>
            </a:r>
            <a:r>
              <a:rPr lang="en" sz="1867" dirty="0">
                <a:solidFill>
                  <a:srgbClr val="222222"/>
                </a:solidFill>
                <a:highlight>
                  <a:srgbClr val="FFFFFF"/>
                </a:highlight>
                <a:latin typeface="Courier New"/>
                <a:ea typeface="Courier New"/>
                <a:cs typeface="Courier New"/>
                <a:sym typeface="Courier New"/>
              </a:rPr>
              <a:t>&gt;Header 1&lt;/</a:t>
            </a:r>
            <a:r>
              <a:rPr lang="en" sz="1867" dirty="0" err="1">
                <a:solidFill>
                  <a:srgbClr val="222222"/>
                </a:solidFill>
                <a:highlight>
                  <a:srgbClr val="FFFFFF"/>
                </a:highlight>
                <a:latin typeface="Courier New"/>
                <a:ea typeface="Courier New"/>
                <a:cs typeface="Courier New"/>
                <a:sym typeface="Courier New"/>
              </a:rPr>
              <a:t>th</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th</a:t>
            </a:r>
            <a:r>
              <a:rPr lang="en" sz="1867" dirty="0">
                <a:solidFill>
                  <a:srgbClr val="222222"/>
                </a:solidFill>
                <a:highlight>
                  <a:srgbClr val="FFFFFF"/>
                </a:highlight>
                <a:latin typeface="Courier New"/>
                <a:ea typeface="Courier New"/>
                <a:cs typeface="Courier New"/>
                <a:sym typeface="Courier New"/>
              </a:rPr>
              <a:t>&gt;Header 2&lt;/</a:t>
            </a:r>
            <a:r>
              <a:rPr lang="en" sz="1867" dirty="0" err="1">
                <a:solidFill>
                  <a:srgbClr val="222222"/>
                </a:solidFill>
                <a:highlight>
                  <a:srgbClr val="FFFFFF"/>
                </a:highlight>
                <a:latin typeface="Courier New"/>
                <a:ea typeface="Courier New"/>
                <a:cs typeface="Courier New"/>
                <a:sym typeface="Courier New"/>
              </a:rPr>
              <a:t>th</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marL="609585" indent="609585"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&lt;tr&gt;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thead</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tbody</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&lt;tr&gt;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&lt;td&gt;</a:t>
            </a:r>
            <a:r>
              <a:rPr lang="en" sz="1867" dirty="0" err="1">
                <a:solidFill>
                  <a:srgbClr val="222222"/>
                </a:solidFill>
                <a:highlight>
                  <a:srgbClr val="FFFFFF"/>
                </a:highlight>
                <a:latin typeface="Courier New"/>
                <a:ea typeface="Courier New"/>
                <a:cs typeface="Courier New"/>
                <a:sym typeface="Courier New"/>
              </a:rPr>
              <a:t>im</a:t>
            </a:r>
            <a:r>
              <a:rPr lang="en" sz="1867" dirty="0">
                <a:solidFill>
                  <a:srgbClr val="222222"/>
                </a:solidFill>
                <a:highlight>
                  <a:srgbClr val="FFFFFF"/>
                </a:highlight>
                <a:latin typeface="Courier New"/>
                <a:ea typeface="Courier New"/>
                <a:cs typeface="Courier New"/>
                <a:sym typeface="Courier New"/>
              </a:rPr>
              <a:t> cell&lt;/td&gt;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&lt;td&gt;</a:t>
            </a:r>
            <a:r>
              <a:rPr lang="en" sz="1867" dirty="0" err="1">
                <a:solidFill>
                  <a:srgbClr val="222222"/>
                </a:solidFill>
                <a:highlight>
                  <a:srgbClr val="FFFFFF"/>
                </a:highlight>
                <a:latin typeface="Courier New"/>
                <a:ea typeface="Courier New"/>
                <a:cs typeface="Courier New"/>
                <a:sym typeface="Courier New"/>
              </a:rPr>
              <a:t>im</a:t>
            </a:r>
            <a:r>
              <a:rPr lang="en" sz="1867" dirty="0">
                <a:solidFill>
                  <a:srgbClr val="222222"/>
                </a:solidFill>
                <a:highlight>
                  <a:srgbClr val="FFFFFF"/>
                </a:highlight>
                <a:latin typeface="Courier New"/>
                <a:ea typeface="Courier New"/>
                <a:cs typeface="Courier New"/>
                <a:sym typeface="Courier New"/>
              </a:rPr>
              <a:t> cell&lt;/td&gt;</a:t>
            </a:r>
            <a:endParaRPr sz="1867" dirty="0">
              <a:solidFill>
                <a:srgbClr val="222222"/>
              </a:solidFill>
              <a:highlight>
                <a:srgbClr val="FFFFFF"/>
              </a:highlight>
              <a:latin typeface="Courier New"/>
              <a:ea typeface="Courier New"/>
              <a:cs typeface="Courier New"/>
              <a:sym typeface="Courier New"/>
            </a:endParaRPr>
          </a:p>
          <a:p>
            <a:pPr marL="609585" indent="609585"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&lt;/tr&gt;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	&lt;/</a:t>
            </a:r>
            <a:r>
              <a:rPr lang="en" sz="1867" dirty="0" err="1">
                <a:solidFill>
                  <a:srgbClr val="222222"/>
                </a:solidFill>
                <a:highlight>
                  <a:srgbClr val="FFFFFF"/>
                </a:highlight>
                <a:latin typeface="Courier New"/>
                <a:ea typeface="Courier New"/>
                <a:cs typeface="Courier New"/>
                <a:sym typeface="Courier New"/>
              </a:rPr>
              <a:t>tbody</a:t>
            </a:r>
            <a:r>
              <a:rPr lang="en" sz="1867" dirty="0">
                <a:solidFill>
                  <a:srgbClr val="222222"/>
                </a:solidFill>
                <a:highlight>
                  <a:srgbClr val="FFFFFF"/>
                </a:highlight>
                <a:latin typeface="Courier New"/>
                <a:ea typeface="Courier New"/>
                <a:cs typeface="Courier New"/>
                <a:sym typeface="Courier New"/>
              </a:rPr>
              <a:t>&gt;</a:t>
            </a:r>
            <a:endParaRPr sz="1867" dirty="0">
              <a:solidFill>
                <a:srgbClr val="222222"/>
              </a:solidFill>
              <a:highlight>
                <a:srgbClr val="FFFFFF"/>
              </a:highlight>
              <a:latin typeface="Courier New"/>
              <a:ea typeface="Courier New"/>
              <a:cs typeface="Courier New"/>
              <a:sym typeface="Courier New"/>
            </a:endParaRPr>
          </a:p>
          <a:p>
            <a:pPr algn="l" rtl="0">
              <a:buClr>
                <a:srgbClr val="000000"/>
              </a:buClr>
              <a:buSzPts val="1400"/>
            </a:pPr>
            <a:r>
              <a:rPr lang="en" sz="1867" dirty="0">
                <a:solidFill>
                  <a:srgbClr val="222222"/>
                </a:solidFill>
                <a:highlight>
                  <a:srgbClr val="FFFFFF"/>
                </a:highlight>
                <a:latin typeface="Courier New"/>
                <a:ea typeface="Courier New"/>
                <a:cs typeface="Courier New"/>
                <a:sym typeface="Courier New"/>
              </a:rPr>
              <a:t>&lt;/table&gt;</a:t>
            </a:r>
            <a:endParaRPr sz="1867" dirty="0">
              <a:solidFill>
                <a:srgbClr val="222222"/>
              </a:solidFill>
              <a:highlight>
                <a:srgbClr val="FFFFFF"/>
              </a:highlight>
              <a:latin typeface="Courier New"/>
              <a:ea typeface="Courier New"/>
              <a:cs typeface="Courier New"/>
              <a:sym typeface="Courier New"/>
            </a:endParaRPr>
          </a:p>
        </p:txBody>
      </p:sp>
      <p:pic>
        <p:nvPicPr>
          <p:cNvPr id="205" name="Google Shape;205;p29" descr="Table1.png"/>
          <p:cNvPicPr preferRelativeResize="0"/>
          <p:nvPr/>
        </p:nvPicPr>
        <p:blipFill rotWithShape="1">
          <a:blip r:embed="rId3">
            <a:alphaModFix/>
          </a:blip>
          <a:srcRect l="50974" t="18757" r="880" b="31141"/>
          <a:stretch/>
        </p:blipFill>
        <p:spPr>
          <a:xfrm>
            <a:off x="8211631" y="1724253"/>
            <a:ext cx="3631182" cy="2664433"/>
          </a:xfrm>
          <a:prstGeom prst="rect">
            <a:avLst/>
          </a:prstGeom>
          <a:noFill/>
          <a:ln>
            <a:noFill/>
          </a:ln>
        </p:spPr>
      </p:pic>
      <p:sp>
        <p:nvSpPr>
          <p:cNvPr id="3" name="Номер слайда 2">
            <a:extLst>
              <a:ext uri="{FF2B5EF4-FFF2-40B4-BE49-F238E27FC236}">
                <a16:creationId xmlns:a16="http://schemas.microsoft.com/office/drawing/2014/main" id="{7EDFF254-3411-B54F-8EFD-96A7EB2EFC79}"/>
              </a:ext>
            </a:extLst>
          </p:cNvPr>
          <p:cNvSpPr>
            <a:spLocks noGrp="1"/>
          </p:cNvSpPr>
          <p:nvPr>
            <p:ph type="sldNum" idx="12"/>
          </p:nvPr>
        </p:nvSpPr>
        <p:spPr/>
        <p:txBody>
          <a:bodyPr/>
          <a:lstStyle/>
          <a:p>
            <a:fld id="{00000000-1234-1234-1234-123412341234}" type="slidenum">
              <a:rPr lang="en" smtClean="0"/>
              <a:pPr/>
              <a:t>72</a:t>
            </a:fld>
            <a:endParaRPr lang="en"/>
          </a:p>
        </p:txBody>
      </p:sp>
      <p:sp>
        <p:nvSpPr>
          <p:cNvPr id="8" name="Прямоугольник 7">
            <a:extLst>
              <a:ext uri="{FF2B5EF4-FFF2-40B4-BE49-F238E27FC236}">
                <a16:creationId xmlns:a16="http://schemas.microsoft.com/office/drawing/2014/main" id="{658CE1F8-3A2B-664A-857C-306B57EB6CB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images</a:t>
            </a:r>
            <a:endParaRPr sz="3200" u="sng">
              <a:solidFill>
                <a:srgbClr val="222222"/>
              </a:solidFill>
              <a:highlight>
                <a:srgbClr val="FFFFFF"/>
              </a:highlight>
              <a:latin typeface="Times New Roman"/>
              <a:ea typeface="Times New Roman"/>
              <a:cs typeface="Times New Roman"/>
              <a:sym typeface="Times New Roman"/>
            </a:endParaRPr>
          </a:p>
        </p:txBody>
      </p:sp>
      <p:sp>
        <p:nvSpPr>
          <p:cNvPr id="212" name="Google Shape;212;p30"/>
          <p:cNvSpPr txBox="1">
            <a:spLocks noGrp="1"/>
          </p:cNvSpPr>
          <p:nvPr>
            <p:ph type="body" idx="1"/>
          </p:nvPr>
        </p:nvSpPr>
        <p:spPr>
          <a:xfrm>
            <a:off x="415600" y="902233"/>
            <a:ext cx="11360800" cy="9636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Showing an image on a page requires a local file on your pc or a link to an image.</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Image code Example &lt;im src=””&gt;</a:t>
            </a:r>
            <a:endParaRPr>
              <a:solidFill>
                <a:srgbClr val="222222"/>
              </a:solidFill>
              <a:highlight>
                <a:srgbClr val="FFFFFF"/>
              </a:highlight>
              <a:latin typeface="Times New Roman"/>
              <a:ea typeface="Times New Roman"/>
              <a:cs typeface="Times New Roman"/>
              <a:sym typeface="Times New Roman"/>
            </a:endParaRPr>
          </a:p>
        </p:txBody>
      </p:sp>
      <p:sp>
        <p:nvSpPr>
          <p:cNvPr id="213" name="Google Shape;213;p30"/>
          <p:cNvSpPr txBox="1"/>
          <p:nvPr/>
        </p:nvSpPr>
        <p:spPr>
          <a:xfrm>
            <a:off x="415600" y="2506333"/>
            <a:ext cx="7485200" cy="14384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&lt;h2&gt;My Picture&lt;/h2&gt;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&lt;img src=”image.png” width=”300” height=”200”&gt;</a:t>
            </a:r>
            <a:endParaRPr sz="1867">
              <a:solidFill>
                <a:srgbClr val="222222"/>
              </a:solidFill>
              <a:highlight>
                <a:srgbClr val="FFFFFF"/>
              </a:highlight>
              <a:latin typeface="Courier New"/>
              <a:ea typeface="Courier New"/>
              <a:cs typeface="Courier New"/>
              <a:sym typeface="Courier New"/>
            </a:endParaRPr>
          </a:p>
        </p:txBody>
      </p:sp>
      <p:sp>
        <p:nvSpPr>
          <p:cNvPr id="214" name="Google Shape;214;p30"/>
          <p:cNvSpPr txBox="1"/>
          <p:nvPr/>
        </p:nvSpPr>
        <p:spPr>
          <a:xfrm>
            <a:off x="415600" y="4113700"/>
            <a:ext cx="11667200" cy="1920400"/>
          </a:xfrm>
          <a:prstGeom prst="rect">
            <a:avLst/>
          </a:prstGeom>
          <a:noFill/>
          <a:ln>
            <a:noFill/>
          </a:ln>
        </p:spPr>
        <p:txBody>
          <a:bodyPr spcFirstLastPara="1" wrap="square" lIns="121900" tIns="121900" rIns="121900" bIns="121900" anchor="t" anchorCtr="0">
            <a:noAutofit/>
          </a:bodyPr>
          <a:lstStyle/>
          <a:p>
            <a:pPr algn="l" rtl="0">
              <a:lnSpc>
                <a:spcPct val="115000"/>
              </a:lnSpc>
              <a:buClr>
                <a:srgbClr val="000000"/>
              </a:buClr>
              <a:buSzPts val="1800"/>
            </a:pPr>
            <a:r>
              <a:rPr lang="en" sz="2400">
                <a:solidFill>
                  <a:srgbClr val="222222"/>
                </a:solidFill>
                <a:highlight>
                  <a:srgbClr val="FFE599"/>
                </a:highlight>
                <a:latin typeface="Times New Roman"/>
                <a:ea typeface="Times New Roman"/>
                <a:cs typeface="Times New Roman"/>
                <a:sym typeface="Times New Roman"/>
              </a:rPr>
              <a:t>src=””</a:t>
            </a:r>
            <a:r>
              <a:rPr lang="en" sz="2400">
                <a:solidFill>
                  <a:srgbClr val="222222"/>
                </a:solidFill>
                <a:latin typeface="Times New Roman"/>
                <a:ea typeface="Times New Roman"/>
                <a:cs typeface="Times New Roman"/>
                <a:sym typeface="Times New Roman"/>
              </a:rPr>
              <a:t> -</a:t>
            </a:r>
            <a:r>
              <a:rPr lang="en" sz="2400">
                <a:solidFill>
                  <a:srgbClr val="222222"/>
                </a:solidFill>
                <a:highlight>
                  <a:srgbClr val="FFFFFF"/>
                </a:highlight>
                <a:latin typeface="Times New Roman"/>
                <a:ea typeface="Times New Roman"/>
                <a:cs typeface="Times New Roman"/>
                <a:sym typeface="Times New Roman"/>
              </a:rPr>
              <a:t> Source  - location of the image.</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rgbClr val="000000"/>
              </a:buClr>
              <a:buSzPts val="1800"/>
            </a:pPr>
            <a:r>
              <a:rPr lang="en" sz="2400">
                <a:solidFill>
                  <a:srgbClr val="222222"/>
                </a:solidFill>
                <a:highlight>
                  <a:srgbClr val="FFE599"/>
                </a:highlight>
                <a:latin typeface="Times New Roman"/>
                <a:ea typeface="Times New Roman"/>
                <a:cs typeface="Times New Roman"/>
                <a:sym typeface="Times New Roman"/>
              </a:rPr>
              <a:t>alt=””</a:t>
            </a:r>
            <a:r>
              <a:rPr lang="en" sz="2400">
                <a:solidFill>
                  <a:srgbClr val="222222"/>
                </a:solidFill>
                <a:highlight>
                  <a:srgbClr val="FFFFFF"/>
                </a:highlight>
                <a:latin typeface="Times New Roman"/>
                <a:ea typeface="Times New Roman"/>
                <a:cs typeface="Times New Roman"/>
                <a:sym typeface="Times New Roman"/>
              </a:rPr>
              <a:t> - caption of the image - text to be shown when hovering over the image.</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rgbClr val="000000"/>
              </a:buClr>
              <a:buSzPts val="1800"/>
            </a:pPr>
            <a:r>
              <a:rPr lang="en" sz="2400">
                <a:solidFill>
                  <a:srgbClr val="222222"/>
                </a:solidFill>
                <a:highlight>
                  <a:srgbClr val="FFE599"/>
                </a:highlight>
                <a:latin typeface="Times New Roman"/>
                <a:ea typeface="Times New Roman"/>
                <a:cs typeface="Times New Roman"/>
                <a:sym typeface="Times New Roman"/>
              </a:rPr>
              <a:t>width=””</a:t>
            </a:r>
            <a:r>
              <a:rPr lang="en" sz="2400">
                <a:solidFill>
                  <a:srgbClr val="222222"/>
                </a:solidFill>
                <a:highlight>
                  <a:srgbClr val="FFFFFF"/>
                </a:highlight>
                <a:latin typeface="Times New Roman"/>
                <a:ea typeface="Times New Roman"/>
                <a:cs typeface="Times New Roman"/>
                <a:sym typeface="Times New Roman"/>
              </a:rPr>
              <a:t> - the width of the image.</a:t>
            </a:r>
            <a:endParaRPr sz="2400">
              <a:solidFill>
                <a:srgbClr val="222222"/>
              </a:solidFill>
              <a:highlight>
                <a:srgbClr val="FFFFFF"/>
              </a:highlight>
              <a:latin typeface="Times New Roman"/>
              <a:ea typeface="Times New Roman"/>
              <a:cs typeface="Times New Roman"/>
              <a:sym typeface="Times New Roman"/>
            </a:endParaRPr>
          </a:p>
          <a:p>
            <a:pPr algn="l" rtl="0">
              <a:lnSpc>
                <a:spcPct val="115000"/>
              </a:lnSpc>
              <a:buClr>
                <a:srgbClr val="000000"/>
              </a:buClr>
              <a:buSzPts val="1800"/>
            </a:pPr>
            <a:r>
              <a:rPr lang="en" sz="2400">
                <a:solidFill>
                  <a:srgbClr val="222222"/>
                </a:solidFill>
                <a:highlight>
                  <a:srgbClr val="FFE599"/>
                </a:highlight>
                <a:latin typeface="Times New Roman"/>
                <a:ea typeface="Times New Roman"/>
                <a:cs typeface="Times New Roman"/>
                <a:sym typeface="Times New Roman"/>
              </a:rPr>
              <a:t>Height=””</a:t>
            </a:r>
            <a:r>
              <a:rPr lang="en" sz="2400">
                <a:solidFill>
                  <a:srgbClr val="222222"/>
                </a:solidFill>
                <a:highlight>
                  <a:srgbClr val="FFFFFF"/>
                </a:highlight>
                <a:latin typeface="Times New Roman"/>
                <a:ea typeface="Times New Roman"/>
                <a:cs typeface="Times New Roman"/>
                <a:sym typeface="Times New Roman"/>
              </a:rPr>
              <a:t> - the  height of the image.</a:t>
            </a:r>
            <a:endParaRPr sz="2400">
              <a:solidFill>
                <a:srgbClr val="222222"/>
              </a:solidFill>
              <a:highlight>
                <a:srgbClr val="FFFFFF"/>
              </a:highlight>
              <a:latin typeface="Times New Roman"/>
              <a:ea typeface="Times New Roman"/>
              <a:cs typeface="Times New Roman"/>
              <a:sym typeface="Times New Roman"/>
            </a:endParaRPr>
          </a:p>
        </p:txBody>
      </p:sp>
      <p:pic>
        <p:nvPicPr>
          <p:cNvPr id="215" name="Google Shape;215;p30" descr="Image1.png"/>
          <p:cNvPicPr preferRelativeResize="0"/>
          <p:nvPr/>
        </p:nvPicPr>
        <p:blipFill rotWithShape="1">
          <a:blip r:embed="rId3">
            <a:alphaModFix/>
          </a:blip>
          <a:srcRect l="65410" t="1562" r="674" b="2558"/>
          <a:stretch/>
        </p:blipFill>
        <p:spPr>
          <a:xfrm>
            <a:off x="9302400" y="1558967"/>
            <a:ext cx="2474000" cy="2633967"/>
          </a:xfrm>
          <a:prstGeom prst="rect">
            <a:avLst/>
          </a:prstGeom>
          <a:noFill/>
          <a:ln>
            <a:noFill/>
          </a:ln>
        </p:spPr>
      </p:pic>
      <p:sp>
        <p:nvSpPr>
          <p:cNvPr id="3" name="Номер слайда 2">
            <a:extLst>
              <a:ext uri="{FF2B5EF4-FFF2-40B4-BE49-F238E27FC236}">
                <a16:creationId xmlns:a16="http://schemas.microsoft.com/office/drawing/2014/main" id="{A8AD160E-14B6-AA49-A892-A80309339348}"/>
              </a:ext>
            </a:extLst>
          </p:cNvPr>
          <p:cNvSpPr>
            <a:spLocks noGrp="1"/>
          </p:cNvSpPr>
          <p:nvPr>
            <p:ph type="sldNum" idx="12"/>
          </p:nvPr>
        </p:nvSpPr>
        <p:spPr/>
        <p:txBody>
          <a:bodyPr/>
          <a:lstStyle/>
          <a:p>
            <a:fld id="{00000000-1234-1234-1234-123412341234}" type="slidenum">
              <a:rPr lang="en" smtClean="0"/>
              <a:pPr/>
              <a:t>73</a:t>
            </a:fld>
            <a:endParaRPr lang="en"/>
          </a:p>
        </p:txBody>
      </p:sp>
      <p:sp>
        <p:nvSpPr>
          <p:cNvPr id="10" name="Прямоугольник 9">
            <a:extLst>
              <a:ext uri="{FF2B5EF4-FFF2-40B4-BE49-F238E27FC236}">
                <a16:creationId xmlns:a16="http://schemas.microsoft.com/office/drawing/2014/main" id="{B1D85BCF-FAB0-8A4C-95B2-4D6B1A64473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images</a:t>
            </a:r>
            <a:endParaRPr sz="3200" u="sng">
              <a:solidFill>
                <a:srgbClr val="222222"/>
              </a:solidFill>
              <a:highlight>
                <a:srgbClr val="FFFFFF"/>
              </a:highlight>
              <a:latin typeface="Times New Roman"/>
              <a:ea typeface="Times New Roman"/>
              <a:cs typeface="Times New Roman"/>
              <a:sym typeface="Times New Roman"/>
            </a:endParaRPr>
          </a:p>
        </p:txBody>
      </p:sp>
      <p:sp>
        <p:nvSpPr>
          <p:cNvPr id="222" name="Google Shape;222;p31"/>
          <p:cNvSpPr txBox="1">
            <a:spLocks noGrp="1"/>
          </p:cNvSpPr>
          <p:nvPr>
            <p:ph type="body" idx="1"/>
          </p:nvPr>
        </p:nvSpPr>
        <p:spPr>
          <a:xfrm>
            <a:off x="415600" y="1840567"/>
            <a:ext cx="11360800" cy="1560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Images playing an important role of the website and it is important to know how to position it on the page.</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Images can be used with many different tags.</a:t>
            </a:r>
            <a:endParaRPr>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AD9647D7-93C7-4043-AA95-70128E9AD6E4}"/>
              </a:ext>
            </a:extLst>
          </p:cNvPr>
          <p:cNvSpPr>
            <a:spLocks noGrp="1"/>
          </p:cNvSpPr>
          <p:nvPr>
            <p:ph type="sldNum" idx="12"/>
          </p:nvPr>
        </p:nvSpPr>
        <p:spPr/>
        <p:txBody>
          <a:bodyPr/>
          <a:lstStyle/>
          <a:p>
            <a:fld id="{00000000-1234-1234-1234-123412341234}" type="slidenum">
              <a:rPr lang="en" smtClean="0"/>
              <a:pPr/>
              <a:t>74</a:t>
            </a:fld>
            <a:endParaRPr lang="en"/>
          </a:p>
        </p:txBody>
      </p:sp>
      <p:sp>
        <p:nvSpPr>
          <p:cNvPr id="7" name="Прямоугольник 6">
            <a:extLst>
              <a:ext uri="{FF2B5EF4-FFF2-40B4-BE49-F238E27FC236}">
                <a16:creationId xmlns:a16="http://schemas.microsoft.com/office/drawing/2014/main" id="{91DA40AB-6447-624C-B385-5B02EC0F2E1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video</a:t>
            </a:r>
            <a:endParaRPr sz="3200" u="sng">
              <a:solidFill>
                <a:srgbClr val="222222"/>
              </a:solidFill>
              <a:highlight>
                <a:srgbClr val="FFFFFF"/>
              </a:highlight>
              <a:latin typeface="Times New Roman"/>
              <a:ea typeface="Times New Roman"/>
              <a:cs typeface="Times New Roman"/>
              <a:sym typeface="Times New Roman"/>
            </a:endParaRPr>
          </a:p>
        </p:txBody>
      </p:sp>
      <p:sp>
        <p:nvSpPr>
          <p:cNvPr id="229" name="Google Shape;229;p32"/>
          <p:cNvSpPr txBox="1">
            <a:spLocks noGrp="1"/>
          </p:cNvSpPr>
          <p:nvPr>
            <p:ph type="body" idx="1"/>
          </p:nvPr>
        </p:nvSpPr>
        <p:spPr>
          <a:xfrm>
            <a:off x="346100" y="1421000"/>
            <a:ext cx="11360800" cy="40160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Adding a video to the page has several tasks. First we will provide a space on a page where the image will be located. Then we will provide a temporary image while the video is loading. At last we will add the source of the image location.</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We can also provide some text if the users browser cant load the video.</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Video as an image can be placed in many different tags.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Defining the width and height of the video is very important!</a:t>
            </a:r>
            <a:endParaRPr>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9AFDE541-F2B0-DE41-908F-2CECD616FF26}"/>
              </a:ext>
            </a:extLst>
          </p:cNvPr>
          <p:cNvSpPr>
            <a:spLocks noGrp="1"/>
          </p:cNvSpPr>
          <p:nvPr>
            <p:ph type="sldNum" idx="12"/>
          </p:nvPr>
        </p:nvSpPr>
        <p:spPr/>
        <p:txBody>
          <a:bodyPr/>
          <a:lstStyle/>
          <a:p>
            <a:fld id="{00000000-1234-1234-1234-123412341234}" type="slidenum">
              <a:rPr lang="en" smtClean="0"/>
              <a:pPr/>
              <a:t>75</a:t>
            </a:fld>
            <a:endParaRPr lang="en"/>
          </a:p>
        </p:txBody>
      </p:sp>
      <p:sp>
        <p:nvSpPr>
          <p:cNvPr id="7" name="Прямоугольник 6">
            <a:extLst>
              <a:ext uri="{FF2B5EF4-FFF2-40B4-BE49-F238E27FC236}">
                <a16:creationId xmlns:a16="http://schemas.microsoft.com/office/drawing/2014/main" id="{A0779A23-97DF-3549-BBE0-DB72A1787CB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video</a:t>
            </a:r>
            <a:endParaRPr sz="3200" u="sng">
              <a:solidFill>
                <a:srgbClr val="222222"/>
              </a:solidFill>
              <a:highlight>
                <a:srgbClr val="FFFFFF"/>
              </a:highlight>
              <a:latin typeface="Times New Roman"/>
              <a:ea typeface="Times New Roman"/>
              <a:cs typeface="Times New Roman"/>
              <a:sym typeface="Times New Roman"/>
            </a:endParaRPr>
          </a:p>
        </p:txBody>
      </p:sp>
      <p:sp>
        <p:nvSpPr>
          <p:cNvPr id="236" name="Google Shape;236;p33"/>
          <p:cNvSpPr txBox="1">
            <a:spLocks noGrp="1"/>
          </p:cNvSpPr>
          <p:nvPr>
            <p:ph type="body" idx="1"/>
          </p:nvPr>
        </p:nvSpPr>
        <p:spPr>
          <a:xfrm>
            <a:off x="415600" y="4036133"/>
            <a:ext cx="11360800" cy="27420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&lt;video&gt; - setting space for the video.</a:t>
            </a:r>
            <a:endParaRPr sz="2400"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width=”” - width of the video space.</a:t>
            </a:r>
            <a:endParaRPr sz="2400"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height=”” - height of the video space.</a:t>
            </a:r>
            <a:endParaRPr sz="2400"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&lt;source&gt; - setting up the video tag.</a:t>
            </a:r>
            <a:endParaRPr sz="2400"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src=”” - Source - location of the video file.</a:t>
            </a:r>
            <a:endParaRPr sz="2400"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highlight>
                  <a:srgbClr val="FFFFFF"/>
                </a:highlight>
                <a:latin typeface="Times New Roman"/>
                <a:ea typeface="Times New Roman"/>
                <a:cs typeface="Times New Roman"/>
                <a:sym typeface="Times New Roman"/>
              </a:rPr>
              <a:t>Text - Text for older browsers.</a:t>
            </a:r>
            <a:endParaRPr sz="2400" dirty="0">
              <a:solidFill>
                <a:srgbClr val="222222"/>
              </a:solidFill>
              <a:highlight>
                <a:srgbClr val="FFFFFF"/>
              </a:highlight>
              <a:latin typeface="Times New Roman"/>
              <a:ea typeface="Times New Roman"/>
              <a:cs typeface="Times New Roman"/>
              <a:sym typeface="Times New Roman"/>
            </a:endParaRPr>
          </a:p>
        </p:txBody>
      </p:sp>
      <p:sp>
        <p:nvSpPr>
          <p:cNvPr id="237" name="Google Shape;237;p33"/>
          <p:cNvSpPr txBox="1"/>
          <p:nvPr/>
        </p:nvSpPr>
        <p:spPr>
          <a:xfrm>
            <a:off x="415600" y="1541767"/>
            <a:ext cx="7485200" cy="21952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&lt;h2&gt;My Video&lt;/h2&gt;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&lt;video&gt;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&lt;source src=”video.mp4” type=”video/mp4”&gt;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Your browser does not support video tag.</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&lt;/video&gt;</a:t>
            </a:r>
            <a:endParaRPr sz="1867">
              <a:solidFill>
                <a:srgbClr val="222222"/>
              </a:solidFill>
              <a:highlight>
                <a:srgbClr val="FFFFFF"/>
              </a:highlight>
              <a:latin typeface="Courier New"/>
              <a:ea typeface="Courier New"/>
              <a:cs typeface="Courier New"/>
              <a:sym typeface="Courier New"/>
            </a:endParaRPr>
          </a:p>
        </p:txBody>
      </p:sp>
      <p:pic>
        <p:nvPicPr>
          <p:cNvPr id="238" name="Google Shape;238;p33" descr="Video1.png"/>
          <p:cNvPicPr preferRelativeResize="0"/>
          <p:nvPr/>
        </p:nvPicPr>
        <p:blipFill rotWithShape="1">
          <a:blip r:embed="rId3">
            <a:alphaModFix/>
          </a:blip>
          <a:srcRect l="60293" t="1352" r="968" b="1370"/>
          <a:stretch/>
        </p:blipFill>
        <p:spPr>
          <a:xfrm>
            <a:off x="8706536" y="1641503"/>
            <a:ext cx="3069865" cy="3347900"/>
          </a:xfrm>
          <a:prstGeom prst="rect">
            <a:avLst/>
          </a:prstGeom>
          <a:noFill/>
          <a:ln>
            <a:noFill/>
          </a:ln>
        </p:spPr>
      </p:pic>
      <p:sp>
        <p:nvSpPr>
          <p:cNvPr id="3" name="Номер слайда 2">
            <a:extLst>
              <a:ext uri="{FF2B5EF4-FFF2-40B4-BE49-F238E27FC236}">
                <a16:creationId xmlns:a16="http://schemas.microsoft.com/office/drawing/2014/main" id="{5AC381DE-B743-574A-B864-C329E915D768}"/>
              </a:ext>
            </a:extLst>
          </p:cNvPr>
          <p:cNvSpPr>
            <a:spLocks noGrp="1"/>
          </p:cNvSpPr>
          <p:nvPr>
            <p:ph type="sldNum" idx="12"/>
          </p:nvPr>
        </p:nvSpPr>
        <p:spPr/>
        <p:txBody>
          <a:bodyPr/>
          <a:lstStyle/>
          <a:p>
            <a:fld id="{00000000-1234-1234-1234-123412341234}" type="slidenum">
              <a:rPr lang="en" smtClean="0"/>
              <a:pPr/>
              <a:t>76</a:t>
            </a:fld>
            <a:endParaRPr lang="en"/>
          </a:p>
        </p:txBody>
      </p:sp>
      <p:sp>
        <p:nvSpPr>
          <p:cNvPr id="9" name="Прямоугольник 8">
            <a:extLst>
              <a:ext uri="{FF2B5EF4-FFF2-40B4-BE49-F238E27FC236}">
                <a16:creationId xmlns:a16="http://schemas.microsoft.com/office/drawing/2014/main" id="{03B9BFBA-0BF1-2947-8833-FBD45971D9D4}"/>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Working with audio</a:t>
            </a:r>
            <a:endParaRPr sz="3200" u="sng">
              <a:solidFill>
                <a:srgbClr val="222222"/>
              </a:solidFill>
              <a:highlight>
                <a:srgbClr val="FFFFFF"/>
              </a:highlight>
              <a:latin typeface="Times New Roman"/>
              <a:ea typeface="Times New Roman"/>
              <a:cs typeface="Times New Roman"/>
              <a:sym typeface="Times New Roman"/>
            </a:endParaRPr>
          </a:p>
        </p:txBody>
      </p:sp>
      <p:sp>
        <p:nvSpPr>
          <p:cNvPr id="245" name="Google Shape;245;p34"/>
          <p:cNvSpPr txBox="1">
            <a:spLocks noGrp="1"/>
          </p:cNvSpPr>
          <p:nvPr>
            <p:ph type="body" idx="1"/>
          </p:nvPr>
        </p:nvSpPr>
        <p:spPr>
          <a:xfrm>
            <a:off x="415600" y="902233"/>
            <a:ext cx="11360800" cy="670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Audio files is inserted to the page exactly like the video files.</a:t>
            </a:r>
            <a:endParaRPr>
              <a:solidFill>
                <a:srgbClr val="222222"/>
              </a:solidFill>
              <a:highlight>
                <a:srgbClr val="FFFFFF"/>
              </a:highlight>
              <a:latin typeface="Times New Roman"/>
              <a:ea typeface="Times New Roman"/>
              <a:cs typeface="Times New Roman"/>
              <a:sym typeface="Times New Roman"/>
            </a:endParaRPr>
          </a:p>
        </p:txBody>
      </p:sp>
      <p:sp>
        <p:nvSpPr>
          <p:cNvPr id="246" name="Google Shape;246;p34"/>
          <p:cNvSpPr txBox="1"/>
          <p:nvPr/>
        </p:nvSpPr>
        <p:spPr>
          <a:xfrm>
            <a:off x="415600" y="1769067"/>
            <a:ext cx="7485200" cy="26340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&lt;h2&gt;My Audio&lt;/h2&gt;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&lt;audio&gt;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&lt;source src=”audio.mp3” type=”audio/mp3”&gt;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Your browser does not support audio tag.</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&lt;/audio&gt;</a:t>
            </a:r>
            <a:endParaRPr sz="1867">
              <a:solidFill>
                <a:srgbClr val="222222"/>
              </a:solidFill>
              <a:highlight>
                <a:srgbClr val="FFFFFF"/>
              </a:highlight>
              <a:latin typeface="Courier New"/>
              <a:ea typeface="Courier New"/>
              <a:cs typeface="Courier New"/>
              <a:sym typeface="Courier New"/>
            </a:endParaRPr>
          </a:p>
        </p:txBody>
      </p:sp>
      <p:sp>
        <p:nvSpPr>
          <p:cNvPr id="247" name="Google Shape;247;p34"/>
          <p:cNvSpPr txBox="1"/>
          <p:nvPr/>
        </p:nvSpPr>
        <p:spPr>
          <a:xfrm>
            <a:off x="415600" y="4891733"/>
            <a:ext cx="11667200" cy="670800"/>
          </a:xfrm>
          <a:prstGeom prst="rect">
            <a:avLst/>
          </a:prstGeom>
          <a:noFill/>
          <a:ln>
            <a:noFill/>
          </a:ln>
        </p:spPr>
        <p:txBody>
          <a:bodyPr spcFirstLastPara="1" wrap="square" lIns="121900" tIns="121900" rIns="121900" bIns="121900" anchor="t" anchorCtr="0">
            <a:noAutofit/>
          </a:bodyPr>
          <a:lstStyle/>
          <a:p>
            <a:pPr algn="l" rtl="0">
              <a:lnSpc>
                <a:spcPct val="115000"/>
              </a:lnSpc>
              <a:buClr>
                <a:srgbClr val="000000"/>
              </a:buClr>
              <a:buSzPts val="1800"/>
            </a:pPr>
            <a:r>
              <a:rPr lang="en" sz="2400">
                <a:solidFill>
                  <a:srgbClr val="222222"/>
                </a:solidFill>
                <a:highlight>
                  <a:srgbClr val="FFFFFF"/>
                </a:highlight>
                <a:latin typeface="Times New Roman"/>
                <a:ea typeface="Times New Roman"/>
                <a:cs typeface="Times New Roman"/>
                <a:sym typeface="Times New Roman"/>
              </a:rPr>
              <a:t>Video notes working the same here.</a:t>
            </a:r>
            <a:endParaRPr sz="2400">
              <a:solidFill>
                <a:srgbClr val="222222"/>
              </a:solidFill>
              <a:highlight>
                <a:srgbClr val="FFFFFF"/>
              </a:highlight>
              <a:latin typeface="Times New Roman"/>
              <a:ea typeface="Times New Roman"/>
              <a:cs typeface="Times New Roman"/>
              <a:sym typeface="Times New Roman"/>
            </a:endParaRPr>
          </a:p>
        </p:txBody>
      </p:sp>
      <p:pic>
        <p:nvPicPr>
          <p:cNvPr id="248" name="Google Shape;248;p34" descr="Audio.png"/>
          <p:cNvPicPr preferRelativeResize="0"/>
          <p:nvPr/>
        </p:nvPicPr>
        <p:blipFill rotWithShape="1">
          <a:blip r:embed="rId3">
            <a:alphaModFix/>
          </a:blip>
          <a:srcRect l="61608" t="4496" r="968" b="2610"/>
          <a:stretch/>
        </p:blipFill>
        <p:spPr>
          <a:xfrm>
            <a:off x="8217001" y="1640033"/>
            <a:ext cx="3680300" cy="2386400"/>
          </a:xfrm>
          <a:prstGeom prst="rect">
            <a:avLst/>
          </a:prstGeom>
          <a:noFill/>
          <a:ln>
            <a:noFill/>
          </a:ln>
        </p:spPr>
      </p:pic>
      <p:sp>
        <p:nvSpPr>
          <p:cNvPr id="3" name="Номер слайда 2">
            <a:extLst>
              <a:ext uri="{FF2B5EF4-FFF2-40B4-BE49-F238E27FC236}">
                <a16:creationId xmlns:a16="http://schemas.microsoft.com/office/drawing/2014/main" id="{0AEA3792-5089-CF4A-972F-C8BA4FF331DC}"/>
              </a:ext>
            </a:extLst>
          </p:cNvPr>
          <p:cNvSpPr>
            <a:spLocks noGrp="1"/>
          </p:cNvSpPr>
          <p:nvPr>
            <p:ph type="sldNum" idx="12"/>
          </p:nvPr>
        </p:nvSpPr>
        <p:spPr/>
        <p:txBody>
          <a:bodyPr/>
          <a:lstStyle/>
          <a:p>
            <a:fld id="{00000000-1234-1234-1234-123412341234}" type="slidenum">
              <a:rPr lang="en" smtClean="0"/>
              <a:pPr/>
              <a:t>77</a:t>
            </a:fld>
            <a:endParaRPr lang="en"/>
          </a:p>
        </p:txBody>
      </p:sp>
      <p:sp>
        <p:nvSpPr>
          <p:cNvPr id="10" name="Прямоугольник 9">
            <a:extLst>
              <a:ext uri="{FF2B5EF4-FFF2-40B4-BE49-F238E27FC236}">
                <a16:creationId xmlns:a16="http://schemas.microsoft.com/office/drawing/2014/main" id="{FD5606B3-FB39-AF41-96ED-8E76355EB2E7}"/>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rgbClr val="FFFFFF"/>
                </a:highlight>
                <a:latin typeface="Times New Roman"/>
                <a:ea typeface="Times New Roman"/>
                <a:cs typeface="Times New Roman"/>
                <a:sym typeface="Times New Roman"/>
              </a:rPr>
              <a:t>File structuring to groups</a:t>
            </a:r>
            <a:endParaRPr sz="3200" u="sng">
              <a:solidFill>
                <a:srgbClr val="222222"/>
              </a:solidFill>
              <a:highlight>
                <a:srgbClr val="FFFFFF"/>
              </a:highlight>
              <a:latin typeface="Times New Roman"/>
              <a:ea typeface="Times New Roman"/>
              <a:cs typeface="Times New Roman"/>
              <a:sym typeface="Times New Roman"/>
            </a:endParaRPr>
          </a:p>
        </p:txBody>
      </p:sp>
      <p:sp>
        <p:nvSpPr>
          <p:cNvPr id="255" name="Google Shape;255;p35"/>
          <p:cNvSpPr txBox="1">
            <a:spLocks noGrp="1"/>
          </p:cNvSpPr>
          <p:nvPr>
            <p:ph type="body" idx="1"/>
          </p:nvPr>
        </p:nvSpPr>
        <p:spPr>
          <a:xfrm>
            <a:off x="415600" y="1428100"/>
            <a:ext cx="11360800" cy="37152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HTML file on one side can be very simple and easy to read but on the other hand in bigger projects may become very long and without clear order can confuse, produce errors and not work as expected.</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There is many ways to organize your pages and each developer chooses his favorite or according to the project needs.</a:t>
            </a:r>
            <a:endParaRPr>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There is some famous libraries that help us to divide the content correctly by controlling the content in a grid. </a:t>
            </a:r>
            <a:endParaRPr>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460BC325-B43D-0944-8319-0A3B8EF6ED98}"/>
              </a:ext>
            </a:extLst>
          </p:cNvPr>
          <p:cNvSpPr>
            <a:spLocks noGrp="1"/>
          </p:cNvSpPr>
          <p:nvPr>
            <p:ph type="sldNum" idx="12"/>
          </p:nvPr>
        </p:nvSpPr>
        <p:spPr/>
        <p:txBody>
          <a:bodyPr/>
          <a:lstStyle/>
          <a:p>
            <a:fld id="{00000000-1234-1234-1234-123412341234}" type="slidenum">
              <a:rPr lang="en" smtClean="0"/>
              <a:pPr/>
              <a:t>78</a:t>
            </a:fld>
            <a:endParaRPr lang="en"/>
          </a:p>
        </p:txBody>
      </p:sp>
      <p:sp>
        <p:nvSpPr>
          <p:cNvPr id="7" name="Прямоугольник 6">
            <a:extLst>
              <a:ext uri="{FF2B5EF4-FFF2-40B4-BE49-F238E27FC236}">
                <a16:creationId xmlns:a16="http://schemas.microsoft.com/office/drawing/2014/main" id="{69347FC8-CC26-5445-921B-8428F8C7D52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chemeClr val="lt1"/>
                </a:highlight>
                <a:latin typeface="Times New Roman"/>
                <a:ea typeface="Times New Roman"/>
                <a:cs typeface="Times New Roman"/>
                <a:sym typeface="Times New Roman"/>
              </a:rPr>
              <a:t>File structuring to groups</a:t>
            </a:r>
            <a:endParaRPr sz="3200" u="sng">
              <a:solidFill>
                <a:srgbClr val="222222"/>
              </a:solidFill>
              <a:highlight>
                <a:srgbClr val="FFFFFF"/>
              </a:highlight>
              <a:latin typeface="Times New Roman"/>
              <a:ea typeface="Times New Roman"/>
              <a:cs typeface="Times New Roman"/>
              <a:sym typeface="Times New Roman"/>
            </a:endParaRPr>
          </a:p>
        </p:txBody>
      </p:sp>
      <p:sp>
        <p:nvSpPr>
          <p:cNvPr id="262" name="Google Shape;262;p36"/>
          <p:cNvSpPr txBox="1">
            <a:spLocks noGrp="1"/>
          </p:cNvSpPr>
          <p:nvPr>
            <p:ph type="body" idx="1"/>
          </p:nvPr>
        </p:nvSpPr>
        <p:spPr>
          <a:xfrm>
            <a:off x="415600" y="699033"/>
            <a:ext cx="11360800" cy="670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highlight>
                  <a:srgbClr val="FFFFFF"/>
                </a:highlight>
                <a:latin typeface="Times New Roman"/>
                <a:ea typeface="Times New Roman"/>
                <a:cs typeface="Times New Roman"/>
                <a:sym typeface="Times New Roman"/>
              </a:rPr>
              <a:t>The basic division coming from html look likes as the following:</a:t>
            </a:r>
            <a:endParaRPr>
              <a:solidFill>
                <a:srgbClr val="222222"/>
              </a:solidFill>
              <a:highlight>
                <a:srgbClr val="FFFFFF"/>
              </a:highlight>
              <a:latin typeface="Times New Roman"/>
              <a:ea typeface="Times New Roman"/>
              <a:cs typeface="Times New Roman"/>
              <a:sym typeface="Times New Roman"/>
            </a:endParaRPr>
          </a:p>
        </p:txBody>
      </p:sp>
      <p:sp>
        <p:nvSpPr>
          <p:cNvPr id="263" name="Google Shape;263;p36"/>
          <p:cNvSpPr txBox="1"/>
          <p:nvPr/>
        </p:nvSpPr>
        <p:spPr>
          <a:xfrm>
            <a:off x="415600" y="1297600"/>
            <a:ext cx="7878800" cy="48684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chemeClr val="dk1"/>
              </a:buClr>
              <a:buSzPts val="1100"/>
            </a:pPr>
            <a:r>
              <a:rPr lang="en" sz="1600">
                <a:latin typeface="Courier New"/>
                <a:ea typeface="Courier New"/>
                <a:cs typeface="Courier New"/>
                <a:sym typeface="Courier New"/>
              </a:rPr>
              <a:t>&lt;header&gt;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   &lt;h1&gt;My website&lt;/h1&gt;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   &lt;hr&gt;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&lt;/header&gt;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&lt;main&gt;</a:t>
            </a:r>
            <a:endParaRPr sz="1600">
              <a:latin typeface="Courier New"/>
              <a:ea typeface="Courier New"/>
              <a:cs typeface="Courier New"/>
              <a:sym typeface="Courier New"/>
            </a:endParaRPr>
          </a:p>
          <a:p>
            <a:pPr indent="609585" algn="l" rtl="0">
              <a:lnSpc>
                <a:spcPct val="150000"/>
              </a:lnSpc>
              <a:buClr>
                <a:schemeClr val="dk1"/>
              </a:buClr>
              <a:buSzPts val="1100"/>
            </a:pPr>
            <a:r>
              <a:rPr lang="en" sz="1600">
                <a:latin typeface="Courier New"/>
                <a:ea typeface="Courier New"/>
                <a:cs typeface="Courier New"/>
                <a:sym typeface="Courier New"/>
              </a:rPr>
              <a:t>&lt;h4&gt;My content&lt;/h4&gt;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     	&lt;p&gt;Welcome and enjoy!&lt;/p&gt;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&lt;/main&gt;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&lt;footer&gt;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   &lt;hr&gt;</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   Website legal copyrights</a:t>
            </a:r>
            <a:endParaRPr sz="1600">
              <a:latin typeface="Courier New"/>
              <a:ea typeface="Courier New"/>
              <a:cs typeface="Courier New"/>
              <a:sym typeface="Courier New"/>
            </a:endParaRPr>
          </a:p>
          <a:p>
            <a:pPr algn="l" rtl="0">
              <a:lnSpc>
                <a:spcPct val="150000"/>
              </a:lnSpc>
              <a:buClr>
                <a:schemeClr val="dk1"/>
              </a:buClr>
              <a:buSzPts val="1100"/>
            </a:pPr>
            <a:r>
              <a:rPr lang="en" sz="1600">
                <a:latin typeface="Courier New"/>
                <a:ea typeface="Courier New"/>
                <a:cs typeface="Courier New"/>
                <a:sym typeface="Courier New"/>
              </a:rPr>
              <a:t>&lt;/footer&gt;</a:t>
            </a:r>
            <a:endParaRPr sz="1600">
              <a:latin typeface="Courier New"/>
              <a:ea typeface="Courier New"/>
              <a:cs typeface="Courier New"/>
              <a:sym typeface="Courier New"/>
            </a:endParaRPr>
          </a:p>
          <a:p>
            <a:pPr algn="l" rtl="0">
              <a:lnSpc>
                <a:spcPct val="150000"/>
              </a:lnSpc>
              <a:buClr>
                <a:srgbClr val="000000"/>
              </a:buClr>
              <a:buSzPts val="1200"/>
            </a:pPr>
            <a:endParaRPr sz="1600">
              <a:latin typeface="Courier New"/>
              <a:ea typeface="Courier New"/>
              <a:cs typeface="Courier New"/>
              <a:sym typeface="Courier New"/>
            </a:endParaRPr>
          </a:p>
        </p:txBody>
      </p:sp>
      <p:pic>
        <p:nvPicPr>
          <p:cNvPr id="265" name="Google Shape;265;p36"/>
          <p:cNvPicPr preferRelativeResize="0"/>
          <p:nvPr/>
        </p:nvPicPr>
        <p:blipFill>
          <a:blip r:embed="rId3">
            <a:alphaModFix/>
          </a:blip>
          <a:stretch>
            <a:fillRect/>
          </a:stretch>
        </p:blipFill>
        <p:spPr>
          <a:xfrm>
            <a:off x="8715733" y="2566853"/>
            <a:ext cx="2759600" cy="3327376"/>
          </a:xfrm>
          <a:prstGeom prst="rect">
            <a:avLst/>
          </a:prstGeom>
          <a:noFill/>
          <a:ln>
            <a:noFill/>
          </a:ln>
        </p:spPr>
      </p:pic>
      <p:sp>
        <p:nvSpPr>
          <p:cNvPr id="3" name="Номер слайда 2">
            <a:extLst>
              <a:ext uri="{FF2B5EF4-FFF2-40B4-BE49-F238E27FC236}">
                <a16:creationId xmlns:a16="http://schemas.microsoft.com/office/drawing/2014/main" id="{8D26BD39-C2CF-5C4C-B54F-67EA797A8E9C}"/>
              </a:ext>
            </a:extLst>
          </p:cNvPr>
          <p:cNvSpPr>
            <a:spLocks noGrp="1"/>
          </p:cNvSpPr>
          <p:nvPr>
            <p:ph type="sldNum" idx="12"/>
          </p:nvPr>
        </p:nvSpPr>
        <p:spPr/>
        <p:txBody>
          <a:bodyPr/>
          <a:lstStyle/>
          <a:p>
            <a:fld id="{00000000-1234-1234-1234-123412341234}" type="slidenum">
              <a:rPr lang="en" smtClean="0"/>
              <a:pPr/>
              <a:t>79</a:t>
            </a:fld>
            <a:endParaRPr lang="en"/>
          </a:p>
        </p:txBody>
      </p:sp>
      <p:sp>
        <p:nvSpPr>
          <p:cNvPr id="9" name="Прямоугольник 8">
            <a:extLst>
              <a:ext uri="{FF2B5EF4-FFF2-40B4-BE49-F238E27FC236}">
                <a16:creationId xmlns:a16="http://schemas.microsoft.com/office/drawing/2014/main" id="{2BA26300-F665-5340-8009-ECEEF395B86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91" name="Shape 91"/>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IP</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An IP address, short for Internet Protocol address, is an identifying number for a piece of network hardware. </a:t>
            </a:r>
          </a:p>
          <a:p>
            <a:pPr marL="380990" indent="-380990" algn="l" rtl="0"/>
            <a:r>
              <a:rPr lang="en" dirty="0">
                <a:solidFill>
                  <a:schemeClr val="dk1"/>
                </a:solidFill>
              </a:rPr>
              <a:t>Having an IP address allows a device to communicate with other devices over an IP-based network like the internet.</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Most IP addresses look like this:</a:t>
            </a:r>
            <a:endParaRPr dirty="0">
              <a:solidFill>
                <a:schemeClr val="dk1"/>
              </a:solidFill>
            </a:endParaRPr>
          </a:p>
          <a:p>
            <a:pPr marL="609585" lvl="1" indent="0" algn="l" rtl="0">
              <a:spcBef>
                <a:spcPts val="0"/>
              </a:spcBef>
              <a:buNone/>
            </a:pPr>
            <a:r>
              <a:rPr lang="en" dirty="0">
                <a:solidFill>
                  <a:schemeClr val="dk1"/>
                </a:solidFill>
              </a:rPr>
              <a:t>151.101.65.121 (IPv4)</a:t>
            </a:r>
            <a:endParaRPr dirty="0">
              <a:solidFill>
                <a:schemeClr val="dk1"/>
              </a:solidFill>
            </a:endParaRPr>
          </a:p>
          <a:p>
            <a:pPr marL="380990" indent="-380990" algn="l" rtl="0"/>
            <a:r>
              <a:rPr lang="en" dirty="0">
                <a:solidFill>
                  <a:schemeClr val="dk1"/>
                </a:solidFill>
              </a:rPr>
              <a:t>Other IP addresses you might come across could look more like this:</a:t>
            </a:r>
            <a:endParaRPr dirty="0">
              <a:solidFill>
                <a:schemeClr val="dk1"/>
              </a:solidFill>
            </a:endParaRPr>
          </a:p>
          <a:p>
            <a:pPr marL="0" indent="0" rtl="0">
              <a:buNone/>
            </a:pPr>
            <a:r>
              <a:rPr lang="en" dirty="0">
                <a:solidFill>
                  <a:schemeClr val="dk1"/>
                </a:solidFill>
              </a:rPr>
              <a:t>     2001:4860:4860::8844 (IPv6)</a:t>
            </a: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p:txBody>
      </p:sp>
      <p:sp>
        <p:nvSpPr>
          <p:cNvPr id="6" name="TextBox 5">
            <a:extLst>
              <a:ext uri="{FF2B5EF4-FFF2-40B4-BE49-F238E27FC236}">
                <a16:creationId xmlns:a16="http://schemas.microsoft.com/office/drawing/2014/main" id="{543473F2-BA07-924F-8195-B787C2BBD7AD}"/>
              </a:ext>
            </a:extLst>
          </p:cNvPr>
          <p:cNvSpPr txBox="1"/>
          <p:nvPr/>
        </p:nvSpPr>
        <p:spPr>
          <a:xfrm>
            <a:off x="4497091" y="64108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80969581-A4E4-864B-AC67-BEBA13A26D88}"/>
              </a:ext>
            </a:extLst>
          </p:cNvPr>
          <p:cNvSpPr>
            <a:spLocks noGrp="1"/>
          </p:cNvSpPr>
          <p:nvPr>
            <p:ph type="sldNum" idx="12"/>
          </p:nvPr>
        </p:nvSpPr>
        <p:spPr/>
        <p:txBody>
          <a:bodyPr/>
          <a:lstStyle/>
          <a:p>
            <a:fld id="{00000000-1234-1234-1234-123412341234}" type="slidenum">
              <a:rPr lang="en" smtClean="0"/>
              <a:pPr/>
              <a:t>8</a:t>
            </a:fld>
            <a:endParaRPr lang="e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chemeClr val="lt1"/>
                </a:highlight>
                <a:latin typeface="Times New Roman"/>
                <a:ea typeface="Times New Roman"/>
                <a:cs typeface="Times New Roman"/>
                <a:sym typeface="Times New Roman"/>
              </a:rPr>
              <a:t>File structuring to groups</a:t>
            </a:r>
            <a:endParaRPr sz="3200" u="sng">
              <a:solidFill>
                <a:srgbClr val="222222"/>
              </a:solidFill>
              <a:highlight>
                <a:schemeClr val="lt1"/>
              </a:highlight>
              <a:latin typeface="Times New Roman"/>
              <a:ea typeface="Times New Roman"/>
              <a:cs typeface="Times New Roman"/>
              <a:sym typeface="Times New Roman"/>
            </a:endParaRPr>
          </a:p>
          <a:p>
            <a:pPr algn="ctr" rtl="0">
              <a:lnSpc>
                <a:spcPct val="115000"/>
              </a:lnSpc>
            </a:pPr>
            <a:endParaRPr sz="3200" u="sng">
              <a:solidFill>
                <a:srgbClr val="222222"/>
              </a:solidFill>
              <a:highlight>
                <a:schemeClr val="lt1"/>
              </a:highlight>
              <a:latin typeface="Times New Roman"/>
              <a:ea typeface="Times New Roman"/>
              <a:cs typeface="Times New Roman"/>
              <a:sym typeface="Times New Roman"/>
            </a:endParaRPr>
          </a:p>
          <a:p>
            <a:pPr algn="ctr" rtl="0">
              <a:lnSpc>
                <a:spcPct val="115000"/>
              </a:lnSpc>
            </a:pPr>
            <a:endParaRPr sz="3200" u="sng">
              <a:solidFill>
                <a:srgbClr val="222222"/>
              </a:solidFill>
              <a:highlight>
                <a:srgbClr val="FFFFFF"/>
              </a:highlight>
              <a:latin typeface="Times New Roman"/>
              <a:ea typeface="Times New Roman"/>
              <a:cs typeface="Times New Roman"/>
              <a:sym typeface="Times New Roman"/>
            </a:endParaRPr>
          </a:p>
        </p:txBody>
      </p:sp>
      <p:sp>
        <p:nvSpPr>
          <p:cNvPr id="271" name="Google Shape;271;p37"/>
          <p:cNvSpPr txBox="1">
            <a:spLocks noGrp="1"/>
          </p:cNvSpPr>
          <p:nvPr>
            <p:ph type="body" idx="1"/>
          </p:nvPr>
        </p:nvSpPr>
        <p:spPr>
          <a:xfrm>
            <a:off x="579600" y="977064"/>
            <a:ext cx="11612400" cy="34024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highlight>
                  <a:srgbClr val="FFFFFF"/>
                </a:highlight>
                <a:latin typeface="Times New Roman"/>
                <a:ea typeface="Times New Roman"/>
                <a:cs typeface="Times New Roman"/>
                <a:sym typeface="Times New Roman"/>
              </a:rPr>
              <a:t>A semantic element clearly describes its meaning to both the browser and the developer.</a:t>
            </a:r>
            <a:endParaRPr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r>
              <a:rPr lang="en" dirty="0">
                <a:solidFill>
                  <a:srgbClr val="222222"/>
                </a:solidFill>
                <a:highlight>
                  <a:srgbClr val="FFFFFF"/>
                </a:highlight>
                <a:latin typeface="Times New Roman"/>
                <a:ea typeface="Times New Roman"/>
                <a:cs typeface="Times New Roman"/>
                <a:sym typeface="Times New Roman"/>
              </a:rPr>
              <a:t>We can see three new </a:t>
            </a:r>
            <a:r>
              <a:rPr lang="en" dirty="0">
                <a:solidFill>
                  <a:srgbClr val="222222"/>
                </a:solidFill>
                <a:highlight>
                  <a:schemeClr val="lt1"/>
                </a:highlight>
                <a:latin typeface="Times New Roman"/>
                <a:ea typeface="Times New Roman"/>
                <a:cs typeface="Times New Roman"/>
                <a:sym typeface="Times New Roman"/>
              </a:rPr>
              <a:t>semantic </a:t>
            </a:r>
            <a:r>
              <a:rPr lang="en" dirty="0">
                <a:solidFill>
                  <a:srgbClr val="222222"/>
                </a:solidFill>
                <a:highlight>
                  <a:srgbClr val="FFFFFF"/>
                </a:highlight>
                <a:latin typeface="Times New Roman"/>
                <a:ea typeface="Times New Roman"/>
                <a:cs typeface="Times New Roman"/>
                <a:sym typeface="Times New Roman"/>
              </a:rPr>
              <a:t>tags here that divide our content:</a:t>
            </a:r>
            <a:endParaRPr dirty="0">
              <a:solidFill>
                <a:srgbClr val="222222"/>
              </a:solidFill>
              <a:highlight>
                <a:srgbClr val="FFFFFF"/>
              </a:highlight>
              <a:latin typeface="Times New Roman"/>
              <a:ea typeface="Times New Roman"/>
              <a:cs typeface="Times New Roman"/>
              <a:sym typeface="Times New Roman"/>
            </a:endParaRPr>
          </a:p>
          <a:p>
            <a:pPr marL="0" indent="0" algn="l" rtl="0">
              <a:buNone/>
            </a:pPr>
            <a:r>
              <a:rPr lang="en" dirty="0">
                <a:solidFill>
                  <a:srgbClr val="222222"/>
                </a:solidFill>
                <a:highlight>
                  <a:srgbClr val="FFE599"/>
                </a:highlight>
                <a:latin typeface="Times New Roman"/>
                <a:ea typeface="Times New Roman"/>
                <a:cs typeface="Times New Roman"/>
                <a:sym typeface="Times New Roman"/>
              </a:rPr>
              <a:t>&lt;header&gt; , &lt;main&gt; , &lt;footer&gt;.</a:t>
            </a:r>
            <a:endParaRPr dirty="0">
              <a:solidFill>
                <a:srgbClr val="222222"/>
              </a:solidFill>
              <a:highlight>
                <a:srgbClr val="FFE599"/>
              </a:highlight>
              <a:latin typeface="Times New Roman"/>
              <a:ea typeface="Times New Roman"/>
              <a:cs typeface="Times New Roman"/>
              <a:sym typeface="Times New Roman"/>
            </a:endParaRPr>
          </a:p>
          <a:p>
            <a:pPr marL="0" indent="0" algn="l" rtl="0">
              <a:buNone/>
            </a:pPr>
            <a:r>
              <a:rPr lang="en" dirty="0">
                <a:solidFill>
                  <a:srgbClr val="222222"/>
                </a:solidFill>
                <a:highlight>
                  <a:srgbClr val="FFFFFF"/>
                </a:highlight>
                <a:latin typeface="Times New Roman"/>
                <a:ea typeface="Times New Roman"/>
                <a:cs typeface="Times New Roman"/>
                <a:sym typeface="Times New Roman"/>
              </a:rPr>
              <a:t>There is no difference in between them but their names for clarity.</a:t>
            </a:r>
            <a:endParaRPr dirty="0">
              <a:solidFill>
                <a:srgbClr val="222222"/>
              </a:solidFill>
              <a:highlight>
                <a:srgbClr val="FFFFFF"/>
              </a:highlight>
              <a:latin typeface="Times New Roman"/>
              <a:ea typeface="Times New Roman"/>
              <a:cs typeface="Times New Roman"/>
              <a:sym typeface="Times New Roman"/>
            </a:endParaRPr>
          </a:p>
          <a:p>
            <a:pPr marL="0" indent="0" algn="l" rtl="0">
              <a:lnSpc>
                <a:spcPct val="115000"/>
              </a:lnSpc>
              <a:buNone/>
            </a:pPr>
            <a:endParaRPr dirty="0">
              <a:solidFill>
                <a:srgbClr val="222222"/>
              </a:solidFill>
              <a:highlight>
                <a:srgbClr val="FFE599"/>
              </a:highlight>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The most widely used non-semantic tag is the &lt;div&gt;. Remember it - it is now your best bud.</a:t>
            </a: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Usually you will want to wrap your content in groups to better control the content displayed on your page allowing you to control and  play with the inside content without hurting the main structure of the page.</a:t>
            </a:r>
            <a:endParaRPr dirty="0">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748C3046-C998-8B45-89FB-D7C8EA3B87FF}"/>
              </a:ext>
            </a:extLst>
          </p:cNvPr>
          <p:cNvSpPr>
            <a:spLocks noGrp="1"/>
          </p:cNvSpPr>
          <p:nvPr>
            <p:ph type="sldNum" idx="12"/>
          </p:nvPr>
        </p:nvSpPr>
        <p:spPr/>
        <p:txBody>
          <a:bodyPr/>
          <a:lstStyle/>
          <a:p>
            <a:fld id="{00000000-1234-1234-1234-123412341234}" type="slidenum">
              <a:rPr lang="en" smtClean="0"/>
              <a:pPr/>
              <a:t>80</a:t>
            </a:fld>
            <a:endParaRPr lang="en"/>
          </a:p>
        </p:txBody>
      </p:sp>
      <p:sp>
        <p:nvSpPr>
          <p:cNvPr id="7" name="Прямоугольник 6">
            <a:extLst>
              <a:ext uri="{FF2B5EF4-FFF2-40B4-BE49-F238E27FC236}">
                <a16:creationId xmlns:a16="http://schemas.microsoft.com/office/drawing/2014/main" id="{B670330A-8737-394A-9172-9BDC128DADA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a:spLocks noGrp="1"/>
          </p:cNvSpPr>
          <p:nvPr>
            <p:ph type="title"/>
          </p:nvPr>
        </p:nvSpPr>
        <p:spPr>
          <a:xfrm>
            <a:off x="415600" y="0"/>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highlight>
                  <a:schemeClr val="lt1"/>
                </a:highlight>
                <a:latin typeface="Times New Roman"/>
                <a:ea typeface="Times New Roman"/>
                <a:cs typeface="Times New Roman"/>
                <a:sym typeface="Times New Roman"/>
              </a:rPr>
              <a:t>File structuring to groups</a:t>
            </a:r>
            <a:endParaRPr sz="3200" u="sng">
              <a:solidFill>
                <a:srgbClr val="222222"/>
              </a:solidFill>
              <a:highlight>
                <a:schemeClr val="lt1"/>
              </a:highlight>
              <a:latin typeface="Times New Roman"/>
              <a:ea typeface="Times New Roman"/>
              <a:cs typeface="Times New Roman"/>
              <a:sym typeface="Times New Roman"/>
            </a:endParaRPr>
          </a:p>
          <a:p>
            <a:pPr algn="ctr" rtl="0">
              <a:lnSpc>
                <a:spcPct val="115000"/>
              </a:lnSpc>
              <a:buClr>
                <a:schemeClr val="dk1"/>
              </a:buClr>
            </a:pPr>
            <a:endParaRPr sz="3200" u="sng">
              <a:solidFill>
                <a:srgbClr val="222222"/>
              </a:solidFill>
              <a:highlight>
                <a:schemeClr val="lt1"/>
              </a:highlight>
              <a:latin typeface="Times New Roman"/>
              <a:ea typeface="Times New Roman"/>
              <a:cs typeface="Times New Roman"/>
              <a:sym typeface="Times New Roman"/>
            </a:endParaRPr>
          </a:p>
          <a:p>
            <a:pPr algn="ctr" rtl="0">
              <a:lnSpc>
                <a:spcPct val="115000"/>
              </a:lnSpc>
            </a:pPr>
            <a:endParaRPr sz="3200" u="sng">
              <a:solidFill>
                <a:srgbClr val="222222"/>
              </a:solidFill>
              <a:highlight>
                <a:srgbClr val="FFFFFF"/>
              </a:highlight>
              <a:latin typeface="Times New Roman"/>
              <a:ea typeface="Times New Roman"/>
              <a:cs typeface="Times New Roman"/>
              <a:sym typeface="Times New Roman"/>
            </a:endParaRPr>
          </a:p>
        </p:txBody>
      </p:sp>
      <p:sp>
        <p:nvSpPr>
          <p:cNvPr id="278" name="Google Shape;278;p38"/>
          <p:cNvSpPr txBox="1">
            <a:spLocks noGrp="1"/>
          </p:cNvSpPr>
          <p:nvPr>
            <p:ph type="body" idx="1"/>
          </p:nvPr>
        </p:nvSpPr>
        <p:spPr>
          <a:xfrm>
            <a:off x="415600" y="909716"/>
            <a:ext cx="11360800" cy="3472000"/>
          </a:xfrm>
          <a:prstGeom prst="rect">
            <a:avLst/>
          </a:prstGeom>
          <a:noFill/>
          <a:ln>
            <a:noFill/>
          </a:ln>
        </p:spPr>
        <p:txBody>
          <a:bodyPr spcFirstLastPara="1" vert="horz" wrap="square" lIns="121900" tIns="121900" rIns="121900" bIns="121900" rtlCol="1" anchor="t" anchorCtr="0">
            <a:noAutofit/>
          </a:bodyPr>
          <a:lstStyle/>
          <a:p>
            <a:pPr marL="0" indent="0" algn="l" rtl="0">
              <a:buNone/>
            </a:pPr>
            <a:r>
              <a:rPr lang="en" sz="2400" dirty="0">
                <a:solidFill>
                  <a:srgbClr val="222222"/>
                </a:solidFill>
                <a:latin typeface="Times New Roman"/>
                <a:ea typeface="Times New Roman"/>
                <a:cs typeface="Times New Roman"/>
                <a:sym typeface="Times New Roman"/>
              </a:rPr>
              <a:t>&lt;header&gt; - 	</a:t>
            </a:r>
            <a:r>
              <a:rPr lang="en" sz="2400" dirty="0">
                <a:solidFill>
                  <a:schemeClr val="dk1"/>
                </a:solidFill>
                <a:latin typeface="Times New Roman"/>
                <a:ea typeface="Times New Roman"/>
                <a:cs typeface="Times New Roman"/>
                <a:sym typeface="Times New Roman"/>
              </a:rPr>
              <a:t>Tag that specifies a header for a document or section.</a:t>
            </a:r>
            <a:endParaRPr sz="2400" dirty="0">
              <a:solidFill>
                <a:schemeClr val="dk1"/>
              </a:solidFill>
              <a:latin typeface="Times New Roman"/>
              <a:ea typeface="Times New Roman"/>
              <a:cs typeface="Times New Roman"/>
              <a:sym typeface="Times New Roman"/>
            </a:endParaRPr>
          </a:p>
          <a:p>
            <a:pPr marL="1219170" indent="609585" algn="l" rtl="0">
              <a:buSzPts val="1100"/>
              <a:buNone/>
            </a:pPr>
            <a:r>
              <a:rPr lang="en" sz="2400" dirty="0">
                <a:solidFill>
                  <a:schemeClr val="dk1"/>
                </a:solidFill>
                <a:latin typeface="Times New Roman"/>
                <a:ea typeface="Times New Roman"/>
                <a:cs typeface="Times New Roman"/>
                <a:sym typeface="Times New Roman"/>
              </a:rPr>
              <a:t>It’s should be used as a container for introductory content.</a:t>
            </a:r>
            <a:endParaRPr sz="2400" dirty="0">
              <a:solidFill>
                <a:schemeClr val="dk1"/>
              </a:solidFill>
              <a:latin typeface="Times New Roman"/>
              <a:ea typeface="Times New Roman"/>
              <a:cs typeface="Times New Roman"/>
              <a:sym typeface="Times New Roman"/>
            </a:endParaRPr>
          </a:p>
          <a:p>
            <a:pPr marL="1219170" indent="609585" algn="l" rtl="0">
              <a:buClr>
                <a:schemeClr val="dk1"/>
              </a:buClr>
              <a:buSzPts val="1100"/>
              <a:buNone/>
            </a:pPr>
            <a:endParaRPr sz="2400" dirty="0">
              <a:solidFill>
                <a:schemeClr val="dk1"/>
              </a:solidFill>
              <a:latin typeface="Times New Roman"/>
              <a:ea typeface="Times New Roman"/>
              <a:cs typeface="Times New Roman"/>
              <a:sym typeface="Times New Roman"/>
            </a:endParaRPr>
          </a:p>
          <a:p>
            <a:pPr marL="0" indent="0" algn="l" rtl="0">
              <a:buClr>
                <a:schemeClr val="dk1"/>
              </a:buClr>
              <a:buNone/>
            </a:pPr>
            <a:r>
              <a:rPr lang="en" sz="2400" dirty="0">
                <a:solidFill>
                  <a:srgbClr val="222222"/>
                </a:solidFill>
                <a:latin typeface="Times New Roman"/>
                <a:ea typeface="Times New Roman"/>
                <a:cs typeface="Times New Roman"/>
                <a:sym typeface="Times New Roman"/>
              </a:rPr>
              <a:t>&lt;main&gt; - 		</a:t>
            </a:r>
            <a:r>
              <a:rPr lang="en" sz="2400" dirty="0">
                <a:solidFill>
                  <a:schemeClr val="dk1"/>
                </a:solidFill>
                <a:latin typeface="Times New Roman"/>
                <a:ea typeface="Times New Roman"/>
                <a:cs typeface="Times New Roman"/>
                <a:sym typeface="Times New Roman"/>
              </a:rPr>
              <a:t>Tag that specifies a main for a document or section.</a:t>
            </a:r>
            <a:endParaRPr sz="2400" dirty="0">
              <a:solidFill>
                <a:schemeClr val="dk1"/>
              </a:solidFill>
              <a:latin typeface="Times New Roman"/>
              <a:ea typeface="Times New Roman"/>
              <a:cs typeface="Times New Roman"/>
              <a:sym typeface="Times New Roman"/>
            </a:endParaRPr>
          </a:p>
          <a:p>
            <a:pPr marL="1828754" indent="0" algn="l" rtl="0">
              <a:buSzPts val="1100"/>
              <a:buNone/>
            </a:pPr>
            <a:r>
              <a:rPr lang="en" sz="2400" dirty="0">
                <a:solidFill>
                  <a:schemeClr val="dk1"/>
                </a:solidFill>
                <a:latin typeface="Times New Roman"/>
                <a:ea typeface="Times New Roman"/>
                <a:cs typeface="Times New Roman"/>
                <a:sym typeface="Times New Roman"/>
              </a:rPr>
              <a:t>It’s should</a:t>
            </a:r>
            <a:r>
              <a:rPr lang="en" sz="2400" dirty="0">
                <a:solidFill>
                  <a:schemeClr val="dk1"/>
                </a:solidFill>
                <a:highlight>
                  <a:srgbClr val="FFFFFF"/>
                </a:highlight>
                <a:latin typeface="Times New Roman"/>
                <a:ea typeface="Times New Roman"/>
                <a:cs typeface="Times New Roman"/>
                <a:sym typeface="Times New Roman"/>
              </a:rPr>
              <a:t> contain unique content of the document and not any content that is repeated across documents such as sidebars, navigation link etc.</a:t>
            </a:r>
            <a:endParaRPr sz="2400" dirty="0">
              <a:solidFill>
                <a:schemeClr val="dk1"/>
              </a:solidFill>
              <a:highlight>
                <a:srgbClr val="FFFFFF"/>
              </a:highlight>
              <a:latin typeface="Times New Roman"/>
              <a:ea typeface="Times New Roman"/>
              <a:cs typeface="Times New Roman"/>
              <a:sym typeface="Times New Roman"/>
            </a:endParaRPr>
          </a:p>
          <a:p>
            <a:pPr marL="1828754" indent="0" algn="l" rtl="0">
              <a:buSzPts val="1100"/>
              <a:buNone/>
            </a:pPr>
            <a:endParaRPr sz="2400" dirty="0">
              <a:solidFill>
                <a:schemeClr val="dk1"/>
              </a:solidFill>
              <a:highlight>
                <a:srgbClr val="FFFFFF"/>
              </a:highlight>
              <a:latin typeface="Times New Roman"/>
              <a:ea typeface="Times New Roman"/>
              <a:cs typeface="Times New Roman"/>
              <a:sym typeface="Times New Roman"/>
            </a:endParaRPr>
          </a:p>
          <a:p>
            <a:pPr marL="0" indent="0" algn="l" rtl="0">
              <a:buNone/>
            </a:pPr>
            <a:r>
              <a:rPr lang="en" sz="2400" dirty="0">
                <a:solidFill>
                  <a:srgbClr val="222222"/>
                </a:solidFill>
                <a:latin typeface="Times New Roman"/>
                <a:ea typeface="Times New Roman"/>
                <a:cs typeface="Times New Roman"/>
                <a:sym typeface="Times New Roman"/>
              </a:rPr>
              <a:t>&lt;footer&gt; -	</a:t>
            </a:r>
            <a:r>
              <a:rPr lang="en" sz="2400" dirty="0">
                <a:solidFill>
                  <a:schemeClr val="dk1"/>
                </a:solidFill>
                <a:latin typeface="Times New Roman"/>
                <a:ea typeface="Times New Roman"/>
                <a:cs typeface="Times New Roman"/>
                <a:sym typeface="Times New Roman"/>
              </a:rPr>
              <a:t>Tag that specifies a footer for a document or section.</a:t>
            </a:r>
            <a:endParaRPr sz="2400" dirty="0">
              <a:solidFill>
                <a:schemeClr val="dk1"/>
              </a:solidFill>
              <a:latin typeface="Times New Roman"/>
              <a:ea typeface="Times New Roman"/>
              <a:cs typeface="Times New Roman"/>
              <a:sym typeface="Times New Roman"/>
            </a:endParaRPr>
          </a:p>
          <a:p>
            <a:pPr marL="1219170" indent="609585" algn="l" rtl="0">
              <a:buSzPts val="1100"/>
              <a:buNone/>
            </a:pPr>
            <a:r>
              <a:rPr lang="en" sz="2400" dirty="0">
                <a:solidFill>
                  <a:schemeClr val="dk1"/>
                </a:solidFill>
                <a:highlight>
                  <a:srgbClr val="FFFFFF"/>
                </a:highlight>
                <a:latin typeface="Times New Roman"/>
                <a:ea typeface="Times New Roman"/>
                <a:cs typeface="Times New Roman"/>
                <a:sym typeface="Times New Roman"/>
              </a:rPr>
              <a:t>Element should contain information about its containing element.</a:t>
            </a:r>
            <a:endParaRPr sz="2400" dirty="0">
              <a:solidFill>
                <a:schemeClr val="dk1"/>
              </a:solidFill>
              <a:highlight>
                <a:srgbClr val="FFFFFF"/>
              </a:highlight>
              <a:latin typeface="Times New Roman"/>
              <a:ea typeface="Times New Roman"/>
              <a:cs typeface="Times New Roman"/>
              <a:sym typeface="Times New Roman"/>
            </a:endParaRPr>
          </a:p>
          <a:p>
            <a:pPr marL="1219170" indent="609585" algn="l" rtl="0">
              <a:buClr>
                <a:schemeClr val="dk1"/>
              </a:buClr>
              <a:buSzPts val="1100"/>
              <a:buNone/>
            </a:pPr>
            <a:endParaRPr sz="2400" dirty="0">
              <a:solidFill>
                <a:schemeClr val="dk1"/>
              </a:solidFill>
              <a:highlight>
                <a:srgbClr val="FFFFFF"/>
              </a:highlight>
              <a:latin typeface="Times New Roman"/>
              <a:ea typeface="Times New Roman"/>
              <a:cs typeface="Times New Roman"/>
              <a:sym typeface="Times New Roman"/>
            </a:endParaRPr>
          </a:p>
          <a:p>
            <a:pPr marL="0" indent="0" algn="l" rtl="0">
              <a:buNone/>
            </a:pPr>
            <a:r>
              <a:rPr lang="en" sz="2400" dirty="0">
                <a:solidFill>
                  <a:srgbClr val="222222"/>
                </a:solidFill>
                <a:latin typeface="Times New Roman"/>
                <a:ea typeface="Times New Roman"/>
                <a:cs typeface="Times New Roman"/>
                <a:sym typeface="Times New Roman"/>
              </a:rPr>
              <a:t>&lt;div&gt; -		</a:t>
            </a:r>
            <a:r>
              <a:rPr lang="en" sz="2400" dirty="0">
                <a:solidFill>
                  <a:schemeClr val="dk1"/>
                </a:solidFill>
                <a:latin typeface="Times New Roman"/>
                <a:ea typeface="Times New Roman"/>
                <a:cs typeface="Times New Roman"/>
                <a:sym typeface="Times New Roman"/>
              </a:rPr>
              <a:t>Tag that </a:t>
            </a:r>
            <a:r>
              <a:rPr lang="en" sz="2400" dirty="0">
                <a:solidFill>
                  <a:schemeClr val="dk1"/>
                </a:solidFill>
                <a:highlight>
                  <a:srgbClr val="FFFFFF"/>
                </a:highlight>
                <a:latin typeface="Times New Roman"/>
                <a:ea typeface="Times New Roman"/>
                <a:cs typeface="Times New Roman"/>
                <a:sym typeface="Times New Roman"/>
              </a:rPr>
              <a:t>defines a division or a section in an HTML document.</a:t>
            </a:r>
            <a:endParaRPr sz="2400" dirty="0">
              <a:solidFill>
                <a:schemeClr val="dk1"/>
              </a:solidFill>
              <a:highlight>
                <a:srgbClr val="FFFFFF"/>
              </a:highlight>
              <a:latin typeface="Times New Roman"/>
              <a:ea typeface="Times New Roman"/>
              <a:cs typeface="Times New Roman"/>
              <a:sym typeface="Times New Roman"/>
            </a:endParaRPr>
          </a:p>
          <a:p>
            <a:pPr marL="0" indent="0" algn="l" rtl="0">
              <a:buClr>
                <a:schemeClr val="dk1"/>
              </a:buClr>
              <a:buSzPts val="1100"/>
              <a:buNone/>
            </a:pPr>
            <a:r>
              <a:rPr lang="en" sz="2400" dirty="0">
                <a:solidFill>
                  <a:schemeClr val="dk1"/>
                </a:solidFill>
                <a:highlight>
                  <a:srgbClr val="FFFFFF"/>
                </a:highlight>
                <a:latin typeface="Times New Roman"/>
                <a:ea typeface="Times New Roman"/>
                <a:cs typeface="Times New Roman"/>
                <a:sym typeface="Times New Roman"/>
              </a:rPr>
              <a:t>			Usually used as a container of other elements.</a:t>
            </a:r>
            <a:endParaRPr sz="2400" dirty="0">
              <a:solidFill>
                <a:schemeClr val="dk1"/>
              </a:solidFill>
              <a:highlight>
                <a:srgbClr val="FFFFFF"/>
              </a:highlight>
              <a:latin typeface="Times New Roman"/>
              <a:ea typeface="Times New Roman"/>
              <a:cs typeface="Times New Roman"/>
              <a:sym typeface="Times New Roman"/>
            </a:endParaRPr>
          </a:p>
          <a:p>
            <a:pPr marL="0" indent="0" algn="l" rtl="0">
              <a:buClr>
                <a:schemeClr val="dk1"/>
              </a:buClr>
              <a:buNone/>
            </a:pPr>
            <a:r>
              <a:rPr lang="en" sz="2400" dirty="0">
                <a:solidFill>
                  <a:schemeClr val="dk1"/>
                </a:solidFill>
                <a:highlight>
                  <a:srgbClr val="FFFFFF"/>
                </a:highlight>
                <a:latin typeface="Times New Roman"/>
                <a:ea typeface="Times New Roman"/>
                <a:cs typeface="Times New Roman"/>
                <a:sym typeface="Times New Roman"/>
              </a:rPr>
              <a:t>			You can use div instead of </a:t>
            </a:r>
            <a:r>
              <a:rPr lang="en" sz="2400" dirty="0">
                <a:solidFill>
                  <a:srgbClr val="222222"/>
                </a:solidFill>
                <a:latin typeface="Times New Roman"/>
                <a:ea typeface="Times New Roman"/>
                <a:cs typeface="Times New Roman"/>
                <a:sym typeface="Times New Roman"/>
              </a:rPr>
              <a:t>&lt;header&gt;,&lt;main&gt;,&lt;footer&gt; but not recommend</a:t>
            </a:r>
            <a:endParaRPr sz="2400" dirty="0">
              <a:solidFill>
                <a:schemeClr val="dk1"/>
              </a:solidFill>
              <a:highlight>
                <a:srgbClr val="FFFFFF"/>
              </a:highlight>
              <a:latin typeface="Times New Roman"/>
              <a:ea typeface="Times New Roman"/>
              <a:cs typeface="Times New Roman"/>
              <a:sym typeface="Times New Roman"/>
            </a:endParaRPr>
          </a:p>
          <a:p>
            <a:pPr marL="0" indent="0" algn="l" rtl="0">
              <a:buClr>
                <a:schemeClr val="dk1"/>
              </a:buClr>
              <a:buNone/>
            </a:pPr>
            <a:endParaRPr sz="2400" dirty="0">
              <a:solidFill>
                <a:srgbClr val="222222"/>
              </a:solidFill>
              <a:latin typeface="Times New Roman"/>
              <a:ea typeface="Times New Roman"/>
              <a:cs typeface="Times New Roman"/>
              <a:sym typeface="Times New Roman"/>
            </a:endParaRPr>
          </a:p>
          <a:p>
            <a:pPr marL="0" indent="0" algn="l" rtl="0">
              <a:lnSpc>
                <a:spcPct val="115000"/>
              </a:lnSpc>
              <a:buNone/>
            </a:pPr>
            <a:endParaRPr dirty="0">
              <a:solidFill>
                <a:srgbClr val="222222"/>
              </a:solidFill>
              <a:highlight>
                <a:srgbClr val="FFFFFF"/>
              </a:highlight>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912D365A-7193-F04D-B513-4A2CD1F2FF53}"/>
              </a:ext>
            </a:extLst>
          </p:cNvPr>
          <p:cNvSpPr>
            <a:spLocks noGrp="1"/>
          </p:cNvSpPr>
          <p:nvPr>
            <p:ph type="sldNum" idx="12"/>
          </p:nvPr>
        </p:nvSpPr>
        <p:spPr/>
        <p:txBody>
          <a:bodyPr/>
          <a:lstStyle/>
          <a:p>
            <a:fld id="{00000000-1234-1234-1234-123412341234}" type="slidenum">
              <a:rPr lang="en" smtClean="0"/>
              <a:pPr/>
              <a:t>81</a:t>
            </a:fld>
            <a:endParaRPr lang="en"/>
          </a:p>
        </p:txBody>
      </p:sp>
      <p:sp>
        <p:nvSpPr>
          <p:cNvPr id="7" name="Прямоугольник 6">
            <a:extLst>
              <a:ext uri="{FF2B5EF4-FFF2-40B4-BE49-F238E27FC236}">
                <a16:creationId xmlns:a16="http://schemas.microsoft.com/office/drawing/2014/main" id="{0DA0DC3D-3150-1A4F-BFEC-35907B73DD4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9"/>
          <p:cNvSpPr txBox="1">
            <a:spLocks noGrp="1"/>
          </p:cNvSpPr>
          <p:nvPr>
            <p:ph type="title"/>
          </p:nvPr>
        </p:nvSpPr>
        <p:spPr>
          <a:xfrm>
            <a:off x="415600" y="-16844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Inline styling</a:t>
            </a:r>
            <a:endParaRPr sz="3200" u="sng">
              <a:solidFill>
                <a:srgbClr val="222222"/>
              </a:solidFill>
              <a:highlight>
                <a:srgbClr val="FFFFFF"/>
              </a:highlight>
              <a:latin typeface="Times New Roman"/>
              <a:ea typeface="Times New Roman"/>
              <a:cs typeface="Times New Roman"/>
              <a:sym typeface="Times New Roman"/>
            </a:endParaRPr>
          </a:p>
        </p:txBody>
      </p:sp>
      <p:sp>
        <p:nvSpPr>
          <p:cNvPr id="285" name="Google Shape;285;p39"/>
          <p:cNvSpPr txBox="1">
            <a:spLocks noGrp="1"/>
          </p:cNvSpPr>
          <p:nvPr>
            <p:ph type="body" idx="1"/>
          </p:nvPr>
        </p:nvSpPr>
        <p:spPr>
          <a:xfrm>
            <a:off x="415600" y="327387"/>
            <a:ext cx="11360800" cy="14096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rgbClr val="222222"/>
                </a:solidFill>
                <a:latin typeface="Times New Roman"/>
                <a:ea typeface="Times New Roman"/>
                <a:cs typeface="Times New Roman"/>
                <a:sym typeface="Times New Roman"/>
              </a:rPr>
              <a:t>Html file is the skeleton of your page and contains its content and markup.</a:t>
            </a: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Designing the page coming next, and  there is  two ways you can use.</a:t>
            </a: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1. Inline style - individual styling for the specified  element.</a:t>
            </a:r>
            <a:endParaRPr sz="2400" dirty="0">
              <a:solidFill>
                <a:srgbClr val="222222"/>
              </a:solidFill>
              <a:highlight>
                <a:srgbClr val="FFFFFF"/>
              </a:highlight>
              <a:latin typeface="Times New Roman"/>
              <a:ea typeface="Times New Roman"/>
              <a:cs typeface="Times New Roman"/>
              <a:sym typeface="Times New Roman"/>
            </a:endParaRPr>
          </a:p>
        </p:txBody>
      </p:sp>
      <p:sp>
        <p:nvSpPr>
          <p:cNvPr id="286" name="Google Shape;286;p39"/>
          <p:cNvSpPr txBox="1"/>
          <p:nvPr/>
        </p:nvSpPr>
        <p:spPr>
          <a:xfrm>
            <a:off x="415600" y="1803820"/>
            <a:ext cx="7485200" cy="21456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&lt;header&gt;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&lt;h3&gt;My Website&lt;/h3&gt;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&lt;hr&gt;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	&lt;p style=””color: green;”&gt;My content&lt;/p&gt;</a:t>
            </a:r>
            <a:endParaRPr sz="1867">
              <a:solidFill>
                <a:srgbClr val="222222"/>
              </a:solidFill>
              <a:highlight>
                <a:srgbClr val="FFFFFF"/>
              </a:highlight>
              <a:latin typeface="Courier New"/>
              <a:ea typeface="Courier New"/>
              <a:cs typeface="Courier New"/>
              <a:sym typeface="Courier New"/>
            </a:endParaRPr>
          </a:p>
          <a:p>
            <a:pPr algn="l" rtl="0">
              <a:lnSpc>
                <a:spcPct val="150000"/>
              </a:lnSpc>
              <a:buClr>
                <a:srgbClr val="000000"/>
              </a:buClr>
              <a:buSzPts val="1400"/>
            </a:pPr>
            <a:r>
              <a:rPr lang="en" sz="1867">
                <a:solidFill>
                  <a:srgbClr val="222222"/>
                </a:solidFill>
                <a:highlight>
                  <a:srgbClr val="FFFFFF"/>
                </a:highlight>
                <a:latin typeface="Courier New"/>
                <a:ea typeface="Courier New"/>
                <a:cs typeface="Courier New"/>
                <a:sym typeface="Courier New"/>
              </a:rPr>
              <a:t>&lt;/header&gt;</a:t>
            </a:r>
            <a:endParaRPr sz="1867">
              <a:solidFill>
                <a:srgbClr val="222222"/>
              </a:solidFill>
              <a:highlight>
                <a:srgbClr val="FFFFFF"/>
              </a:highlight>
              <a:latin typeface="Courier New"/>
              <a:ea typeface="Courier New"/>
              <a:cs typeface="Courier New"/>
              <a:sym typeface="Courier New"/>
            </a:endParaRPr>
          </a:p>
        </p:txBody>
      </p:sp>
      <p:sp>
        <p:nvSpPr>
          <p:cNvPr id="287" name="Google Shape;287;p39"/>
          <p:cNvSpPr txBox="1"/>
          <p:nvPr/>
        </p:nvSpPr>
        <p:spPr>
          <a:xfrm>
            <a:off x="415600" y="4136853"/>
            <a:ext cx="11667200" cy="2629600"/>
          </a:xfrm>
          <a:prstGeom prst="rect">
            <a:avLst/>
          </a:prstGeom>
          <a:noFill/>
          <a:ln>
            <a:noFill/>
          </a:ln>
        </p:spPr>
        <p:txBody>
          <a:bodyPr spcFirstLastPara="1" wrap="square" lIns="121900" tIns="121900" rIns="121900" bIns="121900" anchor="t" anchorCtr="0">
            <a:noAutofit/>
          </a:bodyPr>
          <a:lstStyle/>
          <a:p>
            <a:pPr algn="l" rtl="0">
              <a:lnSpc>
                <a:spcPct val="115000"/>
              </a:lnSpc>
              <a:buClr>
                <a:srgbClr val="000000"/>
              </a:buClr>
              <a:buSzPts val="1800"/>
            </a:pPr>
            <a:r>
              <a:rPr lang="en" sz="2400" dirty="0">
                <a:solidFill>
                  <a:srgbClr val="222222"/>
                </a:solidFill>
                <a:latin typeface="Times New Roman"/>
                <a:ea typeface="Times New Roman"/>
                <a:cs typeface="Times New Roman"/>
                <a:sym typeface="Times New Roman"/>
              </a:rPr>
              <a:t>2. Out-source style file which we add to our html page to control our styling.</a:t>
            </a:r>
            <a:endParaRPr sz="2400" dirty="0">
              <a:solidFill>
                <a:srgbClr val="222222"/>
              </a:solidFill>
              <a:latin typeface="Times New Roman"/>
              <a:ea typeface="Times New Roman"/>
              <a:cs typeface="Times New Roman"/>
              <a:sym typeface="Times New Roman"/>
            </a:endParaRPr>
          </a:p>
          <a:p>
            <a:pPr algn="l" rtl="0">
              <a:lnSpc>
                <a:spcPct val="115000"/>
              </a:lnSpc>
              <a:buClr>
                <a:srgbClr val="000000"/>
              </a:buClr>
              <a:buSzPts val="1800"/>
            </a:pPr>
            <a:r>
              <a:rPr lang="en" sz="2400" dirty="0">
                <a:solidFill>
                  <a:srgbClr val="222222"/>
                </a:solidFill>
                <a:latin typeface="Times New Roman"/>
                <a:ea typeface="Times New Roman"/>
                <a:cs typeface="Times New Roman"/>
                <a:sym typeface="Times New Roman"/>
              </a:rPr>
              <a:t>We will learn that soon.</a:t>
            </a:r>
            <a:endParaRPr sz="2400" dirty="0">
              <a:solidFill>
                <a:srgbClr val="222222"/>
              </a:solidFill>
              <a:latin typeface="Times New Roman"/>
              <a:ea typeface="Times New Roman"/>
              <a:cs typeface="Times New Roman"/>
              <a:sym typeface="Times New Roman"/>
            </a:endParaRPr>
          </a:p>
          <a:p>
            <a:pPr algn="l">
              <a:lnSpc>
                <a:spcPct val="115000"/>
              </a:lnSpc>
              <a:buClr>
                <a:srgbClr val="000000"/>
              </a:buClr>
              <a:buSzPts val="1800"/>
            </a:pPr>
            <a:endParaRPr sz="2400" dirty="0">
              <a:solidFill>
                <a:srgbClr val="222222"/>
              </a:solidFill>
              <a:latin typeface="Times New Roman"/>
              <a:ea typeface="Times New Roman"/>
              <a:cs typeface="Times New Roman"/>
              <a:sym typeface="Times New Roman"/>
            </a:endParaRPr>
          </a:p>
          <a:p>
            <a:pPr algn="l" rtl="0">
              <a:lnSpc>
                <a:spcPct val="115000"/>
              </a:lnSpc>
              <a:buClr>
                <a:srgbClr val="000000"/>
              </a:buClr>
              <a:buSzPts val="1800"/>
            </a:pPr>
            <a:r>
              <a:rPr lang="en" sz="2400" dirty="0">
                <a:solidFill>
                  <a:srgbClr val="222222"/>
                </a:solidFill>
                <a:latin typeface="Times New Roman"/>
                <a:ea typeface="Times New Roman"/>
                <a:cs typeface="Times New Roman"/>
                <a:sym typeface="Times New Roman"/>
              </a:rPr>
              <a:t>With the help of CSS styling, we can style, organize and change how the content looks. Styling can affect colors, sizes, borders, background and  more.</a:t>
            </a:r>
            <a:endParaRPr sz="2400" dirty="0">
              <a:solidFill>
                <a:srgbClr val="222222"/>
              </a:solidFill>
              <a:latin typeface="Times New Roman"/>
              <a:ea typeface="Times New Roman"/>
              <a:cs typeface="Times New Roman"/>
              <a:sym typeface="Times New Roman"/>
            </a:endParaRPr>
          </a:p>
          <a:p>
            <a:pPr algn="l" rtl="0">
              <a:lnSpc>
                <a:spcPct val="115000"/>
              </a:lnSpc>
              <a:buClr>
                <a:srgbClr val="000000"/>
              </a:buClr>
              <a:buSzPts val="1800"/>
            </a:pPr>
            <a:r>
              <a:rPr lang="en" sz="2400" dirty="0">
                <a:solidFill>
                  <a:srgbClr val="222222"/>
                </a:solidFill>
                <a:latin typeface="Times New Roman"/>
                <a:ea typeface="Times New Roman"/>
                <a:cs typeface="Times New Roman"/>
                <a:sym typeface="Times New Roman"/>
              </a:rPr>
              <a:t>We will learn that soon.</a:t>
            </a:r>
            <a:endParaRPr sz="2400" dirty="0">
              <a:solidFill>
                <a:srgbClr val="222222"/>
              </a:solidFill>
              <a:highlight>
                <a:srgbClr val="FFFFFF"/>
              </a:highlight>
              <a:latin typeface="Times New Roman"/>
              <a:ea typeface="Times New Roman"/>
              <a:cs typeface="Times New Roman"/>
              <a:sym typeface="Times New Roman"/>
            </a:endParaRPr>
          </a:p>
        </p:txBody>
      </p:sp>
      <p:pic>
        <p:nvPicPr>
          <p:cNvPr id="288" name="Google Shape;288;p39" descr="InlineStyle.png"/>
          <p:cNvPicPr preferRelativeResize="0"/>
          <p:nvPr/>
        </p:nvPicPr>
        <p:blipFill rotWithShape="1">
          <a:blip r:embed="rId3">
            <a:alphaModFix/>
          </a:blip>
          <a:srcRect l="60293" t="4204"/>
          <a:stretch/>
        </p:blipFill>
        <p:spPr>
          <a:xfrm>
            <a:off x="8396639" y="1803820"/>
            <a:ext cx="3146599" cy="2384600"/>
          </a:xfrm>
          <a:prstGeom prst="rect">
            <a:avLst/>
          </a:prstGeom>
          <a:noFill/>
          <a:ln>
            <a:noFill/>
          </a:ln>
        </p:spPr>
      </p:pic>
      <p:sp>
        <p:nvSpPr>
          <p:cNvPr id="3" name="Номер слайда 2">
            <a:extLst>
              <a:ext uri="{FF2B5EF4-FFF2-40B4-BE49-F238E27FC236}">
                <a16:creationId xmlns:a16="http://schemas.microsoft.com/office/drawing/2014/main" id="{28981F6E-1614-7041-A1EF-830FEBD351FA}"/>
              </a:ext>
            </a:extLst>
          </p:cNvPr>
          <p:cNvSpPr>
            <a:spLocks noGrp="1"/>
          </p:cNvSpPr>
          <p:nvPr>
            <p:ph type="sldNum" idx="12"/>
          </p:nvPr>
        </p:nvSpPr>
        <p:spPr/>
        <p:txBody>
          <a:bodyPr/>
          <a:lstStyle/>
          <a:p>
            <a:fld id="{00000000-1234-1234-1234-123412341234}" type="slidenum">
              <a:rPr lang="en" smtClean="0"/>
              <a:pPr/>
              <a:t>82</a:t>
            </a:fld>
            <a:endParaRPr lang="en"/>
          </a:p>
        </p:txBody>
      </p:sp>
      <p:sp>
        <p:nvSpPr>
          <p:cNvPr id="10" name="Прямоугольник 9">
            <a:extLst>
              <a:ext uri="{FF2B5EF4-FFF2-40B4-BE49-F238E27FC236}">
                <a16:creationId xmlns:a16="http://schemas.microsoft.com/office/drawing/2014/main" id="{58CDD4B6-54F3-D546-98E8-39FA417CF5B8}"/>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415600" y="-13"/>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Browser dev tools</a:t>
            </a:r>
            <a:endParaRPr sz="3200" u="sng">
              <a:solidFill>
                <a:srgbClr val="222222"/>
              </a:solidFill>
              <a:highlight>
                <a:srgbClr val="FFFFFF"/>
              </a:highlight>
              <a:latin typeface="Times New Roman"/>
              <a:ea typeface="Times New Roman"/>
              <a:cs typeface="Times New Roman"/>
              <a:sym typeface="Times New Roman"/>
            </a:endParaRPr>
          </a:p>
        </p:txBody>
      </p:sp>
      <p:sp>
        <p:nvSpPr>
          <p:cNvPr id="295" name="Google Shape;295;p40"/>
          <p:cNvSpPr txBox="1">
            <a:spLocks noGrp="1"/>
          </p:cNvSpPr>
          <p:nvPr>
            <p:ph type="body" idx="1"/>
          </p:nvPr>
        </p:nvSpPr>
        <p:spPr>
          <a:xfrm>
            <a:off x="787861" y="1099920"/>
            <a:ext cx="5783420" cy="5380103"/>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rgbClr val="222222"/>
                </a:solidFill>
                <a:latin typeface="Times New Roman"/>
                <a:ea typeface="Times New Roman"/>
                <a:cs typeface="Times New Roman"/>
                <a:sym typeface="Times New Roman"/>
              </a:rPr>
              <a:t>Html language passed a long way to become what it is now.</a:t>
            </a: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Along with it browser creators worked very hard as well to achieve the best result available and developed tools to help us work with HTML in convenience.</a:t>
            </a: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One such tool is very important and called dev tools which is located in most modern browsers which can be reached with right click on the page and choosing inspect or by pressing Ctrl + Shift + i.</a:t>
            </a:r>
            <a:endParaRPr sz="2400" dirty="0">
              <a:solidFill>
                <a:srgbClr val="222222"/>
              </a:solidFill>
              <a:latin typeface="Times New Roman"/>
              <a:ea typeface="Times New Roman"/>
              <a:cs typeface="Times New Roman"/>
              <a:sym typeface="Times New Roman"/>
            </a:endParaRPr>
          </a:p>
        </p:txBody>
      </p:sp>
      <p:pic>
        <p:nvPicPr>
          <p:cNvPr id="296" name="Google Shape;296;p40" descr="DevTools.png"/>
          <p:cNvPicPr preferRelativeResize="0"/>
          <p:nvPr/>
        </p:nvPicPr>
        <p:blipFill rotWithShape="1">
          <a:blip r:embed="rId3">
            <a:alphaModFix/>
          </a:blip>
          <a:srcRect/>
          <a:stretch/>
        </p:blipFill>
        <p:spPr>
          <a:xfrm>
            <a:off x="7074479" y="1411655"/>
            <a:ext cx="4587932" cy="4065100"/>
          </a:xfrm>
          <a:prstGeom prst="rect">
            <a:avLst/>
          </a:prstGeom>
          <a:noFill/>
          <a:ln>
            <a:noFill/>
          </a:ln>
        </p:spPr>
      </p:pic>
      <p:sp>
        <p:nvSpPr>
          <p:cNvPr id="3" name="TextBox 2">
            <a:extLst>
              <a:ext uri="{FF2B5EF4-FFF2-40B4-BE49-F238E27FC236}">
                <a16:creationId xmlns:a16="http://schemas.microsoft.com/office/drawing/2014/main" id="{383F7CD3-C074-9A42-BECA-D7C9AF0251DC}"/>
              </a:ext>
            </a:extLst>
          </p:cNvPr>
          <p:cNvSpPr txBox="1"/>
          <p:nvPr/>
        </p:nvSpPr>
        <p:spPr>
          <a:xfrm>
            <a:off x="4344691" y="63743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C82FFBE6-8843-1346-87CF-F2791D3C6FFA}"/>
              </a:ext>
            </a:extLst>
          </p:cNvPr>
          <p:cNvSpPr>
            <a:spLocks noGrp="1"/>
          </p:cNvSpPr>
          <p:nvPr>
            <p:ph type="sldNum" idx="12"/>
          </p:nvPr>
        </p:nvSpPr>
        <p:spPr/>
        <p:txBody>
          <a:bodyPr/>
          <a:lstStyle/>
          <a:p>
            <a:fld id="{00000000-1234-1234-1234-123412341234}" type="slidenum">
              <a:rPr lang="en" smtClean="0"/>
              <a:pPr/>
              <a:t>83</a:t>
            </a:fld>
            <a:endParaRPr lang="en"/>
          </a:p>
        </p:txBody>
      </p:sp>
      <p:sp>
        <p:nvSpPr>
          <p:cNvPr id="9" name="Прямоугольник 8">
            <a:extLst>
              <a:ext uri="{FF2B5EF4-FFF2-40B4-BE49-F238E27FC236}">
                <a16:creationId xmlns:a16="http://schemas.microsoft.com/office/drawing/2014/main" id="{E21CCFCC-419B-CF46-A947-E31287DE6C14}"/>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Browser dev tools</a:t>
            </a:r>
            <a:endParaRPr sz="3200" u="sng">
              <a:solidFill>
                <a:srgbClr val="222222"/>
              </a:solidFill>
              <a:latin typeface="Times New Roman"/>
              <a:ea typeface="Times New Roman"/>
              <a:cs typeface="Times New Roman"/>
              <a:sym typeface="Times New Roman"/>
            </a:endParaRPr>
          </a:p>
        </p:txBody>
      </p:sp>
      <p:sp>
        <p:nvSpPr>
          <p:cNvPr id="303" name="Google Shape;303;p41"/>
          <p:cNvSpPr txBox="1">
            <a:spLocks noGrp="1"/>
          </p:cNvSpPr>
          <p:nvPr>
            <p:ph type="body" idx="1"/>
          </p:nvPr>
        </p:nvSpPr>
        <p:spPr>
          <a:xfrm>
            <a:off x="415600" y="1360509"/>
            <a:ext cx="11360800" cy="4513349"/>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133" dirty="0">
                <a:solidFill>
                  <a:srgbClr val="222222"/>
                </a:solidFill>
                <a:latin typeface="Times New Roman"/>
                <a:ea typeface="Times New Roman"/>
                <a:cs typeface="Times New Roman"/>
                <a:sym typeface="Times New Roman"/>
              </a:rPr>
              <a:t>On the left side you can see your content, on the right side there is many tools available for us to use.</a:t>
            </a:r>
            <a:endParaRPr sz="2133" dirty="0">
              <a:solidFill>
                <a:srgbClr val="222222"/>
              </a:solidFill>
              <a:latin typeface="Times New Roman"/>
              <a:ea typeface="Times New Roman"/>
              <a:cs typeface="Times New Roman"/>
              <a:sym typeface="Times New Roman"/>
            </a:endParaRPr>
          </a:p>
          <a:p>
            <a:pPr marL="0" indent="0" algn="l" rtl="0">
              <a:lnSpc>
                <a:spcPct val="115000"/>
              </a:lnSpc>
              <a:buNone/>
            </a:pPr>
            <a:endParaRPr sz="2133" dirty="0">
              <a:solidFill>
                <a:srgbClr val="222222"/>
              </a:solidFill>
              <a:latin typeface="Times New Roman"/>
              <a:ea typeface="Times New Roman"/>
              <a:cs typeface="Times New Roman"/>
              <a:sym typeface="Times New Roman"/>
            </a:endParaRPr>
          </a:p>
          <a:p>
            <a:pPr algn="l" rtl="0">
              <a:lnSpc>
                <a:spcPct val="115000"/>
              </a:lnSpc>
              <a:buClr>
                <a:srgbClr val="222222"/>
              </a:buClr>
              <a:buFont typeface="Times New Roman"/>
              <a:buChar char="●"/>
            </a:pPr>
            <a:r>
              <a:rPr lang="en" sz="2133" dirty="0">
                <a:solidFill>
                  <a:srgbClr val="222222"/>
                </a:solidFill>
                <a:latin typeface="Times New Roman"/>
                <a:ea typeface="Times New Roman"/>
                <a:cs typeface="Times New Roman"/>
                <a:sym typeface="Times New Roman"/>
              </a:rPr>
              <a:t>Elements tab will contains all the elements of your page where you can edit them and their style to see immediate results.</a:t>
            </a:r>
            <a:endParaRPr sz="2133" dirty="0">
              <a:solidFill>
                <a:srgbClr val="222222"/>
              </a:solidFill>
              <a:latin typeface="Times New Roman"/>
              <a:ea typeface="Times New Roman"/>
              <a:cs typeface="Times New Roman"/>
              <a:sym typeface="Times New Roman"/>
            </a:endParaRPr>
          </a:p>
          <a:p>
            <a:pPr algn="l" rtl="0">
              <a:lnSpc>
                <a:spcPct val="115000"/>
              </a:lnSpc>
              <a:buClr>
                <a:srgbClr val="222222"/>
              </a:buClr>
              <a:buFont typeface="Times New Roman"/>
              <a:buChar char="●"/>
            </a:pPr>
            <a:r>
              <a:rPr lang="en" sz="2133" dirty="0">
                <a:solidFill>
                  <a:srgbClr val="222222"/>
                </a:solidFill>
                <a:latin typeface="Times New Roman"/>
                <a:ea typeface="Times New Roman"/>
                <a:cs typeface="Times New Roman"/>
                <a:sym typeface="Times New Roman"/>
              </a:rPr>
              <a:t>Console tab will print all the logs of your website if there any errors or logs you asked to print there. You can also use javascript from here to interact with the page.</a:t>
            </a:r>
            <a:endParaRPr sz="2133" dirty="0">
              <a:solidFill>
                <a:srgbClr val="222222"/>
              </a:solidFill>
              <a:latin typeface="Times New Roman"/>
              <a:ea typeface="Times New Roman"/>
              <a:cs typeface="Times New Roman"/>
              <a:sym typeface="Times New Roman"/>
            </a:endParaRPr>
          </a:p>
          <a:p>
            <a:pPr algn="l" rtl="0">
              <a:lnSpc>
                <a:spcPct val="115000"/>
              </a:lnSpc>
              <a:buClr>
                <a:srgbClr val="222222"/>
              </a:buClr>
              <a:buFont typeface="Times New Roman"/>
              <a:buChar char="●"/>
            </a:pPr>
            <a:r>
              <a:rPr lang="en" sz="2133" dirty="0">
                <a:solidFill>
                  <a:srgbClr val="222222"/>
                </a:solidFill>
                <a:latin typeface="Times New Roman"/>
                <a:ea typeface="Times New Roman"/>
                <a:cs typeface="Times New Roman"/>
                <a:sym typeface="Times New Roman"/>
              </a:rPr>
              <a:t>Source tab will contain all the files downloaded to the browser and edit them as well.</a:t>
            </a:r>
            <a:endParaRPr sz="2133" dirty="0">
              <a:solidFill>
                <a:srgbClr val="222222"/>
              </a:solidFill>
              <a:latin typeface="Times New Roman"/>
              <a:ea typeface="Times New Roman"/>
              <a:cs typeface="Times New Roman"/>
              <a:sym typeface="Times New Roman"/>
            </a:endParaRPr>
          </a:p>
          <a:p>
            <a:pPr algn="l" rtl="0">
              <a:lnSpc>
                <a:spcPct val="115000"/>
              </a:lnSpc>
              <a:buClr>
                <a:srgbClr val="222222"/>
              </a:buClr>
              <a:buFont typeface="Times New Roman"/>
              <a:buChar char="●"/>
            </a:pPr>
            <a:r>
              <a:rPr lang="en" sz="2133" dirty="0">
                <a:solidFill>
                  <a:srgbClr val="222222"/>
                </a:solidFill>
                <a:latin typeface="Times New Roman"/>
                <a:ea typeface="Times New Roman"/>
                <a:cs typeface="Times New Roman"/>
                <a:sym typeface="Times New Roman"/>
              </a:rPr>
              <a:t>Network tab will show you all the traffic of your website like downloads and its time.</a:t>
            </a:r>
            <a:endParaRPr sz="2133" dirty="0">
              <a:solidFill>
                <a:srgbClr val="222222"/>
              </a:solidFill>
              <a:latin typeface="Times New Roman"/>
              <a:ea typeface="Times New Roman"/>
              <a:cs typeface="Times New Roman"/>
              <a:sym typeface="Times New Roman"/>
            </a:endParaRPr>
          </a:p>
          <a:p>
            <a:pPr marL="0" indent="0" algn="l" rtl="0">
              <a:lnSpc>
                <a:spcPct val="115000"/>
              </a:lnSpc>
              <a:buNone/>
            </a:pPr>
            <a:endParaRPr sz="2133" dirty="0">
              <a:solidFill>
                <a:srgbClr val="222222"/>
              </a:solidFill>
              <a:latin typeface="Times New Roman"/>
              <a:ea typeface="Times New Roman"/>
              <a:cs typeface="Times New Roman"/>
              <a:sym typeface="Times New Roman"/>
            </a:endParaRPr>
          </a:p>
          <a:p>
            <a:pPr marL="0" indent="0" algn="l" rtl="0">
              <a:lnSpc>
                <a:spcPct val="115000"/>
              </a:lnSpc>
              <a:buNone/>
            </a:pPr>
            <a:r>
              <a:rPr lang="en" sz="2133" dirty="0">
                <a:solidFill>
                  <a:srgbClr val="222222"/>
                </a:solidFill>
                <a:latin typeface="Times New Roman"/>
                <a:ea typeface="Times New Roman"/>
                <a:cs typeface="Times New Roman"/>
                <a:sym typeface="Times New Roman"/>
              </a:rPr>
              <a:t>As a web developer it is very important to know how to use those tools to achieve best results and debug your pages.</a:t>
            </a:r>
            <a:endParaRPr sz="2133" dirty="0">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24C123A1-C4FA-1D41-A641-8C4C9BA66291}"/>
              </a:ext>
            </a:extLst>
          </p:cNvPr>
          <p:cNvSpPr>
            <a:spLocks noGrp="1"/>
          </p:cNvSpPr>
          <p:nvPr>
            <p:ph type="sldNum" idx="12"/>
          </p:nvPr>
        </p:nvSpPr>
        <p:spPr/>
        <p:txBody>
          <a:bodyPr/>
          <a:lstStyle/>
          <a:p>
            <a:fld id="{00000000-1234-1234-1234-123412341234}" type="slidenum">
              <a:rPr lang="en" smtClean="0"/>
              <a:pPr/>
              <a:t>84</a:t>
            </a:fld>
            <a:endParaRPr lang="en"/>
          </a:p>
        </p:txBody>
      </p:sp>
      <p:sp>
        <p:nvSpPr>
          <p:cNvPr id="7" name="Прямоугольник 6">
            <a:extLst>
              <a:ext uri="{FF2B5EF4-FFF2-40B4-BE49-F238E27FC236}">
                <a16:creationId xmlns:a16="http://schemas.microsoft.com/office/drawing/2014/main" id="{20ABCF7A-334D-B846-BEB7-6C1596FDD68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4003339" y="3047200"/>
            <a:ext cx="4185323" cy="763600"/>
          </a:xfrm>
          <a:prstGeom prst="rect">
            <a:avLst/>
          </a:prstGeom>
          <a:noFill/>
          <a:ln>
            <a:noFill/>
          </a:ln>
        </p:spPr>
        <p:txBody>
          <a:bodyPr spcFirstLastPara="1" vert="horz" wrap="square" lIns="121900" tIns="121900" rIns="121900" bIns="121900" rtlCol="1" anchor="t" anchorCtr="0">
            <a:noAutofit/>
          </a:bodyPr>
          <a:lstStyle/>
          <a:p>
            <a:pPr algn="ctr" rtl="0">
              <a:lnSpc>
                <a:spcPct val="100000"/>
              </a:lnSpc>
            </a:pPr>
            <a:r>
              <a:rPr lang="en">
                <a:solidFill>
                  <a:srgbClr val="3399FF"/>
                </a:solidFill>
              </a:rPr>
              <a:t>Extra tags</a:t>
            </a:r>
            <a:endParaRPr>
              <a:solidFill>
                <a:srgbClr val="3399FF"/>
              </a:solidFill>
            </a:endParaRPr>
          </a:p>
        </p:txBody>
      </p:sp>
      <p:sp>
        <p:nvSpPr>
          <p:cNvPr id="3" name="Номер слайда 2">
            <a:extLst>
              <a:ext uri="{FF2B5EF4-FFF2-40B4-BE49-F238E27FC236}">
                <a16:creationId xmlns:a16="http://schemas.microsoft.com/office/drawing/2014/main" id="{D26AB41A-56E9-2343-A707-8AEFB0E92D52}"/>
              </a:ext>
            </a:extLst>
          </p:cNvPr>
          <p:cNvSpPr>
            <a:spLocks noGrp="1"/>
          </p:cNvSpPr>
          <p:nvPr>
            <p:ph type="sldNum" idx="12"/>
          </p:nvPr>
        </p:nvSpPr>
        <p:spPr/>
        <p:txBody>
          <a:bodyPr/>
          <a:lstStyle/>
          <a:p>
            <a:fld id="{00000000-1234-1234-1234-123412341234}" type="slidenum">
              <a:rPr lang="en" smtClean="0"/>
              <a:pPr/>
              <a:t>85</a:t>
            </a:fld>
            <a:endParaRPr lang="en"/>
          </a:p>
        </p:txBody>
      </p:sp>
      <p:sp>
        <p:nvSpPr>
          <p:cNvPr id="6" name="Прямоугольник 5">
            <a:extLst>
              <a:ext uri="{FF2B5EF4-FFF2-40B4-BE49-F238E27FC236}">
                <a16:creationId xmlns:a16="http://schemas.microsoft.com/office/drawing/2014/main" id="{93A82912-21FA-854B-901A-54516481470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DOCTYPE</a:t>
            </a:r>
            <a:endParaRPr sz="3200" u="sng">
              <a:solidFill>
                <a:srgbClr val="222222"/>
              </a:solidFill>
              <a:latin typeface="Times New Roman"/>
              <a:ea typeface="Times New Roman"/>
              <a:cs typeface="Times New Roman"/>
              <a:sym typeface="Times New Roman"/>
            </a:endParaRPr>
          </a:p>
        </p:txBody>
      </p:sp>
      <p:sp>
        <p:nvSpPr>
          <p:cNvPr id="316" name="Google Shape;316;p43"/>
          <p:cNvSpPr txBox="1">
            <a:spLocks noGrp="1"/>
          </p:cNvSpPr>
          <p:nvPr>
            <p:ph type="body" idx="1"/>
          </p:nvPr>
        </p:nvSpPr>
        <p:spPr>
          <a:xfrm>
            <a:off x="301611" y="131526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&lt;!DOCTYPE html&gt; declaration is used to inform a website visitor's browser that the document being rendered is an HTML document. While not actually an HTML element itself, every HTML document should being with a DOCTYPE declaration to be compliant with HTML standards.</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The &lt;!DOCTYPE&gt; declaration must be the very first thing in your HTML document, before the &lt;html&gt; tag.</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The &lt;!DOCTYPE&gt; declaration is not an HTML tag; it is an instruction to the web browser about what version of HTML the page is written in.</a:t>
            </a: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9521C2FD-3428-534F-A884-C39EFACEEEE5}"/>
              </a:ext>
            </a:extLst>
          </p:cNvPr>
          <p:cNvSpPr>
            <a:spLocks noGrp="1"/>
          </p:cNvSpPr>
          <p:nvPr>
            <p:ph type="sldNum" idx="12"/>
          </p:nvPr>
        </p:nvSpPr>
        <p:spPr/>
        <p:txBody>
          <a:bodyPr/>
          <a:lstStyle/>
          <a:p>
            <a:fld id="{00000000-1234-1234-1234-123412341234}" type="slidenum">
              <a:rPr lang="en" smtClean="0"/>
              <a:pPr/>
              <a:t>86</a:t>
            </a:fld>
            <a:endParaRPr lang="en"/>
          </a:p>
        </p:txBody>
      </p:sp>
      <p:sp>
        <p:nvSpPr>
          <p:cNvPr id="7" name="Прямоугольник 6">
            <a:extLst>
              <a:ext uri="{FF2B5EF4-FFF2-40B4-BE49-F238E27FC236}">
                <a16:creationId xmlns:a16="http://schemas.microsoft.com/office/drawing/2014/main" id="{E061098E-AD6F-8647-820F-156387CFF1E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4"/>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&lt;!--...--&gt; Comment</a:t>
            </a:r>
            <a:endParaRPr sz="3200" u="sng">
              <a:solidFill>
                <a:srgbClr val="222222"/>
              </a:solidFill>
              <a:latin typeface="Times New Roman"/>
              <a:ea typeface="Times New Roman"/>
              <a:cs typeface="Times New Roman"/>
              <a:sym typeface="Times New Roman"/>
            </a:endParaRPr>
          </a:p>
        </p:txBody>
      </p:sp>
      <p:sp>
        <p:nvSpPr>
          <p:cNvPr id="323" name="Google Shape;323;p44"/>
          <p:cNvSpPr txBox="1">
            <a:spLocks noGrp="1"/>
          </p:cNvSpPr>
          <p:nvPr>
            <p:ph type="body" idx="1"/>
          </p:nvPr>
        </p:nvSpPr>
        <p:spPr>
          <a:xfrm>
            <a:off x="301611" y="1261869"/>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comment tag is used to insert comments in the source code. Comments are not displayed in the browsers.</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You can use comments to explain your code, which can help you when you edit the source code at a later date. This is especially useful if you have a lot of code.</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 &lt;!--This is a comment. Comments are not displayed in the browser--&gt;</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&lt;p&gt;This is a paragraph.&lt;/p&gt; </a:t>
            </a: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70734E66-A65F-B440-8BFD-20020E02097F}"/>
              </a:ext>
            </a:extLst>
          </p:cNvPr>
          <p:cNvSpPr>
            <a:spLocks noGrp="1"/>
          </p:cNvSpPr>
          <p:nvPr>
            <p:ph type="sldNum" idx="12"/>
          </p:nvPr>
        </p:nvSpPr>
        <p:spPr/>
        <p:txBody>
          <a:bodyPr/>
          <a:lstStyle/>
          <a:p>
            <a:fld id="{00000000-1234-1234-1234-123412341234}" type="slidenum">
              <a:rPr lang="en" smtClean="0"/>
              <a:pPr/>
              <a:t>87</a:t>
            </a:fld>
            <a:endParaRPr lang="en"/>
          </a:p>
        </p:txBody>
      </p:sp>
      <p:sp>
        <p:nvSpPr>
          <p:cNvPr id="7" name="Прямоугольник 6">
            <a:extLst>
              <a:ext uri="{FF2B5EF4-FFF2-40B4-BE49-F238E27FC236}">
                <a16:creationId xmlns:a16="http://schemas.microsoft.com/office/drawing/2014/main" id="{623D5C52-BA5E-0349-93D9-4BF521A2B75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5"/>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Map &amp; Area </a:t>
            </a:r>
            <a:endParaRPr sz="3200" u="sng">
              <a:solidFill>
                <a:srgbClr val="222222"/>
              </a:solidFill>
              <a:latin typeface="Times New Roman"/>
              <a:ea typeface="Times New Roman"/>
              <a:cs typeface="Times New Roman"/>
              <a:sym typeface="Times New Roman"/>
            </a:endParaRPr>
          </a:p>
        </p:txBody>
      </p:sp>
      <p:sp>
        <p:nvSpPr>
          <p:cNvPr id="330" name="Google Shape;330;p45"/>
          <p:cNvSpPr txBox="1">
            <a:spLocks noGrp="1"/>
          </p:cNvSpPr>
          <p:nvPr>
            <p:ph type="body" idx="1"/>
          </p:nvPr>
        </p:nvSpPr>
        <p:spPr>
          <a:xfrm>
            <a:off x="415600" y="996036"/>
            <a:ext cx="11360800" cy="5746387"/>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The &lt;map&gt; element is used in conjunction with one or more &lt;area&gt; elements to define hyperlinked regions of an image map.</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The &lt;area&gt; element is used as a child of a &lt;map&gt; element to define clickable a region on an image map. Different regions of an image map can be hyperlinked to different locations by nesting multiple &lt;area&gt; elements in a single &lt;map&gt; element.</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Note: The usemap attribute in the &lt;img&gt; tag is associated with the &lt;map&gt; element's name attribute, and creates a relationship between the image and the map.</a:t>
            </a:r>
            <a:endParaRPr dirty="0">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A59D30F0-E569-0949-BBFA-C1A2B55F081A}"/>
              </a:ext>
            </a:extLst>
          </p:cNvPr>
          <p:cNvSpPr>
            <a:spLocks noGrp="1"/>
          </p:cNvSpPr>
          <p:nvPr>
            <p:ph type="sldNum" idx="12"/>
          </p:nvPr>
        </p:nvSpPr>
        <p:spPr/>
        <p:txBody>
          <a:bodyPr/>
          <a:lstStyle/>
          <a:p>
            <a:fld id="{00000000-1234-1234-1234-123412341234}" type="slidenum">
              <a:rPr lang="en" smtClean="0"/>
              <a:pPr/>
              <a:t>88</a:t>
            </a:fld>
            <a:endParaRPr lang="en"/>
          </a:p>
        </p:txBody>
      </p:sp>
      <p:sp>
        <p:nvSpPr>
          <p:cNvPr id="7" name="Прямоугольник 6">
            <a:extLst>
              <a:ext uri="{FF2B5EF4-FFF2-40B4-BE49-F238E27FC236}">
                <a16:creationId xmlns:a16="http://schemas.microsoft.com/office/drawing/2014/main" id="{1CCC5AB6-2553-154A-850B-17C33AFE6ABE}"/>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6"/>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Article</a:t>
            </a:r>
            <a:endParaRPr sz="3200" u="sng">
              <a:solidFill>
                <a:srgbClr val="222222"/>
              </a:solidFill>
              <a:latin typeface="Times New Roman"/>
              <a:ea typeface="Times New Roman"/>
              <a:cs typeface="Times New Roman"/>
              <a:sym typeface="Times New Roman"/>
            </a:endParaRPr>
          </a:p>
        </p:txBody>
      </p:sp>
      <p:sp>
        <p:nvSpPr>
          <p:cNvPr id="337" name="Google Shape;337;p46"/>
          <p:cNvSpPr txBox="1">
            <a:spLocks noGrp="1"/>
          </p:cNvSpPr>
          <p:nvPr>
            <p:ph type="body" idx="1"/>
          </p:nvPr>
        </p:nvSpPr>
        <p:spPr>
          <a:xfrm>
            <a:off x="301611" y="1475452"/>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HTML &lt;article&gt; element represents a self-contained composition in a document, page, application, or site, which is intended to be independently distributable or reusable (e.g., in syndication).</a:t>
            </a:r>
            <a:endParaRPr>
              <a:solidFill>
                <a:srgbClr val="222222"/>
              </a:solidFill>
              <a:latin typeface="Times New Roman"/>
              <a:ea typeface="Times New Roman"/>
              <a:cs typeface="Times New Roman"/>
              <a:sym typeface="Times New Roman"/>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 Examples include: a forum post, a magazine</a:t>
            </a: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 or newspaper article, or a blog entry.</a:t>
            </a:r>
            <a:endParaRPr>
              <a:solidFill>
                <a:srgbClr val="222222"/>
              </a:solidFill>
              <a:latin typeface="Times New Roman"/>
              <a:ea typeface="Times New Roman"/>
              <a:cs typeface="Times New Roman"/>
              <a:sym typeface="Times New Roman"/>
            </a:endParaRPr>
          </a:p>
        </p:txBody>
      </p:sp>
      <p:pic>
        <p:nvPicPr>
          <p:cNvPr id="339" name="Google Shape;339;p46" descr="Diagram: &lt;article&gt; element plucked out of page and sent to Flipboard, search engines, and other websites"/>
          <p:cNvPicPr preferRelativeResize="0"/>
          <p:nvPr/>
        </p:nvPicPr>
        <p:blipFill>
          <a:blip r:embed="rId3">
            <a:alphaModFix/>
          </a:blip>
          <a:stretch>
            <a:fillRect/>
          </a:stretch>
        </p:blipFill>
        <p:spPr>
          <a:xfrm>
            <a:off x="7509733" y="2414784"/>
            <a:ext cx="3671200" cy="3925632"/>
          </a:xfrm>
          <a:prstGeom prst="rect">
            <a:avLst/>
          </a:prstGeom>
          <a:noFill/>
          <a:ln>
            <a:noFill/>
          </a:ln>
        </p:spPr>
      </p:pic>
      <p:sp>
        <p:nvSpPr>
          <p:cNvPr id="3" name="Номер слайда 2">
            <a:extLst>
              <a:ext uri="{FF2B5EF4-FFF2-40B4-BE49-F238E27FC236}">
                <a16:creationId xmlns:a16="http://schemas.microsoft.com/office/drawing/2014/main" id="{9D6B10F5-2019-E744-B495-9D731149A755}"/>
              </a:ext>
            </a:extLst>
          </p:cNvPr>
          <p:cNvSpPr>
            <a:spLocks noGrp="1"/>
          </p:cNvSpPr>
          <p:nvPr>
            <p:ph type="sldNum" idx="12"/>
          </p:nvPr>
        </p:nvSpPr>
        <p:spPr/>
        <p:txBody>
          <a:bodyPr/>
          <a:lstStyle/>
          <a:p>
            <a:fld id="{00000000-1234-1234-1234-123412341234}" type="slidenum">
              <a:rPr lang="en" smtClean="0"/>
              <a:pPr/>
              <a:t>89</a:t>
            </a:fld>
            <a:endParaRPr lang="en"/>
          </a:p>
        </p:txBody>
      </p:sp>
      <p:sp>
        <p:nvSpPr>
          <p:cNvPr id="8" name="Прямоугольник 7">
            <a:extLst>
              <a:ext uri="{FF2B5EF4-FFF2-40B4-BE49-F238E27FC236}">
                <a16:creationId xmlns:a16="http://schemas.microsoft.com/office/drawing/2014/main" id="{44E8262E-7C61-4E4C-A8F5-B4AE045AF4B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15600" y="174933"/>
            <a:ext cx="11360800" cy="763600"/>
          </a:xfrm>
          <a:prstGeom prst="rect">
            <a:avLst/>
          </a:prstGeom>
        </p:spPr>
        <p:txBody>
          <a:bodyPr spcFirstLastPara="1" vert="horz" wrap="square" lIns="121900" tIns="121900" rIns="121900" bIns="121900" rtlCol="1" anchor="t" anchorCtr="0">
            <a:noAutofit/>
          </a:bodyPr>
          <a:lstStyle/>
          <a:p>
            <a:pPr algn="ctr" rtl="0">
              <a:lnSpc>
                <a:spcPct val="115000"/>
              </a:lnSpc>
            </a:pPr>
            <a:r>
              <a:rPr lang="en" sz="3200" b="1"/>
              <a:t>Web Basics</a:t>
            </a:r>
            <a:endParaRPr sz="3200"/>
          </a:p>
        </p:txBody>
      </p:sp>
      <p:sp>
        <p:nvSpPr>
          <p:cNvPr id="97" name="Shape 97"/>
          <p:cNvSpPr txBox="1">
            <a:spLocks noGrp="1"/>
          </p:cNvSpPr>
          <p:nvPr>
            <p:ph type="body" idx="1"/>
          </p:nvPr>
        </p:nvSpPr>
        <p:spPr>
          <a:xfrm>
            <a:off x="415600" y="938533"/>
            <a:ext cx="11360800" cy="5624000"/>
          </a:xfrm>
          <a:prstGeom prst="rect">
            <a:avLst/>
          </a:prstGeom>
        </p:spPr>
        <p:txBody>
          <a:bodyPr spcFirstLastPara="1" vert="horz" wrap="square" lIns="121900" tIns="121900" rIns="121900" bIns="121900" rtlCol="1" anchor="t" anchorCtr="0">
            <a:noAutofit/>
          </a:bodyPr>
          <a:lstStyle/>
          <a:p>
            <a:pPr marL="0" indent="0" rtl="0">
              <a:buNone/>
            </a:pPr>
            <a:r>
              <a:rPr lang="en" b="1" dirty="0">
                <a:solidFill>
                  <a:schemeClr val="dk1"/>
                </a:solidFill>
              </a:rPr>
              <a:t>What is IP</a:t>
            </a:r>
            <a:endParaRPr b="1" dirty="0">
              <a:solidFill>
                <a:schemeClr val="dk1"/>
              </a:solidFill>
            </a:endParaRPr>
          </a:p>
          <a:p>
            <a:pPr marL="0" indent="0" rtl="0">
              <a:buNone/>
            </a:pPr>
            <a:endParaRPr b="1" dirty="0">
              <a:solidFill>
                <a:schemeClr val="dk1"/>
              </a:solidFill>
            </a:endParaRPr>
          </a:p>
          <a:p>
            <a:pPr marL="380990" indent="-380990" algn="l" rtl="0"/>
            <a:r>
              <a:rPr lang="en" dirty="0">
                <a:solidFill>
                  <a:schemeClr val="dk1"/>
                </a:solidFill>
              </a:rPr>
              <a:t>IP addresses a</a:t>
            </a:r>
            <a:r>
              <a:rPr lang="en-US" dirty="0">
                <a:solidFill>
                  <a:schemeClr val="dk1"/>
                </a:solidFill>
              </a:rPr>
              <a:t>re made of 4 bytes, each </a:t>
            </a:r>
            <a:r>
              <a:rPr lang="en" dirty="0">
                <a:solidFill>
                  <a:schemeClr val="dk1"/>
                </a:solidFill>
              </a:rPr>
              <a:t>between 0 to 255.</a:t>
            </a:r>
            <a:br>
              <a:rPr lang="en" dirty="0">
                <a:solidFill>
                  <a:schemeClr val="dk1"/>
                </a:solidFill>
              </a:rPr>
            </a:br>
            <a:r>
              <a:rPr lang="en-US" dirty="0">
                <a:solidFill>
                  <a:schemeClr val="dk1"/>
                </a:solidFill>
              </a:rPr>
              <a:t>i.e. </a:t>
            </a:r>
            <a:r>
              <a:rPr lang="en" dirty="0">
                <a:solidFill>
                  <a:schemeClr val="dk1"/>
                </a:solidFill>
              </a:rPr>
              <a:t>: 255.255.255.255 or in more realistic way 192.168.1.28</a:t>
            </a:r>
            <a:endParaRPr dirty="0">
              <a:solidFill>
                <a:schemeClr val="dk1"/>
              </a:solidFill>
            </a:endParaRPr>
          </a:p>
          <a:p>
            <a:pPr marL="380990" indent="-380990" algn="l" rtl="0"/>
            <a:r>
              <a:rPr lang="en" dirty="0">
                <a:solidFill>
                  <a:schemeClr val="dk1"/>
                </a:solidFill>
              </a:rPr>
              <a:t>IP </a:t>
            </a:r>
            <a:r>
              <a:rPr lang="en-US" dirty="0">
                <a:solidFill>
                  <a:schemeClr val="dk1"/>
                </a:solidFill>
              </a:rPr>
              <a:t>address </a:t>
            </a:r>
            <a:r>
              <a:rPr lang="en" dirty="0">
                <a:solidFill>
                  <a:schemeClr val="dk1"/>
                </a:solidFill>
              </a:rPr>
              <a:t>is given to any PC that is connected to a router and is used to communicate over the internet.</a:t>
            </a:r>
            <a:endParaRPr dirty="0">
              <a:solidFill>
                <a:schemeClr val="dk1"/>
              </a:solidFill>
            </a:endParaRPr>
          </a:p>
          <a:p>
            <a:pPr marL="0" indent="0" rtl="0">
              <a:buNone/>
            </a:pPr>
            <a:endParaRPr dirty="0">
              <a:solidFill>
                <a:schemeClr val="dk1"/>
              </a:solidFill>
            </a:endParaRPr>
          </a:p>
          <a:p>
            <a:pPr marL="380990" indent="-380990" algn="l" rtl="0"/>
            <a:r>
              <a:rPr lang="en" dirty="0">
                <a:solidFill>
                  <a:schemeClr val="dk1"/>
                </a:solidFill>
              </a:rPr>
              <a:t>There is a limited amount of addresses </a:t>
            </a:r>
            <a:r>
              <a:rPr lang="en-US" dirty="0">
                <a:solidFill>
                  <a:schemeClr val="dk1"/>
                </a:solidFill>
              </a:rPr>
              <a:t>we can </a:t>
            </a:r>
            <a:r>
              <a:rPr lang="en" dirty="0">
                <a:solidFill>
                  <a:schemeClr val="dk1"/>
                </a:solidFill>
              </a:rPr>
              <a:t>use </a:t>
            </a:r>
            <a:r>
              <a:rPr lang="en-US" dirty="0">
                <a:solidFill>
                  <a:schemeClr val="dk1"/>
                </a:solidFill>
              </a:rPr>
              <a:t>in IPv4 </a:t>
            </a:r>
            <a:r>
              <a:rPr lang="en" dirty="0">
                <a:solidFill>
                  <a:schemeClr val="dk1"/>
                </a:solidFill>
              </a:rPr>
              <a:t>. </a:t>
            </a:r>
          </a:p>
          <a:p>
            <a:pPr marL="380990" indent="-380990" algn="l" rtl="0"/>
            <a:r>
              <a:rPr lang="en-US" dirty="0">
                <a:solidFill>
                  <a:schemeClr val="dk1"/>
                </a:solidFill>
              </a:rPr>
              <a:t>This is the</a:t>
            </a:r>
            <a:r>
              <a:rPr lang="en" dirty="0">
                <a:solidFill>
                  <a:schemeClr val="dk1"/>
                </a:solidFill>
              </a:rPr>
              <a:t> reason </a:t>
            </a:r>
            <a:r>
              <a:rPr lang="en-US" dirty="0">
                <a:solidFill>
                  <a:schemeClr val="dk1"/>
                </a:solidFill>
              </a:rPr>
              <a:t>why IPv6</a:t>
            </a:r>
            <a:r>
              <a:rPr lang="en" dirty="0">
                <a:solidFill>
                  <a:schemeClr val="dk1"/>
                </a:solidFill>
              </a:rPr>
              <a:t> </a:t>
            </a:r>
            <a:r>
              <a:rPr lang="en-US" dirty="0">
                <a:solidFill>
                  <a:schemeClr val="dk1"/>
                </a:solidFill>
              </a:rPr>
              <a:t>has been implemented</a:t>
            </a:r>
            <a:br>
              <a:rPr lang="en-US" dirty="0">
                <a:solidFill>
                  <a:schemeClr val="dk1"/>
                </a:solidFill>
              </a:rPr>
            </a:br>
            <a:r>
              <a:rPr lang="en-US" dirty="0">
                <a:solidFill>
                  <a:schemeClr val="dk1"/>
                </a:solidFill>
              </a:rPr>
              <a:t>(but not widely used just yet)</a:t>
            </a:r>
            <a:r>
              <a:rPr lang="en" dirty="0">
                <a:solidFill>
                  <a:schemeClr val="dk1"/>
                </a:solidFill>
              </a:rPr>
              <a:t>.</a:t>
            </a: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a:p>
            <a:pPr marL="0" indent="0" rtl="0">
              <a:buNone/>
            </a:pPr>
            <a:endParaRPr dirty="0">
              <a:solidFill>
                <a:schemeClr val="dk1"/>
              </a:solidFill>
            </a:endParaRPr>
          </a:p>
        </p:txBody>
      </p:sp>
      <p:sp>
        <p:nvSpPr>
          <p:cNvPr id="6" name="TextBox 5">
            <a:extLst>
              <a:ext uri="{FF2B5EF4-FFF2-40B4-BE49-F238E27FC236}">
                <a16:creationId xmlns:a16="http://schemas.microsoft.com/office/drawing/2014/main" id="{8CBA2553-EA1E-974C-A373-E164C4CB04E1}"/>
              </a:ext>
            </a:extLst>
          </p:cNvPr>
          <p:cNvSpPr txBox="1"/>
          <p:nvPr/>
        </p:nvSpPr>
        <p:spPr>
          <a:xfrm>
            <a:off x="4497091" y="6526738"/>
            <a:ext cx="3502617" cy="369332"/>
          </a:xfrm>
          <a:prstGeom prst="rect">
            <a:avLst/>
          </a:prstGeom>
          <a:noFill/>
        </p:spPr>
        <p:txBody>
          <a:bodyPr wrap="square" rtlCol="0">
            <a:spAutoFit/>
          </a:bodyPr>
          <a:lstStyle/>
          <a:p>
            <a:pPr algn="ctr" rtl="0"/>
            <a:r>
              <a:rPr lang="en" dirty="0">
                <a:solidFill>
                  <a:schemeClr val="bg2">
                    <a:lumMod val="75000"/>
                  </a:schemeClr>
                </a:solidFill>
              </a:rPr>
              <a:t>Copyright RT-ED.CO.IL 2020</a:t>
            </a:r>
            <a:endParaRPr lang="ru-RU" dirty="0">
              <a:solidFill>
                <a:schemeClr val="bg2">
                  <a:lumMod val="75000"/>
                </a:schemeClr>
              </a:solidFill>
            </a:endParaRPr>
          </a:p>
        </p:txBody>
      </p:sp>
      <p:sp>
        <p:nvSpPr>
          <p:cNvPr id="4" name="Номер слайда 3">
            <a:extLst>
              <a:ext uri="{FF2B5EF4-FFF2-40B4-BE49-F238E27FC236}">
                <a16:creationId xmlns:a16="http://schemas.microsoft.com/office/drawing/2014/main" id="{6072D2D2-5E5F-3D45-A740-2829821F4D78}"/>
              </a:ext>
            </a:extLst>
          </p:cNvPr>
          <p:cNvSpPr>
            <a:spLocks noGrp="1"/>
          </p:cNvSpPr>
          <p:nvPr>
            <p:ph type="sldNum" idx="12"/>
          </p:nvPr>
        </p:nvSpPr>
        <p:spPr/>
        <p:txBody>
          <a:bodyPr/>
          <a:lstStyle/>
          <a:p>
            <a:fld id="{00000000-1234-1234-1234-123412341234}" type="slidenum">
              <a:rPr lang="en" smtClean="0"/>
              <a:pPr/>
              <a:t>9</a:t>
            </a:fld>
            <a:endParaRPr lang="e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Aside</a:t>
            </a:r>
            <a:endParaRPr sz="3200" u="sng">
              <a:solidFill>
                <a:srgbClr val="222222"/>
              </a:solidFill>
              <a:latin typeface="Times New Roman"/>
              <a:ea typeface="Times New Roman"/>
              <a:cs typeface="Times New Roman"/>
              <a:sym typeface="Times New Roman"/>
            </a:endParaRPr>
          </a:p>
        </p:txBody>
      </p:sp>
      <p:sp>
        <p:nvSpPr>
          <p:cNvPr id="345" name="Google Shape;345;p47"/>
          <p:cNvSpPr txBox="1">
            <a:spLocks noGrp="1"/>
          </p:cNvSpPr>
          <p:nvPr>
            <p:ph type="body" idx="1"/>
          </p:nvPr>
        </p:nvSpPr>
        <p:spPr>
          <a:xfrm>
            <a:off x="301604" y="1163967"/>
            <a:ext cx="69496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The &lt;aside&gt; element is used to identify content that is related to the primary content of the webpage, but does not constitute the primary content of the page. Author information, related links, related content, and advertisements are examples of content that may be found in an aside element.</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pic>
        <p:nvPicPr>
          <p:cNvPr id="347" name="Google Shape;347;p47" descr="Diagram: &lt;aside&gt; element for the site-wide sidebar and inside an &lt;article&gt; element"/>
          <p:cNvPicPr preferRelativeResize="0"/>
          <p:nvPr/>
        </p:nvPicPr>
        <p:blipFill>
          <a:blip r:embed="rId3">
            <a:alphaModFix/>
          </a:blip>
          <a:stretch>
            <a:fillRect/>
          </a:stretch>
        </p:blipFill>
        <p:spPr>
          <a:xfrm>
            <a:off x="7651033" y="1770200"/>
            <a:ext cx="3093000" cy="3995733"/>
          </a:xfrm>
          <a:prstGeom prst="rect">
            <a:avLst/>
          </a:prstGeom>
          <a:noFill/>
          <a:ln>
            <a:noFill/>
          </a:ln>
        </p:spPr>
      </p:pic>
      <p:sp>
        <p:nvSpPr>
          <p:cNvPr id="3" name="Номер слайда 2">
            <a:extLst>
              <a:ext uri="{FF2B5EF4-FFF2-40B4-BE49-F238E27FC236}">
                <a16:creationId xmlns:a16="http://schemas.microsoft.com/office/drawing/2014/main" id="{1C799C1A-53E3-D345-9219-4CE4CE0ACA3B}"/>
              </a:ext>
            </a:extLst>
          </p:cNvPr>
          <p:cNvSpPr>
            <a:spLocks noGrp="1"/>
          </p:cNvSpPr>
          <p:nvPr>
            <p:ph type="sldNum" idx="12"/>
          </p:nvPr>
        </p:nvSpPr>
        <p:spPr/>
        <p:txBody>
          <a:bodyPr/>
          <a:lstStyle/>
          <a:p>
            <a:fld id="{00000000-1234-1234-1234-123412341234}" type="slidenum">
              <a:rPr lang="en" smtClean="0"/>
              <a:pPr/>
              <a:t>90</a:t>
            </a:fld>
            <a:endParaRPr lang="en"/>
          </a:p>
        </p:txBody>
      </p:sp>
      <p:sp>
        <p:nvSpPr>
          <p:cNvPr id="8" name="Прямоугольник 7">
            <a:extLst>
              <a:ext uri="{FF2B5EF4-FFF2-40B4-BE49-F238E27FC236}">
                <a16:creationId xmlns:a16="http://schemas.microsoft.com/office/drawing/2014/main" id="{A8315616-4B5F-254B-9B66-5A5F86C6A175}"/>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8"/>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a:t>
            </a:r>
            <a:endParaRPr sz="3200" u="sng">
              <a:solidFill>
                <a:srgbClr val="222222"/>
              </a:solidFill>
              <a:latin typeface="Times New Roman"/>
              <a:ea typeface="Times New Roman"/>
              <a:cs typeface="Times New Roman"/>
              <a:sym typeface="Times New Roman"/>
            </a:endParaRPr>
          </a:p>
        </p:txBody>
      </p:sp>
      <p:sp>
        <p:nvSpPr>
          <p:cNvPr id="353" name="Google Shape;353;p48"/>
          <p:cNvSpPr txBox="1">
            <a:spLocks noGrp="1"/>
          </p:cNvSpPr>
          <p:nvPr>
            <p:ph type="body" idx="1"/>
          </p:nvPr>
        </p:nvSpPr>
        <p:spPr>
          <a:xfrm>
            <a:off x="1029047" y="1400647"/>
            <a:ext cx="10267564" cy="3527814"/>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The HTML Bring Attention To element (&lt;b&gt;)  is used to draw the reader's attention to the element's contents, which are not otherwise granted special importance. This was formerly known as the Boldface element, and most browsers still draw the text in boldface. However, you should not use &lt;b&gt; for styling text; instead, you should use the CSS font-weight property to create boldface text, or the &lt;strong&gt; element to indicate that text is of special importance.</a:t>
            </a:r>
            <a:endParaRPr dirty="0">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D1868925-39AC-334B-A148-D21F99C9EB8B}"/>
              </a:ext>
            </a:extLst>
          </p:cNvPr>
          <p:cNvSpPr>
            <a:spLocks noGrp="1"/>
          </p:cNvSpPr>
          <p:nvPr>
            <p:ph type="sldNum" idx="12"/>
          </p:nvPr>
        </p:nvSpPr>
        <p:spPr/>
        <p:txBody>
          <a:bodyPr/>
          <a:lstStyle/>
          <a:p>
            <a:fld id="{00000000-1234-1234-1234-123412341234}" type="slidenum">
              <a:rPr lang="en" smtClean="0"/>
              <a:pPr/>
              <a:t>91</a:t>
            </a:fld>
            <a:endParaRPr lang="en"/>
          </a:p>
        </p:txBody>
      </p:sp>
      <p:sp>
        <p:nvSpPr>
          <p:cNvPr id="7" name="Прямоугольник 6">
            <a:extLst>
              <a:ext uri="{FF2B5EF4-FFF2-40B4-BE49-F238E27FC236}">
                <a16:creationId xmlns:a16="http://schemas.microsoft.com/office/drawing/2014/main" id="{41763F5D-EBAE-A941-9277-201872CEEC5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Base</a:t>
            </a:r>
            <a:endParaRPr sz="3200" u="sng">
              <a:solidFill>
                <a:srgbClr val="222222"/>
              </a:solidFill>
              <a:latin typeface="Times New Roman"/>
              <a:ea typeface="Times New Roman"/>
              <a:cs typeface="Times New Roman"/>
              <a:sym typeface="Times New Roman"/>
            </a:endParaRPr>
          </a:p>
        </p:txBody>
      </p:sp>
      <p:sp>
        <p:nvSpPr>
          <p:cNvPr id="360" name="Google Shape;360;p49"/>
          <p:cNvSpPr txBox="1">
            <a:spLocks noGrp="1"/>
          </p:cNvSpPr>
          <p:nvPr>
            <p:ph type="body" idx="1"/>
          </p:nvPr>
        </p:nvSpPr>
        <p:spPr>
          <a:xfrm>
            <a:off x="1022887" y="995776"/>
            <a:ext cx="10639523" cy="5396146"/>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rgbClr val="222222"/>
                </a:solidFill>
                <a:latin typeface="Times New Roman"/>
                <a:ea typeface="Times New Roman"/>
                <a:cs typeface="Times New Roman"/>
                <a:sym typeface="Times New Roman"/>
              </a:rPr>
              <a:t>The HTML &lt;base&gt; tag is used to specify a base URI, or URL, for relative links.</a:t>
            </a:r>
            <a:endParaRPr sz="2400" dirty="0"/>
          </a:p>
          <a:p>
            <a:pPr marL="0" indent="0" algn="l" rtl="0">
              <a:lnSpc>
                <a:spcPct val="115000"/>
              </a:lnSpc>
              <a:buNone/>
            </a:pP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For example, you can set the base URL once at the top of your page in header section, then all subsequent relative links will use that URL as a starting point.</a:t>
            </a:r>
            <a:endParaRPr sz="2400" dirty="0"/>
          </a:p>
          <a:p>
            <a:pPr marL="0" indent="0" algn="l" rtl="0">
              <a:lnSpc>
                <a:spcPct val="115000"/>
              </a:lnSpc>
              <a:buNone/>
            </a:pP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 &lt;base href=“Url" target=“target"&gt; (target Specifies the default target for all hyperlinks and forms in the page)</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Target options:</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 _blank</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_parent</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_self</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_top</a:t>
            </a:r>
            <a:endParaRPr sz="2400" dirty="0"/>
          </a:p>
        </p:txBody>
      </p:sp>
      <p:sp>
        <p:nvSpPr>
          <p:cNvPr id="3" name="Номер слайда 2">
            <a:extLst>
              <a:ext uri="{FF2B5EF4-FFF2-40B4-BE49-F238E27FC236}">
                <a16:creationId xmlns:a16="http://schemas.microsoft.com/office/drawing/2014/main" id="{D7CA46BC-D0C7-AE4A-B05D-8CBD065050ED}"/>
              </a:ext>
            </a:extLst>
          </p:cNvPr>
          <p:cNvSpPr>
            <a:spLocks noGrp="1"/>
          </p:cNvSpPr>
          <p:nvPr>
            <p:ph type="sldNum" idx="12"/>
          </p:nvPr>
        </p:nvSpPr>
        <p:spPr/>
        <p:txBody>
          <a:bodyPr/>
          <a:lstStyle/>
          <a:p>
            <a:fld id="{00000000-1234-1234-1234-123412341234}" type="slidenum">
              <a:rPr lang="en" smtClean="0"/>
              <a:pPr/>
              <a:t>92</a:t>
            </a:fld>
            <a:endParaRPr lang="en"/>
          </a:p>
        </p:txBody>
      </p:sp>
      <p:sp>
        <p:nvSpPr>
          <p:cNvPr id="7" name="Прямоугольник 6">
            <a:extLst>
              <a:ext uri="{FF2B5EF4-FFF2-40B4-BE49-F238E27FC236}">
                <a16:creationId xmlns:a16="http://schemas.microsoft.com/office/drawing/2014/main" id="{0F1671CF-6111-384A-AA8D-9EEC9FC9A803}"/>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0"/>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Blockquote</a:t>
            </a:r>
            <a:endParaRPr sz="3200" u="sng">
              <a:solidFill>
                <a:srgbClr val="222222"/>
              </a:solidFill>
              <a:latin typeface="Times New Roman"/>
              <a:ea typeface="Times New Roman"/>
              <a:cs typeface="Times New Roman"/>
              <a:sym typeface="Times New Roman"/>
            </a:endParaRPr>
          </a:p>
        </p:txBody>
      </p:sp>
      <p:sp>
        <p:nvSpPr>
          <p:cNvPr id="367" name="Google Shape;367;p50"/>
          <p:cNvSpPr txBox="1">
            <a:spLocks noGrp="1"/>
          </p:cNvSpPr>
          <p:nvPr>
            <p:ph type="body" idx="1"/>
          </p:nvPr>
        </p:nvSpPr>
        <p:spPr>
          <a:xfrm>
            <a:off x="301611" y="1306365"/>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What does &lt;blockquote&gt; HTML Tag do?</a:t>
            </a:r>
            <a:endParaRPr/>
          </a:p>
          <a:p>
            <a:pPr marL="0" indent="0" algn="l" rtl="0">
              <a:lnSpc>
                <a:spcPct val="115000"/>
              </a:lnSpc>
              <a:buNone/>
            </a:pPr>
            <a:r>
              <a:rPr lang="en">
                <a:solidFill>
                  <a:srgbClr val="222222"/>
                </a:solidFill>
                <a:latin typeface="Times New Roman"/>
                <a:ea typeface="Times New Roman"/>
                <a:cs typeface="Times New Roman"/>
                <a:sym typeface="Times New Roman"/>
              </a:rPr>
              <a:t>    The &lt;blockquote&gt; element defines a block of text that is a direct quotation. The &lt;quote&gt; element should be used when a quotation is presented inline with the surrounding text, but when the quotation is presented as a separate paragraph, &lt;blockquote&gt; is the appropriate element to use to identify the quotation.</a:t>
            </a: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F852A224-7408-4743-B483-CF9CD4E20EFF}"/>
              </a:ext>
            </a:extLst>
          </p:cNvPr>
          <p:cNvSpPr>
            <a:spLocks noGrp="1"/>
          </p:cNvSpPr>
          <p:nvPr>
            <p:ph type="sldNum" idx="12"/>
          </p:nvPr>
        </p:nvSpPr>
        <p:spPr/>
        <p:txBody>
          <a:bodyPr/>
          <a:lstStyle/>
          <a:p>
            <a:fld id="{00000000-1234-1234-1234-123412341234}" type="slidenum">
              <a:rPr lang="en" smtClean="0"/>
              <a:pPr/>
              <a:t>93</a:t>
            </a:fld>
            <a:endParaRPr lang="en"/>
          </a:p>
        </p:txBody>
      </p:sp>
      <p:sp>
        <p:nvSpPr>
          <p:cNvPr id="7" name="Прямоугольник 6">
            <a:extLst>
              <a:ext uri="{FF2B5EF4-FFF2-40B4-BE49-F238E27FC236}">
                <a16:creationId xmlns:a16="http://schemas.microsoft.com/office/drawing/2014/main" id="{D358A0F8-F9F6-4740-AE34-AF032275E786}"/>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1"/>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Button</a:t>
            </a:r>
            <a:endParaRPr sz="3200" u="sng">
              <a:solidFill>
                <a:srgbClr val="222222"/>
              </a:solidFill>
              <a:latin typeface="Times New Roman"/>
              <a:ea typeface="Times New Roman"/>
              <a:cs typeface="Times New Roman"/>
              <a:sym typeface="Times New Roman"/>
            </a:endParaRPr>
          </a:p>
        </p:txBody>
      </p:sp>
      <p:sp>
        <p:nvSpPr>
          <p:cNvPr id="374" name="Google Shape;374;p51"/>
          <p:cNvSpPr txBox="1">
            <a:spLocks noGrp="1"/>
          </p:cNvSpPr>
          <p:nvPr>
            <p:ph type="body" idx="1"/>
          </p:nvPr>
        </p:nvSpPr>
        <p:spPr>
          <a:xfrm>
            <a:off x="415600" y="1484352"/>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HTML &lt;button&gt; element represents a clickable button, which can be used in forms or anywhere in a document that needs simple, standard button functionality. By default, HTML buttons are typically presented in a style similar to that of the host platform the user agent is running on, but you can change the appearance of the button using CSS.</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a:solidFill>
                  <a:srgbClr val="222222"/>
                </a:solidFill>
                <a:latin typeface="Times New Roman"/>
                <a:ea typeface="Times New Roman"/>
                <a:cs typeface="Times New Roman"/>
                <a:sym typeface="Times New Roman"/>
              </a:rPr>
              <a:t>&lt;button type="button" onclick="alert('Hello world!')"&gt;Click Me!&lt;/button&gt;</a:t>
            </a:r>
            <a:endParaRPr/>
          </a:p>
        </p:txBody>
      </p:sp>
      <p:sp>
        <p:nvSpPr>
          <p:cNvPr id="3" name="Номер слайда 2">
            <a:extLst>
              <a:ext uri="{FF2B5EF4-FFF2-40B4-BE49-F238E27FC236}">
                <a16:creationId xmlns:a16="http://schemas.microsoft.com/office/drawing/2014/main" id="{625645A9-1257-984F-B93D-7063BBC9CBC3}"/>
              </a:ext>
            </a:extLst>
          </p:cNvPr>
          <p:cNvSpPr>
            <a:spLocks noGrp="1"/>
          </p:cNvSpPr>
          <p:nvPr>
            <p:ph type="sldNum" idx="12"/>
          </p:nvPr>
        </p:nvSpPr>
        <p:spPr/>
        <p:txBody>
          <a:bodyPr/>
          <a:lstStyle/>
          <a:p>
            <a:fld id="{00000000-1234-1234-1234-123412341234}" type="slidenum">
              <a:rPr lang="en" smtClean="0"/>
              <a:pPr/>
              <a:t>94</a:t>
            </a:fld>
            <a:endParaRPr lang="en"/>
          </a:p>
        </p:txBody>
      </p:sp>
      <p:sp>
        <p:nvSpPr>
          <p:cNvPr id="7" name="Прямоугольник 6">
            <a:extLst>
              <a:ext uri="{FF2B5EF4-FFF2-40B4-BE49-F238E27FC236}">
                <a16:creationId xmlns:a16="http://schemas.microsoft.com/office/drawing/2014/main" id="{32AFA687-362C-D24F-BD2B-674C2762D459}"/>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2"/>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Canvas</a:t>
            </a:r>
            <a:endParaRPr sz="3200" u="sng">
              <a:solidFill>
                <a:srgbClr val="222222"/>
              </a:solidFill>
              <a:latin typeface="Times New Roman"/>
              <a:ea typeface="Times New Roman"/>
              <a:cs typeface="Times New Roman"/>
              <a:sym typeface="Times New Roman"/>
            </a:endParaRPr>
          </a:p>
        </p:txBody>
      </p:sp>
      <p:sp>
        <p:nvSpPr>
          <p:cNvPr id="381" name="Google Shape;381;p52"/>
          <p:cNvSpPr txBox="1">
            <a:spLocks noGrp="1"/>
          </p:cNvSpPr>
          <p:nvPr>
            <p:ph type="body" idx="1"/>
          </p:nvPr>
        </p:nvSpPr>
        <p:spPr>
          <a:xfrm>
            <a:off x="301611" y="1075783"/>
            <a:ext cx="11360800" cy="5546959"/>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2400" dirty="0">
                <a:solidFill>
                  <a:srgbClr val="222222"/>
                </a:solidFill>
                <a:latin typeface="Times New Roman"/>
                <a:ea typeface="Times New Roman"/>
                <a:cs typeface="Times New Roman"/>
                <a:sym typeface="Times New Roman"/>
              </a:rPr>
              <a:t>HTML5 has brought some exciting new advantages to the HTML coding world. Canvas allows you to render graphics powered by Javascript. So throw away that flash code and dive into Canvas. Here you will find the best tutorials and resources to learn Canvas and other HTML5 aspects. </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 &lt;canvas id="myCanvas"&gt;&lt;/canvas&gt;</a:t>
            </a:r>
            <a:endParaRPr sz="2400" dirty="0"/>
          </a:p>
          <a:p>
            <a:pPr marL="0" indent="0" algn="l" rtl="0">
              <a:lnSpc>
                <a:spcPct val="115000"/>
              </a:lnSpc>
              <a:buNone/>
            </a:pPr>
            <a:endParaRPr sz="2400" dirty="0">
              <a:solidFill>
                <a:srgbClr val="222222"/>
              </a:solidFill>
              <a:latin typeface="Times New Roman"/>
              <a:ea typeface="Times New Roman"/>
              <a:cs typeface="Times New Roman"/>
              <a:sym typeface="Times New Roman"/>
            </a:endParaRPr>
          </a:p>
          <a:p>
            <a:pPr marL="0" indent="0" algn="l" rtl="0">
              <a:lnSpc>
                <a:spcPct val="115000"/>
              </a:lnSpc>
              <a:buNone/>
            </a:pPr>
            <a:r>
              <a:rPr lang="en" sz="2400" dirty="0">
                <a:solidFill>
                  <a:srgbClr val="222222"/>
                </a:solidFill>
                <a:latin typeface="Times New Roman"/>
                <a:ea typeface="Times New Roman"/>
                <a:cs typeface="Times New Roman"/>
                <a:sym typeface="Times New Roman"/>
              </a:rPr>
              <a:t>&lt;script&gt;</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var canvas = document.getElementById("myCanvas");</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var ctx = canvas.getContext("2d");</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ctx.fillStyle = "#FF0000";</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ctx.fillRect(0, 0, 80, 80);</a:t>
            </a:r>
            <a:endParaRPr sz="2400" dirty="0"/>
          </a:p>
          <a:p>
            <a:pPr marL="0" indent="0" algn="l" rtl="0">
              <a:lnSpc>
                <a:spcPct val="115000"/>
              </a:lnSpc>
              <a:buNone/>
            </a:pPr>
            <a:r>
              <a:rPr lang="en" sz="2400" dirty="0">
                <a:solidFill>
                  <a:srgbClr val="222222"/>
                </a:solidFill>
                <a:latin typeface="Times New Roman"/>
                <a:ea typeface="Times New Roman"/>
                <a:cs typeface="Times New Roman"/>
                <a:sym typeface="Times New Roman"/>
              </a:rPr>
              <a:t>&lt;/script&gt; </a:t>
            </a:r>
            <a:endParaRPr sz="2400" dirty="0"/>
          </a:p>
        </p:txBody>
      </p:sp>
      <p:sp>
        <p:nvSpPr>
          <p:cNvPr id="3" name="Номер слайда 2">
            <a:extLst>
              <a:ext uri="{FF2B5EF4-FFF2-40B4-BE49-F238E27FC236}">
                <a16:creationId xmlns:a16="http://schemas.microsoft.com/office/drawing/2014/main" id="{DAA6CDC8-E5EC-3A43-B956-C9A24D057292}"/>
              </a:ext>
            </a:extLst>
          </p:cNvPr>
          <p:cNvSpPr>
            <a:spLocks noGrp="1"/>
          </p:cNvSpPr>
          <p:nvPr>
            <p:ph type="sldNum" idx="12"/>
          </p:nvPr>
        </p:nvSpPr>
        <p:spPr/>
        <p:txBody>
          <a:bodyPr/>
          <a:lstStyle/>
          <a:p>
            <a:fld id="{00000000-1234-1234-1234-123412341234}" type="slidenum">
              <a:rPr lang="en" smtClean="0"/>
              <a:pPr/>
              <a:t>95</a:t>
            </a:fld>
            <a:endParaRPr lang="en"/>
          </a:p>
        </p:txBody>
      </p:sp>
      <p:sp>
        <p:nvSpPr>
          <p:cNvPr id="7" name="Прямоугольник 6">
            <a:extLst>
              <a:ext uri="{FF2B5EF4-FFF2-40B4-BE49-F238E27FC236}">
                <a16:creationId xmlns:a16="http://schemas.microsoft.com/office/drawing/2014/main" id="{E6A07FEC-A1FB-9A4F-BA93-21FF492D6EFD}"/>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3"/>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Caption</a:t>
            </a:r>
            <a:endParaRPr sz="3200" u="sng">
              <a:solidFill>
                <a:srgbClr val="222222"/>
              </a:solidFill>
              <a:latin typeface="Times New Roman"/>
              <a:ea typeface="Times New Roman"/>
              <a:cs typeface="Times New Roman"/>
              <a:sym typeface="Times New Roman"/>
            </a:endParaRPr>
          </a:p>
        </p:txBody>
      </p:sp>
      <p:sp>
        <p:nvSpPr>
          <p:cNvPr id="388" name="Google Shape;388;p53"/>
          <p:cNvSpPr txBox="1">
            <a:spLocks noGrp="1"/>
          </p:cNvSpPr>
          <p:nvPr>
            <p:ph type="body" idx="1"/>
          </p:nvPr>
        </p:nvSpPr>
        <p:spPr>
          <a:xfrm>
            <a:off x="725250" y="1478138"/>
            <a:ext cx="10571361" cy="3640177"/>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a:solidFill>
                  <a:srgbClr val="222222"/>
                </a:solidFill>
                <a:latin typeface="Times New Roman"/>
                <a:ea typeface="Times New Roman"/>
                <a:cs typeface="Times New Roman"/>
                <a:sym typeface="Times New Roman"/>
              </a:rPr>
              <a:t>The &lt;caption&gt; element is used to add a caption to an HTML table. A &lt;caption&gt; must appear in an HTML document as the first descendant of a parent &lt;table&gt;, but it may be positioned visually at the bottom of the table with CSS.</a:t>
            </a:r>
            <a:endParaRPr/>
          </a:p>
        </p:txBody>
      </p:sp>
      <p:sp>
        <p:nvSpPr>
          <p:cNvPr id="3" name="Номер слайда 2">
            <a:extLst>
              <a:ext uri="{FF2B5EF4-FFF2-40B4-BE49-F238E27FC236}">
                <a16:creationId xmlns:a16="http://schemas.microsoft.com/office/drawing/2014/main" id="{C803D605-7C3B-DA4E-A3B4-C648246A6472}"/>
              </a:ext>
            </a:extLst>
          </p:cNvPr>
          <p:cNvSpPr>
            <a:spLocks noGrp="1"/>
          </p:cNvSpPr>
          <p:nvPr>
            <p:ph type="sldNum" idx="12"/>
          </p:nvPr>
        </p:nvSpPr>
        <p:spPr/>
        <p:txBody>
          <a:bodyPr/>
          <a:lstStyle/>
          <a:p>
            <a:fld id="{00000000-1234-1234-1234-123412341234}" type="slidenum">
              <a:rPr lang="en" smtClean="0"/>
              <a:pPr/>
              <a:t>96</a:t>
            </a:fld>
            <a:endParaRPr lang="en"/>
          </a:p>
        </p:txBody>
      </p:sp>
      <p:sp>
        <p:nvSpPr>
          <p:cNvPr id="7" name="Прямоугольник 6">
            <a:extLst>
              <a:ext uri="{FF2B5EF4-FFF2-40B4-BE49-F238E27FC236}">
                <a16:creationId xmlns:a16="http://schemas.microsoft.com/office/drawing/2014/main" id="{B2D16E3D-BD37-9A47-8D3D-9D145B71F462}"/>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4"/>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Datalist</a:t>
            </a:r>
            <a:endParaRPr sz="3200" u="sng">
              <a:solidFill>
                <a:srgbClr val="222222"/>
              </a:solidFill>
              <a:latin typeface="Times New Roman"/>
              <a:ea typeface="Times New Roman"/>
              <a:cs typeface="Times New Roman"/>
              <a:sym typeface="Times New Roman"/>
            </a:endParaRPr>
          </a:p>
        </p:txBody>
      </p:sp>
      <p:sp>
        <p:nvSpPr>
          <p:cNvPr id="395" name="Google Shape;395;p54"/>
          <p:cNvSpPr txBox="1">
            <a:spLocks noGrp="1"/>
          </p:cNvSpPr>
          <p:nvPr>
            <p:ph type="body" idx="1"/>
          </p:nvPr>
        </p:nvSpPr>
        <p:spPr>
          <a:xfrm>
            <a:off x="415600" y="1341963"/>
            <a:ext cx="11360800" cy="5312334"/>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The HTML &lt;datalist&gt; element contains a set of &lt;option&gt; elements that represent the values available for other controls.</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sz="1867" dirty="0">
                <a:solidFill>
                  <a:srgbClr val="222222"/>
                </a:solidFill>
                <a:latin typeface="Times New Roman"/>
                <a:ea typeface="Times New Roman"/>
                <a:cs typeface="Times New Roman"/>
                <a:sym typeface="Times New Roman"/>
              </a:rPr>
              <a:t>&lt;form action="/action_page.php" method="get"&gt;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&lt;input list="browsers" name="browser"&gt;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&lt;datalist id="browsers"&gt;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&lt;option value="Internet Explorer"&gt;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&lt;option value="Firefox"&gt;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&lt;option value="Chrome"&gt;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&lt;option value="Opera"&gt;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&lt;option value="Safari"&gt;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&lt;/datalist&gt;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  &lt;input type="submit"&gt;</a:t>
            </a:r>
            <a:endParaRPr dirty="0"/>
          </a:p>
          <a:p>
            <a:pPr marL="0" indent="0" algn="l" rtl="0">
              <a:lnSpc>
                <a:spcPct val="115000"/>
              </a:lnSpc>
              <a:buNone/>
            </a:pPr>
            <a:r>
              <a:rPr lang="en" sz="1867" dirty="0">
                <a:solidFill>
                  <a:srgbClr val="222222"/>
                </a:solidFill>
                <a:latin typeface="Times New Roman"/>
                <a:ea typeface="Times New Roman"/>
                <a:cs typeface="Times New Roman"/>
                <a:sym typeface="Times New Roman"/>
              </a:rPr>
              <a:t>&lt;/form&gt;</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DAC8E459-018B-2040-9209-8FFD357C6939}"/>
              </a:ext>
            </a:extLst>
          </p:cNvPr>
          <p:cNvSpPr>
            <a:spLocks noGrp="1"/>
          </p:cNvSpPr>
          <p:nvPr>
            <p:ph type="sldNum" idx="12"/>
          </p:nvPr>
        </p:nvSpPr>
        <p:spPr/>
        <p:txBody>
          <a:bodyPr/>
          <a:lstStyle/>
          <a:p>
            <a:fld id="{00000000-1234-1234-1234-123412341234}" type="slidenum">
              <a:rPr lang="en" smtClean="0"/>
              <a:pPr/>
              <a:t>97</a:t>
            </a:fld>
            <a:endParaRPr lang="en"/>
          </a:p>
        </p:txBody>
      </p:sp>
      <p:sp>
        <p:nvSpPr>
          <p:cNvPr id="7" name="Прямоугольник 6">
            <a:extLst>
              <a:ext uri="{FF2B5EF4-FFF2-40B4-BE49-F238E27FC236}">
                <a16:creationId xmlns:a16="http://schemas.microsoft.com/office/drawing/2014/main" id="{538CD314-9B7F-4544-B780-03D3060F2940}"/>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5"/>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Details</a:t>
            </a:r>
            <a:endParaRPr sz="3200" u="sng">
              <a:solidFill>
                <a:srgbClr val="222222"/>
              </a:solidFill>
              <a:latin typeface="Times New Roman"/>
              <a:ea typeface="Times New Roman"/>
              <a:cs typeface="Times New Roman"/>
              <a:sym typeface="Times New Roman"/>
            </a:endParaRPr>
          </a:p>
        </p:txBody>
      </p:sp>
      <p:sp>
        <p:nvSpPr>
          <p:cNvPr id="402" name="Google Shape;402;p55"/>
          <p:cNvSpPr txBox="1">
            <a:spLocks noGrp="1"/>
          </p:cNvSpPr>
          <p:nvPr>
            <p:ph type="body" idx="1"/>
          </p:nvPr>
        </p:nvSpPr>
        <p:spPr>
          <a:xfrm>
            <a:off x="301611" y="1608940"/>
            <a:ext cx="11360800" cy="4864288"/>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dirty="0">
                <a:solidFill>
                  <a:srgbClr val="222222"/>
                </a:solidFill>
                <a:latin typeface="Times New Roman"/>
                <a:ea typeface="Times New Roman"/>
                <a:cs typeface="Times New Roman"/>
                <a:sym typeface="Times New Roman"/>
              </a:rPr>
              <a:t>The HTML Details Element (&lt;details&gt;) creates a disclosure widget in which information is visible only when the widget is toggled into an "open" state. A summary or label can be provided using the &lt;summary&gt; element.</a:t>
            </a:r>
            <a:endParaRPr dirty="0"/>
          </a:p>
          <a:p>
            <a:pPr marL="0" indent="0" algn="l" rtl="0">
              <a:lnSpc>
                <a:spcPct val="115000"/>
              </a:lnSpc>
              <a:buNone/>
            </a:pPr>
            <a:endParaRPr dirty="0">
              <a:solidFill>
                <a:srgbClr val="222222"/>
              </a:solidFill>
              <a:latin typeface="Times New Roman"/>
              <a:ea typeface="Times New Roman"/>
              <a:cs typeface="Times New Roman"/>
              <a:sym typeface="Times New Roman"/>
            </a:endParaRPr>
          </a:p>
          <a:p>
            <a:pPr marL="0" indent="0" algn="l" rtl="0">
              <a:lnSpc>
                <a:spcPct val="115000"/>
              </a:lnSpc>
              <a:buNone/>
            </a:pPr>
            <a:r>
              <a:rPr lang="en" dirty="0">
                <a:solidFill>
                  <a:srgbClr val="222222"/>
                </a:solidFill>
                <a:latin typeface="Times New Roman"/>
                <a:ea typeface="Times New Roman"/>
                <a:cs typeface="Times New Roman"/>
                <a:sym typeface="Times New Roman"/>
              </a:rPr>
              <a:t>A disclosure widget is typically presented onscreen using a small triangle which rotates (or twists) to indicate open/closed status, with a label next to the triangle. If the first child of the &lt;details&gt; element is a &lt;summary&gt;, the contents of the &lt;summary&gt; element are used as the label for the disclosure widget.</a:t>
            </a:r>
            <a:endParaRPr dirty="0"/>
          </a:p>
        </p:txBody>
      </p:sp>
      <p:sp>
        <p:nvSpPr>
          <p:cNvPr id="3" name="Номер слайда 2">
            <a:extLst>
              <a:ext uri="{FF2B5EF4-FFF2-40B4-BE49-F238E27FC236}">
                <a16:creationId xmlns:a16="http://schemas.microsoft.com/office/drawing/2014/main" id="{9A6B2BC5-0E0B-A743-BCB7-179BA9BF5F7B}"/>
              </a:ext>
            </a:extLst>
          </p:cNvPr>
          <p:cNvSpPr>
            <a:spLocks noGrp="1"/>
          </p:cNvSpPr>
          <p:nvPr>
            <p:ph type="sldNum" idx="12"/>
          </p:nvPr>
        </p:nvSpPr>
        <p:spPr/>
        <p:txBody>
          <a:bodyPr/>
          <a:lstStyle/>
          <a:p>
            <a:fld id="{00000000-1234-1234-1234-123412341234}" type="slidenum">
              <a:rPr lang="en" smtClean="0"/>
              <a:pPr/>
              <a:t>98</a:t>
            </a:fld>
            <a:endParaRPr lang="en"/>
          </a:p>
        </p:txBody>
      </p:sp>
      <p:sp>
        <p:nvSpPr>
          <p:cNvPr id="7" name="Прямоугольник 6">
            <a:extLst>
              <a:ext uri="{FF2B5EF4-FFF2-40B4-BE49-F238E27FC236}">
                <a16:creationId xmlns:a16="http://schemas.microsoft.com/office/drawing/2014/main" id="{CD74105E-8873-804B-930F-730CB23997E4}"/>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6"/>
          <p:cNvSpPr txBox="1">
            <a:spLocks noGrp="1"/>
          </p:cNvSpPr>
          <p:nvPr>
            <p:ph type="title"/>
          </p:nvPr>
        </p:nvSpPr>
        <p:spPr>
          <a:xfrm>
            <a:off x="157521" y="115577"/>
            <a:ext cx="11360800" cy="670800"/>
          </a:xfrm>
          <a:prstGeom prst="rect">
            <a:avLst/>
          </a:prstGeom>
          <a:noFill/>
          <a:ln>
            <a:noFill/>
          </a:ln>
        </p:spPr>
        <p:txBody>
          <a:bodyPr spcFirstLastPara="1" vert="horz" wrap="square" lIns="121900" tIns="121900" rIns="121900" bIns="121900" rtlCol="1" anchor="t" anchorCtr="0">
            <a:noAutofit/>
          </a:bodyPr>
          <a:lstStyle/>
          <a:p>
            <a:pPr algn="ctr" rtl="0">
              <a:lnSpc>
                <a:spcPct val="115000"/>
              </a:lnSpc>
            </a:pPr>
            <a:r>
              <a:rPr lang="en" sz="3200" u="sng">
                <a:solidFill>
                  <a:srgbClr val="222222"/>
                </a:solidFill>
                <a:latin typeface="Times New Roman"/>
                <a:ea typeface="Times New Roman"/>
                <a:cs typeface="Times New Roman"/>
                <a:sym typeface="Times New Roman"/>
              </a:rPr>
              <a:t>Form</a:t>
            </a:r>
            <a:endParaRPr sz="3200" u="sng">
              <a:solidFill>
                <a:srgbClr val="222222"/>
              </a:solidFill>
              <a:latin typeface="Times New Roman"/>
              <a:ea typeface="Times New Roman"/>
              <a:cs typeface="Times New Roman"/>
              <a:sym typeface="Times New Roman"/>
            </a:endParaRPr>
          </a:p>
        </p:txBody>
      </p:sp>
      <p:sp>
        <p:nvSpPr>
          <p:cNvPr id="409" name="Google Shape;409;p56"/>
          <p:cNvSpPr txBox="1">
            <a:spLocks noGrp="1"/>
          </p:cNvSpPr>
          <p:nvPr>
            <p:ph type="body" idx="1"/>
          </p:nvPr>
        </p:nvSpPr>
        <p:spPr>
          <a:xfrm>
            <a:off x="301611" y="1578412"/>
            <a:ext cx="11360800" cy="6428800"/>
          </a:xfrm>
          <a:prstGeom prst="rect">
            <a:avLst/>
          </a:prstGeom>
          <a:noFill/>
          <a:ln>
            <a:noFill/>
          </a:ln>
        </p:spPr>
        <p:txBody>
          <a:bodyPr spcFirstLastPara="1" vert="horz" wrap="square" lIns="121900" tIns="121900" rIns="121900" bIns="121900" rtlCol="1" anchor="t" anchorCtr="0">
            <a:noAutofit/>
          </a:bodyPr>
          <a:lstStyle/>
          <a:p>
            <a:pPr marL="0" indent="0" algn="l" rtl="0">
              <a:lnSpc>
                <a:spcPct val="115000"/>
              </a:lnSpc>
              <a:buNone/>
            </a:pPr>
            <a:r>
              <a:rPr lang="en" sz="1600">
                <a:solidFill>
                  <a:srgbClr val="222222"/>
                </a:solidFill>
                <a:latin typeface="Times New Roman"/>
                <a:ea typeface="Times New Roman"/>
                <a:cs typeface="Times New Roman"/>
                <a:sym typeface="Times New Roman"/>
              </a:rPr>
              <a:t>The HTML &lt;form&gt; element represents a document section that contains interactive controls for submitting information to a web server.</a:t>
            </a:r>
            <a:endParaRPr/>
          </a:p>
          <a:p>
            <a:pPr marL="0" indent="0" algn="l" rtl="0">
              <a:lnSpc>
                <a:spcPct val="115000"/>
              </a:lnSpc>
              <a:buNone/>
            </a:pPr>
            <a:r>
              <a:rPr lang="en" sz="1600">
                <a:solidFill>
                  <a:srgbClr val="222222"/>
                </a:solidFill>
                <a:latin typeface="Times New Roman"/>
                <a:ea typeface="Times New Roman"/>
                <a:cs typeface="Times New Roman"/>
                <a:sym typeface="Times New Roman"/>
              </a:rPr>
              <a:t>&lt;form action=“page url” target=“target” method=“GET/POST”&gt;&lt;/form&gt;</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a:p>
            <a:pPr marL="0" indent="0" algn="l" rtl="0">
              <a:lnSpc>
                <a:spcPct val="115000"/>
              </a:lnSpc>
              <a:buNone/>
            </a:pPr>
            <a:r>
              <a:rPr lang="en" b="1">
                <a:solidFill>
                  <a:srgbClr val="222222"/>
                </a:solidFill>
                <a:latin typeface="Times New Roman"/>
                <a:ea typeface="Times New Roman"/>
                <a:cs typeface="Times New Roman"/>
                <a:sym typeface="Times New Roman"/>
              </a:rPr>
              <a:t>action</a:t>
            </a:r>
            <a:endParaRPr/>
          </a:p>
          <a:p>
            <a:pPr marL="0" indent="0" algn="l" rtl="0">
              <a:lnSpc>
                <a:spcPct val="115000"/>
              </a:lnSpc>
              <a:buNone/>
            </a:pPr>
            <a:r>
              <a:rPr lang="en">
                <a:solidFill>
                  <a:srgbClr val="222222"/>
                </a:solidFill>
                <a:latin typeface="Times New Roman"/>
                <a:ea typeface="Times New Roman"/>
                <a:cs typeface="Times New Roman"/>
                <a:sym typeface="Times New Roman"/>
              </a:rPr>
              <a:t>    </a:t>
            </a:r>
            <a:r>
              <a:rPr lang="en" sz="1600">
                <a:solidFill>
                  <a:srgbClr val="222222"/>
                </a:solidFill>
                <a:latin typeface="Times New Roman"/>
                <a:ea typeface="Times New Roman"/>
                <a:cs typeface="Times New Roman"/>
                <a:sym typeface="Times New Roman"/>
              </a:rPr>
              <a:t>The URI of a program that processes the form information. This value can be overridden by a formaction attribute on a &lt;button&gt; or &lt;input&gt; element.</a:t>
            </a:r>
            <a:endParaRPr/>
          </a:p>
          <a:p>
            <a:pPr marL="0" indent="0" algn="l" rtl="0">
              <a:lnSpc>
                <a:spcPct val="115000"/>
              </a:lnSpc>
              <a:buNone/>
            </a:pPr>
            <a:r>
              <a:rPr lang="en" sz="2133" b="1">
                <a:solidFill>
                  <a:srgbClr val="222222"/>
                </a:solidFill>
                <a:latin typeface="Times New Roman"/>
                <a:ea typeface="Times New Roman"/>
                <a:cs typeface="Times New Roman"/>
                <a:sym typeface="Times New Roman"/>
              </a:rPr>
              <a:t>method</a:t>
            </a:r>
            <a:endParaRPr/>
          </a:p>
          <a:p>
            <a:pPr marL="0" indent="0" algn="l" rtl="0">
              <a:lnSpc>
                <a:spcPct val="115000"/>
              </a:lnSpc>
              <a:buNone/>
            </a:pPr>
            <a:r>
              <a:rPr lang="en" sz="2133">
                <a:solidFill>
                  <a:srgbClr val="222222"/>
                </a:solidFill>
                <a:latin typeface="Times New Roman"/>
                <a:ea typeface="Times New Roman"/>
                <a:cs typeface="Times New Roman"/>
                <a:sym typeface="Times New Roman"/>
              </a:rPr>
              <a:t>    </a:t>
            </a:r>
            <a:r>
              <a:rPr lang="en" sz="1467">
                <a:solidFill>
                  <a:srgbClr val="222222"/>
                </a:solidFill>
                <a:latin typeface="Times New Roman"/>
                <a:ea typeface="Times New Roman"/>
                <a:cs typeface="Times New Roman"/>
                <a:sym typeface="Times New Roman"/>
              </a:rPr>
              <a:t>The HTTP method that the browser uses to submit the form. Possible values are:</a:t>
            </a:r>
            <a:endParaRPr/>
          </a:p>
          <a:p>
            <a:pPr marL="0" indent="0" algn="l" rtl="0">
              <a:lnSpc>
                <a:spcPct val="115000"/>
              </a:lnSpc>
              <a:buNone/>
            </a:pPr>
            <a:r>
              <a:rPr lang="en" sz="1467">
                <a:solidFill>
                  <a:srgbClr val="222222"/>
                </a:solidFill>
                <a:latin typeface="Times New Roman"/>
                <a:ea typeface="Times New Roman"/>
                <a:cs typeface="Times New Roman"/>
                <a:sym typeface="Times New Roman"/>
              </a:rPr>
              <a:t>        post: Corresponds to the HTTP POST method ; form data are included in the body of the form and sent to the server.</a:t>
            </a:r>
            <a:endParaRPr/>
          </a:p>
          <a:p>
            <a:pPr marL="0" indent="0" algn="l" rtl="0">
              <a:lnSpc>
                <a:spcPct val="115000"/>
              </a:lnSpc>
              <a:buNone/>
            </a:pPr>
            <a:r>
              <a:rPr lang="en" sz="1467">
                <a:solidFill>
                  <a:srgbClr val="222222"/>
                </a:solidFill>
                <a:latin typeface="Times New Roman"/>
                <a:ea typeface="Times New Roman"/>
                <a:cs typeface="Times New Roman"/>
                <a:sym typeface="Times New Roman"/>
              </a:rPr>
              <a:t>        get: Corresponds to the HTTP GET method; form data are appended to the action attribute URI with a '?' as separator, and the resulting URI is sent to the server. Use this method when the form has no side-effects and contains only ASCII characters.</a:t>
            </a:r>
            <a:endParaRPr/>
          </a:p>
          <a:p>
            <a:pPr marL="0" indent="0" algn="l" rtl="0">
              <a:lnSpc>
                <a:spcPct val="115000"/>
              </a:lnSpc>
              <a:buNone/>
            </a:pPr>
            <a:r>
              <a:rPr lang="en" sz="1467">
                <a:solidFill>
                  <a:srgbClr val="222222"/>
                </a:solidFill>
                <a:latin typeface="Times New Roman"/>
                <a:ea typeface="Times New Roman"/>
                <a:cs typeface="Times New Roman"/>
                <a:sym typeface="Times New Roman"/>
              </a:rPr>
              <a:t>        dialog: Use when the form is inside a &lt;dialog&gt; element to close the dialog when submitted.</a:t>
            </a:r>
            <a:endParaRPr/>
          </a:p>
          <a:p>
            <a:pPr marL="0" indent="0" algn="l" rtl="0">
              <a:lnSpc>
                <a:spcPct val="115000"/>
              </a:lnSpc>
              <a:buNone/>
            </a:pPr>
            <a:endParaRPr>
              <a:solidFill>
                <a:srgbClr val="222222"/>
              </a:solidFill>
              <a:latin typeface="Times New Roman"/>
              <a:ea typeface="Times New Roman"/>
              <a:cs typeface="Times New Roman"/>
              <a:sym typeface="Times New Roman"/>
            </a:endParaRPr>
          </a:p>
        </p:txBody>
      </p:sp>
      <p:sp>
        <p:nvSpPr>
          <p:cNvPr id="3" name="Номер слайда 2">
            <a:extLst>
              <a:ext uri="{FF2B5EF4-FFF2-40B4-BE49-F238E27FC236}">
                <a16:creationId xmlns:a16="http://schemas.microsoft.com/office/drawing/2014/main" id="{00315344-8E1B-D749-AE6D-9428EFB63C04}"/>
              </a:ext>
            </a:extLst>
          </p:cNvPr>
          <p:cNvSpPr>
            <a:spLocks noGrp="1"/>
          </p:cNvSpPr>
          <p:nvPr>
            <p:ph type="sldNum" idx="12"/>
          </p:nvPr>
        </p:nvSpPr>
        <p:spPr/>
        <p:txBody>
          <a:bodyPr/>
          <a:lstStyle/>
          <a:p>
            <a:fld id="{00000000-1234-1234-1234-123412341234}" type="slidenum">
              <a:rPr lang="en" smtClean="0"/>
              <a:pPr/>
              <a:t>99</a:t>
            </a:fld>
            <a:endParaRPr lang="en"/>
          </a:p>
        </p:txBody>
      </p:sp>
      <p:sp>
        <p:nvSpPr>
          <p:cNvPr id="7" name="Прямоугольник 6">
            <a:extLst>
              <a:ext uri="{FF2B5EF4-FFF2-40B4-BE49-F238E27FC236}">
                <a16:creationId xmlns:a16="http://schemas.microsoft.com/office/drawing/2014/main" id="{B8250AEE-55C8-084D-A86C-F4D4EAC6510A}"/>
              </a:ext>
            </a:extLst>
          </p:cNvPr>
          <p:cNvSpPr/>
          <p:nvPr/>
        </p:nvSpPr>
        <p:spPr>
          <a:xfrm>
            <a:off x="4783877" y="6418574"/>
            <a:ext cx="2624245" cy="369332"/>
          </a:xfrm>
          <a:prstGeom prst="rect">
            <a:avLst/>
          </a:prstGeom>
        </p:spPr>
        <p:txBody>
          <a:bodyPr wrap="none">
            <a:spAutoFit/>
          </a:bodyPr>
          <a:lstStyle/>
          <a:p>
            <a:pPr algn="ctr" rtl="0"/>
            <a:r>
              <a:rPr lang="en" dirty="0">
                <a:solidFill>
                  <a:schemeClr val="bg2">
                    <a:lumMod val="75000"/>
                  </a:schemeClr>
                </a:solidFill>
              </a:rPr>
              <a:t>Copyright RT-ED.CO.IL 202</a:t>
            </a:r>
            <a:endParaRPr lang="ru-RU" dirty="0">
              <a:solidFill>
                <a:schemeClr val="bg2">
                  <a:lumMod val="75000"/>
                </a:schemeClr>
              </a:solidFill>
            </a:endParaRPr>
          </a:p>
        </p:txBody>
      </p:sp>
    </p:spTree>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15107</Words>
  <Application>Microsoft Macintosh PowerPoint</Application>
  <PresentationFormat>Широкоэкранный</PresentationFormat>
  <Paragraphs>2010</Paragraphs>
  <Slides>188</Slides>
  <Notes>175</Notes>
  <HiddenSlides>0</HiddenSlides>
  <MMClips>0</MMClips>
  <ScaleCrop>false</ScaleCrop>
  <HeadingPairs>
    <vt:vector size="8" baseType="variant">
      <vt:variant>
        <vt:lpstr>Использованные шрифты</vt:lpstr>
      </vt:variant>
      <vt:variant>
        <vt:i4>10</vt:i4>
      </vt:variant>
      <vt:variant>
        <vt:lpstr>Тема</vt:lpstr>
      </vt:variant>
      <vt:variant>
        <vt:i4>1</vt:i4>
      </vt:variant>
      <vt:variant>
        <vt:lpstr>Внедренные серверы OLE</vt:lpstr>
      </vt:variant>
      <vt:variant>
        <vt:i4>1</vt:i4>
      </vt:variant>
      <vt:variant>
        <vt:lpstr>Заголовки слайдов</vt:lpstr>
      </vt:variant>
      <vt:variant>
        <vt:i4>188</vt:i4>
      </vt:variant>
    </vt:vector>
  </HeadingPairs>
  <TitlesOfParts>
    <vt:vector size="200" baseType="lpstr">
      <vt:lpstr>Arial</vt:lpstr>
      <vt:lpstr>Calibri</vt:lpstr>
      <vt:lpstr>Calibri Light</vt:lpstr>
      <vt:lpstr>Courier New</vt:lpstr>
      <vt:lpstr>Georgia</vt:lpstr>
      <vt:lpstr>Monotype Sorts</vt:lpstr>
      <vt:lpstr>Roboto</vt:lpstr>
      <vt:lpstr>Times New Roman</vt:lpstr>
      <vt:lpstr>TimesNewRomanPSMT</vt:lpstr>
      <vt:lpstr>Varela Round</vt:lpstr>
      <vt:lpstr>ערכת נושא Office</vt:lpstr>
      <vt:lpstr>Microsoft ClipArt Gallery</vt:lpstr>
      <vt:lpstr>Презентация PowerPoint</vt:lpstr>
      <vt:lpstr>Презентация PowerPoint</vt:lpstr>
      <vt:lpstr>Web Basics</vt:lpstr>
      <vt:lpstr>Web Basics</vt:lpstr>
      <vt:lpstr>Web Basics</vt:lpstr>
      <vt:lpstr>Web Basics</vt:lpstr>
      <vt:lpstr>Web Basics</vt:lpstr>
      <vt:lpstr>Web Basics</vt:lpstr>
      <vt:lpstr>Web Basics</vt:lpstr>
      <vt:lpstr>HTTP &amp; HTTPS</vt:lpstr>
      <vt:lpstr>Web Basics</vt:lpstr>
      <vt:lpstr>Web Servers</vt:lpstr>
      <vt:lpstr>Web Servers</vt:lpstr>
      <vt:lpstr>Web Servers</vt:lpstr>
      <vt:lpstr>Web Servers</vt:lpstr>
      <vt:lpstr>Web Servers</vt:lpstr>
      <vt:lpstr>Web Basics</vt:lpstr>
      <vt:lpstr>Web Basics</vt:lpstr>
      <vt:lpstr>Web Browsers</vt:lpstr>
      <vt:lpstr>Web Servers</vt:lpstr>
      <vt:lpstr>Web Basics</vt:lpstr>
      <vt:lpstr>Web Basics</vt:lpstr>
      <vt:lpstr>Web Basics</vt:lpstr>
      <vt:lpstr>Web Basics</vt:lpstr>
      <vt:lpstr>Web Basics</vt:lpstr>
      <vt:lpstr>Web Basics</vt:lpstr>
      <vt:lpstr>Web Basics</vt:lpstr>
      <vt:lpstr>Web Basics</vt:lpstr>
      <vt:lpstr>Web Basics</vt:lpstr>
      <vt:lpstr>Understanding servers:</vt:lpstr>
      <vt:lpstr>Презентация PowerPoint</vt:lpstr>
      <vt:lpstr>Презентация PowerPoint</vt:lpstr>
      <vt:lpstr>Functional Roles</vt:lpstr>
      <vt:lpstr>Categories of Servers</vt:lpstr>
      <vt:lpstr>File Server</vt:lpstr>
      <vt:lpstr>Презентация PowerPoint</vt:lpstr>
      <vt:lpstr>Compute Server</vt:lpstr>
      <vt:lpstr>Database Server</vt:lpstr>
      <vt:lpstr>Why are Servers Faster ?</vt:lpstr>
      <vt:lpstr>A Little about Linux</vt:lpstr>
      <vt:lpstr>Introduction :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Course Overview</vt:lpstr>
      <vt:lpstr>Course Overview  </vt:lpstr>
      <vt:lpstr>Course Subjects</vt:lpstr>
      <vt:lpstr>File structure and how to read it </vt:lpstr>
      <vt:lpstr>File structure and how to read it </vt:lpstr>
      <vt:lpstr>Tags Table</vt:lpstr>
      <vt:lpstr>Tags Table</vt:lpstr>
      <vt:lpstr>Working with Tags</vt:lpstr>
      <vt:lpstr>Working with Text and Titles</vt:lpstr>
      <vt:lpstr>Working with Text and Titles</vt:lpstr>
      <vt:lpstr>Working with links</vt:lpstr>
      <vt:lpstr>Working with links</vt:lpstr>
      <vt:lpstr>Working with lists</vt:lpstr>
      <vt:lpstr>Working with lists</vt:lpstr>
      <vt:lpstr>Working with Tables</vt:lpstr>
      <vt:lpstr>Working with Tables</vt:lpstr>
      <vt:lpstr>Working with images</vt:lpstr>
      <vt:lpstr>Working with images</vt:lpstr>
      <vt:lpstr>Working with video</vt:lpstr>
      <vt:lpstr>Working with video</vt:lpstr>
      <vt:lpstr>Working with audio</vt:lpstr>
      <vt:lpstr>File structuring to groups</vt:lpstr>
      <vt:lpstr>File structuring to groups</vt:lpstr>
      <vt:lpstr>File structuring to groups  </vt:lpstr>
      <vt:lpstr>File structuring to groups  </vt:lpstr>
      <vt:lpstr>Inline styling</vt:lpstr>
      <vt:lpstr>Browser dev tools</vt:lpstr>
      <vt:lpstr>Browser dev tools</vt:lpstr>
      <vt:lpstr>Extra tags</vt:lpstr>
      <vt:lpstr>DOCTYPE</vt:lpstr>
      <vt:lpstr>&lt;!--...--&gt; Comment</vt:lpstr>
      <vt:lpstr>Map &amp; Area </vt:lpstr>
      <vt:lpstr>Article</vt:lpstr>
      <vt:lpstr>Aside</vt:lpstr>
      <vt:lpstr>B</vt:lpstr>
      <vt:lpstr>Base</vt:lpstr>
      <vt:lpstr>Blockquote</vt:lpstr>
      <vt:lpstr>Button</vt:lpstr>
      <vt:lpstr>Canvas</vt:lpstr>
      <vt:lpstr>Caption</vt:lpstr>
      <vt:lpstr>Datalist</vt:lpstr>
      <vt:lpstr>Details</vt:lpstr>
      <vt:lpstr>Form</vt:lpstr>
      <vt:lpstr>Form</vt:lpstr>
      <vt:lpstr>Form</vt:lpstr>
      <vt:lpstr>Iframe</vt:lpstr>
      <vt:lpstr>Img</vt:lpstr>
      <vt:lpstr>Input</vt:lpstr>
      <vt:lpstr>Input text</vt:lpstr>
      <vt:lpstr>Label</vt:lpstr>
      <vt:lpstr>Meta</vt:lpstr>
      <vt:lpstr>Nav</vt:lpstr>
      <vt:lpstr>Option and Select</vt:lpstr>
      <vt:lpstr>Progress</vt:lpstr>
      <vt:lpstr>Section</vt:lpstr>
      <vt:lpstr>Svg</vt:lpstr>
      <vt:lpstr>Textarea</vt:lpstr>
      <vt:lpstr>Title</vt:lpstr>
      <vt:lpstr>U</vt:lpstr>
      <vt:lpstr>Hope you enjoy</vt:lpstr>
      <vt:lpstr>Презентация PowerPoint</vt:lpstr>
      <vt:lpstr>Презентация PowerPoint</vt:lpstr>
      <vt:lpstr>Презентация PowerPoint</vt:lpstr>
      <vt:lpstr>Course Overview</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Hope you like it ^_^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m12537</dc:creator>
  <cp:lastModifiedBy>Oleg Korzun</cp:lastModifiedBy>
  <cp:revision>84</cp:revision>
  <dcterms:created xsi:type="dcterms:W3CDTF">2019-04-24T12:43:54Z</dcterms:created>
  <dcterms:modified xsi:type="dcterms:W3CDTF">2020-06-20T12:14:03Z</dcterms:modified>
</cp:coreProperties>
</file>